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82" r:id="rId2"/>
    <p:sldId id="281" r:id="rId3"/>
    <p:sldId id="261" r:id="rId4"/>
    <p:sldId id="262" r:id="rId5"/>
    <p:sldId id="263" r:id="rId6"/>
    <p:sldId id="278" r:id="rId7"/>
    <p:sldId id="279" r:id="rId8"/>
    <p:sldId id="265" r:id="rId9"/>
    <p:sldId id="280" r:id="rId10"/>
    <p:sldId id="267" r:id="rId11"/>
    <p:sldId id="268" r:id="rId12"/>
    <p:sldId id="271" r:id="rId13"/>
    <p:sldId id="27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66"/>
    <a:srgbClr val="FF3399"/>
    <a:srgbClr val="CC0099"/>
    <a:srgbClr val="009BAE"/>
    <a:srgbClr val="0099AC"/>
    <a:srgbClr val="007DBC"/>
    <a:srgbClr val="0073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6" autoAdjust="0"/>
    <p:restoredTop sz="94660"/>
  </p:normalViewPr>
  <p:slideViewPr>
    <p:cSldViewPr>
      <p:cViewPr>
        <p:scale>
          <a:sx n="100" d="100"/>
          <a:sy n="100" d="100"/>
        </p:scale>
        <p:origin x="-15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365DFAC-44DC-4F8E-9F4F-0C787FC71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755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94907C-44BE-4019-B66B-164F54D7D61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8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5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3225"/>
            <a:ext cx="2057400" cy="5422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3225"/>
            <a:ext cx="60198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3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6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1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001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01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4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2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2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7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8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8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 bwMode="auto">
          <a:xfrm>
            <a:off x="223838" y="304800"/>
            <a:ext cx="8839200" cy="727075"/>
          </a:xfrm>
          <a:prstGeom prst="roundRect">
            <a:avLst/>
          </a:prstGeom>
          <a:solidFill>
            <a:srgbClr val="F51F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01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3225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Text Box 12"/>
          <p:cNvSpPr txBox="1">
            <a:spLocks noChangeArrowheads="1"/>
          </p:cNvSpPr>
          <p:nvPr userDrawn="1"/>
        </p:nvSpPr>
        <p:spPr bwMode="auto">
          <a:xfrm>
            <a:off x="8543925" y="6172200"/>
            <a:ext cx="600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840A90E-3594-4243-AFCD-3BFA30C69779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09800" y="457200"/>
            <a:ext cx="6819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IN" altLang="en-US" sz="4000" b="1">
                <a:ea typeface="Arial" charset="0"/>
                <a:cs typeface="Arial" charset="0"/>
              </a:rPr>
              <a:t>Infinite Series</a:t>
            </a:r>
            <a:endParaRPr lang="en-US" altLang="en-US" sz="3800" b="1">
              <a:ea typeface="Arial" charset="0"/>
              <a:cs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04850" y="292100"/>
            <a:ext cx="1047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80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Copyright © Cengage Learning. All rights reserved.</a:t>
            </a:r>
            <a:r>
              <a:rPr lang="en-US" altLang="en-US" sz="1800"/>
              <a:t> 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139825" y="228600"/>
            <a:ext cx="536575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0" b="1">
                <a:solidFill>
                  <a:srgbClr val="E72D36"/>
                </a:solidFill>
              </a:rPr>
              <a:t>9</a:t>
            </a:r>
          </a:p>
        </p:txBody>
      </p:sp>
      <p:pic>
        <p:nvPicPr>
          <p:cNvPr id="3079" name="Picture 1" descr="Cover page.&#10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1447800"/>
            <a:ext cx="7937500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5613" y="3198813"/>
            <a:ext cx="82311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/>
              <a:t>Operations with Power Series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Operations with Power Series</a:t>
            </a:r>
          </a:p>
        </p:txBody>
      </p:sp>
      <p:pic>
        <p:nvPicPr>
          <p:cNvPr id="14339" name="Picture 4" descr="Operation with Power Series. Let f(x) = sum_(n=0)^infinity ((a_n) (x^n)) and g(x) = sum_(n=0)^infinity ((b_n) (x^n)). (item 1). f(k x) = sum_(n=0)^infinity ((a_n) (k^n) (x^n)). (item 2). f(x^N) = sum_(n=0)^infinity ((a_n) (x^(n N))). (item 3). f(x) plus-minus g(x) = sum_(n=0)^infinity ((a_n plus-minus b_n) (x^n)).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60500"/>
            <a:ext cx="8153400" cy="349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bg1"/>
                </a:solidFill>
              </a:rPr>
              <a:t>Example 3 – </a:t>
            </a:r>
            <a:r>
              <a:rPr lang="en-US" altLang="en-US" sz="3600" i="1" smtClean="0">
                <a:solidFill>
                  <a:schemeClr val="bg1"/>
                </a:solidFill>
                <a:ea typeface="Arial" charset="0"/>
                <a:cs typeface="Arial" charset="0"/>
              </a:rPr>
              <a:t>Adding Two Power Series</a:t>
            </a:r>
            <a:endParaRPr lang="ru-RU" altLang="en-US" sz="3600" i="1" smtClean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pPr marL="0" indent="0" eaLnBrk="1" hangingPunct="1">
              <a:buFont typeface="Wingdings" pitchFamily="28" charset="2"/>
              <a:buNone/>
              <a:defRPr/>
            </a:pPr>
            <a:r>
              <a:rPr lang="en-US" dirty="0" smtClean="0"/>
              <a:t>Find a power series for</a:t>
            </a:r>
            <a:r>
              <a:rPr lang="en-US" i="1" dirty="0" smtClean="0">
                <a:solidFill>
                  <a:schemeClr val="tx2"/>
                </a:solidFill>
                <a:cs typeface="Arial" charset="0"/>
              </a:rPr>
              <a:t> </a:t>
            </a:r>
          </a:p>
          <a:p>
            <a:pPr marL="0" indent="0" eaLnBrk="1" hangingPunct="1">
              <a:buFont typeface="Wingdings" pitchFamily="28" charset="2"/>
              <a:buNone/>
              <a:defRPr/>
            </a:pPr>
            <a:endParaRPr lang="en-US" i="1" dirty="0" smtClean="0">
              <a:solidFill>
                <a:schemeClr val="tx2"/>
              </a:solidFill>
              <a:cs typeface="Arial" charset="0"/>
            </a:endParaRPr>
          </a:p>
          <a:p>
            <a:pPr marL="0" indent="0" eaLnBrk="1" hangingPunct="1">
              <a:buFont typeface="Wingdings" pitchFamily="28" charset="2"/>
              <a:buNone/>
              <a:defRPr/>
            </a:pPr>
            <a:endParaRPr lang="en-US" i="1" dirty="0" smtClean="0">
              <a:solidFill>
                <a:schemeClr val="tx2"/>
              </a:solidFill>
              <a:cs typeface="Arial" charset="0"/>
            </a:endParaRPr>
          </a:p>
          <a:p>
            <a:pPr marL="0" indent="0" eaLnBrk="1" hangingPunct="1">
              <a:buFont typeface="Wingdings" pitchFamily="28" charset="2"/>
              <a:buNone/>
              <a:defRPr/>
            </a:pPr>
            <a:r>
              <a:rPr lang="en-US" dirty="0" smtClean="0">
                <a:solidFill>
                  <a:schemeClr val="tx2"/>
                </a:solidFill>
                <a:cs typeface="Arial" charset="0"/>
              </a:rPr>
              <a:t>centered at 0.</a:t>
            </a:r>
          </a:p>
          <a:p>
            <a:pPr marL="0" indent="0" eaLnBrk="1" hangingPunct="1">
              <a:buFont typeface="Wingdings" pitchFamily="28" charset="2"/>
              <a:buNone/>
              <a:defRPr/>
            </a:pPr>
            <a:endParaRPr lang="en-US" i="1" dirty="0" smtClean="0">
              <a:solidFill>
                <a:schemeClr val="tx2"/>
              </a:solidFill>
              <a:cs typeface="Arial" charset="0"/>
            </a:endParaRPr>
          </a:p>
          <a:p>
            <a:pPr marL="0" indent="0" eaLnBrk="1" hangingPunct="1">
              <a:buFont typeface="Wingdings" pitchFamily="28" charset="2"/>
              <a:buNone/>
              <a:defRPr/>
            </a:pPr>
            <a:r>
              <a:rPr lang="en-US" kern="1200" dirty="0">
                <a:solidFill>
                  <a:srgbClr val="D7181E"/>
                </a:solidFill>
                <a:cs typeface="Arial" charset="0"/>
              </a:rPr>
              <a:t>Solution:</a:t>
            </a:r>
          </a:p>
          <a:p>
            <a:pPr marL="0" indent="0" eaLnBrk="1" hangingPunct="1">
              <a:buFont typeface="Wingdings" pitchFamily="28" charset="2"/>
              <a:buNone/>
              <a:defRPr/>
            </a:pPr>
            <a:r>
              <a:rPr lang="en-US" dirty="0" smtClean="0"/>
              <a:t>Using partial fractions, you can write</a:t>
            </a:r>
            <a:r>
              <a:rPr lang="en-US" dirty="0" smtClean="0">
                <a:solidFill>
                  <a:srgbClr val="0073AE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  <a:cs typeface="Arial" charset="0"/>
              </a:rPr>
              <a:t>f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(</a:t>
            </a:r>
            <a:r>
              <a:rPr lang="en-US" i="1" dirty="0" smtClean="0">
                <a:solidFill>
                  <a:schemeClr val="tx2"/>
                </a:solidFill>
                <a:cs typeface="Arial" charset="0"/>
              </a:rPr>
              <a:t>x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) </a:t>
            </a:r>
            <a:r>
              <a:rPr lang="en-US" dirty="0" smtClean="0"/>
              <a:t>as</a:t>
            </a:r>
          </a:p>
        </p:txBody>
      </p:sp>
      <p:pic>
        <p:nvPicPr>
          <p:cNvPr id="44039" name="Picture 7" descr="(3 x minus 1)/(x^2 minus 1) = 2/(x + 1) + 1/(x minus 1).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724400"/>
            <a:ext cx="3757613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8" descr="f(x) = (3 x minus 1)/(x^2 minus 1).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21336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Example 3 – </a:t>
            </a:r>
            <a:r>
              <a:rPr lang="en-US" altLang="en-US" sz="4000" i="1" smtClean="0">
                <a:solidFill>
                  <a:schemeClr val="bg1"/>
                </a:solidFill>
              </a:rPr>
              <a:t>Solution</a:t>
            </a:r>
            <a:r>
              <a:rPr lang="en-US" altLang="en-US" sz="4000" b="1" smtClean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endParaRPr lang="ru-RU" altLang="en-US" sz="4000" b="1" smtClean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8229600" y="685800"/>
            <a:ext cx="822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cont’d</a:t>
            </a:r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By adding the two geometric power series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and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you obtain the power series shown below.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The interval of convergence for this power series is (</a:t>
            </a:r>
            <a:r>
              <a:rPr lang="en-US" altLang="en-US" smtClean="0">
                <a:solidFill>
                  <a:schemeClr val="tx2"/>
                </a:solidFill>
              </a:rPr>
              <a:t>–</a:t>
            </a:r>
            <a:r>
              <a:rPr lang="en-US" altLang="en-US" smtClean="0"/>
              <a:t>1, 1).</a:t>
            </a:r>
          </a:p>
        </p:txBody>
      </p:sp>
      <p:pic>
        <p:nvPicPr>
          <p:cNvPr id="16389" name="Picture 14" descr="2/(x + 1) = 2/(1 minus (negative x)) = sum_(n=0)^infinity (2 ((negative 1)^n) (x^n)), abs(x) &lt; 1.&#10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1981200"/>
            <a:ext cx="46529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5" descr="1/(x minus 1) = (negative 1)/(1 minus x) = negative sum_(n=0)^infinity (x^n), abs(x) &lt; 1.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33725"/>
            <a:ext cx="38385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6" descr="(3 x minus 1)/(x^2 minus 1) = sum_(n=0)^infinity ([2 ((negative 1)^n) minus 1] (x^n)).&#10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79"/>
          <a:stretch>
            <a:fillRect/>
          </a:stretch>
        </p:blipFill>
        <p:spPr bwMode="auto">
          <a:xfrm>
            <a:off x="706438" y="4705350"/>
            <a:ext cx="34845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 descr="= 1 minus 3 x + x^2 minus 3 (x^3) + x^4 minus …&#10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37"/>
          <a:stretch>
            <a:fillRect/>
          </a:stretch>
        </p:blipFill>
        <p:spPr bwMode="auto">
          <a:xfrm>
            <a:off x="4333875" y="4708525"/>
            <a:ext cx="39846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1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01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2119313"/>
            <a:ext cx="87026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533400" y="2465388"/>
            <a:ext cx="18367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/>
              <a:t>9.9</a:t>
            </a: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2362200" y="2209800"/>
            <a:ext cx="61722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800">
                <a:solidFill>
                  <a:schemeClr val="bg1"/>
                </a:solidFill>
              </a:rPr>
              <a:t>Representation of Functions by Power Series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Copyright © Cengage Learning. All rights reserved.</a:t>
            </a:r>
            <a:r>
              <a:rPr lang="en-US" altLang="en-US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256213"/>
          </a:xfrm>
        </p:spPr>
        <p:txBody>
          <a:bodyPr/>
          <a:lstStyle/>
          <a:p>
            <a:pPr marL="350838" indent="-350838">
              <a:lnSpc>
                <a:spcPct val="90000"/>
              </a:lnSpc>
              <a:spcBef>
                <a:spcPct val="0"/>
              </a:spcBef>
              <a:buClr>
                <a:srgbClr val="D7181E"/>
              </a:buClr>
              <a:buFont typeface="Wingdings" pitchFamily="28" charset="2"/>
              <a:buChar char="n"/>
              <a:defRPr/>
            </a:pPr>
            <a:r>
              <a:rPr lang="en-US" sz="2800" kern="1200" dirty="0">
                <a:cs typeface="Arial" charset="0"/>
              </a:rPr>
              <a:t>Find a geometric power series that represents a function.</a:t>
            </a:r>
          </a:p>
          <a:p>
            <a:pPr marL="350838" indent="-350838">
              <a:lnSpc>
                <a:spcPct val="90000"/>
              </a:lnSpc>
              <a:spcBef>
                <a:spcPct val="0"/>
              </a:spcBef>
              <a:buClr>
                <a:srgbClr val="D7181E"/>
              </a:buClr>
              <a:buFont typeface="Wingdings" pitchFamily="28" charset="2"/>
              <a:buChar char="n"/>
              <a:defRPr/>
            </a:pPr>
            <a:endParaRPr lang="en-US" sz="3200" kern="1200" dirty="0">
              <a:cs typeface="Arial" charset="0"/>
            </a:endParaRPr>
          </a:p>
          <a:p>
            <a:pPr marL="350838" indent="-350838">
              <a:lnSpc>
                <a:spcPct val="90000"/>
              </a:lnSpc>
              <a:spcBef>
                <a:spcPct val="0"/>
              </a:spcBef>
              <a:buClr>
                <a:srgbClr val="D7181E"/>
              </a:buClr>
              <a:buFont typeface="Wingdings" pitchFamily="28" charset="2"/>
              <a:buChar char="n"/>
              <a:defRPr/>
            </a:pPr>
            <a:r>
              <a:rPr lang="en-US" sz="2800" kern="1200" dirty="0">
                <a:cs typeface="Arial" charset="0"/>
              </a:rPr>
              <a:t>Construct a power series using series operations.</a:t>
            </a:r>
          </a:p>
          <a:p>
            <a:pPr marL="350838" indent="-350838" eaLnBrk="1" hangingPunct="1">
              <a:buClr>
                <a:srgbClr val="0073AE"/>
              </a:buClr>
              <a:buFont typeface="Wingdings" pitchFamily="28" charset="2"/>
              <a:buNone/>
              <a:defRPr/>
            </a:pPr>
            <a:endParaRPr lang="en-US" sz="3000" dirty="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81025" y="333375"/>
            <a:ext cx="8310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5613" y="3198813"/>
            <a:ext cx="82311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/>
              <a:t>Geometric Power Series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Geometric Power Series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Consider the function given by </a:t>
            </a:r>
            <a:r>
              <a:rPr lang="en-US" altLang="en-US" i="1" smtClean="0"/>
              <a:t>f</a:t>
            </a:r>
            <a:r>
              <a:rPr lang="en-US" altLang="en-US" sz="400" smtClean="0"/>
              <a:t> 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 = 1/(1 – </a:t>
            </a:r>
            <a:r>
              <a:rPr lang="en-US" altLang="en-US" i="1" smtClean="0"/>
              <a:t>x</a:t>
            </a:r>
            <a:r>
              <a:rPr lang="en-US" altLang="en-US" smtClean="0"/>
              <a:t>). The form of </a:t>
            </a:r>
            <a:r>
              <a:rPr lang="en-US" altLang="en-US" i="1" smtClean="0"/>
              <a:t>f </a:t>
            </a:r>
            <a:r>
              <a:rPr lang="en-US" altLang="en-US" smtClean="0"/>
              <a:t>closely resembles the sum of a geometric series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In other words, when </a:t>
            </a:r>
            <a:r>
              <a:rPr lang="en-US" altLang="en-US" i="1" smtClean="0"/>
              <a:t>a</a:t>
            </a:r>
            <a:r>
              <a:rPr lang="en-US" altLang="en-US" smtClean="0"/>
              <a:t> = 1 and </a:t>
            </a:r>
            <a:r>
              <a:rPr lang="en-US" altLang="en-US" i="1" smtClean="0"/>
              <a:t>r</a:t>
            </a:r>
            <a:r>
              <a:rPr lang="en-US" altLang="en-US" smtClean="0"/>
              <a:t> =</a:t>
            </a:r>
            <a:r>
              <a:rPr lang="en-US" altLang="en-US" i="1" smtClean="0"/>
              <a:t> x</a:t>
            </a:r>
            <a:r>
              <a:rPr lang="en-US" altLang="en-US" smtClean="0"/>
              <a:t>, a power series representation for 1/(1 – </a:t>
            </a:r>
            <a:r>
              <a:rPr lang="en-US" altLang="en-US" i="1" smtClean="0"/>
              <a:t>x</a:t>
            </a:r>
            <a:r>
              <a:rPr lang="en-US" altLang="en-US" smtClean="0"/>
              <a:t>), centered at 0, is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pic>
        <p:nvPicPr>
          <p:cNvPr id="8196" name="Picture 6" descr="sum_(n=0)^infinity (a (r^n)) = a/(1 minus r), abs(r) &lt; 1.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0"/>
            <a:ext cx="4030663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1/(1 minus x) = sum_(n=0)^infinity (a (r^n)) = sum_(n=0)^infinity (x^n) = 1 + x + x^2 + x^3 + …, abs(x) &lt; 1.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95800"/>
            <a:ext cx="5857875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Of course, this series represents </a:t>
            </a:r>
            <a:r>
              <a:rPr lang="en-US" altLang="en-US" i="1" smtClean="0"/>
              <a:t>f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 = 1/(1 – </a:t>
            </a:r>
            <a:r>
              <a:rPr lang="en-US" altLang="en-US" i="1" smtClean="0"/>
              <a:t>x</a:t>
            </a:r>
            <a:r>
              <a:rPr lang="en-US" altLang="en-US" smtClean="0"/>
              <a:t>) only on the interval (–1, 1), whereas </a:t>
            </a:r>
            <a:r>
              <a:rPr lang="en-US" altLang="en-US" i="1" smtClean="0"/>
              <a:t>f </a:t>
            </a:r>
            <a:r>
              <a:rPr lang="en-US" altLang="en-US" smtClean="0"/>
              <a:t>is defined for all </a:t>
            </a:r>
            <a:r>
              <a:rPr lang="en-US" altLang="en-US" i="1" smtClean="0"/>
              <a:t>x </a:t>
            </a:r>
            <a:r>
              <a:rPr lang="en-US" altLang="en-US" smtClean="0">
                <a:ea typeface="Arial" charset="0"/>
                <a:cs typeface="Arial" charset="0"/>
              </a:rPr>
              <a:t>≠ 1, </a:t>
            </a:r>
            <a:r>
              <a:rPr lang="en-US" altLang="en-US" smtClean="0"/>
              <a:t>as shown in Figure 9.24.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000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To represent </a:t>
            </a:r>
            <a:r>
              <a:rPr lang="en-US" altLang="en-US" i="1" smtClean="0"/>
              <a:t>f </a:t>
            </a:r>
            <a:r>
              <a:rPr lang="en-US" altLang="en-US" smtClean="0"/>
              <a:t>in another interval, you must develop a different series. </a:t>
            </a:r>
          </a:p>
        </p:txBody>
      </p:sp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3881438" y="5210175"/>
            <a:ext cx="998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Figure 9.24</a:t>
            </a:r>
          </a:p>
        </p:txBody>
      </p:sp>
      <p:sp>
        <p:nvSpPr>
          <p:cNvPr id="9220" name="Rectangle 10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Geometric Power Series</a:t>
            </a:r>
          </a:p>
        </p:txBody>
      </p:sp>
      <p:pic>
        <p:nvPicPr>
          <p:cNvPr id="9221" name="Picture 11" descr="Two graphs. Each part consists of a visual representation and a caption. (graph 1). Visual representation. A function in two parts is graphed on the x y coordinate plane. The first part is a curve that enters the left of the viewing window in the second quadrant just above the negative x axis, goes up and to the right with increasing steepness, intersects the positive y axis at (0, 1), enters the first quadrant, approaches but never crosses the vertical dashed line x = 1, and exits the top of the viewing window. The second part is a curve that enters the bottom of the viewing window in the fourth quadrant just to the right of the vertical dashed line x = 1, goes up and to the right with decreasing steepness, passes through (2, negative 1), and exits the right of the viewing window just below the positive x axis. Caption. f(x) = 1/(1 minus x), Domain: all x != 1. (graph 2). Visual representation. A curve is graphed on the x y coordinate plane. It begins at the open point (negative 1, 1/2) in the second quadrant, goes up and to the right with increasing steepness, intersects the positive y axis at (0, 1), enters the first quadrant, approaches but never crosses the vertical dashed line x = 1, and exits the top of the viewing window. Caption. f(x) = sum_(n=0)^infinity (x^n), Domain: negative 1 &lt; x &lt; 1.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1613"/>
            <a:ext cx="481012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For instance, to obtain the power series centered at  –1, you could write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which implies that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So, for                     you have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which converges on the interval (–3, 1).</a:t>
            </a:r>
          </a:p>
        </p:txBody>
      </p:sp>
      <p:pic>
        <p:nvPicPr>
          <p:cNvPr id="10243" name="Picture 5" descr="1/(1 minus x) = 1/(2 minus (x + 1)) = (1/2)/(1 minus [(x + 1)/2]) = a/(1 minus r).&#10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63" y="2214563"/>
            <a:ext cx="5164137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 descr="a = 1/2 and r = (x + 1)/2.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10" b="-25092"/>
          <a:stretch>
            <a:fillRect/>
          </a:stretch>
        </p:blipFill>
        <p:spPr bwMode="auto">
          <a:xfrm>
            <a:off x="3048000" y="3043238"/>
            <a:ext cx="30051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1/(1 minus x) = sum_(n=0)^infinity ((1/2) (((x + 1)/2)^n)) = (1/2) [1 + (x + 1)/2 + ((x + 1)^2)/4 + ((x + 1)^3)/8 + ...], abs(x + 1) &lt; 2.&#10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4495800"/>
            <a:ext cx="754380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abs(x + 1) &lt; 2,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54" t="17712"/>
          <a:stretch>
            <a:fillRect/>
          </a:stretch>
        </p:blipFill>
        <p:spPr bwMode="auto">
          <a:xfrm>
            <a:off x="1571625" y="3990975"/>
            <a:ext cx="152400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13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Geometric Power Series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eaLnBrk="1" hangingPunct="1"/>
            <a:r>
              <a:rPr lang="en-US" altLang="en-US" sz="2300" smtClean="0">
                <a:solidFill>
                  <a:schemeClr val="bg1"/>
                </a:solidFill>
              </a:rPr>
              <a:t>Example 1 – </a:t>
            </a:r>
            <a:r>
              <a:rPr lang="en-US" altLang="en-US" sz="2300" i="1" smtClean="0">
                <a:solidFill>
                  <a:schemeClr val="bg1"/>
                </a:solidFill>
                <a:ea typeface="Arial" charset="0"/>
                <a:cs typeface="Arial" charset="0"/>
              </a:rPr>
              <a:t>Finding a Geometric Power Series Centered at 0</a:t>
            </a:r>
            <a:endParaRPr lang="ru-RU" altLang="en-US" sz="2300" i="1" smtClean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pPr marL="0" indent="0" eaLnBrk="1" hangingPunct="1">
              <a:buFont typeface="Wingdings" pitchFamily="28" charset="2"/>
              <a:buNone/>
              <a:defRPr/>
            </a:pPr>
            <a:r>
              <a:rPr lang="en-US" dirty="0" smtClean="0"/>
              <a:t>Find a power series for                       centered at 0.</a:t>
            </a:r>
          </a:p>
          <a:p>
            <a:pPr marL="0" indent="0" eaLnBrk="1" hangingPunct="1">
              <a:buFont typeface="Wingdings" pitchFamily="28" charset="2"/>
              <a:buNone/>
              <a:defRPr/>
            </a:pPr>
            <a:endParaRPr lang="en-US" i="1" dirty="0" smtClean="0"/>
          </a:p>
          <a:p>
            <a:pPr marL="0" indent="0" eaLnBrk="1" hangingPunct="1">
              <a:buFont typeface="Wingdings" pitchFamily="28" charset="2"/>
              <a:buNone/>
              <a:defRPr/>
            </a:pPr>
            <a:r>
              <a:rPr lang="en-US" kern="1200" dirty="0">
                <a:solidFill>
                  <a:srgbClr val="D7181E"/>
                </a:solidFill>
                <a:cs typeface="Arial" charset="0"/>
              </a:rPr>
              <a:t>Solution:</a:t>
            </a:r>
          </a:p>
          <a:p>
            <a:pPr marL="0" indent="0" eaLnBrk="1" hangingPunct="1">
              <a:buFont typeface="Wingdings" pitchFamily="28" charset="2"/>
              <a:buNone/>
              <a:defRPr/>
            </a:pPr>
            <a:r>
              <a:rPr lang="en-US" dirty="0" smtClean="0"/>
              <a:t>Writing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in the form </a:t>
            </a:r>
            <a:r>
              <a:rPr lang="en-US" i="1" dirty="0" smtClean="0"/>
              <a:t>a</a:t>
            </a:r>
            <a:r>
              <a:rPr lang="en-US" dirty="0" smtClean="0"/>
              <a:t>/(1 </a:t>
            </a:r>
            <a:r>
              <a:rPr lang="en-US" dirty="0" smtClean="0">
                <a:solidFill>
                  <a:schemeClr val="tx2"/>
                </a:solidFill>
              </a:rPr>
              <a:t>–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) produces</a:t>
            </a:r>
          </a:p>
          <a:p>
            <a:pPr marL="0" indent="0" eaLnBrk="1" hangingPunct="1">
              <a:buFont typeface="Wingdings" pitchFamily="28" charset="2"/>
              <a:buNone/>
              <a:defRPr/>
            </a:pPr>
            <a:endParaRPr lang="en-US" dirty="0" smtClean="0"/>
          </a:p>
          <a:p>
            <a:pPr marL="0" indent="0" eaLnBrk="1" hangingPunct="1">
              <a:buFont typeface="Wingdings" pitchFamily="28" charset="2"/>
              <a:buNone/>
              <a:defRPr/>
            </a:pPr>
            <a:endParaRPr lang="en-US" dirty="0" smtClean="0"/>
          </a:p>
          <a:p>
            <a:pPr marL="0" indent="0" eaLnBrk="1" hangingPunct="1">
              <a:buFont typeface="Wingdings" pitchFamily="28" charset="2"/>
              <a:buNone/>
              <a:defRPr/>
            </a:pPr>
            <a:endParaRPr lang="en-US" dirty="0" smtClean="0"/>
          </a:p>
          <a:p>
            <a:pPr marL="0" indent="0" eaLnBrk="1" hangingPunct="1">
              <a:buFont typeface="Wingdings" pitchFamily="28" charset="2"/>
              <a:buNone/>
              <a:defRPr/>
            </a:pPr>
            <a:r>
              <a:rPr lang="en-US" dirty="0" smtClean="0"/>
              <a:t>which implies that </a:t>
            </a:r>
            <a:r>
              <a:rPr lang="en-US" i="1" dirty="0" smtClean="0"/>
              <a:t>a </a:t>
            </a:r>
            <a:r>
              <a:rPr lang="en-US" dirty="0" smtClean="0"/>
              <a:t>= 2 and</a:t>
            </a:r>
            <a:endParaRPr lang="en-US" dirty="0" smtClean="0">
              <a:solidFill>
                <a:srgbClr val="0073AE"/>
              </a:solidFill>
            </a:endParaRPr>
          </a:p>
        </p:txBody>
      </p:sp>
      <p:pic>
        <p:nvPicPr>
          <p:cNvPr id="11268" name="Picture 12" descr="f(x) = 4/(x + 2),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775" y="1143000"/>
            <a:ext cx="1636713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1" name="Picture 13" descr="4/(2 + x) = 2/(1 minus (negative x/2)) = a/(1 minus r).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38" y="3322638"/>
            <a:ext cx="3903662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" descr="r = negative x/2.&#10;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953000"/>
            <a:ext cx="127317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Example 1 – </a:t>
            </a:r>
            <a:r>
              <a:rPr lang="en-US" altLang="en-US" sz="4000" i="1" smtClean="0">
                <a:solidFill>
                  <a:schemeClr val="bg1"/>
                </a:solidFill>
                <a:ea typeface="Arial" charset="0"/>
                <a:cs typeface="Arial" charset="0"/>
              </a:rPr>
              <a:t>Solution</a:t>
            </a:r>
            <a:endParaRPr lang="ru-RU" altLang="en-US" sz="4000" i="1" smtClean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So, the power series for </a:t>
            </a:r>
            <a:r>
              <a:rPr lang="en-US" altLang="en-US" i="1" smtClean="0"/>
              <a:t>f</a:t>
            </a:r>
            <a:r>
              <a:rPr lang="en-US" altLang="en-US" smtClean="0"/>
              <a:t>(</a:t>
            </a:r>
            <a:r>
              <a:rPr lang="en-US" altLang="en-US" i="1" smtClean="0"/>
              <a:t>x</a:t>
            </a:r>
            <a:r>
              <a:rPr lang="en-US" altLang="en-US" smtClean="0"/>
              <a:t>) is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This power series converges when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mtClean="0"/>
              <a:t>which implies that the interval of convergence is (</a:t>
            </a:r>
            <a:r>
              <a:rPr lang="en-US" altLang="en-US" smtClean="0">
                <a:solidFill>
                  <a:schemeClr val="tx2"/>
                </a:solidFill>
              </a:rPr>
              <a:t>–</a:t>
            </a:r>
            <a:r>
              <a:rPr lang="en-US" altLang="en-US" smtClean="0"/>
              <a:t>2, 2).</a:t>
            </a:r>
            <a:endParaRPr lang="en-US" altLang="en-US" smtClean="0">
              <a:solidFill>
                <a:srgbClr val="0073AE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mtClean="0">
              <a:solidFill>
                <a:srgbClr val="0073AE"/>
              </a:solidFill>
            </a:endParaRPr>
          </a:p>
        </p:txBody>
      </p:sp>
      <p:pic>
        <p:nvPicPr>
          <p:cNvPr id="12292" name="Picture 7" descr="4/(x + 2) = sum_(n=0)^infinity (a (r^n)).&#10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425" y="1752600"/>
            <a:ext cx="19843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8229600" y="685800"/>
            <a:ext cx="822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53257" name="Picture 9" descr="= sum_(n=1)^infinity (2 ((negative x/2)^n)).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28913"/>
            <a:ext cx="1600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8" name="Picture 10" descr="= 2 (1 minus x/2 + (x^2)/4 minus (x^3)/8 + ...).&#10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38" y="3581400"/>
            <a:ext cx="31543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9" name="Picture 11" descr="abs(negative x/2) &lt; 1.&#10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850" y="4914900"/>
            <a:ext cx="12255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soen_master slide">
  <a:themeElements>
    <a:clrScheme name="Larsoen_master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soen_master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soen_mast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Larsoen_master slide</Template>
  <TotalTime>797</TotalTime>
  <Words>353</Words>
  <Application>Microsoft Office PowerPoint</Application>
  <PresentationFormat>On-screen Show (4:3)</PresentationFormat>
  <Paragraphs>90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Larsoen_master slide</vt:lpstr>
      <vt:lpstr>PowerPoint Presentation</vt:lpstr>
      <vt:lpstr>PowerPoint Presentation</vt:lpstr>
      <vt:lpstr>PowerPoint Presentation</vt:lpstr>
      <vt:lpstr>PowerPoint Presentation</vt:lpstr>
      <vt:lpstr>Geometric Power Series</vt:lpstr>
      <vt:lpstr>Geometric Power Series</vt:lpstr>
      <vt:lpstr>Geometric Power Series</vt:lpstr>
      <vt:lpstr>Example 1 – Finding a Geometric Power Series Centered at 0</vt:lpstr>
      <vt:lpstr>Example 1 – Solution</vt:lpstr>
      <vt:lpstr>PowerPoint Presentation</vt:lpstr>
      <vt:lpstr>Operations with Power Series</vt:lpstr>
      <vt:lpstr>Example 3 – Adding Two Power Series</vt:lpstr>
      <vt:lpstr>Example 3 – Solution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ssharma</dc:creator>
  <cp:lastModifiedBy>Masilla, Anjappan</cp:lastModifiedBy>
  <cp:revision>452</cp:revision>
  <dcterms:created xsi:type="dcterms:W3CDTF">2008-11-21T04:28:28Z</dcterms:created>
  <dcterms:modified xsi:type="dcterms:W3CDTF">2018-08-02T05:06:32Z</dcterms:modified>
</cp:coreProperties>
</file>