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69" r:id="rId2"/>
    <p:sldId id="270" r:id="rId3"/>
    <p:sldId id="256" r:id="rId4"/>
    <p:sldId id="260" r:id="rId5"/>
    <p:sldId id="259" r:id="rId6"/>
    <p:sldId id="261" r:id="rId7"/>
    <p:sldId id="262" r:id="rId8"/>
    <p:sldId id="263" r:id="rId9"/>
    <p:sldId id="272" r:id="rId10"/>
    <p:sldId id="265" r:id="rId11"/>
    <p:sldId id="266" r:id="rId12"/>
    <p:sldId id="268" r:id="rId13"/>
    <p:sldId id="271" r:id="rId14"/>
  </p:sldIdLst>
  <p:sldSz cx="9144000" cy="6858000" type="screen4x3"/>
  <p:notesSz cx="6858000" cy="9144000"/>
  <p:defaultTextStyle>
    <a:defPPr>
      <a:defRPr lang="en-US"/>
    </a:defPPr>
    <a:lvl1pPr algn="l" rtl="0" eaLnBrk="0" fontAlgn="base" hangingPunct="0">
      <a:spcBef>
        <a:spcPct val="0"/>
      </a:spcBef>
      <a:spcAft>
        <a:spcPct val="0"/>
      </a:spcAft>
      <a:defRPr sz="1000" kern="1200">
        <a:solidFill>
          <a:schemeClr val="tx1"/>
        </a:solidFill>
        <a:latin typeface="Arial" charset="0"/>
        <a:ea typeface="+mn-ea"/>
        <a:cs typeface="+mn-cs"/>
      </a:defRPr>
    </a:lvl1pPr>
    <a:lvl2pPr marL="457200" algn="l" rtl="0" eaLnBrk="0" fontAlgn="base" hangingPunct="0">
      <a:spcBef>
        <a:spcPct val="0"/>
      </a:spcBef>
      <a:spcAft>
        <a:spcPct val="0"/>
      </a:spcAft>
      <a:defRPr sz="1000" kern="1200">
        <a:solidFill>
          <a:schemeClr val="tx1"/>
        </a:solidFill>
        <a:latin typeface="Arial" charset="0"/>
        <a:ea typeface="+mn-ea"/>
        <a:cs typeface="+mn-cs"/>
      </a:defRPr>
    </a:lvl2pPr>
    <a:lvl3pPr marL="914400" algn="l" rtl="0" eaLnBrk="0" fontAlgn="base" hangingPunct="0">
      <a:spcBef>
        <a:spcPct val="0"/>
      </a:spcBef>
      <a:spcAft>
        <a:spcPct val="0"/>
      </a:spcAft>
      <a:defRPr sz="1000" kern="1200">
        <a:solidFill>
          <a:schemeClr val="tx1"/>
        </a:solidFill>
        <a:latin typeface="Arial" charset="0"/>
        <a:ea typeface="+mn-ea"/>
        <a:cs typeface="+mn-cs"/>
      </a:defRPr>
    </a:lvl3pPr>
    <a:lvl4pPr marL="1371600" algn="l" rtl="0" eaLnBrk="0" fontAlgn="base" hangingPunct="0">
      <a:spcBef>
        <a:spcPct val="0"/>
      </a:spcBef>
      <a:spcAft>
        <a:spcPct val="0"/>
      </a:spcAft>
      <a:defRPr sz="1000" kern="1200">
        <a:solidFill>
          <a:schemeClr val="tx1"/>
        </a:solidFill>
        <a:latin typeface="Arial" charset="0"/>
        <a:ea typeface="+mn-ea"/>
        <a:cs typeface="+mn-cs"/>
      </a:defRPr>
    </a:lvl4pPr>
    <a:lvl5pPr marL="1828800" algn="l" rtl="0" eaLnBrk="0" fontAlgn="base" hangingPunct="0">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73" autoAdjust="0"/>
    <p:restoredTop sz="94660" autoAdjust="0"/>
  </p:normalViewPr>
  <p:slideViewPr>
    <p:cSldViewPr>
      <p:cViewPr varScale="1">
        <p:scale>
          <a:sx n="92" d="100"/>
          <a:sy n="92" d="100"/>
        </p:scale>
        <p:origin x="-75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DFEEBEA9-DB21-41C8-9632-3797B96FFD65}" type="slidenum">
              <a:rPr lang="en-US" altLang="en-US"/>
              <a:pPr/>
              <a:t>‹#›</a:t>
            </a:fld>
            <a:endParaRPr lang="en-US" altLang="en-US"/>
          </a:p>
        </p:txBody>
      </p:sp>
    </p:spTree>
    <p:extLst>
      <p:ext uri="{BB962C8B-B14F-4D97-AF65-F5344CB8AC3E}">
        <p14:creationId xmlns:p14="http://schemas.microsoft.com/office/powerpoint/2010/main" val="10754900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9A64ECE9-5974-4263-98C5-6541B123A927}" type="slidenum">
              <a:rPr lang="en-US" altLang="en-US"/>
              <a:pPr>
                <a:spcBef>
                  <a:spcPct val="0"/>
                </a:spcBef>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A41C615-2E98-4F95-85CC-BBC4D05BB498}" type="slidenum">
              <a:rPr lang="en-US" altLang="en-US"/>
              <a:pPr>
                <a:spcBef>
                  <a:spcPct val="0"/>
                </a:spcBef>
              </a:pPr>
              <a:t>10</a:t>
            </a:fld>
            <a:endParaRPr lang="en-US" alt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15526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1979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88196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6167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79134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61402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69594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74103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89137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9410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53011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ounded Rectangle 12"/>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spcBef>
                <a:spcPct val="50000"/>
              </a:spcBef>
            </a:pPr>
            <a:fld id="{02A29039-2584-4781-86E0-88FAAB9A499F}" type="slidenum">
              <a:rPr lang="en-US" altLang="en-US" sz="1800"/>
              <a:pPr eaLnBrk="1" hangingPunct="1">
                <a:spcBef>
                  <a:spcPct val="50000"/>
                </a:spcBef>
              </a:pPr>
              <a:t>‹#›</a:t>
            </a:fld>
            <a:endParaRPr lang="en-US" altLang="en-US" sz="180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457200"/>
            <a:ext cx="6819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Arial" charset="0"/>
              <a:buNone/>
            </a:pPr>
            <a:r>
              <a:rPr lang="en-IN" altLang="en-US" sz="4000" b="1">
                <a:ea typeface="Arial" charset="0"/>
                <a:cs typeface="Arial" charset="0"/>
              </a:rPr>
              <a:t>Infinite Series</a:t>
            </a:r>
            <a:endParaRPr lang="en-US" altLang="en-US" sz="3800" b="1">
              <a:ea typeface="Arial" charset="0"/>
              <a:cs typeface="Arial"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rgbClr val="E72D36"/>
                </a:solidFill>
              </a:rPr>
              <a:t>9</a:t>
            </a:r>
          </a:p>
        </p:txBody>
      </p:sp>
      <p:pic>
        <p:nvPicPr>
          <p:cNvPr id="3079" name="Picture 1" descr="Cover pag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75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000"/>
              <a:t>Limit Comparison Test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Limit Comparison Test</a:t>
            </a:r>
          </a:p>
        </p:txBody>
      </p:sp>
      <p:sp>
        <p:nvSpPr>
          <p:cNvPr id="15363" name="Rectangle 5"/>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Sometimes a series closely resembles a </a:t>
            </a:r>
            <a:r>
              <a:rPr lang="en-US" altLang="en-US" i="1" smtClean="0"/>
              <a:t>p</a:t>
            </a:r>
            <a:r>
              <a:rPr lang="en-US" altLang="en-US" smtClean="0"/>
              <a:t>-series or a geometric series, yet you cannot establish the term-by-term comparison necessary to apply the Direct Comparison Test. Under these circumstances you may be able to apply a second comparison test, called the </a:t>
            </a:r>
            <a:r>
              <a:rPr lang="en-US" altLang="en-US" b="1" smtClean="0"/>
              <a:t>Limit Comparison Test.</a:t>
            </a:r>
            <a:endParaRPr lang="en-US" altLang="en-US" smtClean="0"/>
          </a:p>
        </p:txBody>
      </p:sp>
      <p:pic>
        <p:nvPicPr>
          <p:cNvPr id="15364" name="Picture 1" descr="Theorem 9.13. Limit Comparison Test. If a_n &gt; 0, b_n &gt; 0, and lim_(n right arrow infinity) ((a_n)/(b_n)) = L where L is finite and positive, then sum_(n=1)^infinity (a_n) and sum_(n=1)^infinity (b_n) either both converge or both diver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62075" y="3629025"/>
            <a:ext cx="6705600" cy="293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title"/>
          </p:nvPr>
        </p:nvSpPr>
        <p:spPr>
          <a:xfrm>
            <a:off x="549275" y="320675"/>
            <a:ext cx="8153400" cy="685800"/>
          </a:xfrm>
        </p:spPr>
        <p:txBody>
          <a:bodyPr/>
          <a:lstStyle/>
          <a:p>
            <a:pPr eaLnBrk="1" hangingPunct="1"/>
            <a:r>
              <a:rPr lang="en-US" altLang="en-US" sz="3000" dirty="0" smtClean="0">
                <a:solidFill>
                  <a:schemeClr val="bg1"/>
                </a:solidFill>
              </a:rPr>
              <a:t>Example 3 – </a:t>
            </a:r>
            <a:r>
              <a:rPr lang="en-US" altLang="en-US" sz="3000" i="1" dirty="0" smtClean="0">
                <a:solidFill>
                  <a:schemeClr val="bg1"/>
                </a:solidFill>
              </a:rPr>
              <a:t>Using the Limit </a:t>
            </a:r>
            <a:r>
              <a:rPr lang="en-US" altLang="en-US" sz="3000" i="1" dirty="0" smtClean="0">
                <a:solidFill>
                  <a:schemeClr val="bg1"/>
                </a:solidFill>
              </a:rPr>
              <a:t>Comparison </a:t>
            </a:r>
            <a:r>
              <a:rPr lang="en-US" altLang="en-US" sz="3000" i="1" dirty="0" smtClean="0">
                <a:solidFill>
                  <a:schemeClr val="bg1"/>
                </a:solidFill>
              </a:rPr>
              <a:t>Test</a:t>
            </a:r>
          </a:p>
        </p:txBody>
      </p:sp>
      <p:sp>
        <p:nvSpPr>
          <p:cNvPr id="41988" name="Rectangle 4"/>
          <p:cNvSpPr>
            <a:spLocks noGrp="1" noChangeArrowheads="1"/>
          </p:cNvSpPr>
          <p:nvPr>
            <p:ph type="body" idx="1"/>
          </p:nvPr>
        </p:nvSpPr>
        <p:spPr>
          <a:xfrm>
            <a:off x="457200" y="1370013"/>
            <a:ext cx="8229600" cy="5256212"/>
          </a:xfrm>
        </p:spPr>
        <p:txBody>
          <a:bodyPr/>
          <a:lstStyle/>
          <a:p>
            <a:pPr marL="0" indent="0" eaLnBrk="1" hangingPunct="1">
              <a:lnSpc>
                <a:spcPct val="80000"/>
              </a:lnSpc>
              <a:buFont typeface="Wingdings" pitchFamily="2" charset="2"/>
              <a:buNone/>
              <a:defRPr/>
            </a:pPr>
            <a:r>
              <a:rPr lang="en-US" altLang="en-US" dirty="0" smtClean="0"/>
              <a:t>Show that the general harmonic series below diverges.</a:t>
            </a:r>
          </a:p>
          <a:p>
            <a:pPr marL="0" indent="0" eaLnBrk="1" hangingPunct="1">
              <a:lnSpc>
                <a:spcPct val="80000"/>
              </a:lnSpc>
              <a:buFont typeface="Wingdings" pitchFamily="2" charset="2"/>
              <a:buNone/>
              <a:defRPr/>
            </a:pPr>
            <a:endParaRPr lang="en-US" altLang="en-US" dirty="0" smtClean="0"/>
          </a:p>
          <a:p>
            <a:pPr marL="0" indent="0" eaLnBrk="1" hangingPunct="1">
              <a:lnSpc>
                <a:spcPct val="80000"/>
              </a:lnSpc>
              <a:buFont typeface="Wingdings" pitchFamily="2" charset="2"/>
              <a:buNone/>
              <a:defRPr/>
            </a:pPr>
            <a:endParaRPr lang="en-US" altLang="en-US" dirty="0" smtClean="0">
              <a:solidFill>
                <a:srgbClr val="0073AE"/>
              </a:solidFill>
            </a:endParaRPr>
          </a:p>
          <a:p>
            <a:pPr marL="0" indent="0" eaLnBrk="1" hangingPunct="1">
              <a:lnSpc>
                <a:spcPct val="80000"/>
              </a:lnSpc>
              <a:buFont typeface="Wingdings" pitchFamily="2" charset="2"/>
              <a:buNone/>
              <a:defRPr/>
            </a:pPr>
            <a:endParaRPr lang="en-US" altLang="en-US" dirty="0" smtClean="0">
              <a:solidFill>
                <a:srgbClr val="0073AE"/>
              </a:solidFill>
            </a:endParaRPr>
          </a:p>
          <a:p>
            <a:pPr marL="0" indent="0" eaLnBrk="1" hangingPunct="1">
              <a:lnSpc>
                <a:spcPct val="80000"/>
              </a:lnSpc>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lnSpc>
                <a:spcPct val="80000"/>
              </a:lnSpc>
              <a:buFont typeface="Wingdings" pitchFamily="2" charset="2"/>
              <a:buNone/>
              <a:defRPr/>
            </a:pPr>
            <a:endParaRPr lang="en-US" altLang="en-US" sz="1200" dirty="0" smtClean="0">
              <a:solidFill>
                <a:srgbClr val="0073AE"/>
              </a:solidFill>
            </a:endParaRPr>
          </a:p>
          <a:p>
            <a:pPr marL="0" indent="0" eaLnBrk="1" hangingPunct="1">
              <a:lnSpc>
                <a:spcPct val="80000"/>
              </a:lnSpc>
              <a:buFont typeface="Wingdings" pitchFamily="2" charset="2"/>
              <a:buNone/>
              <a:defRPr/>
            </a:pPr>
            <a:r>
              <a:rPr lang="en-US" altLang="en-US" dirty="0" smtClean="0"/>
              <a:t>By comparison with</a:t>
            </a:r>
          </a:p>
          <a:p>
            <a:pPr marL="0" indent="0" eaLnBrk="1" hangingPunct="1">
              <a:lnSpc>
                <a:spcPct val="80000"/>
              </a:lnSpc>
              <a:buFont typeface="Wingdings" pitchFamily="2" charset="2"/>
              <a:buNone/>
              <a:defRPr/>
            </a:pPr>
            <a:endParaRPr lang="en-US" altLang="en-US" dirty="0" smtClean="0"/>
          </a:p>
          <a:p>
            <a:pPr marL="0" indent="0" eaLnBrk="1" hangingPunct="1">
              <a:lnSpc>
                <a:spcPct val="80000"/>
              </a:lnSpc>
              <a:buFont typeface="Wingdings" pitchFamily="2" charset="2"/>
              <a:buNone/>
              <a:defRPr/>
            </a:pPr>
            <a:r>
              <a:rPr lang="en-US" altLang="en-US" dirty="0" smtClean="0"/>
              <a:t>you have</a:t>
            </a:r>
          </a:p>
          <a:p>
            <a:pPr marL="0" indent="0" eaLnBrk="1" hangingPunct="1">
              <a:lnSpc>
                <a:spcPct val="80000"/>
              </a:lnSpc>
              <a:buFont typeface="Wingdings" pitchFamily="2" charset="2"/>
              <a:buNone/>
              <a:defRPr/>
            </a:pPr>
            <a:endParaRPr lang="en-US" altLang="en-US" dirty="0" smtClean="0"/>
          </a:p>
          <a:p>
            <a:pPr marL="0" indent="0" eaLnBrk="1" hangingPunct="1">
              <a:lnSpc>
                <a:spcPct val="80000"/>
              </a:lnSpc>
              <a:buFont typeface="Wingdings" pitchFamily="2" charset="2"/>
              <a:buNone/>
              <a:defRPr/>
            </a:pPr>
            <a:endParaRPr lang="en-US" altLang="en-US" dirty="0" smtClean="0"/>
          </a:p>
          <a:p>
            <a:pPr marL="0" indent="0" eaLnBrk="1" hangingPunct="1">
              <a:lnSpc>
                <a:spcPct val="80000"/>
              </a:lnSpc>
              <a:buFont typeface="Wingdings" pitchFamily="2" charset="2"/>
              <a:buNone/>
              <a:defRPr/>
            </a:pPr>
            <a:endParaRPr lang="en-US" altLang="en-US" dirty="0" smtClean="0"/>
          </a:p>
          <a:p>
            <a:pPr marL="0" indent="0" eaLnBrk="1" hangingPunct="1">
              <a:lnSpc>
                <a:spcPct val="80000"/>
              </a:lnSpc>
              <a:buFont typeface="Wingdings" pitchFamily="2" charset="2"/>
              <a:buNone/>
              <a:defRPr/>
            </a:pPr>
            <a:endParaRPr lang="en-US" altLang="en-US" sz="700" dirty="0" smtClean="0"/>
          </a:p>
          <a:p>
            <a:pPr marL="0" indent="0" eaLnBrk="1" hangingPunct="1">
              <a:lnSpc>
                <a:spcPct val="90000"/>
              </a:lnSpc>
              <a:buFont typeface="Wingdings" pitchFamily="2" charset="2"/>
              <a:buNone/>
              <a:defRPr/>
            </a:pPr>
            <a:r>
              <a:rPr lang="en-US" altLang="en-US" dirty="0" smtClean="0"/>
              <a:t>Because this limit is greater than 0, you can conclude from the Limit Comparison Test that the given series diverges.</a:t>
            </a:r>
          </a:p>
          <a:p>
            <a:pPr marL="0" indent="0" eaLnBrk="1" hangingPunct="1">
              <a:lnSpc>
                <a:spcPct val="80000"/>
              </a:lnSpc>
              <a:buFont typeface="Wingdings" pitchFamily="2" charset="2"/>
              <a:buNone/>
              <a:defRPr/>
            </a:pPr>
            <a:endParaRPr lang="en-US" altLang="en-US" dirty="0" smtClean="0"/>
          </a:p>
        </p:txBody>
      </p:sp>
      <p:pic>
        <p:nvPicPr>
          <p:cNvPr id="16389" name="Picture 5" descr="sum_(n=1)^infinity (1/(a n + b)), a &gt; 0, b &gt; 0.&#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752600"/>
            <a:ext cx="328136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Picture 6" descr="sum_(n=1)^infinity (1/n). Divergent harmonic series.&#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3600" y="3186113"/>
            <a:ext cx="4140200"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1" name="Picture 7" descr="lim_(n right arrow infinity) (1/(a n + b))/(1/n)) = lim_(n right arrow infinity) (n/(a n + b)).&#10;"/>
          <p:cNvPicPr>
            <a:picLocks noChangeAspect="1" noChangeArrowheads="1"/>
          </p:cNvPicPr>
          <p:nvPr/>
        </p:nvPicPr>
        <p:blipFill>
          <a:blip r:embed="rId4">
            <a:extLst>
              <a:ext uri="{28A0092B-C50C-407E-A947-70E740481C1C}">
                <a14:useLocalDpi xmlns:a14="http://schemas.microsoft.com/office/drawing/2010/main" val="0"/>
              </a:ext>
            </a:extLst>
          </a:blip>
          <a:srcRect r="14372"/>
          <a:stretch>
            <a:fillRect/>
          </a:stretch>
        </p:blipFill>
        <p:spPr bwMode="auto">
          <a:xfrm>
            <a:off x="1066800" y="4667250"/>
            <a:ext cx="4038600"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 1/a.&#10;"/>
          <p:cNvPicPr>
            <a:picLocks noChangeAspect="1" noChangeArrowheads="1"/>
          </p:cNvPicPr>
          <p:nvPr/>
        </p:nvPicPr>
        <p:blipFill>
          <a:blip r:embed="rId4">
            <a:extLst>
              <a:ext uri="{28A0092B-C50C-407E-A947-70E740481C1C}">
                <a14:useLocalDpi xmlns:a14="http://schemas.microsoft.com/office/drawing/2010/main" val="0"/>
              </a:ext>
            </a:extLst>
          </a:blip>
          <a:srcRect l="84012"/>
          <a:stretch>
            <a:fillRect/>
          </a:stretch>
        </p:blipFill>
        <p:spPr bwMode="auto">
          <a:xfrm>
            <a:off x="5248275" y="4670425"/>
            <a:ext cx="754063"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1988">
                                            <p:txEl>
                                              <p:pRg st="4" end="4"/>
                                            </p:txEl>
                                          </p:spTgt>
                                        </p:tgtEl>
                                        <p:attrNameLst>
                                          <p:attrName>style.visibility</p:attrName>
                                        </p:attrNameLst>
                                      </p:cBhvr>
                                      <p:to>
                                        <p:strVal val="visible"/>
                                      </p:to>
                                    </p:set>
                                    <p:animEffect transition="in" filter="fade">
                                      <p:cBhvr>
                                        <p:cTn id="7" dur="1000"/>
                                        <p:tgtEl>
                                          <p:spTgt spid="41988">
                                            <p:txEl>
                                              <p:pRg st="4" end="4"/>
                                            </p:txEl>
                                          </p:spTgt>
                                        </p:tgtEl>
                                      </p:cBhvr>
                                    </p:animEffect>
                                    <p:anim calcmode="lin" valueType="num">
                                      <p:cBhvr>
                                        <p:cTn id="8" dur="1000" fill="hold"/>
                                        <p:tgtEl>
                                          <p:spTgt spid="41988">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988">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988">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1988">
                                            <p:txEl>
                                              <p:pRg st="6" end="6"/>
                                            </p:txEl>
                                          </p:spTgt>
                                        </p:tgtEl>
                                        <p:attrNameLst>
                                          <p:attrName>style.visibility</p:attrName>
                                        </p:attrNameLst>
                                      </p:cBhvr>
                                      <p:to>
                                        <p:strVal val="visible"/>
                                      </p:to>
                                    </p:set>
                                    <p:animEffect transition="in" filter="fade">
                                      <p:cBhvr>
                                        <p:cTn id="13" dur="1000"/>
                                        <p:tgtEl>
                                          <p:spTgt spid="41988">
                                            <p:txEl>
                                              <p:pRg st="6" end="6"/>
                                            </p:txEl>
                                          </p:spTgt>
                                        </p:tgtEl>
                                      </p:cBhvr>
                                    </p:animEffect>
                                    <p:anim calcmode="lin" valueType="num">
                                      <p:cBhvr>
                                        <p:cTn id="14" dur="1000" fill="hold"/>
                                        <p:tgtEl>
                                          <p:spTgt spid="41988">
                                            <p:txEl>
                                              <p:pRg st="6" end="6"/>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1988">
                                            <p:txEl>
                                              <p:pRg st="6" end="6"/>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1988">
                                            <p:txEl>
                                              <p:pRg st="6" end="6"/>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1990"/>
                                        </p:tgtEl>
                                        <p:attrNameLst>
                                          <p:attrName>style.visibility</p:attrName>
                                        </p:attrNameLst>
                                      </p:cBhvr>
                                      <p:to>
                                        <p:strVal val="visible"/>
                                      </p:to>
                                    </p:set>
                                    <p:animEffect transition="in" filter="fade">
                                      <p:cBhvr>
                                        <p:cTn id="19" dur="1000"/>
                                        <p:tgtEl>
                                          <p:spTgt spid="41990"/>
                                        </p:tgtEl>
                                      </p:cBhvr>
                                    </p:animEffect>
                                    <p:anim calcmode="lin" valueType="num">
                                      <p:cBhvr>
                                        <p:cTn id="20" dur="1000" fill="hold"/>
                                        <p:tgtEl>
                                          <p:spTgt spid="41990"/>
                                        </p:tgtEl>
                                        <p:attrNameLst>
                                          <p:attrName>ppt_x</p:attrName>
                                        </p:attrNameLst>
                                      </p:cBhvr>
                                      <p:tavLst>
                                        <p:tav tm="0">
                                          <p:val>
                                            <p:strVal val="#ppt_x"/>
                                          </p:val>
                                        </p:tav>
                                        <p:tav tm="100000">
                                          <p:val>
                                            <p:strVal val="#ppt_x"/>
                                          </p:val>
                                        </p:tav>
                                      </p:tavLst>
                                    </p:anim>
                                    <p:anim calcmode="lin" valueType="num">
                                      <p:cBhvr>
                                        <p:cTn id="21" dur="900" decel="100000" fill="hold"/>
                                        <p:tgtEl>
                                          <p:spTgt spid="41990"/>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1990"/>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41988">
                                            <p:txEl>
                                              <p:pRg st="8" end="8"/>
                                            </p:txEl>
                                          </p:spTgt>
                                        </p:tgtEl>
                                        <p:attrNameLst>
                                          <p:attrName>style.visibility</p:attrName>
                                        </p:attrNameLst>
                                      </p:cBhvr>
                                      <p:to>
                                        <p:strVal val="visible"/>
                                      </p:to>
                                    </p:set>
                                    <p:animEffect transition="in" filter="fade">
                                      <p:cBhvr>
                                        <p:cTn id="25" dur="1000"/>
                                        <p:tgtEl>
                                          <p:spTgt spid="41988">
                                            <p:txEl>
                                              <p:pRg st="8" end="8"/>
                                            </p:txEl>
                                          </p:spTgt>
                                        </p:tgtEl>
                                      </p:cBhvr>
                                    </p:animEffect>
                                    <p:anim calcmode="lin" valueType="num">
                                      <p:cBhvr>
                                        <p:cTn id="26" dur="1000" fill="hold"/>
                                        <p:tgtEl>
                                          <p:spTgt spid="41988">
                                            <p:txEl>
                                              <p:pRg st="8" end="8"/>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41988">
                                            <p:txEl>
                                              <p:pRg st="8" end="8"/>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41988">
                                            <p:txEl>
                                              <p:pRg st="8" end="8"/>
                                            </p:txEl>
                                          </p:spTgt>
                                        </p:tgtEl>
                                        <p:attrNameLst>
                                          <p:attrName>ppt_y</p:attrName>
                                        </p:attrNameLst>
                                      </p:cBhvr>
                                      <p:tavLst>
                                        <p:tav tm="0">
                                          <p:val>
                                            <p:strVal val="#ppt_y-.03"/>
                                          </p:val>
                                        </p:tav>
                                        <p:tav tm="100000">
                                          <p:val>
                                            <p:strVal val="#ppt_y"/>
                                          </p:val>
                                        </p:tav>
                                      </p:tavLst>
                                    </p:anim>
                                  </p:childTnLst>
                                </p:cTn>
                              </p:par>
                              <p:par>
                                <p:cTn id="29" presetID="37" presetClass="entr" presetSubtype="0" fill="hold" nodeType="withEffect">
                                  <p:stCondLst>
                                    <p:cond delay="0"/>
                                  </p:stCondLst>
                                  <p:childTnLst>
                                    <p:set>
                                      <p:cBhvr>
                                        <p:cTn id="30" dur="1" fill="hold">
                                          <p:stCondLst>
                                            <p:cond delay="0"/>
                                          </p:stCondLst>
                                        </p:cTn>
                                        <p:tgtEl>
                                          <p:spTgt spid="41991"/>
                                        </p:tgtEl>
                                        <p:attrNameLst>
                                          <p:attrName>style.visibility</p:attrName>
                                        </p:attrNameLst>
                                      </p:cBhvr>
                                      <p:to>
                                        <p:strVal val="visible"/>
                                      </p:to>
                                    </p:set>
                                    <p:animEffect transition="in" filter="fade">
                                      <p:cBhvr>
                                        <p:cTn id="31" dur="1000"/>
                                        <p:tgtEl>
                                          <p:spTgt spid="41991"/>
                                        </p:tgtEl>
                                      </p:cBhvr>
                                    </p:animEffect>
                                    <p:anim calcmode="lin" valueType="num">
                                      <p:cBhvr>
                                        <p:cTn id="32" dur="1000" fill="hold"/>
                                        <p:tgtEl>
                                          <p:spTgt spid="41991"/>
                                        </p:tgtEl>
                                        <p:attrNameLst>
                                          <p:attrName>ppt_x</p:attrName>
                                        </p:attrNameLst>
                                      </p:cBhvr>
                                      <p:tavLst>
                                        <p:tav tm="0">
                                          <p:val>
                                            <p:strVal val="#ppt_x"/>
                                          </p:val>
                                        </p:tav>
                                        <p:tav tm="100000">
                                          <p:val>
                                            <p:strVal val="#ppt_x"/>
                                          </p:val>
                                        </p:tav>
                                      </p:tavLst>
                                    </p:anim>
                                    <p:anim calcmode="lin" valueType="num">
                                      <p:cBhvr>
                                        <p:cTn id="33" dur="900" decel="100000" fill="hold"/>
                                        <p:tgtEl>
                                          <p:spTgt spid="41991"/>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1991"/>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900" decel="100000" fill="hold"/>
                                        <p:tgtEl>
                                          <p:spTgt spid="8"/>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nodeType="clickEffect">
                                  <p:stCondLst>
                                    <p:cond delay="0"/>
                                  </p:stCondLst>
                                  <p:childTnLst>
                                    <p:set>
                                      <p:cBhvr>
                                        <p:cTn id="46" dur="1" fill="hold">
                                          <p:stCondLst>
                                            <p:cond delay="0"/>
                                          </p:stCondLst>
                                        </p:cTn>
                                        <p:tgtEl>
                                          <p:spTgt spid="41988">
                                            <p:txEl>
                                              <p:pRg st="13" end="13"/>
                                            </p:txEl>
                                          </p:spTgt>
                                        </p:tgtEl>
                                        <p:attrNameLst>
                                          <p:attrName>style.visibility</p:attrName>
                                        </p:attrNameLst>
                                      </p:cBhvr>
                                      <p:to>
                                        <p:strVal val="visible"/>
                                      </p:to>
                                    </p:set>
                                    <p:animEffect transition="in" filter="fade">
                                      <p:cBhvr>
                                        <p:cTn id="47" dur="1000"/>
                                        <p:tgtEl>
                                          <p:spTgt spid="41988">
                                            <p:txEl>
                                              <p:pRg st="13" end="13"/>
                                            </p:txEl>
                                          </p:spTgt>
                                        </p:tgtEl>
                                      </p:cBhvr>
                                    </p:animEffect>
                                    <p:anim calcmode="lin" valueType="num">
                                      <p:cBhvr>
                                        <p:cTn id="48" dur="1000" fill="hold"/>
                                        <p:tgtEl>
                                          <p:spTgt spid="41988">
                                            <p:txEl>
                                              <p:pRg st="13" end="13"/>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41988">
                                            <p:txEl>
                                              <p:pRg st="13" end="13"/>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41988">
                                            <p:txEl>
                                              <p:pRg st="13" end="1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Limit Comparison Test</a:t>
            </a:r>
          </a:p>
        </p:txBody>
      </p:sp>
      <p:sp>
        <p:nvSpPr>
          <p:cNvPr id="17411" name="Rectangle 5"/>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The Limit Comparison Test works well for comparing a “messy” algebraic series with a </a:t>
            </a:r>
            <a:r>
              <a:rPr lang="en-IN" altLang="en-US" i="1" smtClean="0"/>
              <a:t>p</a:t>
            </a:r>
            <a:r>
              <a:rPr lang="en-IN" altLang="en-US" smtClean="0"/>
              <a:t>-series. In choosing an appropriate </a:t>
            </a:r>
            <a:r>
              <a:rPr lang="en-IN" altLang="en-US" i="1" smtClean="0"/>
              <a:t>p</a:t>
            </a:r>
            <a:r>
              <a:rPr lang="en-IN" altLang="en-US" smtClean="0"/>
              <a:t>-series, you must choose one with an </a:t>
            </a:r>
            <a:r>
              <a:rPr lang="en-IN" altLang="en-US" i="1" smtClean="0"/>
              <a:t>n</a:t>
            </a:r>
            <a:r>
              <a:rPr lang="en-IN" altLang="en-US" smtClean="0"/>
              <a:t>th term of the same magnitude as the </a:t>
            </a:r>
            <a:r>
              <a:rPr lang="en-IN" altLang="en-US" i="1" smtClean="0"/>
              <a:t>n</a:t>
            </a:r>
            <a:r>
              <a:rPr lang="en-IN" altLang="en-US" smtClean="0"/>
              <a:t>th term of the given series.</a:t>
            </a:r>
          </a:p>
          <a:p>
            <a:pPr marL="0" indent="0">
              <a:buFont typeface="Wingdings" pitchFamily="2" charset="2"/>
              <a:buNone/>
            </a:pPr>
            <a:endParaRPr lang="en-US" altLang="en-US" smtClean="0"/>
          </a:p>
          <a:p>
            <a:pPr marL="0" indent="0">
              <a:buFont typeface="Wingdings" pitchFamily="2" charset="2"/>
              <a:buNone/>
            </a:pPr>
            <a:endParaRPr lang="en-US" altLang="en-US" smtClean="0"/>
          </a:p>
          <a:p>
            <a:pPr marL="0" indent="0">
              <a:buFont typeface="Wingdings" pitchFamily="2" charset="2"/>
              <a:buNone/>
            </a:pPr>
            <a:endParaRPr lang="en-US" altLang="en-US" smtClean="0"/>
          </a:p>
          <a:p>
            <a:pPr marL="0" indent="0">
              <a:buFont typeface="Wingdings" pitchFamily="2" charset="2"/>
              <a:buNone/>
            </a:pPr>
            <a:endParaRPr lang="en-US" altLang="en-US" smtClean="0"/>
          </a:p>
          <a:p>
            <a:pPr marL="0" indent="0">
              <a:buFont typeface="Wingdings" pitchFamily="2" charset="2"/>
              <a:buNone/>
            </a:pPr>
            <a:endParaRPr lang="en-US" altLang="en-US" smtClean="0"/>
          </a:p>
          <a:p>
            <a:pPr marL="0" indent="0">
              <a:buFont typeface="Wingdings" pitchFamily="2" charset="2"/>
              <a:buNone/>
            </a:pPr>
            <a:endParaRPr lang="en-US" altLang="en-US" sz="1800" smtClean="0"/>
          </a:p>
          <a:p>
            <a:pPr marL="0" indent="0">
              <a:buFont typeface="Wingdings" pitchFamily="2" charset="2"/>
              <a:buNone/>
            </a:pPr>
            <a:r>
              <a:rPr lang="en-IN" altLang="en-US" smtClean="0"/>
              <a:t>In other words, when choosing a series for comparison, you can disregard all but the </a:t>
            </a:r>
            <a:r>
              <a:rPr lang="en-IN" altLang="en-US" i="1" smtClean="0"/>
              <a:t>highest powers of n </a:t>
            </a:r>
            <a:r>
              <a:rPr lang="en-IN" altLang="en-US" smtClean="0"/>
              <a:t>in both the numerator and the denominator.</a:t>
            </a:r>
            <a:endParaRPr lang="en-US" altLang="en-US" smtClean="0"/>
          </a:p>
        </p:txBody>
      </p:sp>
      <p:pic>
        <p:nvPicPr>
          <p:cNvPr id="17412" name="Picture 1" descr="A table consists of three columns with the following headings from left to right: given series, comparison series, conclusion. The row entries are as follows. (row 1). Given series, sum_(n=1)^infinity (1/(3 n^2 minus 4 n + 5)). Comparison series, sum_(n=1)^infinity (1/n^2). Conclusion, both series converge. (row 2). Given series, sum_(n=1)^infinity (1/sqrt(3 n minus 2)). Comparison series, sum_(n=1)^infinity (1/sqrt(n)). Conclusion, both series diverge. (row 3). Given series, sum_(n=1)^infinity ((n^2 minus 10)/(4 n^5 + n^3)). Comparison series, sum_(n=1)^infinity ((n^2)/(n^5)) = sum_(n=1)^infinity (1/n^3). Conclusion, both series conver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6313" y="3049588"/>
            <a:ext cx="6810375"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33400"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400" b="1"/>
              <a:t>9.4</a:t>
            </a:r>
          </a:p>
        </p:txBody>
      </p:sp>
      <p:sp>
        <p:nvSpPr>
          <p:cNvPr id="4100" name="Text Box 2"/>
          <p:cNvSpPr txBox="1">
            <a:spLocks noChangeArrowheads="1"/>
          </p:cNvSpPr>
          <p:nvPr/>
        </p:nvSpPr>
        <p:spPr bwMode="auto">
          <a:xfrm>
            <a:off x="2286000" y="2493963"/>
            <a:ext cx="61722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 typeface="Wingdings" pitchFamily="2" charset="2"/>
              <a:buNone/>
            </a:pPr>
            <a:r>
              <a:rPr lang="en-US" altLang="en-US" sz="4000">
                <a:solidFill>
                  <a:schemeClr val="bg1"/>
                </a:solidFill>
              </a:rPr>
              <a:t>Comparisons of Series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Use the Direct Comparison Test to determine whether a series converges or diverges.</a:t>
            </a:r>
          </a:p>
          <a:p>
            <a:pPr marL="350838" indent="-350838">
              <a:lnSpc>
                <a:spcPct val="90000"/>
              </a:lnSpc>
              <a:spcBef>
                <a:spcPct val="0"/>
              </a:spcBef>
              <a:buClr>
                <a:srgbClr val="D7181E"/>
              </a:buClr>
              <a:buFont typeface="Wingdings"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Use the Limit Comparison Test to determine whether a series converges or diverges</a:t>
            </a:r>
            <a:r>
              <a:rPr lang="en-US" altLang="en-US" sz="2800" kern="1200" dirty="0" smtClean="0">
                <a:cs typeface="Arial" panose="020B0604020202020204" pitchFamily="34" charset="0"/>
              </a:rPr>
              <a:t>.</a:t>
            </a:r>
            <a:endParaRPr lang="en-US" altLang="en-US" sz="2800" kern="1200" dirty="0">
              <a:cs typeface="Arial" panose="020B0604020202020204" pitchFamily="34" charset="0"/>
            </a:endParaRP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t>Direct Comparison Test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0"/>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For the convergence tests developed so far, the terms of the series have to be fairly simple and the series must have special characteristics in order for the convergence tests to be applied. </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A slight deviation from these special characteristics can make a test inapplicable.</a:t>
            </a:r>
          </a:p>
        </p:txBody>
      </p:sp>
      <p:sp>
        <p:nvSpPr>
          <p:cNvPr id="8196" name="Text Box 14"/>
          <p:cNvSpPr txBox="1">
            <a:spLocks noChangeArrowheads="1"/>
          </p:cNvSpPr>
          <p:nvPr/>
        </p:nvSpPr>
        <p:spPr bwMode="auto">
          <a:xfrm>
            <a:off x="593725" y="319088"/>
            <a:ext cx="8226425"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Direct Comparison Test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8" descr="(item 1). sum_(n=0)^infinity (1/2^n) is geometric, but sum_(n=0)^infinity (n/2^n) is not.&#10;"/>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58800" y="2809875"/>
            <a:ext cx="5100638" cy="739775"/>
          </a:xfrm>
          <a:noFill/>
        </p:spPr>
      </p:pic>
      <p:pic>
        <p:nvPicPr>
          <p:cNvPr id="9219" name="Picture 9" descr="(item 2). sum_(n=1)^infinity (1/n^3) is a p-series, but sum_(n=1)^infinity (1/(n^3 + 1)) is not.&#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952875"/>
            <a:ext cx="59436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12" descr="(item 3). a_n = n/((n^2 + 3)^2) is easily integrated, but b_n = (n^2)/((n^2 + 3)^2) is not.&#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938" y="5095875"/>
            <a:ext cx="78803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1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Wingdings" pitchFamily="2" charset="2"/>
              <a:buNone/>
            </a:pPr>
            <a:r>
              <a:rPr lang="en-US" altLang="en-US"/>
              <a:t>For example, in the pairs listed below, the second series cannot be tested by the same convergence test as the first series, even though it is similar to the first.</a:t>
            </a:r>
          </a:p>
        </p:txBody>
      </p:sp>
      <p:sp>
        <p:nvSpPr>
          <p:cNvPr id="9222" name="Text Box 14"/>
          <p:cNvSpPr txBox="1">
            <a:spLocks noChangeArrowheads="1"/>
          </p:cNvSpPr>
          <p:nvPr/>
        </p:nvSpPr>
        <p:spPr bwMode="auto">
          <a:xfrm>
            <a:off x="593725" y="319088"/>
            <a:ext cx="8226425"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Direct Comparison Test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16"/>
          <p:cNvSpPr txBox="1">
            <a:spLocks noChangeArrowheads="1"/>
          </p:cNvSpPr>
          <p:nvPr/>
        </p:nvSpPr>
        <p:spPr bwMode="auto">
          <a:xfrm>
            <a:off x="593725" y="319088"/>
            <a:ext cx="8226425"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Direct Comparison Test</a:t>
            </a:r>
          </a:p>
        </p:txBody>
      </p:sp>
      <p:pic>
        <p:nvPicPr>
          <p:cNvPr id="10244" name="Picture 1" descr="Theorem 9.12. Direct Comparison Test. Let 0 &lt; a_n &lt;= b_n for all n. (item 1). If sum_(n=1)^infinity (b_n) converges, then sum_(n=1)^infinity (a_n) converges. (item 2). If sum_(n=1)^infinity (a_n) diverges, then sum_(n=1)^infinity (b_n) diverges.&#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652588"/>
            <a:ext cx="8069263" cy="269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457200" y="1370013"/>
            <a:ext cx="8229600" cy="5256212"/>
          </a:xfrm>
        </p:spPr>
        <p:txBody>
          <a:bodyPr/>
          <a:lstStyle/>
          <a:p>
            <a:pPr eaLnBrk="1" hangingPunct="1">
              <a:lnSpc>
                <a:spcPct val="90000"/>
              </a:lnSpc>
              <a:buFont typeface="Wingdings" pitchFamily="2" charset="2"/>
              <a:buNone/>
              <a:defRPr/>
            </a:pPr>
            <a:r>
              <a:rPr lang="en-US" altLang="en-US" dirty="0" smtClean="0"/>
              <a:t>Determine the convergence or divergence of</a:t>
            </a:r>
          </a:p>
          <a:p>
            <a:pPr eaLnBrk="1" hangingPunct="1">
              <a:lnSpc>
                <a:spcPct val="90000"/>
              </a:lnSpc>
              <a:buFont typeface="Wingdings" pitchFamily="2" charset="2"/>
              <a:buNone/>
              <a:defRPr/>
            </a:pPr>
            <a:endParaRPr lang="en-US" altLang="en-US" dirty="0" smtClean="0"/>
          </a:p>
          <a:p>
            <a:pPr marL="0" indent="0" eaLnBrk="1" hangingPunct="1">
              <a:lnSpc>
                <a:spcPct val="90000"/>
              </a:lnSpc>
              <a:buFont typeface="Wingdings" pitchFamily="2" charset="2"/>
              <a:buNone/>
              <a:defRPr/>
            </a:pPr>
            <a:r>
              <a:rPr lang="en-US" altLang="en-US" kern="1200" dirty="0" smtClean="0">
                <a:solidFill>
                  <a:srgbClr val="D7181E"/>
                </a:solidFill>
                <a:cs typeface="Arial" panose="020B0604020202020204" pitchFamily="34" charset="0"/>
              </a:rPr>
              <a:t>Solution: </a:t>
            </a:r>
            <a:endParaRPr lang="en-US" altLang="en-US" kern="1200" dirty="0">
              <a:solidFill>
                <a:srgbClr val="D7181E"/>
              </a:solidFill>
              <a:cs typeface="Arial" panose="020B0604020202020204" pitchFamily="34" charset="0"/>
            </a:endParaRPr>
          </a:p>
          <a:p>
            <a:pPr eaLnBrk="1" hangingPunct="1">
              <a:lnSpc>
                <a:spcPct val="90000"/>
              </a:lnSpc>
              <a:buFont typeface="Wingdings" pitchFamily="2" charset="2"/>
              <a:buNone/>
              <a:defRPr/>
            </a:pPr>
            <a:r>
              <a:rPr lang="en-US" altLang="en-US" dirty="0" smtClean="0"/>
              <a:t>This series resembles</a:t>
            </a:r>
          </a:p>
          <a:p>
            <a:pPr eaLnBrk="1" hangingPunct="1">
              <a:lnSpc>
                <a:spcPct val="90000"/>
              </a:lnSpc>
              <a:buFont typeface="Wingdings" pitchFamily="2" charset="2"/>
              <a:buNone/>
              <a:defRPr/>
            </a:pPr>
            <a:endParaRPr lang="en-US" altLang="en-US" dirty="0" smtClean="0"/>
          </a:p>
          <a:p>
            <a:pPr eaLnBrk="1" hangingPunct="1">
              <a:lnSpc>
                <a:spcPct val="90000"/>
              </a:lnSpc>
              <a:buFont typeface="Wingdings" pitchFamily="2" charset="2"/>
              <a:buNone/>
              <a:defRPr/>
            </a:pPr>
            <a:endParaRPr lang="en-US" altLang="en-US" dirty="0" smtClean="0"/>
          </a:p>
          <a:p>
            <a:pPr eaLnBrk="1" hangingPunct="1">
              <a:lnSpc>
                <a:spcPct val="90000"/>
              </a:lnSpc>
              <a:buFont typeface="Wingdings" pitchFamily="2" charset="2"/>
              <a:buNone/>
              <a:defRPr/>
            </a:pPr>
            <a:endParaRPr lang="en-US" altLang="en-US" dirty="0" smtClean="0"/>
          </a:p>
          <a:p>
            <a:pPr eaLnBrk="1" hangingPunct="1">
              <a:lnSpc>
                <a:spcPct val="90000"/>
              </a:lnSpc>
              <a:buFont typeface="Wingdings" pitchFamily="2" charset="2"/>
              <a:buNone/>
              <a:defRPr/>
            </a:pPr>
            <a:r>
              <a:rPr lang="en-US" altLang="en-US" dirty="0" smtClean="0"/>
              <a:t>Term-by-term comparison yields</a:t>
            </a:r>
          </a:p>
          <a:p>
            <a:pPr eaLnBrk="1" hangingPunct="1">
              <a:lnSpc>
                <a:spcPct val="90000"/>
              </a:lnSpc>
              <a:buFont typeface="Wingdings" pitchFamily="2" charset="2"/>
              <a:buNone/>
              <a:defRPr/>
            </a:pPr>
            <a:endParaRPr lang="en-US" altLang="en-US" dirty="0" smtClean="0"/>
          </a:p>
          <a:p>
            <a:pPr eaLnBrk="1" hangingPunct="1">
              <a:lnSpc>
                <a:spcPct val="90000"/>
              </a:lnSpc>
              <a:buFont typeface="Wingdings" pitchFamily="2" charset="2"/>
              <a:buNone/>
              <a:defRPr/>
            </a:pPr>
            <a:endParaRPr lang="en-US" altLang="en-US" dirty="0" smtClean="0"/>
          </a:p>
          <a:p>
            <a:pPr eaLnBrk="1" hangingPunct="1">
              <a:lnSpc>
                <a:spcPct val="90000"/>
              </a:lnSpc>
              <a:buFont typeface="Wingdings" pitchFamily="2" charset="2"/>
              <a:buNone/>
              <a:defRPr/>
            </a:pPr>
            <a:endParaRPr lang="en-US" altLang="en-US" dirty="0" smtClean="0"/>
          </a:p>
          <a:p>
            <a:pPr marL="0" indent="0" eaLnBrk="1" hangingPunct="1">
              <a:lnSpc>
                <a:spcPct val="90000"/>
              </a:lnSpc>
              <a:buFont typeface="Wingdings" pitchFamily="2" charset="2"/>
              <a:buNone/>
              <a:defRPr/>
            </a:pPr>
            <a:r>
              <a:rPr lang="en-US" altLang="en-US" dirty="0" smtClean="0"/>
              <a:t>So, by the Direct Comparison Test, the given series converges.</a:t>
            </a:r>
          </a:p>
        </p:txBody>
      </p:sp>
      <p:sp>
        <p:nvSpPr>
          <p:cNvPr id="11267" name="Text Box 8"/>
          <p:cNvSpPr txBox="1">
            <a:spLocks noChangeArrowheads="1"/>
          </p:cNvSpPr>
          <p:nvPr/>
        </p:nvSpPr>
        <p:spPr bwMode="auto">
          <a:xfrm>
            <a:off x="547688" y="360363"/>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3000">
                <a:solidFill>
                  <a:schemeClr val="bg1"/>
                </a:solidFill>
              </a:rPr>
              <a:t>Example 1 – </a:t>
            </a:r>
            <a:r>
              <a:rPr lang="en-US" altLang="en-US" sz="3000" i="1">
                <a:solidFill>
                  <a:schemeClr val="bg1"/>
                </a:solidFill>
              </a:rPr>
              <a:t>Using the Direct Comparison Test</a:t>
            </a:r>
          </a:p>
        </p:txBody>
      </p:sp>
      <p:pic>
        <p:nvPicPr>
          <p:cNvPr id="11268" name="Picture 9" descr="sum_(n=1)^infinity (1/(2 + 3^n)).&#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725" y="1235075"/>
            <a:ext cx="14811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2" name="Picture 12" descr="sum_(n=1)^infinity (1/3^n). Convergent geometric series.&#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124200"/>
            <a:ext cx="487203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6" name="Picture 16" descr="a_n = 1/(2 + 3^n) &lt; 1/(3^n) = b_n, n &gt;=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775200"/>
            <a:ext cx="420528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5843">
                                            <p:txEl>
                                              <p:pRg st="2" end="2"/>
                                            </p:txEl>
                                          </p:spTgt>
                                        </p:tgtEl>
                                        <p:attrNameLst>
                                          <p:attrName>style.visibility</p:attrName>
                                        </p:attrNameLst>
                                      </p:cBhvr>
                                      <p:to>
                                        <p:strVal val="visible"/>
                                      </p:to>
                                    </p:set>
                                    <p:animEffect transition="in" filter="fade">
                                      <p:cBhvr>
                                        <p:cTn id="7" dur="1000"/>
                                        <p:tgtEl>
                                          <p:spTgt spid="35843">
                                            <p:txEl>
                                              <p:pRg st="2" end="2"/>
                                            </p:txEl>
                                          </p:spTgt>
                                        </p:tgtEl>
                                      </p:cBhvr>
                                    </p:animEffect>
                                    <p:anim calcmode="lin" valueType="num">
                                      <p:cBhvr>
                                        <p:cTn id="8" dur="10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584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5843">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5843">
                                            <p:txEl>
                                              <p:pRg st="3" end="3"/>
                                            </p:txEl>
                                          </p:spTgt>
                                        </p:tgtEl>
                                        <p:attrNameLst>
                                          <p:attrName>style.visibility</p:attrName>
                                        </p:attrNameLst>
                                      </p:cBhvr>
                                      <p:to>
                                        <p:strVal val="visible"/>
                                      </p:to>
                                    </p:set>
                                    <p:animEffect transition="in" filter="fade">
                                      <p:cBhvr>
                                        <p:cTn id="13" dur="1000"/>
                                        <p:tgtEl>
                                          <p:spTgt spid="35843">
                                            <p:txEl>
                                              <p:pRg st="3" end="3"/>
                                            </p:txEl>
                                          </p:spTgt>
                                        </p:tgtEl>
                                      </p:cBhvr>
                                    </p:animEffect>
                                    <p:anim calcmode="lin" valueType="num">
                                      <p:cBhvr>
                                        <p:cTn id="14" dur="10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5843">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5843">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35852"/>
                                        </p:tgtEl>
                                        <p:attrNameLst>
                                          <p:attrName>style.visibility</p:attrName>
                                        </p:attrNameLst>
                                      </p:cBhvr>
                                      <p:to>
                                        <p:strVal val="visible"/>
                                      </p:to>
                                    </p:set>
                                    <p:animEffect transition="in" filter="fade">
                                      <p:cBhvr>
                                        <p:cTn id="19" dur="1000"/>
                                        <p:tgtEl>
                                          <p:spTgt spid="35852"/>
                                        </p:tgtEl>
                                      </p:cBhvr>
                                    </p:animEffect>
                                    <p:anim calcmode="lin" valueType="num">
                                      <p:cBhvr>
                                        <p:cTn id="20" dur="1000" fill="hold"/>
                                        <p:tgtEl>
                                          <p:spTgt spid="35852"/>
                                        </p:tgtEl>
                                        <p:attrNameLst>
                                          <p:attrName>ppt_x</p:attrName>
                                        </p:attrNameLst>
                                      </p:cBhvr>
                                      <p:tavLst>
                                        <p:tav tm="0">
                                          <p:val>
                                            <p:strVal val="#ppt_x"/>
                                          </p:val>
                                        </p:tav>
                                        <p:tav tm="100000">
                                          <p:val>
                                            <p:strVal val="#ppt_x"/>
                                          </p:val>
                                        </p:tav>
                                      </p:tavLst>
                                    </p:anim>
                                    <p:anim calcmode="lin" valueType="num">
                                      <p:cBhvr>
                                        <p:cTn id="21" dur="900" decel="100000" fill="hold"/>
                                        <p:tgtEl>
                                          <p:spTgt spid="35852"/>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5852"/>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35843">
                                            <p:txEl>
                                              <p:pRg st="7" end="7"/>
                                            </p:txEl>
                                          </p:spTgt>
                                        </p:tgtEl>
                                        <p:attrNameLst>
                                          <p:attrName>style.visibility</p:attrName>
                                        </p:attrNameLst>
                                      </p:cBhvr>
                                      <p:to>
                                        <p:strVal val="visible"/>
                                      </p:to>
                                    </p:set>
                                    <p:animEffect transition="in" filter="fade">
                                      <p:cBhvr>
                                        <p:cTn id="27" dur="1000"/>
                                        <p:tgtEl>
                                          <p:spTgt spid="35843">
                                            <p:txEl>
                                              <p:pRg st="7" end="7"/>
                                            </p:txEl>
                                          </p:spTgt>
                                        </p:tgtEl>
                                      </p:cBhvr>
                                    </p:animEffect>
                                    <p:anim calcmode="lin" valueType="num">
                                      <p:cBhvr>
                                        <p:cTn id="28" dur="1000" fill="hold"/>
                                        <p:tgtEl>
                                          <p:spTgt spid="35843">
                                            <p:txEl>
                                              <p:pRg st="7" end="7"/>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5843">
                                            <p:txEl>
                                              <p:pRg st="7" end="7"/>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5843">
                                            <p:txEl>
                                              <p:pRg st="7" end="7"/>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5856"/>
                                        </p:tgtEl>
                                        <p:attrNameLst>
                                          <p:attrName>style.visibility</p:attrName>
                                        </p:attrNameLst>
                                      </p:cBhvr>
                                      <p:to>
                                        <p:strVal val="visible"/>
                                      </p:to>
                                    </p:set>
                                    <p:animEffect transition="in" filter="fade">
                                      <p:cBhvr>
                                        <p:cTn id="33" dur="1000"/>
                                        <p:tgtEl>
                                          <p:spTgt spid="35856"/>
                                        </p:tgtEl>
                                      </p:cBhvr>
                                    </p:animEffect>
                                    <p:anim calcmode="lin" valueType="num">
                                      <p:cBhvr>
                                        <p:cTn id="34" dur="1000" fill="hold"/>
                                        <p:tgtEl>
                                          <p:spTgt spid="35856"/>
                                        </p:tgtEl>
                                        <p:attrNameLst>
                                          <p:attrName>ppt_x</p:attrName>
                                        </p:attrNameLst>
                                      </p:cBhvr>
                                      <p:tavLst>
                                        <p:tav tm="0">
                                          <p:val>
                                            <p:strVal val="#ppt_x"/>
                                          </p:val>
                                        </p:tav>
                                        <p:tav tm="100000">
                                          <p:val>
                                            <p:strVal val="#ppt_x"/>
                                          </p:val>
                                        </p:tav>
                                      </p:tavLst>
                                    </p:anim>
                                    <p:anim calcmode="lin" valueType="num">
                                      <p:cBhvr>
                                        <p:cTn id="35" dur="900" decel="100000" fill="hold"/>
                                        <p:tgtEl>
                                          <p:spTgt spid="35856"/>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5856"/>
                                        </p:tgtEl>
                                        <p:attrNameLst>
                                          <p:attrName>ppt_y</p:attrName>
                                        </p:attrNameLst>
                                      </p:cBhvr>
                                      <p:tavLst>
                                        <p:tav tm="0">
                                          <p:val>
                                            <p:strVal val="#ppt_y-.03"/>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37" presetClass="entr" presetSubtype="0" fill="hold" nodeType="clickEffect">
                                  <p:stCondLst>
                                    <p:cond delay="0"/>
                                  </p:stCondLst>
                                  <p:childTnLst>
                                    <p:set>
                                      <p:cBhvr>
                                        <p:cTn id="40" dur="1" fill="hold">
                                          <p:stCondLst>
                                            <p:cond delay="0"/>
                                          </p:stCondLst>
                                        </p:cTn>
                                        <p:tgtEl>
                                          <p:spTgt spid="35843">
                                            <p:txEl>
                                              <p:pRg st="11" end="11"/>
                                            </p:txEl>
                                          </p:spTgt>
                                        </p:tgtEl>
                                        <p:attrNameLst>
                                          <p:attrName>style.visibility</p:attrName>
                                        </p:attrNameLst>
                                      </p:cBhvr>
                                      <p:to>
                                        <p:strVal val="visible"/>
                                      </p:to>
                                    </p:set>
                                    <p:animEffect transition="in" filter="fade">
                                      <p:cBhvr>
                                        <p:cTn id="41" dur="1000"/>
                                        <p:tgtEl>
                                          <p:spTgt spid="35843">
                                            <p:txEl>
                                              <p:pRg st="11" end="11"/>
                                            </p:txEl>
                                          </p:spTgt>
                                        </p:tgtEl>
                                      </p:cBhvr>
                                    </p:animEffect>
                                    <p:anim calcmode="lin" valueType="num">
                                      <p:cBhvr>
                                        <p:cTn id="42" dur="1000" fill="hold"/>
                                        <p:tgtEl>
                                          <p:spTgt spid="35843">
                                            <p:txEl>
                                              <p:pRg st="11" end="11"/>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35843">
                                            <p:txEl>
                                              <p:pRg st="11" end="11"/>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35843">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457200" y="1370013"/>
            <a:ext cx="8229600" cy="5256212"/>
          </a:xfrm>
        </p:spPr>
        <p:txBody>
          <a:bodyPr/>
          <a:lstStyle/>
          <a:p>
            <a:pPr marL="0" indent="0" eaLnBrk="1" hangingPunct="1">
              <a:lnSpc>
                <a:spcPct val="90000"/>
              </a:lnSpc>
              <a:buFont typeface="Wingdings" pitchFamily="2" charset="2"/>
              <a:buNone/>
            </a:pPr>
            <a:r>
              <a:rPr lang="en-US" altLang="en-US" smtClean="0"/>
              <a:t>This conclusion is supported by Figure 9.10, which shows that the sequence of partial sums of       . is less than the sequence of partial sums of the convergent geometric series</a:t>
            </a:r>
          </a:p>
        </p:txBody>
      </p:sp>
      <p:sp>
        <p:nvSpPr>
          <p:cNvPr id="12291" name="Text Box 8"/>
          <p:cNvSpPr txBox="1">
            <a:spLocks noChangeArrowheads="1"/>
          </p:cNvSpPr>
          <p:nvPr/>
        </p:nvSpPr>
        <p:spPr bwMode="auto">
          <a:xfrm>
            <a:off x="547688"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Example 1 – </a:t>
            </a:r>
            <a:r>
              <a:rPr lang="en-US" altLang="en-US" sz="4000" i="1">
                <a:solidFill>
                  <a:schemeClr val="bg1"/>
                </a:solidFill>
              </a:rPr>
              <a:t>Solution</a:t>
            </a:r>
          </a:p>
        </p:txBody>
      </p:sp>
      <p:sp>
        <p:nvSpPr>
          <p:cNvPr id="12292"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pic>
        <p:nvPicPr>
          <p:cNvPr id="12293" name="Picture 2" descr="sum(a_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22900" y="1779588"/>
            <a:ext cx="560388"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3" descr="sum(b_n).&#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4300" y="2411413"/>
            <a:ext cx="611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4" descr="The image consists of a visual representation and a caption. Visual representation. Two sequences of dots are graphed in the first quadrant of the coordinate plane. The dots are marked at every unit of the positive horizontal axis. The dots in the first sequence is of partial sums of sum_(n=1)^infinity (1/3^n). It begins at (1, 1/3), and goes to the right. Every dot on the right is placed above the dot on the left. The vertical distance between two adjacent dots decreases as they move to the right. The dots approach but never cross a horizontal line between the values 0.5 and 0.6 on the vertical axis. The dots in the second sequence is of partial sums of sum_(n=1)^infinity (1/(2 + 3^n)). They lie under the dots in the first sequence. It begins at (1, 1/5), and goes to the right. Every dot on the right is placed above the dot on the left. The vertical distance between two adjacent dots decreases as they move to the right. The dots approach but never cross a horizontal line between the values 0.3 and 0.4 on the vertical axis. Caption. For the given series in Example 1, the sequence of partial sums is less than the sequence of partial sums of the indicated convergent geometric series.&#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98813" y="2595563"/>
            <a:ext cx="2924175" cy="364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4073525" y="6286500"/>
            <a:ext cx="996950" cy="276225"/>
          </a:xfrm>
          <a:prstGeom prst="rect">
            <a:avLst/>
          </a:prstGeom>
        </p:spPr>
        <p:txBody>
          <a:bodyPr wrap="none">
            <a:spAutoFit/>
          </a:bodyPr>
          <a:lstStyle/>
          <a:p>
            <a:pPr>
              <a:defRPr/>
            </a:pPr>
            <a:r>
              <a:rPr lang="en-IN" sz="1200" b="1" dirty="0">
                <a:latin typeface="+mj-lt"/>
              </a:rPr>
              <a:t>Figure 9.10</a:t>
            </a:r>
            <a:endParaRPr lang="en-IN" sz="1200" dirty="0">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charset="0"/>
          </a:defRPr>
        </a:defPPr>
      </a:lstStyle>
    </a:lnDef>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823</TotalTime>
  <Words>400</Words>
  <Application>Microsoft Office PowerPoint</Application>
  <PresentationFormat>On-screen Show (4:3)</PresentationFormat>
  <Paragraphs>65</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Larsoen_master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Limit Comparison Test</vt:lpstr>
      <vt:lpstr>Example 3 – Using the Limit Comparison Test</vt:lpstr>
      <vt:lpstr>Limit Comparison Test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208</cp:revision>
  <dcterms:created xsi:type="dcterms:W3CDTF">2008-11-21T04:28:28Z</dcterms:created>
  <dcterms:modified xsi:type="dcterms:W3CDTF">2018-08-02T04:44:28Z</dcterms:modified>
</cp:coreProperties>
</file>