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70" r:id="rId2"/>
    <p:sldId id="269" r:id="rId3"/>
    <p:sldId id="256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  <a:srgbClr val="FF3399"/>
    <a:srgbClr val="CC0099"/>
    <a:srgbClr val="009BAE"/>
    <a:srgbClr val="0099AC"/>
    <a:srgbClr val="007DBC"/>
    <a:srgbClr val="0073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26" autoAdjust="0"/>
    <p:restoredTop sz="94660"/>
  </p:normalViewPr>
  <p:slideViewPr>
    <p:cSldViewPr>
      <p:cViewPr>
        <p:scale>
          <a:sx n="100" d="100"/>
          <a:sy n="100" d="100"/>
        </p:scale>
        <p:origin x="-15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2964656-4FA3-44F0-B183-847A10677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474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8B6D3E3-734B-4673-8325-0B96147F567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1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1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3225"/>
            <a:ext cx="2057400" cy="5422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03225"/>
            <a:ext cx="60198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5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4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2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001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01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8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57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1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9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27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 bwMode="auto">
          <a:xfrm>
            <a:off x="223838" y="304800"/>
            <a:ext cx="8839200" cy="727075"/>
          </a:xfrm>
          <a:prstGeom prst="roundRect">
            <a:avLst/>
          </a:prstGeom>
          <a:solidFill>
            <a:srgbClr val="F51F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0016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3225"/>
            <a:ext cx="8229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Text Box 12"/>
          <p:cNvSpPr txBox="1">
            <a:spLocks noChangeArrowheads="1"/>
          </p:cNvSpPr>
          <p:nvPr userDrawn="1"/>
        </p:nvSpPr>
        <p:spPr bwMode="auto">
          <a:xfrm>
            <a:off x="8543925" y="6172200"/>
            <a:ext cx="600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ED6BD558-0D2F-460A-B896-37A1C208E38E}" type="slidenum">
              <a:rPr lang="en-US" altLang="en-US"/>
              <a:pPr eaLnBrk="1" hangingPunct="1">
                <a:spcBef>
                  <a:spcPct val="50000"/>
                </a:spcBef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09800" y="457200"/>
            <a:ext cx="6819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charset="0"/>
              <a:buNone/>
            </a:pPr>
            <a:r>
              <a:rPr lang="en-IN" altLang="en-US" sz="4000" b="1">
                <a:ea typeface="Arial" charset="0"/>
                <a:cs typeface="Arial" charset="0"/>
              </a:rPr>
              <a:t>Infinite Series</a:t>
            </a:r>
            <a:endParaRPr lang="en-US" altLang="en-US" sz="3800" b="1">
              <a:ea typeface="Arial" charset="0"/>
              <a:cs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04850" y="292100"/>
            <a:ext cx="10477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400"/>
              <a:t>Copyright © Cengage Learning. All rights reserved.</a:t>
            </a:r>
            <a:r>
              <a:rPr lang="en-US" altLang="en-US" sz="1800"/>
              <a:t> 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139825" y="228600"/>
            <a:ext cx="536575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rgbClr val="E72D36"/>
                </a:solidFill>
              </a:rPr>
              <a:t>9</a:t>
            </a:r>
          </a:p>
        </p:txBody>
      </p:sp>
      <p:pic>
        <p:nvPicPr>
          <p:cNvPr id="3079" name="Picture 1" descr="Cover page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447800"/>
            <a:ext cx="7937500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A </a:t>
            </a:r>
            <a:r>
              <a:rPr lang="en-US" altLang="en-US" b="1" smtClean="0"/>
              <a:t>general harmonic series </a:t>
            </a:r>
            <a:r>
              <a:rPr lang="en-US" altLang="en-US" smtClean="0"/>
              <a:t>is of the form                   In music, strings of the same material, diameter, and tension, whose lengths form a harmonic series, produce harmonic tones.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pic>
        <p:nvPicPr>
          <p:cNvPr id="13315" name="Picture 9" descr="sum(1/(a n + b)).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474788"/>
            <a:ext cx="1447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12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i="1">
                <a:solidFill>
                  <a:schemeClr val="bg1"/>
                </a:solidFill>
              </a:rPr>
              <a:t>p</a:t>
            </a:r>
            <a:r>
              <a:rPr lang="en-US" altLang="en-US" sz="4000">
                <a:solidFill>
                  <a:schemeClr val="bg1"/>
                </a:solidFill>
              </a:rPr>
              <a:t>-Series and Harmonic Series</a:t>
            </a:r>
          </a:p>
        </p:txBody>
      </p:sp>
      <p:pic>
        <p:nvPicPr>
          <p:cNvPr id="13317" name="Picture 2" descr="Theorem 9.11. Convergence of p-series. The p-series sum_(n=1)^infinity (1/n^p) = 1/1^p + 1/2^p + 1/3^p + 1/4^p + … converges for p &gt; 1 and diverges for 0 &lt; p &lt;= 1.&#10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3" y="3200400"/>
            <a:ext cx="7583487" cy="21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47688" y="381000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900">
                <a:solidFill>
                  <a:schemeClr val="bg1"/>
                </a:solidFill>
              </a:rPr>
              <a:t>Example 3 – </a:t>
            </a:r>
            <a:r>
              <a:rPr lang="en-US" altLang="en-US" sz="2900" i="1">
                <a:solidFill>
                  <a:schemeClr val="bg1"/>
                </a:solidFill>
              </a:rPr>
              <a:t>Convergent and Divergent p-Series   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9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Discuss the convergence or divergence of (a) the harmonic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series and (b) the </a:t>
            </a:r>
            <a:r>
              <a:rPr lang="en-US" i="1" dirty="0" smtClean="0"/>
              <a:t>p-</a:t>
            </a:r>
            <a:r>
              <a:rPr lang="en-US" dirty="0" smtClean="0"/>
              <a:t>series with </a:t>
            </a:r>
            <a:r>
              <a:rPr lang="en-US" i="1" dirty="0" smtClean="0"/>
              <a:t>p =</a:t>
            </a:r>
            <a:r>
              <a:rPr lang="en-US" dirty="0" smtClean="0"/>
              <a:t> 2.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000" dirty="0" smtClean="0">
              <a:solidFill>
                <a:srgbClr val="0073AE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solidFill>
                  <a:srgbClr val="D7181E"/>
                </a:solidFill>
                <a:cs typeface="Arial" pitchFamily="34" charset="0"/>
              </a:rPr>
              <a:t>Solution: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a.</a:t>
            </a:r>
            <a:r>
              <a:rPr lang="en-US" dirty="0" smtClean="0"/>
              <a:t> From Theorem 9.11, it follows that the harmonic series</a:t>
            </a:r>
          </a:p>
          <a:p>
            <a:pPr eaLnBrk="1" hangingPunct="1">
              <a:buFont typeface="Wingdings" pitchFamily="2" charset="2"/>
              <a:buAutoNum type="alphaLcPeriod"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diverges.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b. </a:t>
            </a:r>
            <a:r>
              <a:rPr lang="en-US" dirty="0" smtClean="0"/>
              <a:t>From Theorem 9.11, it follows that the </a:t>
            </a:r>
            <a:r>
              <a:rPr lang="en-US" i="1" dirty="0" smtClean="0"/>
              <a:t>p-</a:t>
            </a:r>
            <a:r>
              <a:rPr lang="en-US" dirty="0" smtClean="0"/>
              <a:t>series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converges.</a:t>
            </a:r>
            <a:endParaRPr lang="en-US" b="1" dirty="0" smtClean="0"/>
          </a:p>
        </p:txBody>
      </p:sp>
      <p:pic>
        <p:nvPicPr>
          <p:cNvPr id="41988" name="Picture 4" descr="sum_(n=1)^infinity (1/n) = 1/1 + 1/2 + 1/3 + … Caption. p = 1.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3429000"/>
            <a:ext cx="47625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5" descr="sum_(n=1)^infinity (1/n^2) = 1/1^2 + 1/2^2 + 1/3^2 + … Caption. p = 2.&#10;"/>
          <p:cNvGrpSpPr>
            <a:grpSpLocks/>
          </p:cNvGrpSpPr>
          <p:nvPr/>
        </p:nvGrpSpPr>
        <p:grpSpPr bwMode="auto">
          <a:xfrm>
            <a:off x="1317625" y="5340350"/>
            <a:ext cx="5159375" cy="603250"/>
            <a:chOff x="816" y="1200"/>
            <a:chExt cx="3250" cy="380"/>
          </a:xfrm>
        </p:grpSpPr>
        <p:pic>
          <p:nvPicPr>
            <p:cNvPr id="14342" name="Picture 6" descr="sum_(n=1)^infinity (1/n^2) = 1/1^2 + 1/2^2 + 1/3^2 + … Caption.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1200"/>
              <a:ext cx="2004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7" descr=" p = 2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1296"/>
              <a:ext cx="322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2119313"/>
            <a:ext cx="87026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533400" y="2465388"/>
            <a:ext cx="18367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/>
              <a:t>9.3</a:t>
            </a: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2286000" y="2209800"/>
            <a:ext cx="6172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The Integral Test and      </a:t>
            </a:r>
            <a:r>
              <a:rPr lang="en-US" altLang="en-US" sz="4000" i="1">
                <a:solidFill>
                  <a:schemeClr val="bg1"/>
                </a:solidFill>
              </a:rPr>
              <a:t>p</a:t>
            </a:r>
            <a:r>
              <a:rPr lang="en-US" altLang="en-US" sz="4000">
                <a:solidFill>
                  <a:schemeClr val="bg1"/>
                </a:solidFill>
              </a:rPr>
              <a:t>-Series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400"/>
              <a:t>Copyright © Cengage Learning. All rights reserved.</a:t>
            </a:r>
            <a:r>
              <a:rPr lang="en-US" altLang="en-US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itchFamily="2" charset="2"/>
              <a:buChar char="n"/>
              <a:defRPr/>
            </a:pPr>
            <a:r>
              <a:rPr lang="en-US" sz="2800" kern="1200" dirty="0">
                <a:cs typeface="Arial" pitchFamily="34" charset="0"/>
              </a:rPr>
              <a:t>Use the Integral Test to determine whether an infinite series converges or diverges.</a:t>
            </a: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itchFamily="2" charset="2"/>
              <a:buChar char="n"/>
              <a:defRPr/>
            </a:pPr>
            <a:endParaRPr lang="en-US" sz="3000" kern="1200" dirty="0">
              <a:cs typeface="Arial" pitchFamily="34" charset="0"/>
            </a:endParaRP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itchFamily="2" charset="2"/>
              <a:buChar char="n"/>
              <a:defRPr/>
            </a:pPr>
            <a:r>
              <a:rPr lang="en-US" sz="2800" kern="1200" dirty="0">
                <a:cs typeface="Arial" pitchFamily="34" charset="0"/>
              </a:rPr>
              <a:t>Use properties of </a:t>
            </a:r>
            <a:r>
              <a:rPr lang="en-US" sz="2800" i="1" kern="1200" dirty="0">
                <a:cs typeface="Arial" pitchFamily="34" charset="0"/>
              </a:rPr>
              <a:t>p</a:t>
            </a:r>
            <a:r>
              <a:rPr lang="en-US" sz="2800" kern="1200" dirty="0">
                <a:cs typeface="Arial" pitchFamily="34" charset="0"/>
              </a:rPr>
              <a:t>-series and harmonic series.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455613" y="3198813"/>
            <a:ext cx="822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The Integral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The Integral Test</a:t>
            </a:r>
          </a:p>
        </p:txBody>
      </p:sp>
      <p:pic>
        <p:nvPicPr>
          <p:cNvPr id="8195" name="Picture 2" descr="Theorem 9.10. The Integral Test. If f is positive, continuous, and decreasing for x &gt;= 1 and a_n = f(n), then sum_(n=1)^infinity (a_n) and int_1^infinity (f(x)) d x either both converge or both diverge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447800"/>
            <a:ext cx="79152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800">
                <a:solidFill>
                  <a:schemeClr val="bg1"/>
                </a:solidFill>
              </a:rPr>
              <a:t>Example 1 – </a:t>
            </a:r>
            <a:r>
              <a:rPr lang="en-US" altLang="en-US" sz="3800" i="1">
                <a:solidFill>
                  <a:schemeClr val="bg1"/>
                </a:solidFill>
              </a:rPr>
              <a:t>Using the Integral Test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dirty="0" smtClean="0"/>
              <a:t>Apply the Integral Test to the series  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solidFill>
                  <a:srgbClr val="D7181E"/>
                </a:solidFill>
                <a:cs typeface="Arial" pitchFamily="34" charset="0"/>
              </a:rPr>
              <a:t>Solution: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dirty="0" smtClean="0"/>
              <a:t>The function                           is positive and continuous for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dirty="0" smtClean="0"/>
              <a:t>To determine whether</a:t>
            </a:r>
            <a:r>
              <a:rPr lang="en-US" i="1" dirty="0" smtClean="0"/>
              <a:t> f</a:t>
            </a:r>
            <a:r>
              <a:rPr lang="en-US" dirty="0" smtClean="0"/>
              <a:t> is decreasing, find the derivative.</a:t>
            </a:r>
          </a:p>
        </p:txBody>
      </p:sp>
      <p:pic>
        <p:nvPicPr>
          <p:cNvPr id="33810" name="Picture 18" descr="x &gt;= 1.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7588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1" name="Picture 19" descr="f(x) = x/(x^2 + 1)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2147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2" name="Picture 20" descr="= (negative x^2 + 1)/((x^2 + 1)^2)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267200"/>
            <a:ext cx="1636713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3" name="Picture 21" descr="f prime(x) = ((x^2 + 1) (1) minus x (2 x))/((x^2 + 1)^2)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4267200"/>
            <a:ext cx="363855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22" descr="sum_(n=1)^infinity (n/(n^2 + 1)).&#10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3" y="1295400"/>
            <a:ext cx="1462087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Example 1 – </a:t>
            </a:r>
            <a:r>
              <a:rPr lang="en-US" altLang="en-US" sz="4000" i="1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So, </a:t>
            </a:r>
            <a:r>
              <a:rPr lang="en-US" altLang="en-US" i="1" smtClean="0"/>
              <a:t>f'</a:t>
            </a:r>
            <a:r>
              <a:rPr lang="en-US" altLang="en-US" smtClean="0"/>
              <a:t>(</a:t>
            </a:r>
            <a:r>
              <a:rPr lang="en-US" altLang="en-US" i="1" smtClean="0"/>
              <a:t>x</a:t>
            </a:r>
            <a:r>
              <a:rPr lang="en-US" altLang="en-US" smtClean="0"/>
              <a:t>) &lt; 0 for </a:t>
            </a:r>
            <a:r>
              <a:rPr lang="en-US" altLang="en-US" i="1" smtClean="0"/>
              <a:t>x </a:t>
            </a:r>
            <a:r>
              <a:rPr lang="en-US" altLang="en-US" smtClean="0"/>
              <a:t>&gt; 1 and it follows that </a:t>
            </a:r>
            <a:r>
              <a:rPr lang="en-US" altLang="en-US" i="1" smtClean="0"/>
              <a:t>f </a:t>
            </a:r>
            <a:r>
              <a:rPr lang="en-US" altLang="en-US" smtClean="0"/>
              <a:t>satisfies the conditions for the Integral Test.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You can integrate to obtain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So, the series </a:t>
            </a:r>
            <a:r>
              <a:rPr lang="en-US" altLang="en-US" i="1" smtClean="0"/>
              <a:t>diverges</a:t>
            </a:r>
            <a:r>
              <a:rPr lang="en-US" altLang="en-US" smtClean="0"/>
              <a:t>.</a:t>
            </a:r>
          </a:p>
        </p:txBody>
      </p:sp>
      <p:sp>
        <p:nvSpPr>
          <p:cNvPr id="10244" name="Text Box 14"/>
          <p:cNvSpPr txBox="1">
            <a:spLocks noChangeArrowheads="1"/>
          </p:cNvSpPr>
          <p:nvPr/>
        </p:nvSpPr>
        <p:spPr bwMode="auto">
          <a:xfrm>
            <a:off x="8229600" y="685800"/>
            <a:ext cx="8223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cont'd</a:t>
            </a:r>
          </a:p>
        </p:txBody>
      </p:sp>
      <p:pic>
        <p:nvPicPr>
          <p:cNvPr id="34831" name="Picture 15" descr="int_1^infinity (x/(x^2 + 1)) d x = (1/2) int_1^infinity ((2 x)/(x^2 + 1)) d x.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98738"/>
            <a:ext cx="363855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2" name="Picture 16" descr="= (1/2) lim_(b right arrow infinity) (int_1^b ((2 x)/(x^2 + 1))) d x.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163" y="3613150"/>
            <a:ext cx="255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3" name="Picture 17" descr="= (1/2) lim_(b right arrow infinity) ([ln (x^2 + 1)]_1^b).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013" y="4398963"/>
            <a:ext cx="233045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4" name="Picture 18" descr="= (1/2) lim_(b right arrow infinity) ([ln(b^2 + 1) minus ln(2)]).&#10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4725" y="5246688"/>
            <a:ext cx="2952750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5" name="Picture 19" descr="= infinity.&#10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88" y="5965825"/>
            <a:ext cx="612775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5613" y="3200400"/>
            <a:ext cx="822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i="1"/>
              <a:t>p</a:t>
            </a:r>
            <a:r>
              <a:rPr lang="en-US" altLang="en-US" sz="4000"/>
              <a:t>-Series and Harmonic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A second type of series has a simple arithmetic test for convergence or divergence. A series of the form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is a </a:t>
            </a:r>
            <a:r>
              <a:rPr lang="en-US" altLang="en-US" b="1" i="1" smtClean="0"/>
              <a:t>p</a:t>
            </a:r>
            <a:r>
              <a:rPr lang="en-US" altLang="en-US" b="1" smtClean="0"/>
              <a:t>-series, </a:t>
            </a:r>
            <a:r>
              <a:rPr lang="en-US" altLang="en-US" smtClean="0"/>
              <a:t>where </a:t>
            </a:r>
            <a:r>
              <a:rPr lang="en-US" altLang="en-US" i="1" smtClean="0"/>
              <a:t>p </a:t>
            </a:r>
            <a:r>
              <a:rPr lang="en-US" altLang="en-US" smtClean="0"/>
              <a:t>is a positive constant. For </a:t>
            </a:r>
            <a:r>
              <a:rPr lang="en-US" altLang="en-US" i="1" smtClean="0"/>
              <a:t>p </a:t>
            </a:r>
            <a:r>
              <a:rPr lang="en-US" altLang="en-US" smtClean="0"/>
              <a:t>= 1,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the series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is the </a:t>
            </a:r>
            <a:r>
              <a:rPr lang="en-US" altLang="en-US" b="1" smtClean="0"/>
              <a:t>harmonic</a:t>
            </a:r>
            <a:r>
              <a:rPr lang="en-US" altLang="en-US" smtClean="0"/>
              <a:t> series.</a:t>
            </a:r>
          </a:p>
        </p:txBody>
      </p:sp>
      <p:sp>
        <p:nvSpPr>
          <p:cNvPr id="12291" name="Text Box 17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i="1">
                <a:solidFill>
                  <a:schemeClr val="bg1"/>
                </a:solidFill>
              </a:rPr>
              <a:t>p</a:t>
            </a:r>
            <a:r>
              <a:rPr lang="en-US" altLang="en-US" sz="4000">
                <a:solidFill>
                  <a:schemeClr val="bg1"/>
                </a:solidFill>
              </a:rPr>
              <a:t>-Series and Harmonic Series</a:t>
            </a:r>
          </a:p>
        </p:txBody>
      </p:sp>
      <p:pic>
        <p:nvPicPr>
          <p:cNvPr id="12292" name="Picture 1" descr="sum_(n=1)^infinity (1/n^p) = 1/1^p + 1/2^p + 1/3^p + ... Caption. p-series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390775"/>
            <a:ext cx="44767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2" descr="sum_(n=1)^infinity (1/n) = 1 + 1/2 + 1/3 + … Caption. Harmonic series.&#10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4264025"/>
            <a:ext cx="46672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soen_master slide">
  <a:themeElements>
    <a:clrScheme name="Larsoen_master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soen_master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rsoen_master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Larsoen_master slide</Template>
  <TotalTime>878</TotalTime>
  <Words>283</Words>
  <Application>Microsoft Office PowerPoint</Application>
  <PresentationFormat>On-screen Show (4:3)</PresentationFormat>
  <Paragraphs>61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Larsoen_master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ssharma</dc:creator>
  <cp:lastModifiedBy>Masilla, Anjappan</cp:lastModifiedBy>
  <cp:revision>217</cp:revision>
  <dcterms:created xsi:type="dcterms:W3CDTF">2008-11-21T04:28:28Z</dcterms:created>
  <dcterms:modified xsi:type="dcterms:W3CDTF">2018-08-02T09:58:54Z</dcterms:modified>
</cp:coreProperties>
</file>