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94" r:id="rId2"/>
    <p:sldId id="291" r:id="rId3"/>
    <p:sldId id="256" r:id="rId4"/>
    <p:sldId id="260" r:id="rId5"/>
    <p:sldId id="259" r:id="rId6"/>
    <p:sldId id="261" r:id="rId7"/>
    <p:sldId id="262" r:id="rId8"/>
    <p:sldId id="264" r:id="rId9"/>
    <p:sldId id="263" r:id="rId10"/>
    <p:sldId id="265" r:id="rId11"/>
    <p:sldId id="266" r:id="rId12"/>
    <p:sldId id="267" r:id="rId13"/>
    <p:sldId id="268" r:id="rId14"/>
    <p:sldId id="287" r:id="rId15"/>
    <p:sldId id="288" r:id="rId16"/>
    <p:sldId id="269" r:id="rId17"/>
    <p:sldId id="289" r:id="rId18"/>
    <p:sldId id="270" r:id="rId19"/>
    <p:sldId id="271" r:id="rId20"/>
    <p:sldId id="272" r:id="rId21"/>
    <p:sldId id="273" r:id="rId22"/>
    <p:sldId id="274" r:id="rId23"/>
    <p:sldId id="275" r:id="rId24"/>
    <p:sldId id="290" r:id="rId25"/>
    <p:sldId id="277" r:id="rId26"/>
    <p:sldId id="278" r:id="rId27"/>
    <p:sldId id="286" r:id="rId28"/>
    <p:sldId id="280" r:id="rId29"/>
    <p:sldId id="282" r:id="rId30"/>
    <p:sldId id="281" r:id="rId31"/>
    <p:sldId id="283" r:id="rId32"/>
    <p:sldId id="284" r:id="rId33"/>
    <p:sldId id="285" r:id="rId34"/>
    <p:sldId id="279"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E"/>
    <a:srgbClr val="CC0066"/>
    <a:srgbClr val="FF0066"/>
    <a:srgbClr val="FF3399"/>
    <a:srgbClr val="CC0099"/>
    <a:srgbClr val="009BAE"/>
    <a:srgbClr val="0099AC"/>
    <a:srgbClr val="007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533" autoAdjust="0"/>
  </p:normalViewPr>
  <p:slideViewPr>
    <p:cSldViewPr>
      <p:cViewPr>
        <p:scale>
          <a:sx n="100" d="100"/>
          <a:sy n="100" d="100"/>
        </p:scale>
        <p:origin x="-150"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278D3CC-EEA4-4A35-822D-529C536B53D3}" type="slidenum">
              <a:rPr lang="en-US" altLang="en-US"/>
              <a:pPr/>
              <a:t>‹#›</a:t>
            </a:fld>
            <a:endParaRPr lang="en-US" altLang="en-US"/>
          </a:p>
        </p:txBody>
      </p:sp>
    </p:spTree>
    <p:extLst>
      <p:ext uri="{BB962C8B-B14F-4D97-AF65-F5344CB8AC3E}">
        <p14:creationId xmlns:p14="http://schemas.microsoft.com/office/powerpoint/2010/main" val="883152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ABFB4A-41E1-4C5A-A145-4E3BD7D673A6}" type="slidenum">
              <a:rPr lang="en-US" altLang="en-US"/>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527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6665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2458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119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4734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7748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1518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5200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37500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9513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35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ounded Rectangle 9"/>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Title Placeholder 1"/>
          <p:cNvSpPr>
            <a:spLocks noGrp="1"/>
          </p:cNvSpPr>
          <p:nvPr>
            <p:ph type="title"/>
          </p:nvPr>
        </p:nvSpPr>
        <p:spPr bwMode="auto">
          <a:xfrm>
            <a:off x="549275" y="320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endParaRPr lang="en-US"/>
          </a:p>
        </p:txBody>
      </p:sp>
      <p:sp>
        <p:nvSpPr>
          <p:cNvPr id="9"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fld id="{B71E09BC-D510-456F-BA84-87EFE0FBDD99}"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bg1"/>
          </a:solidFill>
          <a:latin typeface="Arial" panose="020B0604020202020204" pitchFamily="34" charset="0"/>
          <a:ea typeface="Arial" charset="0"/>
          <a:cs typeface="Arial" panose="020B0604020202020204" pitchFamily="34" charset="0"/>
        </a:defRPr>
      </a:lvl1pPr>
      <a:lvl2pPr algn="l" rtl="0" eaLnBrk="0" fontAlgn="base" hangingPunct="0">
        <a:spcBef>
          <a:spcPct val="0"/>
        </a:spcBef>
        <a:spcAft>
          <a:spcPct val="0"/>
        </a:spcAft>
        <a:defRPr sz="4000">
          <a:solidFill>
            <a:schemeClr val="bg1"/>
          </a:solidFill>
          <a:latin typeface="Arial" panose="020B0604020202020204" pitchFamily="34" charset="0"/>
          <a:ea typeface="Arial" charset="0"/>
          <a:cs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ea typeface="Arial" charset="0"/>
          <a:cs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ea typeface="Arial" charset="0"/>
          <a:cs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ea typeface="Arial"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Arial"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Arial"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Arial"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Arial"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09800" y="4572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buFont typeface="Arial" charset="0"/>
              <a:buNone/>
            </a:pPr>
            <a:r>
              <a:rPr lang="en-IN" altLang="en-US" sz="4000" b="1"/>
              <a:t>Infinite Series</a:t>
            </a:r>
            <a:endParaRPr lang="en-US" altLang="en-US" sz="3800" b="1"/>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8000" b="1">
                <a:solidFill>
                  <a:srgbClr val="E72D36"/>
                </a:solidFill>
              </a:rPr>
              <a:t>9</a:t>
            </a:r>
          </a:p>
        </p:txBody>
      </p:sp>
      <p:pic>
        <p:nvPicPr>
          <p:cNvPr id="3079" name="Picture 1"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75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Graphically, this definition says that eventually (for </a:t>
            </a:r>
            <a:r>
              <a:rPr lang="en-US" altLang="en-US" i="1" smtClean="0">
                <a:latin typeface="Arial" charset="0"/>
                <a:cs typeface="Arial" charset="0"/>
              </a:rPr>
              <a:t>n</a:t>
            </a:r>
            <a:r>
              <a:rPr lang="en-US" altLang="en-US" smtClean="0">
                <a:latin typeface="Arial" charset="0"/>
                <a:cs typeface="Arial" charset="0"/>
              </a:rPr>
              <a:t> &gt; </a:t>
            </a:r>
            <a:r>
              <a:rPr lang="en-US" altLang="en-US" i="1" smtClean="0">
                <a:latin typeface="Arial" charset="0"/>
                <a:cs typeface="Arial" charset="0"/>
              </a:rPr>
              <a:t>M </a:t>
            </a:r>
            <a:r>
              <a:rPr lang="en-US" altLang="en-US" smtClean="0">
                <a:latin typeface="Arial" charset="0"/>
                <a:cs typeface="Arial" charset="0"/>
              </a:rPr>
              <a:t>and </a:t>
            </a:r>
            <a:r>
              <a:rPr lang="el-GR" altLang="en-US" i="1" smtClean="0">
                <a:latin typeface="Arial" charset="0"/>
                <a:cs typeface="Arial" charset="0"/>
              </a:rPr>
              <a:t>ε</a:t>
            </a:r>
            <a:r>
              <a:rPr lang="en-US" altLang="en-US" smtClean="0">
                <a:latin typeface="Arial" charset="0"/>
                <a:cs typeface="Arial" charset="0"/>
              </a:rPr>
              <a:t> &gt; 0), the terms of a sequence that converges to </a:t>
            </a:r>
            <a:r>
              <a:rPr lang="en-US" altLang="en-US" i="1" smtClean="0">
                <a:latin typeface="Arial" charset="0"/>
                <a:cs typeface="Arial" charset="0"/>
              </a:rPr>
              <a:t>L</a:t>
            </a:r>
            <a:r>
              <a:rPr lang="en-US" altLang="en-US" smtClean="0">
                <a:latin typeface="Arial" charset="0"/>
                <a:cs typeface="Arial" charset="0"/>
              </a:rPr>
              <a:t> will</a:t>
            </a:r>
            <a:br>
              <a:rPr lang="en-US" altLang="en-US" smtClean="0">
                <a:latin typeface="Arial" charset="0"/>
                <a:cs typeface="Arial" charset="0"/>
              </a:rPr>
            </a:br>
            <a:r>
              <a:rPr lang="en-US" altLang="en-US" smtClean="0">
                <a:latin typeface="Arial" charset="0"/>
                <a:cs typeface="Arial" charset="0"/>
              </a:rPr>
              <a:t>lie within the band between the lines </a:t>
            </a:r>
            <a:r>
              <a:rPr lang="en-US" altLang="en-US" i="1" smtClean="0">
                <a:latin typeface="Arial" charset="0"/>
                <a:cs typeface="Arial" charset="0"/>
              </a:rPr>
              <a:t>y</a:t>
            </a:r>
            <a:r>
              <a:rPr lang="en-US" altLang="en-US" smtClean="0">
                <a:latin typeface="Arial" charset="0"/>
                <a:cs typeface="Arial" charset="0"/>
              </a:rPr>
              <a:t> = </a:t>
            </a:r>
            <a:r>
              <a:rPr lang="en-US" altLang="en-US" i="1" smtClean="0">
                <a:latin typeface="Arial" charset="0"/>
                <a:cs typeface="Arial" charset="0"/>
              </a:rPr>
              <a:t>L</a:t>
            </a:r>
            <a:r>
              <a:rPr lang="en-US" altLang="en-US" smtClean="0">
                <a:latin typeface="Arial" charset="0"/>
                <a:cs typeface="Arial" charset="0"/>
              </a:rPr>
              <a:t> + </a:t>
            </a:r>
            <a:r>
              <a:rPr lang="el-GR" altLang="en-US" i="1" smtClean="0">
                <a:latin typeface="Arial" charset="0"/>
                <a:cs typeface="Arial" charset="0"/>
              </a:rPr>
              <a:t>ε</a:t>
            </a:r>
            <a:r>
              <a:rPr lang="en-US" altLang="en-US" smtClean="0">
                <a:latin typeface="Arial" charset="0"/>
                <a:cs typeface="Arial" charset="0"/>
              </a:rPr>
              <a:t> and </a:t>
            </a:r>
            <a:r>
              <a:rPr lang="en-US" altLang="en-US" i="1" smtClean="0">
                <a:latin typeface="Arial" charset="0"/>
                <a:cs typeface="Arial" charset="0"/>
              </a:rPr>
              <a:t>y</a:t>
            </a:r>
            <a:r>
              <a:rPr lang="en-US" altLang="en-US" smtClean="0">
                <a:latin typeface="Arial" charset="0"/>
                <a:cs typeface="Arial" charset="0"/>
              </a:rPr>
              <a:t> = </a:t>
            </a:r>
            <a:r>
              <a:rPr lang="en-US" altLang="en-US" i="1" smtClean="0">
                <a:latin typeface="Arial" charset="0"/>
                <a:cs typeface="Arial" charset="0"/>
              </a:rPr>
              <a:t>L</a:t>
            </a:r>
            <a:r>
              <a:rPr lang="en-US" altLang="en-US" smtClean="0">
                <a:latin typeface="Arial" charset="0"/>
                <a:cs typeface="Arial" charset="0"/>
              </a:rPr>
              <a:t> – </a:t>
            </a:r>
            <a:r>
              <a:rPr lang="el-GR" altLang="en-US" i="1" smtClean="0">
                <a:latin typeface="Arial" charset="0"/>
                <a:cs typeface="Arial" charset="0"/>
              </a:rPr>
              <a:t>ε</a:t>
            </a:r>
            <a:r>
              <a:rPr lang="en-US" altLang="en-US" i="1" smtClean="0">
                <a:latin typeface="Arial" charset="0"/>
                <a:cs typeface="Arial" charset="0"/>
              </a:rPr>
              <a:t>,</a:t>
            </a:r>
            <a:r>
              <a:rPr lang="en-US" altLang="en-US" smtClean="0">
                <a:latin typeface="Arial" charset="0"/>
                <a:cs typeface="Arial" charset="0"/>
              </a:rPr>
              <a:t> as shown in Figure 9.1.</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If a sequence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agrees with a</a:t>
            </a:r>
            <a:br>
              <a:rPr lang="en-US" altLang="en-US" smtClean="0">
                <a:latin typeface="Arial" charset="0"/>
                <a:cs typeface="Arial" charset="0"/>
              </a:rPr>
            </a:br>
            <a:r>
              <a:rPr lang="en-US" altLang="en-US" smtClean="0">
                <a:latin typeface="Arial" charset="0"/>
                <a:cs typeface="Arial" charset="0"/>
              </a:rPr>
              <a:t>function </a:t>
            </a:r>
            <a:r>
              <a:rPr lang="en-US" altLang="en-US" i="1" smtClean="0">
                <a:latin typeface="Arial" charset="0"/>
                <a:cs typeface="Arial" charset="0"/>
              </a:rPr>
              <a:t>f </a:t>
            </a:r>
            <a:r>
              <a:rPr lang="en-US" altLang="en-US" smtClean="0">
                <a:latin typeface="Arial" charset="0"/>
                <a:cs typeface="Arial" charset="0"/>
              </a:rPr>
              <a:t>at every positive integer,</a:t>
            </a:r>
            <a:br>
              <a:rPr lang="en-US" altLang="en-US" smtClean="0">
                <a:latin typeface="Arial" charset="0"/>
                <a:cs typeface="Arial" charset="0"/>
              </a:rPr>
            </a:br>
            <a:r>
              <a:rPr lang="en-US" altLang="en-US" smtClean="0">
                <a:latin typeface="Arial" charset="0"/>
                <a:cs typeface="Arial" charset="0"/>
              </a:rPr>
              <a:t>and if </a:t>
            </a:r>
            <a:r>
              <a:rPr lang="en-US" altLang="en-US" i="1" smtClean="0">
                <a:latin typeface="Arial" charset="0"/>
                <a:cs typeface="Arial" charset="0"/>
              </a:rPr>
              <a:t>f</a:t>
            </a:r>
            <a:r>
              <a:rPr lang="en-US" altLang="en-US" smtClean="0">
                <a:latin typeface="Arial" charset="0"/>
                <a:cs typeface="Arial" charset="0"/>
              </a:rPr>
              <a:t>(</a:t>
            </a:r>
            <a:r>
              <a:rPr lang="en-US" altLang="en-US" i="1" smtClean="0">
                <a:latin typeface="Arial" charset="0"/>
                <a:cs typeface="Arial" charset="0"/>
              </a:rPr>
              <a:t>x</a:t>
            </a:r>
            <a:r>
              <a:rPr lang="en-US" altLang="en-US" smtClean="0">
                <a:latin typeface="Arial" charset="0"/>
                <a:cs typeface="Arial" charset="0"/>
              </a:rPr>
              <a:t>) approaches a limit </a:t>
            </a:r>
            <a:r>
              <a:rPr lang="en-US" altLang="en-US" i="1" smtClean="0">
                <a:latin typeface="Arial" charset="0"/>
                <a:cs typeface="Arial" charset="0"/>
              </a:rPr>
              <a:t>L</a:t>
            </a:r>
            <a:br>
              <a:rPr lang="en-US" altLang="en-US" i="1" smtClean="0">
                <a:latin typeface="Arial" charset="0"/>
                <a:cs typeface="Arial" charset="0"/>
              </a:rPr>
            </a:br>
            <a:r>
              <a:rPr lang="en-US" altLang="en-US" smtClean="0">
                <a:latin typeface="Arial" charset="0"/>
                <a:cs typeface="Arial" charset="0"/>
              </a:rPr>
              <a:t>as</a:t>
            </a:r>
            <a:r>
              <a:rPr lang="en-US" altLang="en-US" i="1" smtClean="0">
                <a:latin typeface="Arial" charset="0"/>
                <a:cs typeface="Arial" charset="0"/>
              </a:rPr>
              <a:t>            </a:t>
            </a:r>
            <a:r>
              <a:rPr lang="en-US" altLang="en-US" smtClean="0">
                <a:latin typeface="Arial" charset="0"/>
                <a:cs typeface="Arial" charset="0"/>
              </a:rPr>
              <a:t>then the sequence</a:t>
            </a:r>
            <a:br>
              <a:rPr lang="en-US" altLang="en-US" smtClean="0">
                <a:latin typeface="Arial" charset="0"/>
                <a:cs typeface="Arial" charset="0"/>
              </a:rPr>
            </a:br>
            <a:r>
              <a:rPr lang="en-US" altLang="en-US" smtClean="0">
                <a:latin typeface="Arial" charset="0"/>
                <a:cs typeface="Arial" charset="0"/>
              </a:rPr>
              <a:t>must converge to the same limit </a:t>
            </a:r>
            <a:r>
              <a:rPr lang="en-US" altLang="en-US" i="1" smtClean="0">
                <a:latin typeface="Arial" charset="0"/>
                <a:cs typeface="Arial" charset="0"/>
              </a:rPr>
              <a:t>L</a:t>
            </a:r>
            <a:r>
              <a:rPr lang="en-US" altLang="en-US" smtClean="0">
                <a:latin typeface="Arial" charset="0"/>
                <a:cs typeface="Arial" charset="0"/>
              </a:rPr>
              <a:t>.</a:t>
            </a:r>
          </a:p>
        </p:txBody>
      </p:sp>
      <p:pic>
        <p:nvPicPr>
          <p:cNvPr id="13315" name="Picture 7" descr="x right arrow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513" y="4611688"/>
            <a:ext cx="8778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8"/>
          <p:cNvSpPr txBox="1">
            <a:spLocks noChangeArrowheads="1"/>
          </p:cNvSpPr>
          <p:nvPr/>
        </p:nvSpPr>
        <p:spPr bwMode="auto">
          <a:xfrm>
            <a:off x="6858000" y="6019800"/>
            <a:ext cx="90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0"/>
              </a:spcBef>
              <a:buFontTx/>
              <a:buNone/>
            </a:pPr>
            <a:r>
              <a:rPr lang="en-US" altLang="en-US" sz="1200" b="1"/>
              <a:t>Figure 9.1</a:t>
            </a:r>
          </a:p>
        </p:txBody>
      </p:sp>
      <p:pic>
        <p:nvPicPr>
          <p:cNvPr id="13317" name="Picture 9" descr="The image consists of a visual representation and a caption. Visual representation. Two sequences of dots are graphed in the first quadrant of the coordinate plane. The horizontal axis is labeled n. The vertical axis is labeled y = a_n. Various points are marked at equal distance on the positive n axis. The points are labeled as follows from left to right: 1, 2, 3, 4, 5, 6, ..., M. Three points are marked on the positive y axis labeled as follows from top to bottom: L + epsilon, L, and L minus epsilon. L is the midpoint between L + epsilon and L minus epsilon. The dots in the first sequence are placed at odd values of n beginning at (n = 1, y &gt; L + epsilon), and going to the right. Every dot on the right is placed under the dot on the left. The vertical distance between two adjacent dots decreases as they move to the right. For n &gt; M, the dots go under the horizontal dashed line y = L + epsilon and approach but never cross the horizontal dashed line y = L. The dots in the second sequence lie under the dots in the first sequence. They are placed at even values of n beginning at (n = 2, y &gt; L + epsilon), and going to the right. For n &lt; M, every dot on the right is placed under the dot on the left and for n &gt; M every dot on the right is placed above the dot on the left. The vertical distance between two adjacent dots decreases as they move to the right. The dots eventually go under the horizontal dashed lines y = L + epsilon and y = L, reach a low point at n = M within the vertical dashed lines y = L and y = epsilon minus L, then the dots go up approach but never cross the horizontal dashed line y = L. Caption. For n &gt; M, the terms of the sequence all lie within epsilon units of L.&#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31718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pic>
        <p:nvPicPr>
          <p:cNvPr id="14339" name="Picture 2" descr="Theorem 9.1. Limit of a Sequence. Let L be a real number. Let f be a function of a real variable such that lim_(x right arrow infinity) (f(x)) = L. If {a_n} is a sequence such that f(n) = a_n for every positive integer n, then lim_(n right arrow infinity) (a_n) = L.&#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981200"/>
            <a:ext cx="78597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9275" y="320675"/>
            <a:ext cx="8229600" cy="685800"/>
          </a:xfrm>
        </p:spPr>
        <p:txBody>
          <a:bodyPr/>
          <a:lstStyle/>
          <a:p>
            <a:pPr eaLnBrk="1" hangingPunct="1"/>
            <a:r>
              <a:rPr lang="en-US" altLang="en-US" sz="3100" smtClean="0">
                <a:latin typeface="Arial" charset="0"/>
                <a:cs typeface="Arial" charset="0"/>
              </a:rPr>
              <a:t>Example 2 – </a:t>
            </a:r>
            <a:r>
              <a:rPr lang="en-US" altLang="en-US" sz="3100" i="1" smtClean="0">
                <a:latin typeface="Arial" charset="0"/>
                <a:cs typeface="Arial" charset="0"/>
              </a:rPr>
              <a:t>Finding the Limit of a Sequence</a:t>
            </a:r>
          </a:p>
        </p:txBody>
      </p:sp>
      <p:sp>
        <p:nvSpPr>
          <p:cNvPr id="39939"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Find the limit of the sequence whose </a:t>
            </a:r>
            <a:r>
              <a:rPr lang="en-US" altLang="en-US" i="1" smtClean="0">
                <a:latin typeface="Arial" charset="0"/>
                <a:cs typeface="Arial" charset="0"/>
              </a:rPr>
              <a:t>n</a:t>
            </a:r>
            <a:r>
              <a:rPr lang="en-US" altLang="en-US" smtClean="0">
                <a:latin typeface="Arial" charset="0"/>
                <a:cs typeface="Arial" charset="0"/>
              </a:rPr>
              <a:t>th term is</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z="1100" smtClean="0">
              <a:latin typeface="Arial" charset="0"/>
              <a:cs typeface="Arial" charset="0"/>
            </a:endParaRPr>
          </a:p>
          <a:p>
            <a:pPr marL="0" indent="0" eaLnBrk="1" hangingPunct="1">
              <a:buFont typeface="Wingdings" pitchFamily="2" charset="2"/>
              <a:buNone/>
            </a:pPr>
            <a:r>
              <a:rPr lang="en-US" altLang="en-US" smtClean="0">
                <a:solidFill>
                  <a:srgbClr val="D7181E"/>
                </a:solidFill>
                <a:latin typeface="Arial" charset="0"/>
                <a:cs typeface="Arial" charset="0"/>
              </a:rPr>
              <a:t>Solution:</a:t>
            </a:r>
          </a:p>
          <a:p>
            <a:pPr marL="0" indent="0" eaLnBrk="1" hangingPunct="1">
              <a:buFont typeface="Wingdings" pitchFamily="2" charset="2"/>
              <a:buNone/>
            </a:pPr>
            <a:r>
              <a:rPr lang="en-US" altLang="en-US" smtClean="0">
                <a:latin typeface="Arial" charset="0"/>
                <a:cs typeface="Arial" charset="0"/>
              </a:rPr>
              <a:t>You learned that</a:t>
            </a:r>
          </a:p>
          <a:p>
            <a:pPr marL="0" indent="0" eaLnBrk="1" hangingPunct="1">
              <a:buFont typeface="Wingdings" pitchFamily="2" charset="2"/>
              <a:buNone/>
            </a:pPr>
            <a:endParaRPr lang="en-US" altLang="en-US" sz="1600" smtClean="0">
              <a:latin typeface="Arial" charset="0"/>
              <a:cs typeface="Arial" charset="0"/>
            </a:endParaRPr>
          </a:p>
          <a:p>
            <a:pPr marL="0" indent="0" eaLnBrk="1" hangingPunct="1">
              <a:buFont typeface="Wingdings" pitchFamily="2" charset="2"/>
              <a:buNone/>
            </a:pPr>
            <a:endParaRPr lang="en-US" altLang="en-US" sz="18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So, you can apply Theorem 9.1 to conclude that</a:t>
            </a:r>
          </a:p>
        </p:txBody>
      </p:sp>
      <p:pic>
        <p:nvPicPr>
          <p:cNvPr id="15364" name="Picture 10" descr="lim_(n right arrow infinity) (a_n) = lim_(n right arrow infinity) ((1 + 1/n)^n) = 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953000"/>
            <a:ext cx="3886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lim_(x right arrow infinity) ((1 + 1/n)^x) = 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05150"/>
            <a:ext cx="2590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a_n = (1 + 1/n)^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animEffect transition="in" filter="fade">
                                      <p:cBhvr>
                                        <p:cTn id="7" dur="1000"/>
                                        <p:tgtEl>
                                          <p:spTgt spid="39939">
                                            <p:txEl>
                                              <p:pRg st="4" end="4"/>
                                            </p:txEl>
                                          </p:spTgt>
                                        </p:tgtEl>
                                      </p:cBhvr>
                                    </p:animEffect>
                                    <p:anim calcmode="lin" valueType="num">
                                      <p:cBhvr>
                                        <p:cTn id="8"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9939">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39">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9939">
                                            <p:txEl>
                                              <p:pRg st="5" end="5"/>
                                            </p:txEl>
                                          </p:spTgt>
                                        </p:tgtEl>
                                        <p:attrNameLst>
                                          <p:attrName>style.visibility</p:attrName>
                                        </p:attrNameLst>
                                      </p:cBhvr>
                                      <p:to>
                                        <p:strVal val="visible"/>
                                      </p:to>
                                    </p:set>
                                    <p:animEffect transition="in" filter="fade">
                                      <p:cBhvr>
                                        <p:cTn id="13" dur="1000"/>
                                        <p:tgtEl>
                                          <p:spTgt spid="39939">
                                            <p:txEl>
                                              <p:pRg st="5" end="5"/>
                                            </p:txEl>
                                          </p:spTgt>
                                        </p:tgtEl>
                                      </p:cBhvr>
                                    </p:animEffect>
                                    <p:anim calcmode="lin" valueType="num">
                                      <p:cBhvr>
                                        <p:cTn id="14"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9939">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9939">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1000"/>
                                        <p:tgtEl>
                                          <p:spTgt spid="15365"/>
                                        </p:tgtEl>
                                      </p:cBhvr>
                                    </p:animEffect>
                                    <p:anim calcmode="lin" valueType="num">
                                      <p:cBhvr>
                                        <p:cTn id="20" dur="1000" fill="hold"/>
                                        <p:tgtEl>
                                          <p:spTgt spid="15365"/>
                                        </p:tgtEl>
                                        <p:attrNameLst>
                                          <p:attrName>ppt_x</p:attrName>
                                        </p:attrNameLst>
                                      </p:cBhvr>
                                      <p:tavLst>
                                        <p:tav tm="0">
                                          <p:val>
                                            <p:strVal val="#ppt_x"/>
                                          </p:val>
                                        </p:tav>
                                        <p:tav tm="100000">
                                          <p:val>
                                            <p:strVal val="#ppt_x"/>
                                          </p:val>
                                        </p:tav>
                                      </p:tavLst>
                                    </p:anim>
                                    <p:anim calcmode="lin" valueType="num">
                                      <p:cBhvr>
                                        <p:cTn id="21" dur="900" decel="100000" fill="hold"/>
                                        <p:tgtEl>
                                          <p:spTgt spid="1536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365"/>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39939">
                                            <p:txEl>
                                              <p:pRg st="8" end="8"/>
                                            </p:txEl>
                                          </p:spTgt>
                                        </p:tgtEl>
                                        <p:attrNameLst>
                                          <p:attrName>style.visibility</p:attrName>
                                        </p:attrNameLst>
                                      </p:cBhvr>
                                      <p:to>
                                        <p:strVal val="visible"/>
                                      </p:to>
                                    </p:set>
                                    <p:animEffect transition="in" filter="fade">
                                      <p:cBhvr>
                                        <p:cTn id="27" dur="1000"/>
                                        <p:tgtEl>
                                          <p:spTgt spid="39939">
                                            <p:txEl>
                                              <p:pRg st="8" end="8"/>
                                            </p:txEl>
                                          </p:spTgt>
                                        </p:tgtEl>
                                      </p:cBhvr>
                                    </p:animEffect>
                                    <p:anim calcmode="lin" valueType="num">
                                      <p:cBhvr>
                                        <p:cTn id="28" dur="10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9939">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9939">
                                            <p:txEl>
                                              <p:pRg st="8" end="8"/>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5364"/>
                                        </p:tgtEl>
                                        <p:attrNameLst>
                                          <p:attrName>style.visibility</p:attrName>
                                        </p:attrNameLst>
                                      </p:cBhvr>
                                      <p:to>
                                        <p:strVal val="visible"/>
                                      </p:to>
                                    </p:set>
                                    <p:animEffect transition="in" filter="fade">
                                      <p:cBhvr>
                                        <p:cTn id="33" dur="1000"/>
                                        <p:tgtEl>
                                          <p:spTgt spid="15364"/>
                                        </p:tgtEl>
                                      </p:cBhvr>
                                    </p:animEffect>
                                    <p:anim calcmode="lin" valueType="num">
                                      <p:cBhvr>
                                        <p:cTn id="34" dur="1000" fill="hold"/>
                                        <p:tgtEl>
                                          <p:spTgt spid="15364"/>
                                        </p:tgtEl>
                                        <p:attrNameLst>
                                          <p:attrName>ppt_x</p:attrName>
                                        </p:attrNameLst>
                                      </p:cBhvr>
                                      <p:tavLst>
                                        <p:tav tm="0">
                                          <p:val>
                                            <p:strVal val="#ppt_x"/>
                                          </p:val>
                                        </p:tav>
                                        <p:tav tm="100000">
                                          <p:val>
                                            <p:strVal val="#ppt_x"/>
                                          </p:val>
                                        </p:tav>
                                      </p:tavLst>
                                    </p:anim>
                                    <p:anim calcmode="lin" valueType="num">
                                      <p:cBhvr>
                                        <p:cTn id="35" dur="900" decel="100000" fill="hold"/>
                                        <p:tgtEl>
                                          <p:spTgt spid="1536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3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381000" y="13716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a:t>There are different ways in which a sequence can fail to have a limit. </a:t>
            </a:r>
          </a:p>
          <a:p>
            <a:pPr eaLnBrk="1" hangingPunct="1">
              <a:spcBef>
                <a:spcPct val="0"/>
              </a:spcBef>
              <a:buFontTx/>
              <a:buNone/>
            </a:pPr>
            <a:endParaRPr lang="en-US" altLang="en-US"/>
          </a:p>
          <a:p>
            <a:pPr eaLnBrk="1" hangingPunct="1">
              <a:spcBef>
                <a:spcPct val="0"/>
              </a:spcBef>
              <a:buFontTx/>
              <a:buNone/>
            </a:pPr>
            <a:r>
              <a:rPr lang="en-US" altLang="en-US"/>
              <a:t>One way is that the terms of the sequence increase without bound or decrease without bound.</a:t>
            </a:r>
          </a:p>
          <a:p>
            <a:pPr eaLnBrk="1" hangingPunct="1">
              <a:spcBef>
                <a:spcPct val="0"/>
              </a:spcBef>
              <a:buFontTx/>
              <a:buNone/>
            </a:pPr>
            <a:endParaRPr lang="en-US" altLang="en-US"/>
          </a:p>
          <a:p>
            <a:pPr eaLnBrk="1" hangingPunct="1">
              <a:spcBef>
                <a:spcPct val="0"/>
              </a:spcBef>
              <a:buFontTx/>
              <a:buNone/>
            </a:pPr>
            <a:r>
              <a:rPr lang="en-US" altLang="en-US"/>
              <a:t>These cases are written symbolically, as shown below.</a:t>
            </a:r>
          </a:p>
        </p:txBody>
      </p:sp>
      <p:pic>
        <p:nvPicPr>
          <p:cNvPr id="16387" name="Picture 5" descr="Terms increase without bound: lim_(n right arrow infinity) (a_n) = infinity. Terms decrease without bound: lim_(n right arrow infinity) (a_n) = negative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0"/>
            <a:ext cx="53276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pic>
        <p:nvPicPr>
          <p:cNvPr id="17411" name="Picture 2" descr="Theorem 9.2. Properties of Limits of Sequences. Let lim_(n right arrow infinity) (a_n) = L and lim_(n right arrow infinity) (b_n) = K. (item 1). Scalar multiple: lim_(n right arrow infinity) (c a_n) = c L, c is any real number. (item 2). Sum or difference: lim_(n right arrow infinity) (a_n plus-minus b_n) = L plus-minus K. (item 3). Product: lim_(n right arrow infinity) (a_n b_n) = L K. (item 4). Quotient: lim_(n right arrow infinity) ((a_n)/(b_n)) = L/K, b_n != 0 and K != 0.&#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35138"/>
            <a:ext cx="788193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The symbol </a:t>
            </a:r>
            <a:r>
              <a:rPr lang="en-US" altLang="en-US" i="1" smtClean="0">
                <a:latin typeface="Arial" charset="0"/>
                <a:cs typeface="Arial" charset="0"/>
              </a:rPr>
              <a:t>n</a:t>
            </a:r>
            <a:r>
              <a:rPr lang="en-US" altLang="en-US" smtClean="0">
                <a:latin typeface="Arial" charset="0"/>
                <a:cs typeface="Arial" charset="0"/>
              </a:rPr>
              <a:t>! (read “</a:t>
            </a:r>
            <a:r>
              <a:rPr lang="en-US" altLang="en-US" i="1" smtClean="0">
                <a:latin typeface="Arial" charset="0"/>
                <a:cs typeface="Arial" charset="0"/>
              </a:rPr>
              <a:t>n</a:t>
            </a:r>
            <a:r>
              <a:rPr lang="en-US" altLang="en-US" smtClean="0">
                <a:latin typeface="Arial" charset="0"/>
                <a:cs typeface="Arial" charset="0"/>
              </a:rPr>
              <a:t> factorial”) is used to simplify some of these formulas. Let </a:t>
            </a:r>
            <a:r>
              <a:rPr lang="en-US" altLang="en-US" i="1" smtClean="0">
                <a:latin typeface="Arial" charset="0"/>
                <a:cs typeface="Arial" charset="0"/>
              </a:rPr>
              <a:t>n</a:t>
            </a:r>
            <a:r>
              <a:rPr lang="en-US" altLang="en-US" smtClean="0">
                <a:latin typeface="Arial" charset="0"/>
                <a:cs typeface="Arial" charset="0"/>
              </a:rPr>
              <a:t> be a positive integer; then </a:t>
            </a:r>
            <a:br>
              <a:rPr lang="en-US" altLang="en-US" smtClean="0">
                <a:latin typeface="Arial" charset="0"/>
                <a:cs typeface="Arial" charset="0"/>
              </a:rPr>
            </a:br>
            <a:r>
              <a:rPr lang="en-US" altLang="en-US" b="1" i="1" smtClean="0">
                <a:latin typeface="Arial" charset="0"/>
                <a:cs typeface="Arial" charset="0"/>
              </a:rPr>
              <a:t>n </a:t>
            </a:r>
            <a:r>
              <a:rPr lang="en-US" altLang="en-US" b="1" smtClean="0">
                <a:latin typeface="Arial" charset="0"/>
                <a:cs typeface="Arial" charset="0"/>
              </a:rPr>
              <a:t>factorial </a:t>
            </a:r>
            <a:r>
              <a:rPr lang="en-US" altLang="en-US" smtClean="0">
                <a:latin typeface="Arial" charset="0"/>
                <a:cs typeface="Arial" charset="0"/>
              </a:rPr>
              <a:t>is defined as</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a:t>
            </a:r>
            <a:r>
              <a:rPr lang="en-US" altLang="en-US" i="1" smtClean="0">
                <a:latin typeface="Arial" charset="0"/>
                <a:cs typeface="Arial" charset="0"/>
              </a:rPr>
              <a:t>n</a:t>
            </a:r>
            <a:r>
              <a:rPr lang="en-US" altLang="en-US" smtClean="0">
                <a:latin typeface="Arial" charset="0"/>
                <a:cs typeface="Arial" charset="0"/>
              </a:rPr>
              <a:t>! = 1 </a:t>
            </a:r>
            <a:r>
              <a:rPr lang="en-US" altLang="en-US" sz="2000" smtClean="0">
                <a:latin typeface="Arial" charset="0"/>
                <a:cs typeface="Arial" charset="0"/>
              </a:rPr>
              <a:t>•</a:t>
            </a:r>
            <a:r>
              <a:rPr lang="en-US" altLang="en-US" smtClean="0">
                <a:latin typeface="Arial" charset="0"/>
                <a:cs typeface="Arial" charset="0"/>
              </a:rPr>
              <a:t> 2 </a:t>
            </a:r>
            <a:r>
              <a:rPr lang="en-US" altLang="en-US" sz="2000" smtClean="0">
                <a:latin typeface="Arial" charset="0"/>
                <a:cs typeface="Arial" charset="0"/>
              </a:rPr>
              <a:t>•</a:t>
            </a:r>
            <a:r>
              <a:rPr lang="en-US" altLang="en-US" smtClean="0">
                <a:latin typeface="Arial" charset="0"/>
                <a:cs typeface="Arial" charset="0"/>
              </a:rPr>
              <a:t> 3 </a:t>
            </a:r>
            <a:r>
              <a:rPr lang="en-US" altLang="en-US" sz="2000" smtClean="0">
                <a:latin typeface="Arial" charset="0"/>
                <a:cs typeface="Arial" charset="0"/>
              </a:rPr>
              <a:t>•</a:t>
            </a:r>
            <a:r>
              <a:rPr lang="en-US" altLang="en-US" smtClean="0">
                <a:latin typeface="Arial" charset="0"/>
                <a:cs typeface="Arial" charset="0"/>
              </a:rPr>
              <a:t> 4 </a:t>
            </a:r>
            <a:r>
              <a:rPr lang="en-US" altLang="en-US" baseline="30000" smtClean="0">
                <a:latin typeface="Arial" charset="0"/>
                <a:cs typeface="Arial" charset="0"/>
              </a:rPr>
              <a:t>. . .</a:t>
            </a:r>
            <a:r>
              <a:rPr lang="en-US" altLang="en-US" smtClean="0">
                <a:latin typeface="Arial" charset="0"/>
                <a:cs typeface="Arial" charset="0"/>
              </a:rPr>
              <a:t> (</a:t>
            </a:r>
            <a:r>
              <a:rPr lang="en-US" altLang="en-US" i="1" smtClean="0">
                <a:latin typeface="Arial" charset="0"/>
                <a:cs typeface="Arial" charset="0"/>
              </a:rPr>
              <a:t>n</a:t>
            </a:r>
            <a:r>
              <a:rPr lang="en-US" altLang="en-US" smtClean="0">
                <a:latin typeface="Arial" charset="0"/>
                <a:cs typeface="Arial" charset="0"/>
              </a:rPr>
              <a:t> – 1) </a:t>
            </a:r>
            <a:r>
              <a:rPr lang="en-US" altLang="en-US" sz="2000" smtClean="0">
                <a:latin typeface="Arial" charset="0"/>
                <a:cs typeface="Arial" charset="0"/>
              </a:rPr>
              <a:t>•</a:t>
            </a:r>
            <a:r>
              <a:rPr lang="en-US" altLang="en-US" smtClean="0">
                <a:latin typeface="Arial" charset="0"/>
                <a:cs typeface="Arial" charset="0"/>
              </a:rPr>
              <a:t> </a:t>
            </a:r>
            <a:r>
              <a:rPr lang="en-US" altLang="en-US" i="1" smtClean="0">
                <a:latin typeface="Arial" charset="0"/>
                <a:cs typeface="Arial" charset="0"/>
              </a:rPr>
              <a:t>n</a:t>
            </a:r>
            <a:r>
              <a:rPr lang="en-US" altLang="en-US" smtClean="0">
                <a:latin typeface="Arial" charset="0"/>
                <a:cs typeface="Arial" charset="0"/>
              </a:rPr>
              <a:t>.</a:t>
            </a:r>
          </a:p>
          <a:p>
            <a:pPr marL="0" indent="0" eaLnBrk="1" hangingPunct="1">
              <a:buFont typeface="Wingdings" pitchFamily="2" charset="2"/>
              <a:buNone/>
            </a:pPr>
            <a:endParaRPr lang="en-US" altLang="en-US" sz="10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As a special case, </a:t>
            </a:r>
            <a:r>
              <a:rPr lang="en-US" altLang="en-US" b="1" smtClean="0">
                <a:latin typeface="Arial" charset="0"/>
                <a:cs typeface="Arial" charset="0"/>
              </a:rPr>
              <a:t>zero factorial </a:t>
            </a:r>
            <a:r>
              <a:rPr lang="en-US" altLang="en-US" smtClean="0">
                <a:latin typeface="Arial" charset="0"/>
                <a:cs typeface="Arial" charset="0"/>
              </a:rPr>
              <a:t>is defined as 0! = 1.        </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From this definition, you can see that 1! = 1, 2! = 1 </a:t>
            </a:r>
            <a:r>
              <a:rPr lang="en-US" altLang="en-US" sz="2000" smtClean="0">
                <a:latin typeface="Arial" charset="0"/>
                <a:cs typeface="Arial" charset="0"/>
              </a:rPr>
              <a:t>•</a:t>
            </a:r>
            <a:r>
              <a:rPr lang="en-US" altLang="en-US" smtClean="0">
                <a:latin typeface="Arial" charset="0"/>
                <a:cs typeface="Arial" charset="0"/>
              </a:rPr>
              <a:t> 2 = 2, 3! = 1 </a:t>
            </a:r>
            <a:r>
              <a:rPr lang="en-US" altLang="en-US" sz="2000" smtClean="0">
                <a:latin typeface="Arial" charset="0"/>
                <a:cs typeface="Arial" charset="0"/>
              </a:rPr>
              <a:t>•</a:t>
            </a:r>
            <a:r>
              <a:rPr lang="en-US" altLang="en-US" smtClean="0">
                <a:latin typeface="Arial" charset="0"/>
                <a:cs typeface="Arial" charset="0"/>
              </a:rPr>
              <a:t> 2 </a:t>
            </a:r>
            <a:r>
              <a:rPr lang="en-US" altLang="en-US" sz="2000" smtClean="0">
                <a:latin typeface="Arial" charset="0"/>
                <a:cs typeface="Arial" charset="0"/>
              </a:rPr>
              <a:t>•</a:t>
            </a:r>
            <a:r>
              <a:rPr lang="en-US" altLang="en-US" smtClean="0">
                <a:latin typeface="Arial" charset="0"/>
                <a:cs typeface="Arial" charset="0"/>
              </a:rPr>
              <a:t> 3 = 6, and so on.</a:t>
            </a:r>
          </a:p>
        </p:txBody>
      </p:sp>
      <p:sp>
        <p:nvSpPr>
          <p:cNvPr id="18435"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Factorials follow the same conventions for order of operations as exponents. That is, just as 2</a:t>
            </a:r>
            <a:r>
              <a:rPr lang="en-US" altLang="en-US" i="1" smtClean="0">
                <a:latin typeface="Arial" charset="0"/>
                <a:cs typeface="Arial" charset="0"/>
              </a:rPr>
              <a:t>x</a:t>
            </a:r>
            <a:r>
              <a:rPr lang="en-US" altLang="en-US" baseline="30000" smtClean="0">
                <a:latin typeface="Arial" charset="0"/>
                <a:cs typeface="Arial" charset="0"/>
              </a:rPr>
              <a:t>3</a:t>
            </a:r>
            <a:r>
              <a:rPr lang="en-US" altLang="en-US" smtClean="0">
                <a:latin typeface="Arial" charset="0"/>
                <a:cs typeface="Arial" charset="0"/>
              </a:rPr>
              <a:t> and (2</a:t>
            </a:r>
            <a:r>
              <a:rPr lang="en-US" altLang="en-US" i="1" smtClean="0">
                <a:latin typeface="Arial" charset="0"/>
                <a:cs typeface="Arial" charset="0"/>
              </a:rPr>
              <a:t>x</a:t>
            </a:r>
            <a:r>
              <a:rPr lang="en-US" altLang="en-US" smtClean="0">
                <a:latin typeface="Arial" charset="0"/>
                <a:cs typeface="Arial" charset="0"/>
              </a:rPr>
              <a:t>)</a:t>
            </a:r>
            <a:r>
              <a:rPr lang="en-US" altLang="en-US" baseline="30000" smtClean="0">
                <a:latin typeface="Arial" charset="0"/>
                <a:cs typeface="Arial" charset="0"/>
              </a:rPr>
              <a:t>3</a:t>
            </a:r>
            <a:br>
              <a:rPr lang="en-US" altLang="en-US" baseline="30000" smtClean="0">
                <a:latin typeface="Arial" charset="0"/>
                <a:cs typeface="Arial" charset="0"/>
              </a:rPr>
            </a:br>
            <a:r>
              <a:rPr lang="en-US" altLang="en-US" smtClean="0">
                <a:latin typeface="Arial" charset="0"/>
                <a:cs typeface="Arial" charset="0"/>
              </a:rPr>
              <a:t>imply different order of operations, 2</a:t>
            </a:r>
            <a:r>
              <a:rPr lang="en-US" altLang="en-US" i="1" smtClean="0">
                <a:latin typeface="Arial" charset="0"/>
                <a:cs typeface="Arial" charset="0"/>
              </a:rPr>
              <a:t>n</a:t>
            </a:r>
            <a:r>
              <a:rPr lang="en-US" altLang="en-US" smtClean="0">
                <a:latin typeface="Arial" charset="0"/>
                <a:cs typeface="Arial" charset="0"/>
              </a:rPr>
              <a:t>! and (2</a:t>
            </a:r>
            <a:r>
              <a:rPr lang="en-US" altLang="en-US" i="1" smtClean="0">
                <a:latin typeface="Arial" charset="0"/>
                <a:cs typeface="Arial" charset="0"/>
              </a:rPr>
              <a:t>n)</a:t>
            </a:r>
            <a:r>
              <a:rPr lang="en-US" altLang="en-US" smtClean="0">
                <a:latin typeface="Arial" charset="0"/>
                <a:cs typeface="Arial" charset="0"/>
              </a:rPr>
              <a:t>! imply the orders</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2</a:t>
            </a:r>
            <a:r>
              <a:rPr lang="en-US" altLang="en-US" i="1" smtClean="0">
                <a:latin typeface="Arial" charset="0"/>
                <a:cs typeface="Arial" charset="0"/>
              </a:rPr>
              <a:t>n</a:t>
            </a:r>
            <a:r>
              <a:rPr lang="en-US" altLang="en-US" smtClean="0">
                <a:latin typeface="Arial" charset="0"/>
                <a:cs typeface="Arial" charset="0"/>
              </a:rPr>
              <a:t>! = 2(</a:t>
            </a:r>
            <a:r>
              <a:rPr lang="en-US" altLang="en-US" i="1" smtClean="0">
                <a:latin typeface="Arial" charset="0"/>
                <a:cs typeface="Arial" charset="0"/>
              </a:rPr>
              <a:t>n</a:t>
            </a:r>
            <a:r>
              <a:rPr lang="en-US" altLang="en-US" smtClean="0">
                <a:latin typeface="Arial" charset="0"/>
                <a:cs typeface="Arial" charset="0"/>
              </a:rPr>
              <a:t>!) = 2(1 • 2 • 3 • 4 • • • </a:t>
            </a:r>
            <a:r>
              <a:rPr lang="en-US" altLang="en-US" i="1" smtClean="0">
                <a:latin typeface="Arial" charset="0"/>
                <a:cs typeface="Arial" charset="0"/>
              </a:rPr>
              <a:t>n</a:t>
            </a:r>
            <a:r>
              <a:rPr lang="en-US" altLang="en-US" smtClean="0">
                <a:latin typeface="Arial" charset="0"/>
                <a:cs typeface="Arial" charset="0"/>
              </a:rPr>
              <a:t>)</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and</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(2</a:t>
            </a:r>
            <a:r>
              <a:rPr lang="en-US" altLang="en-US" i="1" smtClean="0">
                <a:latin typeface="Arial" charset="0"/>
                <a:cs typeface="Arial" charset="0"/>
              </a:rPr>
              <a:t>n</a:t>
            </a:r>
            <a:r>
              <a:rPr lang="en-US" altLang="en-US" smtClean="0">
                <a:latin typeface="Arial" charset="0"/>
                <a:cs typeface="Arial" charset="0"/>
              </a:rPr>
              <a:t>)! = 1 • 2 • 3 • 4 • • • </a:t>
            </a:r>
            <a:r>
              <a:rPr lang="en-US" altLang="en-US" i="1" smtClean="0">
                <a:latin typeface="Arial" charset="0"/>
                <a:cs typeface="Arial" charset="0"/>
              </a:rPr>
              <a:t>n </a:t>
            </a:r>
            <a:r>
              <a:rPr lang="en-US" altLang="en-US" smtClean="0">
                <a:latin typeface="Arial" charset="0"/>
                <a:cs typeface="Arial" charset="0"/>
              </a:rPr>
              <a:t>• (</a:t>
            </a:r>
            <a:r>
              <a:rPr lang="en-US" altLang="en-US" i="1" smtClean="0">
                <a:latin typeface="Arial" charset="0"/>
                <a:cs typeface="Arial" charset="0"/>
              </a:rPr>
              <a:t>n + </a:t>
            </a:r>
            <a:r>
              <a:rPr lang="en-US" altLang="en-US" smtClean="0">
                <a:latin typeface="Arial" charset="0"/>
                <a:cs typeface="Arial" charset="0"/>
              </a:rPr>
              <a:t>1) • • • 2</a:t>
            </a:r>
            <a:r>
              <a:rPr lang="en-US" altLang="en-US" i="1" smtClean="0">
                <a:latin typeface="Arial" charset="0"/>
                <a:cs typeface="Arial" charset="0"/>
              </a:rPr>
              <a:t>n</a:t>
            </a:r>
          </a:p>
          <a:p>
            <a:pPr marL="0" indent="0" eaLnBrk="1" hangingPunct="1">
              <a:buFont typeface="Wingdings" pitchFamily="2" charset="2"/>
              <a:buNone/>
            </a:pPr>
            <a:endParaRPr lang="en-US" altLang="en-US" i="1"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respectively.</a:t>
            </a:r>
          </a:p>
        </p:txBody>
      </p:sp>
      <p:sp>
        <p:nvSpPr>
          <p:cNvPr id="19459"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Another useful limit theorem that can be rewritten for sequences is the Squeeze Theorem.</a:t>
            </a:r>
          </a:p>
        </p:txBody>
      </p:sp>
      <p:sp>
        <p:nvSpPr>
          <p:cNvPr id="20483"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pic>
        <p:nvPicPr>
          <p:cNvPr id="20484" name="Picture 2" descr="Theorem 9.3. Squeeze theorem for sequences. If lim_(n right arrow infinity) (a_n) = L = lim_(n right arrow infinity) (b_n) and there exists an integer N such that a_n &lt;= c_n &lt;= b_n for all n &gt; N, then lim_(n right arrow infinity) (c_n) = L.&#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09825"/>
            <a:ext cx="78597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49275" y="320675"/>
            <a:ext cx="8229600" cy="685800"/>
          </a:xfrm>
        </p:spPr>
        <p:txBody>
          <a:bodyPr/>
          <a:lstStyle/>
          <a:p>
            <a:pPr eaLnBrk="1" hangingPunct="1"/>
            <a:r>
              <a:rPr lang="en-US" altLang="en-US" sz="3400" smtClean="0">
                <a:latin typeface="Arial" charset="0"/>
                <a:cs typeface="Arial" charset="0"/>
              </a:rPr>
              <a:t>Example 5 – </a:t>
            </a:r>
            <a:r>
              <a:rPr lang="en-US" altLang="en-US" sz="3400" i="1" smtClean="0">
                <a:latin typeface="Arial" charset="0"/>
                <a:cs typeface="Arial" charset="0"/>
              </a:rPr>
              <a:t>Using the Squeeze Theorem</a:t>
            </a:r>
          </a:p>
        </p:txBody>
      </p:sp>
      <p:sp>
        <p:nvSpPr>
          <p:cNvPr id="43011"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dirty="0" smtClean="0">
                <a:latin typeface="Arial" charset="0"/>
                <a:cs typeface="Arial" charset="0"/>
              </a:rPr>
              <a:t>Show that the sequence                           converges, and find its limit.</a:t>
            </a:r>
          </a:p>
          <a:p>
            <a:pPr marL="0" indent="0" eaLnBrk="1" hangingPunct="1">
              <a:buFont typeface="Wingdings" pitchFamily="2" charset="2"/>
              <a:buNone/>
            </a:pPr>
            <a:endParaRPr lang="en-US" altLang="en-US" sz="800" dirty="0" smtClean="0">
              <a:latin typeface="Arial" charset="0"/>
              <a:cs typeface="Arial" charset="0"/>
            </a:endParaRPr>
          </a:p>
          <a:p>
            <a:pPr marL="0" indent="0" eaLnBrk="1" hangingPunct="1">
              <a:buFont typeface="Wingdings" pitchFamily="2" charset="2"/>
              <a:buNone/>
            </a:pPr>
            <a:r>
              <a:rPr lang="en-US" altLang="en-US" dirty="0" smtClean="0">
                <a:solidFill>
                  <a:srgbClr val="D7181E"/>
                </a:solidFill>
                <a:latin typeface="Arial" charset="0"/>
                <a:cs typeface="Arial" charset="0"/>
              </a:rPr>
              <a:t>Solution:</a:t>
            </a:r>
          </a:p>
          <a:p>
            <a:pPr marL="0" indent="0" eaLnBrk="1" hangingPunct="1">
              <a:buFont typeface="Wingdings" pitchFamily="2" charset="2"/>
              <a:buNone/>
            </a:pPr>
            <a:r>
              <a:rPr lang="en-US" altLang="en-US" dirty="0" smtClean="0">
                <a:latin typeface="Arial" charset="0"/>
                <a:cs typeface="Arial" charset="0"/>
              </a:rPr>
              <a:t>To apply the Squeeze Theorem, you must find two convergent sequences that can be related to {</a:t>
            </a:r>
            <a:r>
              <a:rPr lang="en-US" altLang="en-US" i="1" dirty="0" err="1" smtClean="0">
                <a:latin typeface="Arial" charset="0"/>
                <a:cs typeface="Arial" charset="0"/>
              </a:rPr>
              <a:t>c</a:t>
            </a:r>
            <a:r>
              <a:rPr lang="en-US" altLang="en-US" i="1" baseline="-25000" dirty="0" err="1" smtClean="0">
                <a:latin typeface="Arial" charset="0"/>
                <a:cs typeface="Arial" charset="0"/>
              </a:rPr>
              <a:t>n</a:t>
            </a:r>
            <a:r>
              <a:rPr lang="en-US" altLang="en-US" dirty="0" smtClean="0">
                <a:latin typeface="Arial" charset="0"/>
                <a:cs typeface="Arial" charset="0"/>
              </a:rPr>
              <a:t>}.</a:t>
            </a:r>
          </a:p>
          <a:p>
            <a:pPr marL="0" indent="0" eaLnBrk="1" hangingPunct="1">
              <a:buFont typeface="Wingdings" pitchFamily="2" charset="2"/>
              <a:buNone/>
            </a:pPr>
            <a:endParaRPr lang="en-US" altLang="en-US" sz="400" dirty="0" smtClean="0">
              <a:latin typeface="Arial" charset="0"/>
              <a:cs typeface="Arial" charset="0"/>
            </a:endParaRPr>
          </a:p>
          <a:p>
            <a:pPr marL="0" indent="0" eaLnBrk="1" hangingPunct="1">
              <a:buFont typeface="Wingdings" pitchFamily="2" charset="2"/>
              <a:buNone/>
            </a:pPr>
            <a:r>
              <a:rPr lang="en-US" altLang="en-US" dirty="0" smtClean="0">
                <a:latin typeface="Arial" charset="0"/>
                <a:cs typeface="Arial" charset="0"/>
              </a:rPr>
              <a:t>Two possibilities are </a:t>
            </a:r>
            <a:r>
              <a:rPr lang="en-US" altLang="en-US" i="1" dirty="0" smtClean="0">
                <a:latin typeface="Arial" charset="0"/>
                <a:cs typeface="Arial" charset="0"/>
              </a:rPr>
              <a:t>a</a:t>
            </a:r>
            <a:r>
              <a:rPr lang="en-US" altLang="en-US" i="1" baseline="-25000" dirty="0" smtClean="0">
                <a:latin typeface="Arial" charset="0"/>
                <a:cs typeface="Arial" charset="0"/>
              </a:rPr>
              <a:t>n</a:t>
            </a:r>
            <a:r>
              <a:rPr lang="en-US" altLang="en-US" i="1" dirty="0" smtClean="0">
                <a:latin typeface="Arial" charset="0"/>
                <a:cs typeface="Arial" charset="0"/>
              </a:rPr>
              <a:t> = </a:t>
            </a:r>
            <a:r>
              <a:rPr lang="en-US" altLang="en-US" dirty="0" smtClean="0">
                <a:latin typeface="Arial" charset="0"/>
                <a:cs typeface="Arial" charset="0"/>
              </a:rPr>
              <a:t>–1/2</a:t>
            </a:r>
            <a:r>
              <a:rPr lang="en-US" altLang="en-US" i="1" baseline="30000" dirty="0" smtClean="0">
                <a:latin typeface="Arial" charset="0"/>
                <a:cs typeface="Arial" charset="0"/>
              </a:rPr>
              <a:t>n</a:t>
            </a:r>
            <a:r>
              <a:rPr lang="en-US" altLang="en-US" dirty="0" smtClean="0">
                <a:latin typeface="Arial" charset="0"/>
                <a:cs typeface="Arial" charset="0"/>
              </a:rPr>
              <a:t> and </a:t>
            </a:r>
            <a:r>
              <a:rPr lang="en-US" altLang="en-US" i="1" dirty="0" err="1" smtClean="0">
                <a:latin typeface="Arial" charset="0"/>
                <a:cs typeface="Arial" charset="0"/>
              </a:rPr>
              <a:t>b</a:t>
            </a:r>
            <a:r>
              <a:rPr lang="en-US" altLang="en-US" i="1" baseline="-25000" dirty="0" err="1" smtClean="0">
                <a:latin typeface="Arial" charset="0"/>
                <a:cs typeface="Arial" charset="0"/>
              </a:rPr>
              <a:t>n</a:t>
            </a:r>
            <a:r>
              <a:rPr lang="en-US" altLang="en-US" i="1" dirty="0" smtClean="0">
                <a:latin typeface="Arial" charset="0"/>
                <a:cs typeface="Arial" charset="0"/>
              </a:rPr>
              <a:t> = </a:t>
            </a:r>
            <a:r>
              <a:rPr lang="en-US" altLang="en-US" dirty="0" smtClean="0">
                <a:latin typeface="Arial" charset="0"/>
                <a:cs typeface="Arial" charset="0"/>
              </a:rPr>
              <a:t>1/2</a:t>
            </a:r>
            <a:r>
              <a:rPr lang="en-US" altLang="en-US" i="1" baseline="30000" dirty="0" smtClean="0">
                <a:latin typeface="Arial" charset="0"/>
                <a:cs typeface="Arial" charset="0"/>
              </a:rPr>
              <a:t>n</a:t>
            </a:r>
            <a:r>
              <a:rPr lang="en-US" altLang="en-US" dirty="0" smtClean="0">
                <a:latin typeface="Arial" charset="0"/>
                <a:cs typeface="Arial" charset="0"/>
              </a:rPr>
              <a:t>, both of which converge to 0.</a:t>
            </a:r>
          </a:p>
          <a:p>
            <a:pPr marL="0" indent="0" eaLnBrk="1" hangingPunct="1">
              <a:buFont typeface="Wingdings" pitchFamily="2" charset="2"/>
              <a:buNone/>
            </a:pPr>
            <a:endParaRPr lang="en-US" altLang="en-US" sz="400" dirty="0" smtClean="0">
              <a:latin typeface="Arial" charset="0"/>
              <a:cs typeface="Arial" charset="0"/>
            </a:endParaRPr>
          </a:p>
          <a:p>
            <a:pPr marL="0" indent="0" eaLnBrk="1" hangingPunct="1">
              <a:buFont typeface="Wingdings" pitchFamily="2" charset="2"/>
              <a:buNone/>
            </a:pPr>
            <a:r>
              <a:rPr lang="en-US" altLang="en-US" dirty="0" smtClean="0">
                <a:latin typeface="Arial" charset="0"/>
                <a:cs typeface="Arial" charset="0"/>
              </a:rPr>
              <a:t>By comparing the term </a:t>
            </a:r>
            <a:r>
              <a:rPr lang="en-US" altLang="en-US" i="1" dirty="0" smtClean="0">
                <a:latin typeface="Arial" charset="0"/>
                <a:cs typeface="Arial" charset="0"/>
              </a:rPr>
              <a:t>n</a:t>
            </a:r>
            <a:r>
              <a:rPr lang="en-US" altLang="en-US" dirty="0" smtClean="0">
                <a:latin typeface="Arial" charset="0"/>
                <a:cs typeface="Arial" charset="0"/>
              </a:rPr>
              <a:t>! with 2</a:t>
            </a:r>
            <a:r>
              <a:rPr lang="en-US" altLang="en-US" i="1" baseline="30000" dirty="0" smtClean="0">
                <a:latin typeface="Arial" charset="0"/>
                <a:cs typeface="Arial" charset="0"/>
              </a:rPr>
              <a:t>n</a:t>
            </a:r>
            <a:r>
              <a:rPr lang="en-US" altLang="en-US" dirty="0" smtClean="0">
                <a:latin typeface="Arial" charset="0"/>
                <a:cs typeface="Arial" charset="0"/>
              </a:rPr>
              <a:t>, you can see that</a:t>
            </a:r>
          </a:p>
          <a:p>
            <a:pPr marL="0" indent="0" eaLnBrk="1" hangingPunct="1">
              <a:buFont typeface="Wingdings" pitchFamily="2" charset="2"/>
              <a:buNone/>
            </a:pPr>
            <a:r>
              <a:rPr lang="en-US" altLang="en-US" i="1" dirty="0" smtClean="0">
                <a:latin typeface="Arial" charset="0"/>
                <a:cs typeface="Arial" charset="0"/>
              </a:rPr>
              <a:t>	n</a:t>
            </a:r>
            <a:r>
              <a:rPr lang="en-US" altLang="en-US" dirty="0" smtClean="0">
                <a:latin typeface="Arial" charset="0"/>
                <a:cs typeface="Arial" charset="0"/>
              </a:rPr>
              <a:t>! = 1 </a:t>
            </a:r>
            <a:r>
              <a:rPr lang="en-US" altLang="en-US" sz="2000" dirty="0" smtClean="0">
                <a:latin typeface="Arial" charset="0"/>
                <a:cs typeface="Arial" charset="0"/>
              </a:rPr>
              <a:t>•</a:t>
            </a:r>
            <a:r>
              <a:rPr lang="en-US" altLang="en-US" dirty="0" smtClean="0">
                <a:latin typeface="Arial" charset="0"/>
                <a:cs typeface="Arial" charset="0"/>
              </a:rPr>
              <a:t> 2 </a:t>
            </a:r>
            <a:r>
              <a:rPr lang="en-US" altLang="en-US" sz="2000" dirty="0" smtClean="0">
                <a:latin typeface="Arial" charset="0"/>
                <a:cs typeface="Arial" charset="0"/>
              </a:rPr>
              <a:t>•</a:t>
            </a:r>
            <a:r>
              <a:rPr lang="en-US" altLang="en-US" dirty="0" smtClean="0">
                <a:latin typeface="Arial" charset="0"/>
                <a:cs typeface="Arial" charset="0"/>
              </a:rPr>
              <a:t> 3 </a:t>
            </a:r>
            <a:r>
              <a:rPr lang="en-US" altLang="en-US" sz="2000" dirty="0" smtClean="0">
                <a:latin typeface="Arial" charset="0"/>
                <a:cs typeface="Arial" charset="0"/>
              </a:rPr>
              <a:t>•</a:t>
            </a:r>
            <a:r>
              <a:rPr lang="en-US" altLang="en-US" dirty="0" smtClean="0">
                <a:latin typeface="Arial" charset="0"/>
                <a:cs typeface="Arial" charset="0"/>
              </a:rPr>
              <a:t> 4 </a:t>
            </a:r>
            <a:r>
              <a:rPr lang="en-US" altLang="en-US" sz="2000" dirty="0" smtClean="0">
                <a:latin typeface="Arial" charset="0"/>
                <a:cs typeface="Arial" charset="0"/>
              </a:rPr>
              <a:t>•</a:t>
            </a:r>
            <a:r>
              <a:rPr lang="en-US" altLang="en-US" dirty="0" smtClean="0">
                <a:latin typeface="Arial" charset="0"/>
                <a:cs typeface="Arial" charset="0"/>
              </a:rPr>
              <a:t> 5 </a:t>
            </a:r>
            <a:r>
              <a:rPr lang="en-US" altLang="en-US" sz="2000" dirty="0" smtClean="0">
                <a:latin typeface="Arial" charset="0"/>
                <a:cs typeface="Arial" charset="0"/>
              </a:rPr>
              <a:t>•</a:t>
            </a:r>
            <a:r>
              <a:rPr lang="en-US" altLang="en-US" dirty="0" smtClean="0">
                <a:latin typeface="Arial" charset="0"/>
                <a:cs typeface="Arial" charset="0"/>
              </a:rPr>
              <a:t> 6 </a:t>
            </a:r>
            <a:r>
              <a:rPr lang="en-US" altLang="en-US" baseline="30000" dirty="0" smtClean="0">
                <a:latin typeface="Arial" charset="0"/>
                <a:cs typeface="Arial" charset="0"/>
              </a:rPr>
              <a:t>. . .</a:t>
            </a:r>
            <a:r>
              <a:rPr lang="en-US" altLang="en-US" dirty="0" smtClean="0">
                <a:latin typeface="Arial" charset="0"/>
                <a:cs typeface="Arial" charset="0"/>
              </a:rPr>
              <a:t> </a:t>
            </a:r>
            <a:r>
              <a:rPr lang="en-US" altLang="en-US" i="1" dirty="0" smtClean="0">
                <a:latin typeface="Arial" charset="0"/>
                <a:cs typeface="Arial" charset="0"/>
              </a:rPr>
              <a:t>n</a:t>
            </a:r>
            <a:r>
              <a:rPr lang="en-US" altLang="en-US" dirty="0" smtClean="0">
                <a:latin typeface="Arial" charset="0"/>
                <a:cs typeface="Arial" charset="0"/>
              </a:rPr>
              <a:t> = </a:t>
            </a:r>
          </a:p>
          <a:p>
            <a:pPr marL="0" indent="0" eaLnBrk="1" hangingPunct="1">
              <a:buFont typeface="Wingdings" pitchFamily="2" charset="2"/>
              <a:buNone/>
            </a:pPr>
            <a:r>
              <a:rPr lang="en-US" altLang="en-US" dirty="0" smtClean="0">
                <a:latin typeface="Arial" charset="0"/>
                <a:cs typeface="Arial" charset="0"/>
              </a:rPr>
              <a:t>and</a:t>
            </a:r>
          </a:p>
          <a:p>
            <a:pPr marL="0" indent="0" eaLnBrk="1" hangingPunct="1">
              <a:buFont typeface="Wingdings" pitchFamily="2" charset="2"/>
              <a:buNone/>
            </a:pPr>
            <a:r>
              <a:rPr lang="en-US" altLang="en-US" dirty="0" smtClean="0">
                <a:latin typeface="Arial" charset="0"/>
                <a:cs typeface="Arial" charset="0"/>
              </a:rPr>
              <a:t>	2</a:t>
            </a:r>
            <a:r>
              <a:rPr lang="en-US" altLang="en-US" i="1" baseline="30000" dirty="0" smtClean="0">
                <a:latin typeface="Arial" charset="0"/>
                <a:cs typeface="Arial" charset="0"/>
              </a:rPr>
              <a:t>n</a:t>
            </a:r>
            <a:r>
              <a:rPr lang="en-US" altLang="en-US" dirty="0" smtClean="0">
                <a:latin typeface="Arial" charset="0"/>
                <a:cs typeface="Arial" charset="0"/>
              </a:rPr>
              <a:t> = 2 </a:t>
            </a:r>
            <a:r>
              <a:rPr lang="en-US" altLang="en-US" sz="2000" dirty="0" smtClean="0">
                <a:latin typeface="Arial" charset="0"/>
                <a:cs typeface="Arial" charset="0"/>
              </a:rPr>
              <a:t>•</a:t>
            </a:r>
            <a:r>
              <a:rPr lang="en-US" altLang="en-US" dirty="0" smtClean="0">
                <a:latin typeface="Arial" charset="0"/>
                <a:cs typeface="Arial" charset="0"/>
              </a:rPr>
              <a:t> 2 </a:t>
            </a:r>
            <a:r>
              <a:rPr lang="en-US" altLang="en-US" sz="2000" dirty="0" smtClean="0">
                <a:latin typeface="Arial" charset="0"/>
                <a:cs typeface="Arial" charset="0"/>
              </a:rPr>
              <a:t>•</a:t>
            </a:r>
            <a:r>
              <a:rPr lang="en-US" altLang="en-US" dirty="0" smtClean="0">
                <a:latin typeface="Arial" charset="0"/>
                <a:cs typeface="Arial" charset="0"/>
              </a:rPr>
              <a:t> 2 </a:t>
            </a:r>
            <a:r>
              <a:rPr lang="en-US" altLang="en-US" sz="2000" dirty="0" smtClean="0">
                <a:latin typeface="Arial" charset="0"/>
                <a:cs typeface="Arial" charset="0"/>
              </a:rPr>
              <a:t>•</a:t>
            </a:r>
            <a:r>
              <a:rPr lang="en-US" altLang="en-US" dirty="0" smtClean="0">
                <a:latin typeface="Arial" charset="0"/>
                <a:cs typeface="Arial" charset="0"/>
              </a:rPr>
              <a:t> 2 </a:t>
            </a:r>
            <a:r>
              <a:rPr lang="en-US" altLang="en-US" sz="2000" dirty="0" smtClean="0">
                <a:latin typeface="Arial" charset="0"/>
                <a:cs typeface="Arial" charset="0"/>
              </a:rPr>
              <a:t>•</a:t>
            </a:r>
            <a:r>
              <a:rPr lang="en-US" altLang="en-US" dirty="0" smtClean="0">
                <a:latin typeface="Arial" charset="0"/>
                <a:cs typeface="Arial" charset="0"/>
              </a:rPr>
              <a:t> 2 </a:t>
            </a:r>
            <a:r>
              <a:rPr lang="en-US" altLang="en-US" sz="2000" dirty="0" smtClean="0">
                <a:latin typeface="Arial" charset="0"/>
                <a:cs typeface="Arial" charset="0"/>
              </a:rPr>
              <a:t>•</a:t>
            </a:r>
            <a:r>
              <a:rPr lang="en-US" altLang="en-US" dirty="0" smtClean="0">
                <a:latin typeface="Arial" charset="0"/>
                <a:cs typeface="Arial" charset="0"/>
              </a:rPr>
              <a:t> 2 </a:t>
            </a:r>
            <a:r>
              <a:rPr lang="en-US" altLang="en-US" baseline="30000" dirty="0" smtClean="0">
                <a:latin typeface="Arial" charset="0"/>
                <a:cs typeface="Arial" charset="0"/>
              </a:rPr>
              <a:t>. . .</a:t>
            </a:r>
            <a:r>
              <a:rPr lang="en-US" altLang="en-US" dirty="0" smtClean="0">
                <a:latin typeface="Arial" charset="0"/>
                <a:cs typeface="Arial" charset="0"/>
              </a:rPr>
              <a:t> 2 =</a:t>
            </a:r>
          </a:p>
        </p:txBody>
      </p:sp>
      <p:pic>
        <p:nvPicPr>
          <p:cNvPr id="21508" name="Picture 8" descr="{c_n}= {((negative 1)^n) (1/(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3" y="1228725"/>
            <a:ext cx="2130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24 * 5 * 6 ... n. (n &gt;= 4). A curly bracket is placed under the expression, 5 * 6 ... n, with the following text: n minus 4 factor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5022850"/>
            <a:ext cx="282416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16 * 2 * 2 ... 2. (n &gt;= 4). Note: A curly bracket is placed under the expression, 2 * 2 ... 2, with the following text: n minus 4 factors.&#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9725" y="5924550"/>
            <a:ext cx="284321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fade">
                                      <p:cBhvr>
                                        <p:cTn id="7" dur="1000"/>
                                        <p:tgtEl>
                                          <p:spTgt spid="43011">
                                            <p:txEl>
                                              <p:pRg st="2" end="2"/>
                                            </p:txEl>
                                          </p:spTgt>
                                        </p:tgtEl>
                                      </p:cBhvr>
                                    </p:animEffect>
                                    <p:anim calcmode="lin" valueType="num">
                                      <p:cBhvr>
                                        <p:cTn id="8"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Effect transition="in" filter="fade">
                                      <p:cBhvr>
                                        <p:cTn id="13" dur="1000"/>
                                        <p:tgtEl>
                                          <p:spTgt spid="43011">
                                            <p:txEl>
                                              <p:pRg st="3" end="3"/>
                                            </p:txEl>
                                          </p:spTgt>
                                        </p:tgtEl>
                                      </p:cBhvr>
                                    </p:animEffect>
                                    <p:anim calcmode="lin" valueType="num">
                                      <p:cBhvr>
                                        <p:cTn id="14"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301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0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animEffect transition="in" filter="fade">
                                      <p:cBhvr>
                                        <p:cTn id="21" dur="1000"/>
                                        <p:tgtEl>
                                          <p:spTgt spid="43011">
                                            <p:txEl>
                                              <p:pRg st="5" end="5"/>
                                            </p:txEl>
                                          </p:spTgt>
                                        </p:tgtEl>
                                      </p:cBhvr>
                                    </p:animEffect>
                                    <p:anim calcmode="lin" valueType="num">
                                      <p:cBhvr>
                                        <p:cTn id="22" dur="10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3011">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01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43011">
                                            <p:txEl>
                                              <p:pRg st="7" end="7"/>
                                            </p:txEl>
                                          </p:spTgt>
                                        </p:tgtEl>
                                        <p:attrNameLst>
                                          <p:attrName>style.visibility</p:attrName>
                                        </p:attrNameLst>
                                      </p:cBhvr>
                                      <p:to>
                                        <p:strVal val="visible"/>
                                      </p:to>
                                    </p:set>
                                    <p:animEffect transition="in" filter="fade">
                                      <p:cBhvr>
                                        <p:cTn id="29" dur="1000"/>
                                        <p:tgtEl>
                                          <p:spTgt spid="43011">
                                            <p:txEl>
                                              <p:pRg st="7" end="7"/>
                                            </p:txEl>
                                          </p:spTgt>
                                        </p:tgtEl>
                                      </p:cBhvr>
                                    </p:animEffect>
                                    <p:anim calcmode="lin" valueType="num">
                                      <p:cBhvr>
                                        <p:cTn id="30" dur="10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3011">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3011">
                                            <p:txEl>
                                              <p:pRg st="7" end="7"/>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43011">
                                            <p:txEl>
                                              <p:pRg st="8" end="8"/>
                                            </p:txEl>
                                          </p:spTgt>
                                        </p:tgtEl>
                                        <p:attrNameLst>
                                          <p:attrName>style.visibility</p:attrName>
                                        </p:attrNameLst>
                                      </p:cBhvr>
                                      <p:to>
                                        <p:strVal val="visible"/>
                                      </p:to>
                                    </p:set>
                                    <p:animEffect transition="in" filter="fade">
                                      <p:cBhvr>
                                        <p:cTn id="35" dur="1000"/>
                                        <p:tgtEl>
                                          <p:spTgt spid="43011">
                                            <p:txEl>
                                              <p:pRg st="8" end="8"/>
                                            </p:txEl>
                                          </p:spTgt>
                                        </p:tgtEl>
                                      </p:cBhvr>
                                    </p:animEffect>
                                    <p:anim calcmode="lin" valueType="num">
                                      <p:cBhvr>
                                        <p:cTn id="36" dur="10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3011">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3011">
                                            <p:txEl>
                                              <p:pRg st="8" end="8"/>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3017"/>
                                        </p:tgtEl>
                                        <p:attrNameLst>
                                          <p:attrName>style.visibility</p:attrName>
                                        </p:attrNameLst>
                                      </p:cBhvr>
                                      <p:to>
                                        <p:strVal val="visible"/>
                                      </p:to>
                                    </p:set>
                                    <p:animEffect transition="in" filter="fade">
                                      <p:cBhvr>
                                        <p:cTn id="41" dur="1000"/>
                                        <p:tgtEl>
                                          <p:spTgt spid="43017"/>
                                        </p:tgtEl>
                                      </p:cBhvr>
                                    </p:animEffect>
                                    <p:anim calcmode="lin" valueType="num">
                                      <p:cBhvr>
                                        <p:cTn id="42" dur="1000" fill="hold"/>
                                        <p:tgtEl>
                                          <p:spTgt spid="43017"/>
                                        </p:tgtEl>
                                        <p:attrNameLst>
                                          <p:attrName>ppt_x</p:attrName>
                                        </p:attrNameLst>
                                      </p:cBhvr>
                                      <p:tavLst>
                                        <p:tav tm="0">
                                          <p:val>
                                            <p:strVal val="#ppt_x"/>
                                          </p:val>
                                        </p:tav>
                                        <p:tav tm="100000">
                                          <p:val>
                                            <p:strVal val="#ppt_x"/>
                                          </p:val>
                                        </p:tav>
                                      </p:tavLst>
                                    </p:anim>
                                    <p:anim calcmode="lin" valueType="num">
                                      <p:cBhvr>
                                        <p:cTn id="43" dur="900" decel="100000" fill="hold"/>
                                        <p:tgtEl>
                                          <p:spTgt spid="4301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3017"/>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3011">
                                            <p:txEl>
                                              <p:pRg st="9" end="9"/>
                                            </p:txEl>
                                          </p:spTgt>
                                        </p:tgtEl>
                                        <p:attrNameLst>
                                          <p:attrName>style.visibility</p:attrName>
                                        </p:attrNameLst>
                                      </p:cBhvr>
                                      <p:to>
                                        <p:strVal val="visible"/>
                                      </p:to>
                                    </p:set>
                                    <p:animEffect transition="in" filter="fade">
                                      <p:cBhvr>
                                        <p:cTn id="47" dur="1000"/>
                                        <p:tgtEl>
                                          <p:spTgt spid="43011">
                                            <p:txEl>
                                              <p:pRg st="9" end="9"/>
                                            </p:txEl>
                                          </p:spTgt>
                                        </p:tgtEl>
                                      </p:cBhvr>
                                    </p:animEffect>
                                    <p:anim calcmode="lin" valueType="num">
                                      <p:cBhvr>
                                        <p:cTn id="48" dur="1000" fill="hold"/>
                                        <p:tgtEl>
                                          <p:spTgt spid="43011">
                                            <p:txEl>
                                              <p:pRg st="9" end="9"/>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3011">
                                            <p:txEl>
                                              <p:pRg st="9" end="9"/>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011">
                                            <p:txEl>
                                              <p:pRg st="9" end="9"/>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43011">
                                            <p:txEl>
                                              <p:pRg st="10" end="10"/>
                                            </p:txEl>
                                          </p:spTgt>
                                        </p:tgtEl>
                                        <p:attrNameLst>
                                          <p:attrName>style.visibility</p:attrName>
                                        </p:attrNameLst>
                                      </p:cBhvr>
                                      <p:to>
                                        <p:strVal val="visible"/>
                                      </p:to>
                                    </p:set>
                                    <p:animEffect transition="in" filter="fade">
                                      <p:cBhvr>
                                        <p:cTn id="53" dur="1000"/>
                                        <p:tgtEl>
                                          <p:spTgt spid="43011">
                                            <p:txEl>
                                              <p:pRg st="10" end="10"/>
                                            </p:txEl>
                                          </p:spTgt>
                                        </p:tgtEl>
                                      </p:cBhvr>
                                    </p:animEffect>
                                    <p:anim calcmode="lin" valueType="num">
                                      <p:cBhvr>
                                        <p:cTn id="54" dur="1000" fill="hold"/>
                                        <p:tgtEl>
                                          <p:spTgt spid="43011">
                                            <p:txEl>
                                              <p:pRg st="10" end="10"/>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3011">
                                            <p:txEl>
                                              <p:pRg st="10" end="10"/>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3011">
                                            <p:txEl>
                                              <p:pRg st="10" end="10"/>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43018"/>
                                        </p:tgtEl>
                                        <p:attrNameLst>
                                          <p:attrName>style.visibility</p:attrName>
                                        </p:attrNameLst>
                                      </p:cBhvr>
                                      <p:to>
                                        <p:strVal val="visible"/>
                                      </p:to>
                                    </p:set>
                                    <p:animEffect transition="in" filter="fade">
                                      <p:cBhvr>
                                        <p:cTn id="59" dur="1000"/>
                                        <p:tgtEl>
                                          <p:spTgt spid="43018"/>
                                        </p:tgtEl>
                                      </p:cBhvr>
                                    </p:animEffect>
                                    <p:anim calcmode="lin" valueType="num">
                                      <p:cBhvr>
                                        <p:cTn id="60" dur="1000" fill="hold"/>
                                        <p:tgtEl>
                                          <p:spTgt spid="43018"/>
                                        </p:tgtEl>
                                        <p:attrNameLst>
                                          <p:attrName>ppt_x</p:attrName>
                                        </p:attrNameLst>
                                      </p:cBhvr>
                                      <p:tavLst>
                                        <p:tav tm="0">
                                          <p:val>
                                            <p:strVal val="#ppt_x"/>
                                          </p:val>
                                        </p:tav>
                                        <p:tav tm="100000">
                                          <p:val>
                                            <p:strVal val="#ppt_x"/>
                                          </p:val>
                                        </p:tav>
                                      </p:tavLst>
                                    </p:anim>
                                    <p:anim calcmode="lin" valueType="num">
                                      <p:cBhvr>
                                        <p:cTn id="61" dur="900" decel="100000" fill="hold"/>
                                        <p:tgtEl>
                                          <p:spTgt spid="430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30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Example 5 – </a:t>
            </a:r>
            <a:r>
              <a:rPr lang="en-US" altLang="en-US" i="1" smtClean="0">
                <a:latin typeface="Arial" charset="0"/>
                <a:cs typeface="Arial" charset="0"/>
              </a:rPr>
              <a:t>Solution</a:t>
            </a:r>
          </a:p>
        </p:txBody>
      </p:sp>
      <p:sp>
        <p:nvSpPr>
          <p:cNvPr id="44035"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This implies that for </a:t>
            </a:r>
            <a:r>
              <a:rPr lang="en-US" altLang="en-US" i="1" smtClean="0">
                <a:latin typeface="Arial" charset="0"/>
                <a:cs typeface="Arial" charset="0"/>
              </a:rPr>
              <a:t>n</a:t>
            </a:r>
            <a:r>
              <a:rPr lang="en-US" altLang="en-US" smtClean="0">
                <a:latin typeface="Arial" charset="0"/>
                <a:cs typeface="Arial" charset="0"/>
              </a:rPr>
              <a:t> ≥ 4, </a:t>
            </a:r>
            <a:r>
              <a:rPr lang="en-US" altLang="en-US" i="1" smtClean="0">
                <a:latin typeface="Arial" charset="0"/>
                <a:cs typeface="Arial" charset="0"/>
              </a:rPr>
              <a:t>2</a:t>
            </a:r>
            <a:r>
              <a:rPr lang="en-US" altLang="en-US" i="1" baseline="30000" smtClean="0">
                <a:latin typeface="Arial" charset="0"/>
                <a:cs typeface="Arial" charset="0"/>
              </a:rPr>
              <a:t>n </a:t>
            </a:r>
            <a:r>
              <a:rPr lang="en-US" altLang="en-US" smtClean="0">
                <a:latin typeface="Arial" charset="0"/>
                <a:cs typeface="Arial" charset="0"/>
              </a:rPr>
              <a:t>&lt;</a:t>
            </a:r>
            <a:r>
              <a:rPr lang="en-US" altLang="en-US" i="1" smtClean="0">
                <a:latin typeface="Arial" charset="0"/>
                <a:cs typeface="Arial" charset="0"/>
              </a:rPr>
              <a:t> n</a:t>
            </a:r>
            <a:r>
              <a:rPr lang="en-US" altLang="en-US" smtClean="0">
                <a:latin typeface="Arial" charset="0"/>
                <a:cs typeface="Arial" charset="0"/>
              </a:rPr>
              <a:t>!, and you have</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as shown in Figure 9.2.</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So, by the Squeeze Theorem,</a:t>
            </a:r>
          </a:p>
          <a:p>
            <a:pPr marL="0" indent="0" eaLnBrk="1" hangingPunct="1">
              <a:buFont typeface="Wingdings" pitchFamily="2" charset="2"/>
              <a:buNone/>
            </a:pPr>
            <a:r>
              <a:rPr lang="en-US" altLang="en-US" smtClean="0">
                <a:latin typeface="Arial" charset="0"/>
                <a:cs typeface="Arial" charset="0"/>
              </a:rPr>
              <a:t>it follows that</a:t>
            </a:r>
          </a:p>
        </p:txBody>
      </p:sp>
      <p:pic>
        <p:nvPicPr>
          <p:cNvPr id="22532" name="Picture 7" descr="(negative 1)/2^n &lt;= ((negative 1)^n) (1/(n!)) &lt;= (1/(2^n)), n &gt;= 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057400"/>
            <a:ext cx="3556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lim_(n right arrow infinity) (((negative 1)^n) (1/(n!))) =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41888"/>
            <a:ext cx="22304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0"/>
          <p:cNvSpPr txBox="1">
            <a:spLocks noChangeArrowheads="1"/>
          </p:cNvSpPr>
          <p:nvPr/>
        </p:nvSpPr>
        <p:spPr bwMode="auto">
          <a:xfrm>
            <a:off x="6205538" y="6003925"/>
            <a:ext cx="904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0"/>
              </a:spcBef>
              <a:buFontTx/>
              <a:buNone/>
            </a:pPr>
            <a:r>
              <a:rPr lang="en-US" altLang="en-US" sz="1200" b="1"/>
              <a:t>Figure 9.2</a:t>
            </a:r>
          </a:p>
        </p:txBody>
      </p:sp>
      <p:pic>
        <p:nvPicPr>
          <p:cNvPr id="22535" name="Picture 9" descr="The image consists of a visual representation and a caption. Visual representation. Three sequences of dots represented by dashed curves are graphed on the coordinate plane. The horizontal axis is labeled n. The vertical axis is labeled a_n. In all three sequences the dots are marked on the respective curve at every unit of the poitive n axis. One curve is labeled 1/(2^n). It begins at (1, 1/2) in the first quadrant, goes down and to the right with decreasing steepness, approaches but never crosses the positive n axis, and exits the right of the viewing window just above the positive n axis. The second curve is labeled negative 1/(2^n). It begins at (1, negative 1/2) in the fourth quadrant, goes up and to the right with decreasing steepness, approaches but never crosses the positive n axis, and exits the right of the viewing window just under the positive n axis. The third curve is an oscillating curve labeled ((negative 1)^n)/(n!). It begins at (1, negative 1) in the fourth quadrant, goes up and to the right, intersects the second curve, the positive n axis, and the first curve, goes further up and to the right above the first curve, reaches a high point at (2, 1/2), then goes down and to the right, intersects the same objects in the reverse order, goes further down and to the right under the second curve, after reaching the point (3, negative 1/6) goes up and to the right, and oscillates further as it moves to the right within the first and second curves. Caption. For n &gt;= 4, ((negative 1)^n)/(n!) is squeezed between negative 1/(2^n) and 1/(2^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90800"/>
            <a:ext cx="32575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4035">
                                            <p:txEl>
                                              <p:pRg st="6" end="6"/>
                                            </p:txEl>
                                          </p:spTgt>
                                        </p:tgtEl>
                                        <p:attrNameLst>
                                          <p:attrName>style.visibility</p:attrName>
                                        </p:attrNameLst>
                                      </p:cBhvr>
                                      <p:to>
                                        <p:strVal val="visible"/>
                                      </p:to>
                                    </p:set>
                                    <p:animEffect transition="in" filter="fade">
                                      <p:cBhvr>
                                        <p:cTn id="7" dur="1000"/>
                                        <p:tgtEl>
                                          <p:spTgt spid="44035">
                                            <p:txEl>
                                              <p:pRg st="6" end="6"/>
                                            </p:txEl>
                                          </p:spTgt>
                                        </p:tgtEl>
                                      </p:cBhvr>
                                    </p:animEffect>
                                    <p:anim calcmode="lin" valueType="num">
                                      <p:cBhvr>
                                        <p:cTn id="8" dur="10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4035">
                                            <p:txEl>
                                              <p:pRg st="6" end="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035">
                                            <p:txEl>
                                              <p:pRg st="6" end="6"/>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4035">
                                            <p:txEl>
                                              <p:pRg st="7" end="7"/>
                                            </p:txEl>
                                          </p:spTgt>
                                        </p:tgtEl>
                                        <p:attrNameLst>
                                          <p:attrName>style.visibility</p:attrName>
                                        </p:attrNameLst>
                                      </p:cBhvr>
                                      <p:to>
                                        <p:strVal val="visible"/>
                                      </p:to>
                                    </p:set>
                                    <p:animEffect transition="in" filter="fade">
                                      <p:cBhvr>
                                        <p:cTn id="13" dur="1000"/>
                                        <p:tgtEl>
                                          <p:spTgt spid="44035">
                                            <p:txEl>
                                              <p:pRg st="7" end="7"/>
                                            </p:txEl>
                                          </p:spTgt>
                                        </p:tgtEl>
                                      </p:cBhvr>
                                    </p:animEffect>
                                    <p:anim calcmode="lin" valueType="num">
                                      <p:cBhvr>
                                        <p:cTn id="14" dur="10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4035">
                                            <p:txEl>
                                              <p:pRg st="7" end="7"/>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4035">
                                            <p:txEl>
                                              <p:pRg st="7" end="7"/>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4040"/>
                                        </p:tgtEl>
                                        <p:attrNameLst>
                                          <p:attrName>style.visibility</p:attrName>
                                        </p:attrNameLst>
                                      </p:cBhvr>
                                      <p:to>
                                        <p:strVal val="visible"/>
                                      </p:to>
                                    </p:set>
                                    <p:animEffect transition="in" filter="fade">
                                      <p:cBhvr>
                                        <p:cTn id="19" dur="1000"/>
                                        <p:tgtEl>
                                          <p:spTgt spid="44040"/>
                                        </p:tgtEl>
                                      </p:cBhvr>
                                    </p:animEffect>
                                    <p:anim calcmode="lin" valueType="num">
                                      <p:cBhvr>
                                        <p:cTn id="20" dur="1000" fill="hold"/>
                                        <p:tgtEl>
                                          <p:spTgt spid="44040"/>
                                        </p:tgtEl>
                                        <p:attrNameLst>
                                          <p:attrName>ppt_x</p:attrName>
                                        </p:attrNameLst>
                                      </p:cBhvr>
                                      <p:tavLst>
                                        <p:tav tm="0">
                                          <p:val>
                                            <p:strVal val="#ppt_x"/>
                                          </p:val>
                                        </p:tav>
                                        <p:tav tm="100000">
                                          <p:val>
                                            <p:strVal val="#ppt_x"/>
                                          </p:val>
                                        </p:tav>
                                      </p:tavLst>
                                    </p:anim>
                                    <p:anim calcmode="lin" valueType="num">
                                      <p:cBhvr>
                                        <p:cTn id="21" dur="900" decel="100000" fill="hold"/>
                                        <p:tgtEl>
                                          <p:spTgt spid="4404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0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33400"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400" b="1"/>
              <a:t>9.1</a:t>
            </a:r>
          </a:p>
        </p:txBody>
      </p:sp>
      <p:sp>
        <p:nvSpPr>
          <p:cNvPr id="4100" name="Text Box 2"/>
          <p:cNvSpPr txBox="1">
            <a:spLocks noChangeArrowheads="1"/>
          </p:cNvSpPr>
          <p:nvPr/>
        </p:nvSpPr>
        <p:spPr bwMode="auto">
          <a:xfrm>
            <a:off x="2209800" y="2498725"/>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000">
                <a:solidFill>
                  <a:schemeClr val="bg1"/>
                </a:solidFill>
              </a:rPr>
              <a:t>Sequences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pic>
        <p:nvPicPr>
          <p:cNvPr id="23555" name="Picture 2" descr="Theorem 9.4. Absolute value theorem. For the sequence {a_n}, if lim_(n right arrow infinity) (abs(a_n)) = 0 then lim_(n right arrow infinity) (a_n) = 0.&#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905000"/>
            <a:ext cx="78613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000"/>
              <a:t>Pattern Recognition for Sequences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Pattern Recognition for Sequences</a:t>
            </a:r>
          </a:p>
        </p:txBody>
      </p:sp>
      <p:sp>
        <p:nvSpPr>
          <p:cNvPr id="25603"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Sometimes the terms of a sequence are generated by some rule that does not explicitly identify the </a:t>
            </a:r>
            <a:r>
              <a:rPr lang="en-US" altLang="en-US" i="1" smtClean="0">
                <a:latin typeface="Arial" charset="0"/>
                <a:cs typeface="Arial" charset="0"/>
              </a:rPr>
              <a:t>n</a:t>
            </a:r>
            <a:r>
              <a:rPr lang="en-US" altLang="en-US" smtClean="0">
                <a:latin typeface="Arial" charset="0"/>
                <a:cs typeface="Arial" charset="0"/>
              </a:rPr>
              <a:t>th term of the sequence.</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In such cases, you may be required to discover a </a:t>
            </a:r>
            <a:r>
              <a:rPr lang="en-US" altLang="en-US" i="1" smtClean="0">
                <a:latin typeface="Arial" charset="0"/>
                <a:cs typeface="Arial" charset="0"/>
              </a:rPr>
              <a:t>pattern </a:t>
            </a:r>
            <a:r>
              <a:rPr lang="en-US" altLang="en-US" smtClean="0">
                <a:latin typeface="Arial" charset="0"/>
                <a:cs typeface="Arial" charset="0"/>
              </a:rPr>
              <a:t>in the sequence and to describe the </a:t>
            </a:r>
            <a:r>
              <a:rPr lang="en-US" altLang="en-US" i="1" smtClean="0">
                <a:latin typeface="Arial" charset="0"/>
                <a:cs typeface="Arial" charset="0"/>
              </a:rPr>
              <a:t>n</a:t>
            </a:r>
            <a:r>
              <a:rPr lang="en-US" altLang="en-US" smtClean="0">
                <a:latin typeface="Arial" charset="0"/>
                <a:cs typeface="Arial" charset="0"/>
              </a:rPr>
              <a:t>th term.</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Once the </a:t>
            </a:r>
            <a:r>
              <a:rPr lang="en-US" altLang="en-US" i="1" smtClean="0">
                <a:latin typeface="Arial" charset="0"/>
                <a:cs typeface="Arial" charset="0"/>
              </a:rPr>
              <a:t>n</a:t>
            </a:r>
            <a:r>
              <a:rPr lang="en-US" altLang="en-US" smtClean="0">
                <a:latin typeface="Arial" charset="0"/>
                <a:cs typeface="Arial" charset="0"/>
              </a:rPr>
              <a:t>th term has been specified, you can investigate the convergence or divergence of the sequence.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9275" y="320675"/>
            <a:ext cx="8229600" cy="685800"/>
          </a:xfrm>
        </p:spPr>
        <p:txBody>
          <a:bodyPr/>
          <a:lstStyle/>
          <a:p>
            <a:pPr eaLnBrk="1" hangingPunct="1"/>
            <a:r>
              <a:rPr lang="en-US" altLang="en-US" sz="2800" smtClean="0">
                <a:latin typeface="Arial" charset="0"/>
                <a:cs typeface="Arial" charset="0"/>
              </a:rPr>
              <a:t>Example 6 – </a:t>
            </a:r>
            <a:r>
              <a:rPr lang="en-US" altLang="en-US" sz="2800" i="1" smtClean="0">
                <a:latin typeface="Arial" charset="0"/>
                <a:cs typeface="Arial" charset="0"/>
              </a:rPr>
              <a:t>Finding the nth Term of a Sequence</a:t>
            </a:r>
          </a:p>
        </p:txBody>
      </p:sp>
      <p:sp>
        <p:nvSpPr>
          <p:cNvPr id="26627"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Find a sequence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whose first five terms are</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and then determine whether the sequence you have chosen converges or diverges.</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solidFill>
                  <a:srgbClr val="D7181E"/>
                </a:solidFill>
                <a:latin typeface="Arial" charset="0"/>
                <a:cs typeface="Arial" charset="0"/>
              </a:rPr>
              <a:t>Solution:</a:t>
            </a:r>
          </a:p>
          <a:p>
            <a:pPr marL="0" indent="0" eaLnBrk="1" hangingPunct="1">
              <a:buFont typeface="Wingdings" pitchFamily="2" charset="2"/>
              <a:buNone/>
            </a:pPr>
            <a:r>
              <a:rPr lang="en-US" altLang="en-US" smtClean="0">
                <a:latin typeface="Arial" charset="0"/>
                <a:cs typeface="Arial" charset="0"/>
              </a:rPr>
              <a:t>First, note that the numerators are successive powers of 2, and the denominators form the sequence of positive odd integers. </a:t>
            </a:r>
          </a:p>
        </p:txBody>
      </p:sp>
      <p:pic>
        <p:nvPicPr>
          <p:cNvPr id="26628" name="Picture 7" descr="2/1, 4/3, 8/5, 16/7, 32/9,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85950"/>
            <a:ext cx="26685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fade">
                                      <p:cBhvr>
                                        <p:cTn id="7" dur="1000"/>
                                        <p:tgtEl>
                                          <p:spTgt spid="26627">
                                            <p:txEl>
                                              <p:pRg st="5" end="5"/>
                                            </p:txEl>
                                          </p:spTgt>
                                        </p:tgtEl>
                                      </p:cBhvr>
                                    </p:animEffect>
                                    <p:anim calcmode="lin" valueType="num">
                                      <p:cBhvr>
                                        <p:cTn id="8"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6627">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6627">
                                            <p:txEl>
                                              <p:pRg st="6" end="6"/>
                                            </p:txEl>
                                          </p:spTgt>
                                        </p:tgtEl>
                                        <p:attrNameLst>
                                          <p:attrName>style.visibility</p:attrName>
                                        </p:attrNameLst>
                                      </p:cBhvr>
                                      <p:to>
                                        <p:strVal val="visible"/>
                                      </p:to>
                                    </p:set>
                                    <p:animEffect transition="in" filter="fade">
                                      <p:cBhvr>
                                        <p:cTn id="13" dur="1000"/>
                                        <p:tgtEl>
                                          <p:spTgt spid="26627">
                                            <p:txEl>
                                              <p:pRg st="6" end="6"/>
                                            </p:txEl>
                                          </p:spTgt>
                                        </p:tgtEl>
                                      </p:cBhvr>
                                    </p:animEffect>
                                    <p:anim calcmode="lin" valueType="num">
                                      <p:cBhvr>
                                        <p:cTn id="14"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6627">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662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Example 6 – </a:t>
            </a:r>
            <a:r>
              <a:rPr lang="en-US" altLang="en-US" i="1" smtClean="0">
                <a:latin typeface="Arial" charset="0"/>
                <a:cs typeface="Arial" charset="0"/>
              </a:rPr>
              <a:t>Solution</a:t>
            </a:r>
          </a:p>
        </p:txBody>
      </p:sp>
      <p:sp>
        <p:nvSpPr>
          <p:cNvPr id="49155" name="Rectangle 3"/>
          <p:cNvSpPr>
            <a:spLocks noGrp="1" noChangeArrowheads="1"/>
          </p:cNvSpPr>
          <p:nvPr>
            <p:ph idx="1"/>
          </p:nvPr>
        </p:nvSpPr>
        <p:spPr>
          <a:xfrm>
            <a:off x="457200" y="1370013"/>
            <a:ext cx="8229600" cy="5256212"/>
          </a:xfrm>
        </p:spPr>
        <p:txBody>
          <a:bodyPr/>
          <a:lstStyle/>
          <a:p>
            <a:pPr marL="0" indent="0" eaLnBrk="1" hangingPunct="1">
              <a:buFont typeface="Arial" charset="0"/>
              <a:buNone/>
            </a:pPr>
            <a:r>
              <a:rPr lang="en-US" altLang="en-US" smtClean="0">
                <a:latin typeface="Arial" charset="0"/>
                <a:cs typeface="Arial" charset="0"/>
              </a:rPr>
              <a:t>By comparing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with </a:t>
            </a:r>
            <a:r>
              <a:rPr lang="en-US" altLang="en-US" i="1" smtClean="0">
                <a:latin typeface="Arial" charset="0"/>
                <a:cs typeface="Arial" charset="0"/>
              </a:rPr>
              <a:t>n</a:t>
            </a:r>
            <a:r>
              <a:rPr lang="en-US" altLang="en-US" smtClean="0">
                <a:latin typeface="Arial" charset="0"/>
                <a:cs typeface="Arial" charset="0"/>
              </a:rPr>
              <a:t>, you have the following pattern.</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z="10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Consider the function of a real variable </a:t>
            </a:r>
            <a:r>
              <a:rPr lang="en-US" altLang="en-US" i="1" smtClean="0">
                <a:latin typeface="Arial" charset="0"/>
                <a:cs typeface="Arial" charset="0"/>
              </a:rPr>
              <a:t>f</a:t>
            </a:r>
            <a:r>
              <a:rPr lang="en-US" altLang="en-US" smtClean="0">
                <a:latin typeface="Arial" charset="0"/>
                <a:cs typeface="Arial" charset="0"/>
              </a:rPr>
              <a:t>(</a:t>
            </a:r>
            <a:r>
              <a:rPr lang="en-US" altLang="en-US" i="1" smtClean="0">
                <a:latin typeface="Arial" charset="0"/>
                <a:cs typeface="Arial" charset="0"/>
              </a:rPr>
              <a:t>x</a:t>
            </a:r>
            <a:r>
              <a:rPr lang="en-US" altLang="en-US" smtClean="0">
                <a:latin typeface="Arial" charset="0"/>
                <a:cs typeface="Arial" charset="0"/>
              </a:rPr>
              <a:t>) = 2</a:t>
            </a:r>
            <a:r>
              <a:rPr lang="en-US" altLang="en-US" i="1" baseline="30000" smtClean="0">
                <a:latin typeface="Arial" charset="0"/>
                <a:cs typeface="Arial" charset="0"/>
              </a:rPr>
              <a:t>x</a:t>
            </a:r>
            <a:r>
              <a:rPr lang="en-US" altLang="en-US" smtClean="0">
                <a:latin typeface="Arial" charset="0"/>
                <a:cs typeface="Arial" charset="0"/>
              </a:rPr>
              <a:t>/(2</a:t>
            </a:r>
            <a:r>
              <a:rPr lang="en-US" altLang="en-US" i="1" smtClean="0">
                <a:latin typeface="Arial" charset="0"/>
                <a:cs typeface="Arial" charset="0"/>
              </a:rPr>
              <a:t>x </a:t>
            </a:r>
            <a:r>
              <a:rPr lang="en-US" altLang="en-US" smtClean="0">
                <a:latin typeface="Arial" charset="0"/>
                <a:cs typeface="Arial" charset="0"/>
              </a:rPr>
              <a:t>– 1). Applying L'Hôpital's Rule produces</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z="18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Next, apply Theorem 9.1 to conclude that </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So, the sequence diverges.</a:t>
            </a:r>
          </a:p>
        </p:txBody>
      </p:sp>
      <p:pic>
        <p:nvPicPr>
          <p:cNvPr id="25610" name="Picture 10" descr="lim_(x right arrow infinity) ((2^x)/(2 x minus 1)) = lim_(x right arrow infinity) (((2^x) (ln (2)))/2) =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47640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lim_(n right arrow infinity) ((2^n)/(2 n minus 1)) = infinit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5257800"/>
            <a:ext cx="276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pic>
        <p:nvPicPr>
          <p:cNvPr id="27655" name="Picture 12" descr="(2^1)/1, (2^2)/3, (2^3)/5, (2^4)/7, (2^5)/9, …, (2^n)/(2 n minus 1),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800225"/>
            <a:ext cx="4872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9155">
                                            <p:txEl>
                                              <p:pRg st="4" end="4"/>
                                            </p:txEl>
                                          </p:spTgt>
                                        </p:tgtEl>
                                        <p:attrNameLst>
                                          <p:attrName>style.visibility</p:attrName>
                                        </p:attrNameLst>
                                      </p:cBhvr>
                                      <p:to>
                                        <p:strVal val="visible"/>
                                      </p:to>
                                    </p:set>
                                    <p:animEffect transition="in" filter="fade">
                                      <p:cBhvr>
                                        <p:cTn id="7" dur="1000"/>
                                        <p:tgtEl>
                                          <p:spTgt spid="49155">
                                            <p:txEl>
                                              <p:pRg st="4" end="4"/>
                                            </p:txEl>
                                          </p:spTgt>
                                        </p:tgtEl>
                                      </p:cBhvr>
                                    </p:animEffect>
                                    <p:anim calcmode="lin" valueType="num">
                                      <p:cBhvr>
                                        <p:cTn id="8"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55">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5">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5610"/>
                                        </p:tgtEl>
                                        <p:attrNameLst>
                                          <p:attrName>style.visibility</p:attrName>
                                        </p:attrNameLst>
                                      </p:cBhvr>
                                      <p:to>
                                        <p:strVal val="visible"/>
                                      </p:to>
                                    </p:set>
                                    <p:animEffect transition="in" filter="fade">
                                      <p:cBhvr>
                                        <p:cTn id="13" dur="1000"/>
                                        <p:tgtEl>
                                          <p:spTgt spid="25610"/>
                                        </p:tgtEl>
                                      </p:cBhvr>
                                    </p:animEffect>
                                    <p:anim calcmode="lin" valueType="num">
                                      <p:cBhvr>
                                        <p:cTn id="14" dur="1000" fill="hold"/>
                                        <p:tgtEl>
                                          <p:spTgt spid="25610"/>
                                        </p:tgtEl>
                                        <p:attrNameLst>
                                          <p:attrName>ppt_x</p:attrName>
                                        </p:attrNameLst>
                                      </p:cBhvr>
                                      <p:tavLst>
                                        <p:tav tm="0">
                                          <p:val>
                                            <p:strVal val="#ppt_x"/>
                                          </p:val>
                                        </p:tav>
                                        <p:tav tm="100000">
                                          <p:val>
                                            <p:strVal val="#ppt_x"/>
                                          </p:val>
                                        </p:tav>
                                      </p:tavLst>
                                    </p:anim>
                                    <p:anim calcmode="lin" valueType="num">
                                      <p:cBhvr>
                                        <p:cTn id="15" dur="900" decel="100000" fill="hold"/>
                                        <p:tgtEl>
                                          <p:spTgt spid="256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610"/>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9155">
                                            <p:txEl>
                                              <p:pRg st="8" end="8"/>
                                            </p:txEl>
                                          </p:spTgt>
                                        </p:tgtEl>
                                        <p:attrNameLst>
                                          <p:attrName>style.visibility</p:attrName>
                                        </p:attrNameLst>
                                      </p:cBhvr>
                                      <p:to>
                                        <p:strVal val="visible"/>
                                      </p:to>
                                    </p:set>
                                    <p:animEffect transition="in" filter="fade">
                                      <p:cBhvr>
                                        <p:cTn id="21" dur="1000"/>
                                        <p:tgtEl>
                                          <p:spTgt spid="49155">
                                            <p:txEl>
                                              <p:pRg st="8" end="8"/>
                                            </p:txEl>
                                          </p:spTgt>
                                        </p:tgtEl>
                                      </p:cBhvr>
                                    </p:animEffect>
                                    <p:anim calcmode="lin" valueType="num">
                                      <p:cBhvr>
                                        <p:cTn id="22" dur="1000" fill="hold"/>
                                        <p:tgtEl>
                                          <p:spTgt spid="49155">
                                            <p:txEl>
                                              <p:pRg st="8" end="8"/>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9155">
                                            <p:txEl>
                                              <p:pRg st="8" end="8"/>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9155">
                                            <p:txEl>
                                              <p:pRg st="8" end="8"/>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fade">
                                      <p:cBhvr>
                                        <p:cTn id="27" dur="1000"/>
                                        <p:tgtEl>
                                          <p:spTgt spid="25611"/>
                                        </p:tgtEl>
                                      </p:cBhvr>
                                    </p:animEffect>
                                    <p:anim calcmode="lin" valueType="num">
                                      <p:cBhvr>
                                        <p:cTn id="28" dur="1000" fill="hold"/>
                                        <p:tgtEl>
                                          <p:spTgt spid="25611"/>
                                        </p:tgtEl>
                                        <p:attrNameLst>
                                          <p:attrName>ppt_x</p:attrName>
                                        </p:attrNameLst>
                                      </p:cBhvr>
                                      <p:tavLst>
                                        <p:tav tm="0">
                                          <p:val>
                                            <p:strVal val="#ppt_x"/>
                                          </p:val>
                                        </p:tav>
                                        <p:tav tm="100000">
                                          <p:val>
                                            <p:strVal val="#ppt_x"/>
                                          </p:val>
                                        </p:tav>
                                      </p:tavLst>
                                    </p:anim>
                                    <p:anim calcmode="lin" valueType="num">
                                      <p:cBhvr>
                                        <p:cTn id="29" dur="900" decel="100000" fill="hold"/>
                                        <p:tgtEl>
                                          <p:spTgt spid="256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5611"/>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49155">
                                            <p:txEl>
                                              <p:pRg st="11" end="11"/>
                                            </p:txEl>
                                          </p:spTgt>
                                        </p:tgtEl>
                                        <p:attrNameLst>
                                          <p:attrName>style.visibility</p:attrName>
                                        </p:attrNameLst>
                                      </p:cBhvr>
                                      <p:to>
                                        <p:strVal val="visible"/>
                                      </p:to>
                                    </p:set>
                                    <p:animEffect transition="in" filter="fade">
                                      <p:cBhvr>
                                        <p:cTn id="35" dur="1000"/>
                                        <p:tgtEl>
                                          <p:spTgt spid="49155">
                                            <p:txEl>
                                              <p:pRg st="11" end="11"/>
                                            </p:txEl>
                                          </p:spTgt>
                                        </p:tgtEl>
                                      </p:cBhvr>
                                    </p:animEffect>
                                    <p:anim calcmode="lin" valueType="num">
                                      <p:cBhvr>
                                        <p:cTn id="36" dur="1000" fill="hold"/>
                                        <p:tgtEl>
                                          <p:spTgt spid="49155">
                                            <p:txEl>
                                              <p:pRg st="11" end="1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9155">
                                            <p:txEl>
                                              <p:pRg st="11" end="1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9155">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000"/>
              <a:t>Monotonic Sequences and Bounded Sequences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9275" y="320675"/>
            <a:ext cx="8229600" cy="685800"/>
          </a:xfrm>
        </p:spPr>
        <p:txBody>
          <a:bodyPr/>
          <a:lstStyle/>
          <a:p>
            <a:pPr eaLnBrk="1" hangingPunct="1"/>
            <a:r>
              <a:rPr lang="en-US" altLang="en-US" sz="2900" smtClean="0">
                <a:latin typeface="Arial" charset="0"/>
                <a:cs typeface="Arial" charset="0"/>
              </a:rPr>
              <a:t>Monotonic Sequences and Bounded Sequences</a:t>
            </a:r>
          </a:p>
        </p:txBody>
      </p:sp>
      <p:pic>
        <p:nvPicPr>
          <p:cNvPr id="29699" name="Picture 1" descr="Definition of monotonic sequence. A sequence {a_n} is monotonic when its terms are nondecreasing a_1 &lt;= a_2 &lt;= a_3 &lt;= ... &lt;= a_n &lt;= … or when its terms are nonincreasing a_1 &gt;= a_2 &gt;= a_3 &gt;= ... &gt;= a_n &gt;=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828800"/>
            <a:ext cx="79057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9275" y="320675"/>
            <a:ext cx="8229600" cy="685800"/>
          </a:xfrm>
        </p:spPr>
        <p:txBody>
          <a:bodyPr/>
          <a:lstStyle/>
          <a:p>
            <a:pPr eaLnBrk="1" hangingPunct="1"/>
            <a:r>
              <a:rPr lang="en-US" altLang="en-US" sz="2300" smtClean="0">
                <a:latin typeface="Arial" charset="0"/>
                <a:cs typeface="Arial" charset="0"/>
              </a:rPr>
              <a:t>Example 8 – </a:t>
            </a:r>
            <a:r>
              <a:rPr lang="en-US" altLang="en-US" sz="2300" i="1" smtClean="0">
                <a:latin typeface="Arial" charset="0"/>
                <a:cs typeface="Arial" charset="0"/>
              </a:rPr>
              <a:t>Determining Whether a Sequence Is Monotonic</a:t>
            </a:r>
          </a:p>
        </p:txBody>
      </p:sp>
      <p:sp>
        <p:nvSpPr>
          <p:cNvPr id="61443"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Determine whether each sequence having the given </a:t>
            </a:r>
            <a:r>
              <a:rPr lang="en-US" altLang="en-US" i="1" smtClean="0">
                <a:latin typeface="Arial" charset="0"/>
                <a:cs typeface="Arial" charset="0"/>
              </a:rPr>
              <a:t>n</a:t>
            </a:r>
            <a:r>
              <a:rPr lang="en-US" altLang="en-US" smtClean="0">
                <a:latin typeface="Arial" charset="0"/>
                <a:cs typeface="Arial" charset="0"/>
              </a:rPr>
              <a:t>th term is monotonic.</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solidFill>
                <a:srgbClr val="0073AE"/>
              </a:solidFill>
              <a:latin typeface="Arial" charset="0"/>
              <a:cs typeface="Arial" charset="0"/>
            </a:endParaRPr>
          </a:p>
          <a:p>
            <a:pPr marL="0" indent="0" eaLnBrk="1" hangingPunct="1">
              <a:buFont typeface="Wingdings" pitchFamily="2" charset="2"/>
              <a:buNone/>
            </a:pPr>
            <a:r>
              <a:rPr lang="en-US" altLang="en-US" smtClean="0">
                <a:solidFill>
                  <a:srgbClr val="D7181E"/>
                </a:solidFill>
                <a:latin typeface="Arial" charset="0"/>
                <a:cs typeface="Arial" charset="0"/>
              </a:rPr>
              <a:t>Solution:</a:t>
            </a:r>
          </a:p>
          <a:p>
            <a:pPr marL="0" indent="0" eaLnBrk="1" hangingPunct="1">
              <a:buFont typeface="Arial" charset="0"/>
              <a:buNone/>
            </a:pPr>
            <a:r>
              <a:rPr lang="en-US" altLang="en-US" b="1" smtClean="0">
                <a:latin typeface="Arial" charset="0"/>
                <a:cs typeface="Arial" charset="0"/>
              </a:rPr>
              <a:t>a. </a:t>
            </a:r>
            <a:r>
              <a:rPr lang="en-US" altLang="en-US" smtClean="0">
                <a:latin typeface="Arial" charset="0"/>
                <a:cs typeface="Arial" charset="0"/>
              </a:rPr>
              <a:t>This sequence alternates between</a:t>
            </a:r>
          </a:p>
          <a:p>
            <a:pPr marL="0" indent="0" eaLnBrk="1" hangingPunct="1">
              <a:buFont typeface="Wingdings" pitchFamily="2" charset="2"/>
              <a:buNone/>
            </a:pPr>
            <a:r>
              <a:rPr lang="en-US" altLang="en-US" smtClean="0">
                <a:latin typeface="Arial" charset="0"/>
                <a:cs typeface="Arial" charset="0"/>
              </a:rPr>
              <a:t>     2 and 4. </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So, it is not monotonic.</a:t>
            </a:r>
          </a:p>
        </p:txBody>
      </p:sp>
      <p:pic>
        <p:nvPicPr>
          <p:cNvPr id="30725" name="Picture 5" descr="(item a). a_n = 3 + (negative 1)^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2203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item b). b_n = (2 n)/(1 + 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0"/>
            <a:ext cx="1700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item c). c_n = (n^2)/(2^n minus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0"/>
            <a:ext cx="17462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6999288" y="6207125"/>
            <a:ext cx="912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0"/>
              </a:spcBef>
              <a:buFontTx/>
              <a:buNone/>
            </a:pPr>
            <a:r>
              <a:rPr lang="en-US" altLang="en-US" sz="1200" b="1"/>
              <a:t>Figure 9.3</a:t>
            </a:r>
          </a:p>
        </p:txBody>
      </p:sp>
      <p:pic>
        <p:nvPicPr>
          <p:cNvPr id="28684" name="Picture 12" descr="The image consists of a visual representation and a caption. Visual representation. A sequence of dots represented by an oscillating dashed curve is graphed in the first quadrant of the coordinate plane. The horizontal axis is labeled n. The vertical axis is labeled a_n. Four dots of the sequence are labeled as follows: a_1 at (1, 2), a_2 at (2, 4), a_3 at (3, 2), and a_4 at (4, 4). The curve is labeled {a_n} = {3 + (negative 1)^n}. It begins at a_1, goes up and to the right till a_2, then goes down and to the right till a_3, then goes up and to the right, and ends at a_4. Caption. A. Not monotonic.&#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59113"/>
            <a:ext cx="280035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animEffect transition="in" filter="fade">
                                      <p:cBhvr>
                                        <p:cTn id="7" dur="1000"/>
                                        <p:tgtEl>
                                          <p:spTgt spid="61443">
                                            <p:txEl>
                                              <p:pRg st="3" end="3"/>
                                            </p:txEl>
                                          </p:spTgt>
                                        </p:tgtEl>
                                      </p:cBhvr>
                                    </p:animEffect>
                                    <p:anim calcmode="lin" valueType="num">
                                      <p:cBhvr>
                                        <p:cTn id="8"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144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1443">
                                            <p:txEl>
                                              <p:pRg st="4" end="4"/>
                                            </p:txEl>
                                          </p:spTgt>
                                        </p:tgtEl>
                                        <p:attrNameLst>
                                          <p:attrName>style.visibility</p:attrName>
                                        </p:attrNameLst>
                                      </p:cBhvr>
                                      <p:to>
                                        <p:strVal val="visible"/>
                                      </p:to>
                                    </p:set>
                                    <p:animEffect transition="in" filter="fade">
                                      <p:cBhvr>
                                        <p:cTn id="13" dur="1000"/>
                                        <p:tgtEl>
                                          <p:spTgt spid="61443">
                                            <p:txEl>
                                              <p:pRg st="4" end="4"/>
                                            </p:txEl>
                                          </p:spTgt>
                                        </p:tgtEl>
                                      </p:cBhvr>
                                    </p:animEffect>
                                    <p:anim calcmode="lin" valueType="num">
                                      <p:cBhvr>
                                        <p:cTn id="14"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144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144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animEffect transition="in" filter="fade">
                                      <p:cBhvr>
                                        <p:cTn id="19" dur="1000"/>
                                        <p:tgtEl>
                                          <p:spTgt spid="61443">
                                            <p:txEl>
                                              <p:pRg st="5" end="5"/>
                                            </p:txEl>
                                          </p:spTgt>
                                        </p:tgtEl>
                                      </p:cBhvr>
                                    </p:animEffect>
                                    <p:anim calcmode="lin" valueType="num">
                                      <p:cBhvr>
                                        <p:cTn id="20"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144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443">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8684"/>
                                        </p:tgtEl>
                                        <p:attrNameLst>
                                          <p:attrName>style.visibility</p:attrName>
                                        </p:attrNameLst>
                                      </p:cBhvr>
                                      <p:to>
                                        <p:strVal val="visible"/>
                                      </p:to>
                                    </p:set>
                                    <p:animEffect transition="in" filter="fade">
                                      <p:cBhvr>
                                        <p:cTn id="25" dur="1000"/>
                                        <p:tgtEl>
                                          <p:spTgt spid="28684"/>
                                        </p:tgtEl>
                                      </p:cBhvr>
                                    </p:animEffect>
                                    <p:anim calcmode="lin" valueType="num">
                                      <p:cBhvr>
                                        <p:cTn id="26" dur="1000" fill="hold"/>
                                        <p:tgtEl>
                                          <p:spTgt spid="28684"/>
                                        </p:tgtEl>
                                        <p:attrNameLst>
                                          <p:attrName>ppt_x</p:attrName>
                                        </p:attrNameLst>
                                      </p:cBhvr>
                                      <p:tavLst>
                                        <p:tav tm="0">
                                          <p:val>
                                            <p:strVal val="#ppt_x"/>
                                          </p:val>
                                        </p:tav>
                                        <p:tav tm="100000">
                                          <p:val>
                                            <p:strVal val="#ppt_x"/>
                                          </p:val>
                                        </p:tav>
                                      </p:tavLst>
                                    </p:anim>
                                    <p:anim calcmode="lin" valueType="num">
                                      <p:cBhvr>
                                        <p:cTn id="27" dur="900" decel="100000" fill="hold"/>
                                        <p:tgtEl>
                                          <p:spTgt spid="2868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868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1450"/>
                                        </p:tgtEl>
                                        <p:attrNameLst>
                                          <p:attrName>style.visibility</p:attrName>
                                        </p:attrNameLst>
                                      </p:cBhvr>
                                      <p:to>
                                        <p:strVal val="visible"/>
                                      </p:to>
                                    </p:set>
                                    <p:animEffect transition="in" filter="fade">
                                      <p:cBhvr>
                                        <p:cTn id="31" dur="1000"/>
                                        <p:tgtEl>
                                          <p:spTgt spid="61450"/>
                                        </p:tgtEl>
                                      </p:cBhvr>
                                    </p:animEffect>
                                    <p:anim calcmode="lin" valueType="num">
                                      <p:cBhvr>
                                        <p:cTn id="32" dur="1000" fill="hold"/>
                                        <p:tgtEl>
                                          <p:spTgt spid="61450"/>
                                        </p:tgtEl>
                                        <p:attrNameLst>
                                          <p:attrName>ppt_x</p:attrName>
                                        </p:attrNameLst>
                                      </p:cBhvr>
                                      <p:tavLst>
                                        <p:tav tm="0">
                                          <p:val>
                                            <p:strVal val="#ppt_x"/>
                                          </p:val>
                                        </p:tav>
                                        <p:tav tm="100000">
                                          <p:val>
                                            <p:strVal val="#ppt_x"/>
                                          </p:val>
                                        </p:tav>
                                      </p:tavLst>
                                    </p:anim>
                                    <p:anim calcmode="lin" valueType="num">
                                      <p:cBhvr>
                                        <p:cTn id="33" dur="900" decel="100000" fill="hold"/>
                                        <p:tgtEl>
                                          <p:spTgt spid="6145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1450"/>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61443">
                                            <p:txEl>
                                              <p:pRg st="7" end="7"/>
                                            </p:txEl>
                                          </p:spTgt>
                                        </p:tgtEl>
                                        <p:attrNameLst>
                                          <p:attrName>style.visibility</p:attrName>
                                        </p:attrNameLst>
                                      </p:cBhvr>
                                      <p:to>
                                        <p:strVal val="visible"/>
                                      </p:to>
                                    </p:set>
                                    <p:animEffect transition="in" filter="fade">
                                      <p:cBhvr>
                                        <p:cTn id="39" dur="1000"/>
                                        <p:tgtEl>
                                          <p:spTgt spid="61443">
                                            <p:txEl>
                                              <p:pRg st="7" end="7"/>
                                            </p:txEl>
                                          </p:spTgt>
                                        </p:tgtEl>
                                      </p:cBhvr>
                                    </p:animEffect>
                                    <p:anim calcmode="lin" valueType="num">
                                      <p:cBhvr>
                                        <p:cTn id="40" dur="10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1443">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144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Example 8 – </a:t>
            </a:r>
            <a:r>
              <a:rPr lang="en-US" altLang="en-US" i="1" smtClean="0">
                <a:latin typeface="Arial" charset="0"/>
                <a:cs typeface="Arial" charset="0"/>
              </a:rPr>
              <a:t>Solution</a:t>
            </a:r>
          </a:p>
        </p:txBody>
      </p:sp>
      <p:sp>
        <p:nvSpPr>
          <p:cNvPr id="32771"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b="1" smtClean="0">
                <a:latin typeface="Arial" charset="0"/>
                <a:cs typeface="Arial" charset="0"/>
              </a:rPr>
              <a:t>b. </a:t>
            </a:r>
            <a:r>
              <a:rPr lang="en-US" altLang="en-US" smtClean="0">
                <a:latin typeface="Arial" charset="0"/>
                <a:cs typeface="Arial" charset="0"/>
              </a:rPr>
              <a:t>This sequence is monotonic because each successive  </a:t>
            </a:r>
          </a:p>
          <a:p>
            <a:pPr marL="0" indent="0" eaLnBrk="1" hangingPunct="1">
              <a:buFont typeface="Wingdings" pitchFamily="2" charset="2"/>
              <a:buNone/>
            </a:pPr>
            <a:r>
              <a:rPr lang="en-US" altLang="en-US" smtClean="0">
                <a:latin typeface="Arial" charset="0"/>
                <a:cs typeface="Arial" charset="0"/>
              </a:rPr>
              <a:t>    term is larger than its predecessor.</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To see this, compare the terms</a:t>
            </a:r>
          </a:p>
          <a:p>
            <a:pPr marL="0" indent="0" eaLnBrk="1" hangingPunct="1">
              <a:buFont typeface="Wingdings" pitchFamily="2" charset="2"/>
              <a:buNone/>
            </a:pPr>
            <a:r>
              <a:rPr lang="en-US" altLang="en-US" i="1" smtClean="0">
                <a:latin typeface="Arial" charset="0"/>
                <a:cs typeface="Arial" charset="0"/>
              </a:rPr>
              <a:t>    b</a:t>
            </a:r>
            <a:r>
              <a:rPr lang="en-US" altLang="en-US" i="1" baseline="-25000" smtClean="0">
                <a:latin typeface="Arial" charset="0"/>
                <a:cs typeface="Arial" charset="0"/>
              </a:rPr>
              <a:t>n</a:t>
            </a:r>
            <a:r>
              <a:rPr lang="en-US" altLang="en-US" smtClean="0">
                <a:latin typeface="Arial" charset="0"/>
                <a:cs typeface="Arial" charset="0"/>
              </a:rPr>
              <a:t> and </a:t>
            </a:r>
            <a:r>
              <a:rPr lang="en-US" altLang="en-US" i="1" smtClean="0">
                <a:latin typeface="Arial" charset="0"/>
                <a:cs typeface="Arial" charset="0"/>
              </a:rPr>
              <a:t>b</a:t>
            </a:r>
            <a:r>
              <a:rPr lang="en-US" altLang="en-US" i="1" baseline="-25000" smtClean="0">
                <a:latin typeface="Arial" charset="0"/>
                <a:cs typeface="Arial" charset="0"/>
              </a:rPr>
              <a:t>n </a:t>
            </a:r>
            <a:r>
              <a:rPr lang="en-US" altLang="en-US" baseline="-25000" smtClean="0">
                <a:latin typeface="Arial" charset="0"/>
                <a:cs typeface="Arial" charset="0"/>
              </a:rPr>
              <a:t>+ 1</a:t>
            </a:r>
            <a:r>
              <a:rPr lang="en-US" altLang="en-US" smtClean="0">
                <a:latin typeface="Arial" charset="0"/>
                <a:cs typeface="Arial" charset="0"/>
              </a:rPr>
              <a:t>.</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[Note that, because </a:t>
            </a:r>
            <a:r>
              <a:rPr lang="en-US" altLang="en-US" i="1" smtClean="0">
                <a:latin typeface="Arial" charset="0"/>
                <a:cs typeface="Arial" charset="0"/>
              </a:rPr>
              <a:t>n</a:t>
            </a:r>
            <a:r>
              <a:rPr lang="en-US" altLang="en-US" smtClean="0">
                <a:latin typeface="Arial" charset="0"/>
                <a:cs typeface="Arial" charset="0"/>
              </a:rPr>
              <a:t> is positive,</a:t>
            </a:r>
            <a:br>
              <a:rPr lang="en-US" altLang="en-US" smtClean="0">
                <a:latin typeface="Arial" charset="0"/>
                <a:cs typeface="Arial" charset="0"/>
              </a:rPr>
            </a:br>
            <a:r>
              <a:rPr lang="en-US" altLang="en-US" smtClean="0">
                <a:latin typeface="Arial" charset="0"/>
                <a:cs typeface="Arial" charset="0"/>
              </a:rPr>
              <a:t>   you can multiply each side of the</a:t>
            </a:r>
            <a:br>
              <a:rPr lang="en-US" altLang="en-US" smtClean="0">
                <a:latin typeface="Arial" charset="0"/>
                <a:cs typeface="Arial" charset="0"/>
              </a:rPr>
            </a:br>
            <a:r>
              <a:rPr lang="en-US" altLang="en-US" smtClean="0">
                <a:latin typeface="Arial" charset="0"/>
                <a:cs typeface="Arial" charset="0"/>
              </a:rPr>
              <a:t>   inequality by (1 + </a:t>
            </a:r>
            <a:r>
              <a:rPr lang="en-US" altLang="en-US" i="1" smtClean="0">
                <a:latin typeface="Arial" charset="0"/>
                <a:cs typeface="Arial" charset="0"/>
              </a:rPr>
              <a:t>n</a:t>
            </a:r>
            <a:r>
              <a:rPr lang="en-US" altLang="en-US" smtClean="0">
                <a:latin typeface="Arial" charset="0"/>
                <a:cs typeface="Arial" charset="0"/>
              </a:rPr>
              <a:t>) and (2 + </a:t>
            </a:r>
            <a:r>
              <a:rPr lang="en-US" altLang="en-US" i="1" smtClean="0">
                <a:latin typeface="Arial" charset="0"/>
                <a:cs typeface="Arial" charset="0"/>
              </a:rPr>
              <a:t>n</a:t>
            </a:r>
            <a:r>
              <a:rPr lang="en-US" altLang="en-US" smtClean="0">
                <a:latin typeface="Arial" charset="0"/>
                <a:cs typeface="Arial" charset="0"/>
              </a:rPr>
              <a:t>)</a:t>
            </a:r>
            <a:br>
              <a:rPr lang="en-US" altLang="en-US" smtClean="0">
                <a:latin typeface="Arial" charset="0"/>
                <a:cs typeface="Arial" charset="0"/>
              </a:rPr>
            </a:br>
            <a:r>
              <a:rPr lang="en-US" altLang="en-US" smtClean="0">
                <a:latin typeface="Arial" charset="0"/>
                <a:cs typeface="Arial" charset="0"/>
              </a:rPr>
              <a:t>   without reversing the</a:t>
            </a:r>
            <a:br>
              <a:rPr lang="en-US" altLang="en-US" smtClean="0">
                <a:latin typeface="Arial" charset="0"/>
                <a:cs typeface="Arial" charset="0"/>
              </a:rPr>
            </a:br>
            <a:r>
              <a:rPr lang="en-US" altLang="en-US" smtClean="0">
                <a:latin typeface="Arial" charset="0"/>
                <a:cs typeface="Arial" charset="0"/>
              </a:rPr>
              <a:t>   inequality sign.]</a:t>
            </a:r>
          </a:p>
        </p:txBody>
      </p:sp>
      <p:sp>
        <p:nvSpPr>
          <p:cNvPr id="32772" name="Text Box 14"/>
          <p:cNvSpPr txBox="1">
            <a:spLocks noChangeArrowheads="1"/>
          </p:cNvSpPr>
          <p:nvPr/>
        </p:nvSpPr>
        <p:spPr bwMode="auto">
          <a:xfrm>
            <a:off x="6515100" y="62214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1200" b="1"/>
              <a:t>Figure 9.3</a:t>
            </a:r>
          </a:p>
        </p:txBody>
      </p:sp>
      <p:pic>
        <p:nvPicPr>
          <p:cNvPr id="32773" name="Picture 9" descr="The image consists of a visual representation and a caption. Visual representation. A sequence of dots represented by a dashed curve is graphed in the first quadrant of the coordinate plane. The horizontal axis is labeled n. The vertical axis is labeled b_n. Four dots of the sequence are labeled as follows: b_1 at (1, 1), b_2 at (2, 4/3), b_3 at (3, 3/2), and b_4 at (4, 8/5). The curve is labeled {b_n} = {(2 n)/(1 + n)}. It begins at b_1, goes up and to the right, passes through b_2 and b_3, and ends at b_4. Caption. B. Monotoni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28956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animEffect transition="in" filter="fade">
                                      <p:cBhvr>
                                        <p:cTn id="7" dur="1000"/>
                                        <p:tgtEl>
                                          <p:spTgt spid="32771">
                                            <p:txEl>
                                              <p:pRg st="3" end="3"/>
                                            </p:txEl>
                                          </p:spTgt>
                                        </p:tgtEl>
                                      </p:cBhvr>
                                    </p:animEffect>
                                    <p:anim calcmode="lin" valueType="num">
                                      <p:cBhvr>
                                        <p:cTn id="8"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1">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1">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animEffect transition="in" filter="fade">
                                      <p:cBhvr>
                                        <p:cTn id="13" dur="1000"/>
                                        <p:tgtEl>
                                          <p:spTgt spid="32771">
                                            <p:txEl>
                                              <p:pRg st="4" end="4"/>
                                            </p:txEl>
                                          </p:spTgt>
                                        </p:tgtEl>
                                      </p:cBhvr>
                                    </p:animEffect>
                                    <p:anim calcmode="lin" valueType="num">
                                      <p:cBhvr>
                                        <p:cTn id="14"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2771">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fade">
                                      <p:cBhvr>
                                        <p:cTn id="19" dur="1000"/>
                                        <p:tgtEl>
                                          <p:spTgt spid="32773"/>
                                        </p:tgtEl>
                                      </p:cBhvr>
                                    </p:animEffect>
                                    <p:anim calcmode="lin" valueType="num">
                                      <p:cBhvr>
                                        <p:cTn id="20" dur="1000" fill="hold"/>
                                        <p:tgtEl>
                                          <p:spTgt spid="32773"/>
                                        </p:tgtEl>
                                        <p:attrNameLst>
                                          <p:attrName>ppt_x</p:attrName>
                                        </p:attrNameLst>
                                      </p:cBhvr>
                                      <p:tavLst>
                                        <p:tav tm="0">
                                          <p:val>
                                            <p:strVal val="#ppt_x"/>
                                          </p:val>
                                        </p:tav>
                                        <p:tav tm="100000">
                                          <p:val>
                                            <p:strVal val="#ppt_x"/>
                                          </p:val>
                                        </p:tav>
                                      </p:tavLst>
                                    </p:anim>
                                    <p:anim calcmode="lin" valueType="num">
                                      <p:cBhvr>
                                        <p:cTn id="21" dur="900" decel="100000" fill="hold"/>
                                        <p:tgtEl>
                                          <p:spTgt spid="3277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277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2772"/>
                                        </p:tgtEl>
                                        <p:attrNameLst>
                                          <p:attrName>style.visibility</p:attrName>
                                        </p:attrNameLst>
                                      </p:cBhvr>
                                      <p:to>
                                        <p:strVal val="visible"/>
                                      </p:to>
                                    </p:set>
                                    <p:animEffect transition="in" filter="fade">
                                      <p:cBhvr>
                                        <p:cTn id="25" dur="1000"/>
                                        <p:tgtEl>
                                          <p:spTgt spid="32772"/>
                                        </p:tgtEl>
                                      </p:cBhvr>
                                    </p:animEffect>
                                    <p:anim calcmode="lin" valueType="num">
                                      <p:cBhvr>
                                        <p:cTn id="26" dur="1000" fill="hold"/>
                                        <p:tgtEl>
                                          <p:spTgt spid="32772"/>
                                        </p:tgtEl>
                                        <p:attrNameLst>
                                          <p:attrName>ppt_x</p:attrName>
                                        </p:attrNameLst>
                                      </p:cBhvr>
                                      <p:tavLst>
                                        <p:tav tm="0">
                                          <p:val>
                                            <p:strVal val="#ppt_x"/>
                                          </p:val>
                                        </p:tav>
                                        <p:tav tm="100000">
                                          <p:val>
                                            <p:strVal val="#ppt_x"/>
                                          </p:val>
                                        </p:tav>
                                      </p:tavLst>
                                    </p:anim>
                                    <p:anim calcmode="lin" valueType="num">
                                      <p:cBhvr>
                                        <p:cTn id="27" dur="900" decel="100000" fill="hold"/>
                                        <p:tgtEl>
                                          <p:spTgt spid="3277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2772"/>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32771">
                                            <p:txEl>
                                              <p:pRg st="6" end="6"/>
                                            </p:txEl>
                                          </p:spTgt>
                                        </p:tgtEl>
                                        <p:attrNameLst>
                                          <p:attrName>style.visibility</p:attrName>
                                        </p:attrNameLst>
                                      </p:cBhvr>
                                      <p:to>
                                        <p:strVal val="visible"/>
                                      </p:to>
                                    </p:set>
                                    <p:animEffect transition="in" filter="fade">
                                      <p:cBhvr>
                                        <p:cTn id="33" dur="1000"/>
                                        <p:tgtEl>
                                          <p:spTgt spid="32771">
                                            <p:txEl>
                                              <p:pRg st="6" end="6"/>
                                            </p:txEl>
                                          </p:spTgt>
                                        </p:tgtEl>
                                      </p:cBhvr>
                                    </p:animEffect>
                                    <p:anim calcmode="lin" valueType="num">
                                      <p:cBhvr>
                                        <p:cTn id="34"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277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Example 8 – </a:t>
            </a:r>
            <a:r>
              <a:rPr lang="en-US" altLang="en-US" i="1" smtClean="0">
                <a:latin typeface="Arial" charset="0"/>
                <a:cs typeface="Arial" charset="0"/>
              </a:rPr>
              <a:t>Solution</a:t>
            </a:r>
          </a:p>
        </p:txBody>
      </p:sp>
      <p:sp>
        <p:nvSpPr>
          <p:cNvPr id="56323"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endParaRPr lang="en-US" altLang="en-US" dirty="0" smtClean="0">
              <a:latin typeface="Arial" charset="0"/>
              <a:cs typeface="Arial" charset="0"/>
            </a:endParaRPr>
          </a:p>
          <a:p>
            <a:pPr marL="0" indent="0" eaLnBrk="1" hangingPunct="1">
              <a:buFont typeface="Wingdings" pitchFamily="2" charset="2"/>
              <a:buNone/>
            </a:pPr>
            <a:r>
              <a:rPr lang="en-US" altLang="en-US" dirty="0" smtClean="0">
                <a:latin typeface="Arial" charset="0"/>
                <a:cs typeface="Arial" charset="0"/>
              </a:rPr>
              <a:t>Starting with the final inequality, which is valid, you can reverse the steps to conclude that the original inequality is also valid.</a:t>
            </a:r>
          </a:p>
        </p:txBody>
      </p:sp>
      <p:pic>
        <p:nvPicPr>
          <p:cNvPr id="32772" name="Picture 4" descr="b_n = ((2 n)/(1 + n)) ?&lt; (2 (n + 1))/(1 + (n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1554163"/>
            <a:ext cx="31353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 b_(n +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1730375"/>
            <a:ext cx="841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2 n (2 + n) ?&lt; (1 + n) (2 n +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424113"/>
            <a:ext cx="33829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7" descr="4 n + 2 (n^2) ?&lt; 2 + 4 n + 2 (n^2).&#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825" y="3078163"/>
            <a:ext cx="31257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0 &lt; 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8088" y="3840163"/>
            <a:ext cx="71278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fade">
                                      <p:cBhvr>
                                        <p:cTn id="7" dur="1000"/>
                                        <p:tgtEl>
                                          <p:spTgt spid="56325"/>
                                        </p:tgtEl>
                                      </p:cBhvr>
                                    </p:animEffect>
                                    <p:anim calcmode="lin" valueType="num">
                                      <p:cBhvr>
                                        <p:cTn id="8" dur="1000" fill="hold"/>
                                        <p:tgtEl>
                                          <p:spTgt spid="56325"/>
                                        </p:tgtEl>
                                        <p:attrNameLst>
                                          <p:attrName>ppt_x</p:attrName>
                                        </p:attrNameLst>
                                      </p:cBhvr>
                                      <p:tavLst>
                                        <p:tav tm="0">
                                          <p:val>
                                            <p:strVal val="#ppt_x"/>
                                          </p:val>
                                        </p:tav>
                                        <p:tav tm="100000">
                                          <p:val>
                                            <p:strVal val="#ppt_x"/>
                                          </p:val>
                                        </p:tav>
                                      </p:tavLst>
                                    </p:anim>
                                    <p:anim calcmode="lin" valueType="num">
                                      <p:cBhvr>
                                        <p:cTn id="9" dur="900" decel="100000" fill="hold"/>
                                        <p:tgtEl>
                                          <p:spTgt spid="563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32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6326"/>
                                        </p:tgtEl>
                                        <p:attrNameLst>
                                          <p:attrName>style.visibility</p:attrName>
                                        </p:attrNameLst>
                                      </p:cBhvr>
                                      <p:to>
                                        <p:strVal val="visible"/>
                                      </p:to>
                                    </p:set>
                                    <p:animEffect transition="in" filter="fade">
                                      <p:cBhvr>
                                        <p:cTn id="15" dur="1000"/>
                                        <p:tgtEl>
                                          <p:spTgt spid="56326"/>
                                        </p:tgtEl>
                                      </p:cBhvr>
                                    </p:animEffect>
                                    <p:anim calcmode="lin" valueType="num">
                                      <p:cBhvr>
                                        <p:cTn id="16" dur="1000" fill="hold"/>
                                        <p:tgtEl>
                                          <p:spTgt spid="56326"/>
                                        </p:tgtEl>
                                        <p:attrNameLst>
                                          <p:attrName>ppt_x</p:attrName>
                                        </p:attrNameLst>
                                      </p:cBhvr>
                                      <p:tavLst>
                                        <p:tav tm="0">
                                          <p:val>
                                            <p:strVal val="#ppt_x"/>
                                          </p:val>
                                        </p:tav>
                                        <p:tav tm="100000">
                                          <p:val>
                                            <p:strVal val="#ppt_x"/>
                                          </p:val>
                                        </p:tav>
                                      </p:tavLst>
                                    </p:anim>
                                    <p:anim calcmode="lin" valueType="num">
                                      <p:cBhvr>
                                        <p:cTn id="17" dur="900" decel="100000" fill="hold"/>
                                        <p:tgtEl>
                                          <p:spTgt spid="563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632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6327"/>
                                        </p:tgtEl>
                                        <p:attrNameLst>
                                          <p:attrName>style.visibility</p:attrName>
                                        </p:attrNameLst>
                                      </p:cBhvr>
                                      <p:to>
                                        <p:strVal val="visible"/>
                                      </p:to>
                                    </p:set>
                                    <p:animEffect transition="in" filter="fade">
                                      <p:cBhvr>
                                        <p:cTn id="23" dur="1000"/>
                                        <p:tgtEl>
                                          <p:spTgt spid="56327"/>
                                        </p:tgtEl>
                                      </p:cBhvr>
                                    </p:animEffect>
                                    <p:anim calcmode="lin" valueType="num">
                                      <p:cBhvr>
                                        <p:cTn id="24" dur="1000" fill="hold"/>
                                        <p:tgtEl>
                                          <p:spTgt spid="56327"/>
                                        </p:tgtEl>
                                        <p:attrNameLst>
                                          <p:attrName>ppt_x</p:attrName>
                                        </p:attrNameLst>
                                      </p:cBhvr>
                                      <p:tavLst>
                                        <p:tav tm="0">
                                          <p:val>
                                            <p:strVal val="#ppt_x"/>
                                          </p:val>
                                        </p:tav>
                                        <p:tav tm="100000">
                                          <p:val>
                                            <p:strVal val="#ppt_x"/>
                                          </p:val>
                                        </p:tav>
                                      </p:tavLst>
                                    </p:anim>
                                    <p:anim calcmode="lin" valueType="num">
                                      <p:cBhvr>
                                        <p:cTn id="25" dur="900" decel="100000" fill="hold"/>
                                        <p:tgtEl>
                                          <p:spTgt spid="5632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632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6328"/>
                                        </p:tgtEl>
                                        <p:attrNameLst>
                                          <p:attrName>style.visibility</p:attrName>
                                        </p:attrNameLst>
                                      </p:cBhvr>
                                      <p:to>
                                        <p:strVal val="visible"/>
                                      </p:to>
                                    </p:set>
                                    <p:animEffect transition="in" filter="fade">
                                      <p:cBhvr>
                                        <p:cTn id="31" dur="1000"/>
                                        <p:tgtEl>
                                          <p:spTgt spid="56328"/>
                                        </p:tgtEl>
                                      </p:cBhvr>
                                    </p:animEffect>
                                    <p:anim calcmode="lin" valueType="num">
                                      <p:cBhvr>
                                        <p:cTn id="32" dur="1000" fill="hold"/>
                                        <p:tgtEl>
                                          <p:spTgt spid="56328"/>
                                        </p:tgtEl>
                                        <p:attrNameLst>
                                          <p:attrName>ppt_x</p:attrName>
                                        </p:attrNameLst>
                                      </p:cBhvr>
                                      <p:tavLst>
                                        <p:tav tm="0">
                                          <p:val>
                                            <p:strVal val="#ppt_x"/>
                                          </p:val>
                                        </p:tav>
                                        <p:tav tm="100000">
                                          <p:val>
                                            <p:strVal val="#ppt_x"/>
                                          </p:val>
                                        </p:tav>
                                      </p:tavLst>
                                    </p:anim>
                                    <p:anim calcmode="lin" valueType="num">
                                      <p:cBhvr>
                                        <p:cTn id="33" dur="900" decel="100000" fill="hold"/>
                                        <p:tgtEl>
                                          <p:spTgt spid="563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6328"/>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56323">
                                            <p:txEl>
                                              <p:pRg st="7" end="7"/>
                                            </p:txEl>
                                          </p:spTgt>
                                        </p:tgtEl>
                                        <p:attrNameLst>
                                          <p:attrName>style.visibility</p:attrName>
                                        </p:attrNameLst>
                                      </p:cBhvr>
                                      <p:to>
                                        <p:strVal val="visible"/>
                                      </p:to>
                                    </p:set>
                                    <p:animEffect transition="in" filter="fade">
                                      <p:cBhvr>
                                        <p:cTn id="39" dur="1000"/>
                                        <p:tgtEl>
                                          <p:spTgt spid="56323">
                                            <p:txEl>
                                              <p:pRg st="7" end="7"/>
                                            </p:txEl>
                                          </p:spTgt>
                                        </p:tgtEl>
                                      </p:cBhvr>
                                    </p:animEffect>
                                    <p:anim calcmode="lin" valueType="num">
                                      <p:cBhvr>
                                        <p:cTn id="40" dur="10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6323">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632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idx="1"/>
          </p:nvPr>
        </p:nvSpPr>
        <p:spPr>
          <a:xfrm>
            <a:off x="457200" y="1370013"/>
            <a:ext cx="8229600" cy="5256212"/>
          </a:xfrm>
        </p:spPr>
        <p:txBody>
          <a:bodyPr/>
          <a:lstStyle/>
          <a:p>
            <a:pPr marL="350838" indent="-350838">
              <a:lnSpc>
                <a:spcPct val="90000"/>
              </a:lnSpc>
              <a:spcBef>
                <a:spcPct val="0"/>
              </a:spcBef>
              <a:buClr>
                <a:srgbClr val="D7181E"/>
              </a:buClr>
              <a:buFont typeface="Wingdings" pitchFamily="2" charset="2"/>
              <a:buChar char="n"/>
            </a:pPr>
            <a:r>
              <a:rPr lang="en-IN" altLang="en-US" sz="2800" smtClean="0">
                <a:latin typeface="Arial" charset="0"/>
                <a:cs typeface="Arial" charset="0"/>
              </a:rPr>
              <a:t>Write the terms of a sequence</a:t>
            </a:r>
            <a:r>
              <a:rPr lang="en-US" altLang="en-US" sz="2800" smtClean="0">
                <a:latin typeface="Arial" charset="0"/>
                <a:cs typeface="Arial" charset="0"/>
              </a:rPr>
              <a:t>.</a:t>
            </a:r>
          </a:p>
          <a:p>
            <a:pPr marL="350838" indent="-350838">
              <a:lnSpc>
                <a:spcPct val="90000"/>
              </a:lnSpc>
              <a:spcBef>
                <a:spcPct val="0"/>
              </a:spcBef>
              <a:buClr>
                <a:srgbClr val="D7181E"/>
              </a:buClr>
              <a:buFont typeface="Wingdings" pitchFamily="2" charset="2"/>
              <a:buChar char="n"/>
            </a:pPr>
            <a:endParaRPr lang="en-US" altLang="en-US" sz="2800" smtClean="0">
              <a:latin typeface="Arial" charset="0"/>
              <a:cs typeface="Arial" charset="0"/>
            </a:endParaRPr>
          </a:p>
          <a:p>
            <a:pPr marL="350838" indent="-350838">
              <a:lnSpc>
                <a:spcPct val="90000"/>
              </a:lnSpc>
              <a:spcBef>
                <a:spcPct val="0"/>
              </a:spcBef>
              <a:buClr>
                <a:srgbClr val="D7181E"/>
              </a:buClr>
              <a:buFont typeface="Wingdings" pitchFamily="2" charset="2"/>
              <a:buChar char="n"/>
            </a:pPr>
            <a:r>
              <a:rPr lang="en-US" altLang="en-US" sz="2800" smtClean="0">
                <a:latin typeface="Arial" charset="0"/>
                <a:cs typeface="Arial" charset="0"/>
              </a:rPr>
              <a:t>Determine whether a sequence converges or diverges.</a:t>
            </a:r>
          </a:p>
          <a:p>
            <a:pPr marL="350838" indent="-350838">
              <a:lnSpc>
                <a:spcPct val="90000"/>
              </a:lnSpc>
              <a:spcBef>
                <a:spcPct val="0"/>
              </a:spcBef>
              <a:buClr>
                <a:srgbClr val="D7181E"/>
              </a:buClr>
              <a:buFont typeface="Wingdings" pitchFamily="2" charset="2"/>
              <a:buChar char="n"/>
            </a:pPr>
            <a:endParaRPr lang="en-US" altLang="en-US" sz="2800" smtClean="0">
              <a:latin typeface="Arial" charset="0"/>
              <a:cs typeface="Arial" charset="0"/>
            </a:endParaRPr>
          </a:p>
          <a:p>
            <a:pPr marL="350838" indent="-350838">
              <a:lnSpc>
                <a:spcPct val="90000"/>
              </a:lnSpc>
              <a:spcBef>
                <a:spcPct val="0"/>
              </a:spcBef>
              <a:buClr>
                <a:srgbClr val="D7181E"/>
              </a:buClr>
              <a:buFont typeface="Wingdings" pitchFamily="2" charset="2"/>
              <a:buChar char="n"/>
            </a:pPr>
            <a:r>
              <a:rPr lang="en-US" altLang="en-US" sz="2800" smtClean="0">
                <a:latin typeface="Arial" charset="0"/>
                <a:cs typeface="Arial" charset="0"/>
              </a:rPr>
              <a:t>Write a formula for the </a:t>
            </a:r>
            <a:r>
              <a:rPr lang="en-US" altLang="en-US" sz="2800" i="1" smtClean="0">
                <a:latin typeface="Arial" charset="0"/>
                <a:cs typeface="Arial" charset="0"/>
              </a:rPr>
              <a:t>n</a:t>
            </a:r>
            <a:r>
              <a:rPr lang="en-US" altLang="en-US" sz="2800" smtClean="0">
                <a:latin typeface="Arial" charset="0"/>
                <a:cs typeface="Arial" charset="0"/>
              </a:rPr>
              <a:t>th term of a sequence.</a:t>
            </a:r>
          </a:p>
          <a:p>
            <a:pPr marL="350838" indent="-350838">
              <a:lnSpc>
                <a:spcPct val="90000"/>
              </a:lnSpc>
              <a:spcBef>
                <a:spcPct val="0"/>
              </a:spcBef>
              <a:buClr>
                <a:srgbClr val="D7181E"/>
              </a:buClr>
              <a:buFont typeface="Wingdings" pitchFamily="2" charset="2"/>
              <a:buChar char="n"/>
            </a:pPr>
            <a:endParaRPr lang="en-US" altLang="en-US" sz="2800" smtClean="0">
              <a:latin typeface="Arial" charset="0"/>
              <a:cs typeface="Arial" charset="0"/>
            </a:endParaRPr>
          </a:p>
          <a:p>
            <a:pPr marL="350838" indent="-350838">
              <a:lnSpc>
                <a:spcPct val="90000"/>
              </a:lnSpc>
              <a:spcBef>
                <a:spcPct val="0"/>
              </a:spcBef>
              <a:buClr>
                <a:srgbClr val="D7181E"/>
              </a:buClr>
              <a:buFont typeface="Wingdings" pitchFamily="2" charset="2"/>
              <a:buChar char="n"/>
            </a:pPr>
            <a:r>
              <a:rPr lang="en-US" altLang="en-US" sz="2800" smtClean="0">
                <a:latin typeface="Arial" charset="0"/>
                <a:cs typeface="Arial" charset="0"/>
              </a:rPr>
              <a:t>Use properties of monotonic sequences and bounded sequences.</a:t>
            </a:r>
          </a:p>
        </p:txBody>
      </p:sp>
      <p:sp>
        <p:nvSpPr>
          <p:cNvPr id="6147" name="Text Box 5"/>
          <p:cNvSpPr txBox="1">
            <a:spLocks noChangeArrowheads="1"/>
          </p:cNvSpPr>
          <p:nvPr/>
        </p:nvSpPr>
        <p:spPr bwMode="auto">
          <a:xfrm>
            <a:off x="561975" y="306388"/>
            <a:ext cx="8310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Example 8 – </a:t>
            </a:r>
            <a:r>
              <a:rPr lang="en-US" altLang="en-US" i="1" smtClean="0">
                <a:latin typeface="Arial" charset="0"/>
                <a:cs typeface="Arial" charset="0"/>
              </a:rPr>
              <a:t>Solution</a:t>
            </a:r>
          </a:p>
        </p:txBody>
      </p:sp>
      <p:sp>
        <p:nvSpPr>
          <p:cNvPr id="34819"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b="1" smtClean="0">
                <a:latin typeface="Arial" charset="0"/>
                <a:cs typeface="Arial" charset="0"/>
              </a:rPr>
              <a:t>c. </a:t>
            </a:r>
            <a:r>
              <a:rPr lang="en-US" altLang="en-US" smtClean="0">
                <a:latin typeface="Arial" charset="0"/>
                <a:cs typeface="Arial" charset="0"/>
              </a:rPr>
              <a:t>This sequence is not monotonic, because the second</a:t>
            </a:r>
          </a:p>
          <a:p>
            <a:pPr marL="0" indent="0" eaLnBrk="1" hangingPunct="1">
              <a:buFont typeface="Wingdings" pitchFamily="2" charset="2"/>
              <a:buNone/>
            </a:pPr>
            <a:r>
              <a:rPr lang="en-US" altLang="en-US" smtClean="0">
                <a:latin typeface="Arial" charset="0"/>
                <a:cs typeface="Arial" charset="0"/>
              </a:rPr>
              <a:t>    term is </a:t>
            </a:r>
            <a:r>
              <a:rPr lang="en-IN" altLang="en-US" smtClean="0">
                <a:latin typeface="Arial" charset="0"/>
                <a:cs typeface="Arial" charset="0"/>
              </a:rPr>
              <a:t>greater than both the first term and the third term.</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    (Note that if you drop the first term,</a:t>
            </a:r>
          </a:p>
          <a:p>
            <a:pPr marL="0" indent="0" eaLnBrk="1" hangingPunct="1">
              <a:buFont typeface="Wingdings" pitchFamily="2" charset="2"/>
              <a:buNone/>
            </a:pPr>
            <a:r>
              <a:rPr lang="en-US" altLang="en-US" smtClean="0">
                <a:latin typeface="Arial" charset="0"/>
                <a:cs typeface="Arial" charset="0"/>
              </a:rPr>
              <a:t>    the remaining sequence </a:t>
            </a:r>
            <a:r>
              <a:rPr lang="en-US" altLang="en-US" i="1" smtClean="0">
                <a:latin typeface="Arial" charset="0"/>
                <a:cs typeface="Arial" charset="0"/>
              </a:rPr>
              <a:t>c</a:t>
            </a:r>
            <a:r>
              <a:rPr lang="en-US" altLang="en-US" baseline="-25000" smtClean="0">
                <a:latin typeface="Arial" charset="0"/>
                <a:cs typeface="Arial" charset="0"/>
              </a:rPr>
              <a:t>2</a:t>
            </a:r>
            <a:r>
              <a:rPr lang="en-US" altLang="en-US" smtClean="0">
                <a:latin typeface="Arial" charset="0"/>
                <a:cs typeface="Arial" charset="0"/>
              </a:rPr>
              <a:t>, </a:t>
            </a:r>
            <a:r>
              <a:rPr lang="en-US" altLang="en-US" i="1" smtClean="0">
                <a:latin typeface="Arial" charset="0"/>
                <a:cs typeface="Arial" charset="0"/>
              </a:rPr>
              <a:t>c</a:t>
            </a:r>
            <a:r>
              <a:rPr lang="en-US" altLang="en-US" baseline="-25000" smtClean="0">
                <a:latin typeface="Arial" charset="0"/>
                <a:cs typeface="Arial" charset="0"/>
              </a:rPr>
              <a:t>3</a:t>
            </a:r>
            <a:r>
              <a:rPr lang="en-US" altLang="en-US" smtClean="0">
                <a:latin typeface="Arial" charset="0"/>
                <a:cs typeface="Arial" charset="0"/>
              </a:rPr>
              <a:t>, </a:t>
            </a:r>
            <a:r>
              <a:rPr lang="en-US" altLang="en-US" i="1" smtClean="0">
                <a:latin typeface="Arial" charset="0"/>
                <a:cs typeface="Arial" charset="0"/>
              </a:rPr>
              <a:t>c</a:t>
            </a:r>
            <a:r>
              <a:rPr lang="en-US" altLang="en-US" baseline="-25000" smtClean="0">
                <a:latin typeface="Arial" charset="0"/>
                <a:cs typeface="Arial" charset="0"/>
              </a:rPr>
              <a:t>4</a:t>
            </a:r>
            <a:r>
              <a:rPr lang="en-US" altLang="en-US" smtClean="0">
                <a:latin typeface="Arial" charset="0"/>
                <a:cs typeface="Arial" charset="0"/>
              </a:rPr>
              <a:t>, . . .</a:t>
            </a:r>
          </a:p>
          <a:p>
            <a:pPr marL="0" indent="0" eaLnBrk="1" hangingPunct="1">
              <a:buFont typeface="Wingdings" pitchFamily="2" charset="2"/>
              <a:buNone/>
            </a:pPr>
            <a:r>
              <a:rPr lang="en-US" altLang="en-US" smtClean="0">
                <a:latin typeface="Arial" charset="0"/>
                <a:cs typeface="Arial" charset="0"/>
              </a:rPr>
              <a:t>    is monotonic.)</a:t>
            </a:r>
          </a:p>
        </p:txBody>
      </p:sp>
      <p:sp>
        <p:nvSpPr>
          <p:cNvPr id="33797" name="Text Box 12"/>
          <p:cNvSpPr txBox="1">
            <a:spLocks noChangeArrowheads="1"/>
          </p:cNvSpPr>
          <p:nvPr/>
        </p:nvSpPr>
        <p:spPr bwMode="auto">
          <a:xfrm>
            <a:off x="6486525" y="606107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1200" b="1"/>
              <a:t>Figure 9.3</a:t>
            </a:r>
          </a:p>
        </p:txBody>
      </p:sp>
      <p:pic>
        <p:nvPicPr>
          <p:cNvPr id="33798" name="Picture 8" descr="The image consists of a visual representation and a caption. Visual representation. A sequence of dots represented by a dashed curve is graphed in the first quadrant of the coordinate plane. The horizontal axis is labeled n. The vertical axis is labeled c_n. Four dots of the sequence are labeled as follows: c_1 at (1, 1), c_2 at (2, 4/3), c_3 at (3, 9/7), and c_4 at (4, 16/15). The curve is labeled {c_n} = {(n^2)/(2^n minus 1)}. It begins at c_1, goes up and to the right, reaches a high point at c_2, then goes down and to the right, passes through c_3, and ends at c_4. Caption. C. Not monotoni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24200"/>
            <a:ext cx="26860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animEffect transition="in" filter="fade">
                                      <p:cBhvr>
                                        <p:cTn id="7" dur="1000"/>
                                        <p:tgtEl>
                                          <p:spTgt spid="34819">
                                            <p:txEl>
                                              <p:pRg st="3" end="3"/>
                                            </p:txEl>
                                          </p:spTgt>
                                        </p:tgtEl>
                                      </p:cBhvr>
                                    </p:animEffect>
                                    <p:anim calcmode="lin" valueType="num">
                                      <p:cBhvr>
                                        <p:cTn id="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481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1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Effect transition="in" filter="fade">
                                      <p:cBhvr>
                                        <p:cTn id="13" dur="1000"/>
                                        <p:tgtEl>
                                          <p:spTgt spid="34819">
                                            <p:txEl>
                                              <p:pRg st="4" end="4"/>
                                            </p:txEl>
                                          </p:spTgt>
                                        </p:tgtEl>
                                      </p:cBhvr>
                                    </p:animEffect>
                                    <p:anim calcmode="lin" valueType="num">
                                      <p:cBhvr>
                                        <p:cTn id="14"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481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481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animEffect transition="in" filter="fade">
                                      <p:cBhvr>
                                        <p:cTn id="19" dur="1000"/>
                                        <p:tgtEl>
                                          <p:spTgt spid="34819">
                                            <p:txEl>
                                              <p:pRg st="5" end="5"/>
                                            </p:txEl>
                                          </p:spTgt>
                                        </p:tgtEl>
                                      </p:cBhvr>
                                    </p:animEffect>
                                    <p:anim calcmode="lin" valueType="num">
                                      <p:cBhvr>
                                        <p:cTn id="20"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4819">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481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49275" y="320675"/>
            <a:ext cx="8229600" cy="685800"/>
          </a:xfrm>
        </p:spPr>
        <p:txBody>
          <a:bodyPr/>
          <a:lstStyle/>
          <a:p>
            <a:pPr eaLnBrk="1" hangingPunct="1"/>
            <a:r>
              <a:rPr lang="en-US" altLang="en-US" sz="2900" smtClean="0">
                <a:latin typeface="Arial" charset="0"/>
                <a:cs typeface="Arial" charset="0"/>
              </a:rPr>
              <a:t>Monotonic Sequences and Bounded Sequences</a:t>
            </a:r>
          </a:p>
        </p:txBody>
      </p:sp>
      <p:pic>
        <p:nvPicPr>
          <p:cNvPr id="34819" name="Picture 1" descr="Definition of Bounded Sequence. (item 1). A sequence {a_n} is bounded above when there is a real number M such that a_n &lt;= M for all n. The number M is called an upper bound of the sequence. (item 2). A sequence {a_n} is bounded below when there is a real number N such that N &lt;= a_n for all n. The number N is called a lower bound of the sequence. (item 3). A sequence {a_n} is bounded when it is bounded above and bounded below.&#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981200"/>
            <a:ext cx="79184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One important property of the real numbers is that they are </a:t>
            </a:r>
            <a:r>
              <a:rPr lang="en-US" altLang="en-US" b="1" smtClean="0">
                <a:latin typeface="Arial" charset="0"/>
                <a:cs typeface="Arial" charset="0"/>
              </a:rPr>
              <a:t>complete. </a:t>
            </a:r>
            <a:r>
              <a:rPr lang="en-US" altLang="en-US" smtClean="0">
                <a:latin typeface="Arial" charset="0"/>
                <a:cs typeface="Arial" charset="0"/>
              </a:rPr>
              <a:t>Informally this means that there are no holes or gaps on the real number line. (The set of rational numbers does not have the completeness property.)</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The completeness axiom for real numbers can be used to conclude that if a sequence has an upper bound, then it must have a </a:t>
            </a:r>
            <a:r>
              <a:rPr lang="en-US" altLang="en-US" b="1" smtClean="0">
                <a:latin typeface="Arial" charset="0"/>
                <a:cs typeface="Arial" charset="0"/>
              </a:rPr>
              <a:t>least upper bound </a:t>
            </a:r>
            <a:r>
              <a:rPr lang="en-US" altLang="en-US" smtClean="0">
                <a:latin typeface="Arial" charset="0"/>
                <a:cs typeface="Arial" charset="0"/>
              </a:rPr>
              <a:t>(an upper bound that is less than all other upper bounds for the sequence). </a:t>
            </a:r>
          </a:p>
        </p:txBody>
      </p:sp>
      <p:sp>
        <p:nvSpPr>
          <p:cNvPr id="35843" name="Rectangle 2"/>
          <p:cNvSpPr>
            <a:spLocks noGrp="1" noChangeArrowheads="1"/>
          </p:cNvSpPr>
          <p:nvPr>
            <p:ph type="title"/>
          </p:nvPr>
        </p:nvSpPr>
        <p:spPr>
          <a:xfrm>
            <a:off x="549275" y="320675"/>
            <a:ext cx="8229600" cy="685800"/>
          </a:xfrm>
        </p:spPr>
        <p:txBody>
          <a:bodyPr/>
          <a:lstStyle/>
          <a:p>
            <a:pPr eaLnBrk="1" hangingPunct="1"/>
            <a:r>
              <a:rPr lang="en-US" altLang="en-US" sz="2900" smtClean="0">
                <a:latin typeface="Arial" charset="0"/>
                <a:cs typeface="Arial" charset="0"/>
              </a:rPr>
              <a:t>Monotonic Sequences and Bounded Sequences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US" altLang="en-US" smtClean="0">
                <a:latin typeface="Arial" charset="0"/>
                <a:cs typeface="Arial" charset="0"/>
              </a:rPr>
              <a:t>For example, the least upper bound of the sequence </a:t>
            </a:r>
          </a:p>
          <a:p>
            <a:pPr marL="0" indent="0" eaLnBrk="1" hangingPunct="1">
              <a:buFont typeface="Wingdings" pitchFamily="2" charset="2"/>
              <a:buNone/>
            </a:pPr>
            <a:r>
              <a:rPr lang="en-US" altLang="en-US" smtClean="0">
                <a:latin typeface="Arial" charset="0"/>
                <a:cs typeface="Arial" charset="0"/>
              </a:rPr>
              <a:t>{</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 {</a:t>
            </a:r>
            <a:r>
              <a:rPr lang="en-US" altLang="en-US" i="1" smtClean="0">
                <a:latin typeface="Arial" charset="0"/>
                <a:cs typeface="Arial" charset="0"/>
              </a:rPr>
              <a:t>n</a:t>
            </a:r>
            <a:r>
              <a:rPr lang="en-US" altLang="en-US" smtClean="0">
                <a:latin typeface="Arial" charset="0"/>
                <a:cs typeface="Arial" charset="0"/>
              </a:rPr>
              <a:t>/(</a:t>
            </a:r>
            <a:r>
              <a:rPr lang="en-US" altLang="en-US" i="1" smtClean="0">
                <a:latin typeface="Arial" charset="0"/>
                <a:cs typeface="Arial" charset="0"/>
              </a:rPr>
              <a:t>n +</a:t>
            </a:r>
            <a:r>
              <a:rPr lang="en-US" altLang="en-US" smtClean="0">
                <a:latin typeface="Arial" charset="0"/>
                <a:cs typeface="Arial" charset="0"/>
              </a:rPr>
              <a:t> 1)},</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is 1. </a:t>
            </a:r>
          </a:p>
        </p:txBody>
      </p:sp>
      <p:pic>
        <p:nvPicPr>
          <p:cNvPr id="36867" name="Picture 4" descr="1/2, 2/3, 3/4, 4/5, ..., n/(n + 1),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386013"/>
            <a:ext cx="36020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title"/>
          </p:nvPr>
        </p:nvSpPr>
        <p:spPr>
          <a:xfrm>
            <a:off x="549275" y="320675"/>
            <a:ext cx="8229600" cy="685800"/>
          </a:xfrm>
        </p:spPr>
        <p:txBody>
          <a:bodyPr/>
          <a:lstStyle/>
          <a:p>
            <a:pPr eaLnBrk="1" hangingPunct="1"/>
            <a:r>
              <a:rPr lang="en-US" altLang="en-US" sz="2900" smtClean="0">
                <a:latin typeface="Arial" charset="0"/>
                <a:cs typeface="Arial" charset="0"/>
              </a:rPr>
              <a:t>Monotonic Sequences and Bounded Sequences</a:t>
            </a:r>
          </a:p>
        </p:txBody>
      </p:sp>
      <p:pic>
        <p:nvPicPr>
          <p:cNvPr id="36869" name="Picture 2" descr="Theorem 9.5. Bounded Monotonic Sequences. If a sequence {a_n} is bounded and monotonic, then it converge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3" y="4210050"/>
            <a:ext cx="7918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49275" y="320675"/>
            <a:ext cx="8229600" cy="685800"/>
          </a:xfrm>
        </p:spPr>
        <p:txBody>
          <a:bodyPr/>
          <a:lstStyle/>
          <a:p>
            <a:pPr eaLnBrk="1" hangingPunct="1"/>
            <a:r>
              <a:rPr lang="en-US" altLang="en-US" sz="2800" smtClean="0">
                <a:latin typeface="Arial" charset="0"/>
                <a:cs typeface="Arial" charset="0"/>
              </a:rPr>
              <a:t>Example 9 – </a:t>
            </a:r>
            <a:r>
              <a:rPr lang="en-US" altLang="en-US" sz="2800" i="1" smtClean="0">
                <a:latin typeface="Arial" charset="0"/>
                <a:cs typeface="Arial" charset="0"/>
              </a:rPr>
              <a:t>Bounded and Monotonic Sequences</a:t>
            </a:r>
          </a:p>
        </p:txBody>
      </p:sp>
      <p:sp>
        <p:nvSpPr>
          <p:cNvPr id="53251" name="Rectangle 3"/>
          <p:cNvSpPr>
            <a:spLocks noGrp="1" noChangeArrowheads="1"/>
          </p:cNvSpPr>
          <p:nvPr>
            <p:ph idx="1"/>
          </p:nvPr>
        </p:nvSpPr>
        <p:spPr>
          <a:xfrm>
            <a:off x="457200" y="1370013"/>
            <a:ext cx="8229600" cy="5256212"/>
          </a:xfrm>
        </p:spPr>
        <p:txBody>
          <a:bodyPr/>
          <a:lstStyle/>
          <a:p>
            <a:pPr marL="0" indent="0" eaLnBrk="1" hangingPunct="1">
              <a:buFont typeface="Arial" panose="020B0604020202020204" pitchFamily="34" charset="0"/>
              <a:buNone/>
              <a:defRPr/>
            </a:pPr>
            <a:r>
              <a:rPr lang="en-US" altLang="en-US" b="1" dirty="0" smtClean="0">
                <a:ea typeface="+mn-ea"/>
              </a:rPr>
              <a:t>a. </a:t>
            </a:r>
            <a:r>
              <a:rPr lang="en-US" altLang="en-US" dirty="0" smtClean="0">
                <a:ea typeface="+mn-ea"/>
              </a:rPr>
              <a:t>The sequence {</a:t>
            </a:r>
            <a:r>
              <a:rPr lang="en-US" altLang="en-US" i="1" dirty="0" smtClean="0">
                <a:ea typeface="+mn-ea"/>
              </a:rPr>
              <a:t>a</a:t>
            </a:r>
            <a:r>
              <a:rPr lang="en-US" altLang="en-US" i="1" baseline="-25000" dirty="0" smtClean="0">
                <a:ea typeface="+mn-ea"/>
              </a:rPr>
              <a:t>n</a:t>
            </a:r>
            <a:r>
              <a:rPr lang="en-US" altLang="en-US" dirty="0" smtClean="0">
                <a:ea typeface="+mn-ea"/>
              </a:rPr>
              <a:t>} = {1/</a:t>
            </a:r>
            <a:r>
              <a:rPr lang="en-US" altLang="en-US" i="1" dirty="0" smtClean="0">
                <a:ea typeface="+mn-ea"/>
              </a:rPr>
              <a:t>n</a:t>
            </a:r>
            <a:r>
              <a:rPr lang="en-US" altLang="en-US" dirty="0" smtClean="0">
                <a:ea typeface="+mn-ea"/>
              </a:rPr>
              <a:t>} is both bounded and</a:t>
            </a:r>
            <a:br>
              <a:rPr lang="en-US" altLang="en-US" dirty="0" smtClean="0">
                <a:ea typeface="+mn-ea"/>
              </a:rPr>
            </a:br>
            <a:r>
              <a:rPr lang="en-US" altLang="en-US" dirty="0" smtClean="0">
                <a:ea typeface="+mn-ea"/>
              </a:rPr>
              <a:t>    monotonic. So, by Theorem 9.5, it must converge.</a:t>
            </a:r>
          </a:p>
          <a:p>
            <a:pPr marL="457200" indent="-457200" eaLnBrk="1" hangingPunct="1">
              <a:buFont typeface="Wingdings" panose="05000000000000000000" pitchFamily="2" charset="2"/>
              <a:buNone/>
              <a:defRPr/>
            </a:pPr>
            <a:endParaRPr lang="en-US" altLang="en-US" dirty="0" smtClean="0">
              <a:ea typeface="+mn-ea"/>
            </a:endParaRPr>
          </a:p>
          <a:p>
            <a:pPr marL="0" indent="0" eaLnBrk="1" hangingPunct="1">
              <a:buFont typeface="Arial" panose="020B0604020202020204" pitchFamily="34" charset="0"/>
              <a:buNone/>
              <a:defRPr/>
            </a:pPr>
            <a:r>
              <a:rPr lang="en-US" altLang="en-US" b="1" dirty="0" smtClean="0">
                <a:ea typeface="+mn-ea"/>
              </a:rPr>
              <a:t>b. </a:t>
            </a:r>
            <a:r>
              <a:rPr lang="en-US" altLang="en-US" dirty="0" smtClean="0">
                <a:ea typeface="+mn-ea"/>
              </a:rPr>
              <a:t>The divergent sequence {</a:t>
            </a:r>
            <a:r>
              <a:rPr lang="en-US" altLang="en-US" i="1" dirty="0" err="1" smtClean="0">
                <a:ea typeface="+mn-ea"/>
              </a:rPr>
              <a:t>b</a:t>
            </a:r>
            <a:r>
              <a:rPr lang="en-US" altLang="en-US" i="1" baseline="-25000" dirty="0" err="1" smtClean="0">
                <a:ea typeface="+mn-ea"/>
              </a:rPr>
              <a:t>n</a:t>
            </a:r>
            <a:r>
              <a:rPr lang="en-US" altLang="en-US" dirty="0" smtClean="0">
                <a:ea typeface="+mn-ea"/>
              </a:rPr>
              <a:t>} = {</a:t>
            </a:r>
            <a:r>
              <a:rPr lang="en-US" altLang="en-US" i="1" dirty="0" smtClean="0">
                <a:ea typeface="+mn-ea"/>
              </a:rPr>
              <a:t>n</a:t>
            </a:r>
            <a:r>
              <a:rPr lang="en-US" altLang="en-US" baseline="30000" dirty="0" smtClean="0">
                <a:ea typeface="+mn-ea"/>
              </a:rPr>
              <a:t>2</a:t>
            </a:r>
            <a:r>
              <a:rPr lang="en-US" altLang="en-US" dirty="0" smtClean="0">
                <a:ea typeface="+mn-ea"/>
              </a:rPr>
              <a:t>/(</a:t>
            </a:r>
            <a:r>
              <a:rPr lang="en-US" altLang="en-US" i="1" dirty="0" smtClean="0">
                <a:ea typeface="+mn-ea"/>
              </a:rPr>
              <a:t>n </a:t>
            </a:r>
            <a:r>
              <a:rPr lang="en-US" altLang="en-US" dirty="0" smtClean="0">
                <a:ea typeface="+mn-ea"/>
              </a:rPr>
              <a:t>+ 1)} is monotonic </a:t>
            </a:r>
            <a:br>
              <a:rPr lang="en-US" altLang="en-US" dirty="0" smtClean="0">
                <a:ea typeface="+mn-ea"/>
              </a:rPr>
            </a:br>
            <a:r>
              <a:rPr lang="en-US" altLang="en-US" dirty="0" smtClean="0">
                <a:ea typeface="+mn-ea"/>
              </a:rPr>
              <a:t>    but not bounded. (It is bounded below.)</a:t>
            </a:r>
          </a:p>
          <a:p>
            <a:pPr marL="457200" indent="-457200" eaLnBrk="1" hangingPunct="1">
              <a:buFont typeface="Wingdings" panose="05000000000000000000" pitchFamily="2" charset="2"/>
              <a:buAutoNum type="alphaLcPeriod" startAt="2"/>
              <a:defRPr/>
            </a:pPr>
            <a:endParaRPr lang="en-US" altLang="en-US" dirty="0" smtClean="0">
              <a:ea typeface="+mn-ea"/>
            </a:endParaRPr>
          </a:p>
          <a:p>
            <a:pPr marL="0" indent="0" eaLnBrk="1" hangingPunct="1">
              <a:buFont typeface="Arial" panose="020B0604020202020204" pitchFamily="34" charset="0"/>
              <a:buNone/>
              <a:defRPr/>
            </a:pPr>
            <a:r>
              <a:rPr lang="en-US" altLang="en-US" b="1" dirty="0" smtClean="0">
                <a:ea typeface="+mn-ea"/>
              </a:rPr>
              <a:t>c. </a:t>
            </a:r>
            <a:r>
              <a:rPr lang="en-US" altLang="en-US" dirty="0" smtClean="0">
                <a:ea typeface="+mn-ea"/>
              </a:rPr>
              <a:t>The divergent sequence {</a:t>
            </a:r>
            <a:r>
              <a:rPr lang="en-US" altLang="en-US" i="1" dirty="0" err="1" smtClean="0">
                <a:ea typeface="+mn-ea"/>
              </a:rPr>
              <a:t>c</a:t>
            </a:r>
            <a:r>
              <a:rPr lang="en-US" altLang="en-US" i="1" baseline="-25000" dirty="0" err="1" smtClean="0">
                <a:ea typeface="+mn-ea"/>
              </a:rPr>
              <a:t>n</a:t>
            </a:r>
            <a:r>
              <a:rPr lang="en-US" altLang="en-US" dirty="0" smtClean="0">
                <a:ea typeface="+mn-ea"/>
              </a:rPr>
              <a:t>} = {(–1)</a:t>
            </a:r>
            <a:r>
              <a:rPr lang="en-US" altLang="en-US" i="1" baseline="30000" dirty="0" smtClean="0">
                <a:ea typeface="+mn-ea"/>
              </a:rPr>
              <a:t>n</a:t>
            </a:r>
            <a:r>
              <a:rPr lang="en-US" altLang="en-US" dirty="0" smtClean="0">
                <a:ea typeface="+mn-ea"/>
              </a:rPr>
              <a:t>} is bounded but   </a:t>
            </a:r>
            <a:br>
              <a:rPr lang="en-US" altLang="en-US" dirty="0" smtClean="0">
                <a:ea typeface="+mn-ea"/>
              </a:rPr>
            </a:br>
            <a:r>
              <a:rPr lang="en-US" altLang="en-US" dirty="0" smtClean="0">
                <a:ea typeface="+mn-ea"/>
              </a:rPr>
              <a:t>    not monotonic.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1000"/>
                                        <p:tgtEl>
                                          <p:spTgt spid="53251">
                                            <p:txEl>
                                              <p:pRg st="2" end="2"/>
                                            </p:txEl>
                                          </p:spTgt>
                                        </p:tgtEl>
                                      </p:cBhvr>
                                    </p:animEffect>
                                    <p:anim calcmode="lin" valueType="num">
                                      <p:cBhvr>
                                        <p:cTn id="8"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325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animEffect transition="in" filter="fade">
                                      <p:cBhvr>
                                        <p:cTn id="15" dur="1000"/>
                                        <p:tgtEl>
                                          <p:spTgt spid="53251">
                                            <p:txEl>
                                              <p:pRg st="4" end="4"/>
                                            </p:txEl>
                                          </p:spTgt>
                                        </p:tgtEl>
                                      </p:cBhvr>
                                    </p:animEffect>
                                    <p:anim calcmode="lin" valueType="num">
                                      <p:cBhvr>
                                        <p:cTn id="16"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3251">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325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000"/>
              <a:t>Sequences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Sequences</a:t>
            </a:r>
          </a:p>
        </p:txBody>
      </p:sp>
      <p:sp>
        <p:nvSpPr>
          <p:cNvPr id="8195" name="Rectangle 3"/>
          <p:cNvSpPr>
            <a:spLocks noGrp="1" noChangeArrowheads="1"/>
          </p:cNvSpPr>
          <p:nvPr>
            <p:ph idx="1"/>
          </p:nvPr>
        </p:nvSpPr>
        <p:spPr>
          <a:xfrm>
            <a:off x="457200" y="1300163"/>
            <a:ext cx="8229600" cy="5256212"/>
          </a:xfrm>
        </p:spPr>
        <p:txBody>
          <a:bodyPr/>
          <a:lstStyle/>
          <a:p>
            <a:pPr marL="0" indent="0" eaLnBrk="1" hangingPunct="1">
              <a:buFont typeface="Wingdings" pitchFamily="2" charset="2"/>
              <a:buNone/>
            </a:pPr>
            <a:r>
              <a:rPr lang="en-US" altLang="en-US" smtClean="0">
                <a:latin typeface="Arial" charset="0"/>
                <a:cs typeface="Arial" charset="0"/>
              </a:rPr>
              <a:t>A </a:t>
            </a:r>
            <a:r>
              <a:rPr lang="en-US" altLang="en-US" b="1" smtClean="0">
                <a:latin typeface="Arial" charset="0"/>
                <a:cs typeface="Arial" charset="0"/>
              </a:rPr>
              <a:t>sequence </a:t>
            </a:r>
            <a:r>
              <a:rPr lang="en-US" altLang="en-US" smtClean="0">
                <a:latin typeface="Arial" charset="0"/>
                <a:cs typeface="Arial" charset="0"/>
              </a:rPr>
              <a:t>is defined as a function whose domain is the set of positive integers. Although a sequence is a function, it is common to represent sequences by subscript notation rather than by the standard function notation. </a:t>
            </a:r>
          </a:p>
          <a:p>
            <a:pPr marL="0" indent="0" eaLnBrk="1" hangingPunct="1">
              <a:buFont typeface="Wingdings" pitchFamily="2" charset="2"/>
              <a:buNone/>
            </a:pPr>
            <a:endParaRPr lang="en-US" altLang="en-US" sz="11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For instance, in the sequence</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z="11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1 is mapped onto </a:t>
            </a:r>
            <a:r>
              <a:rPr lang="en-US" altLang="en-US" i="1" smtClean="0">
                <a:latin typeface="Arial" charset="0"/>
                <a:cs typeface="Arial" charset="0"/>
              </a:rPr>
              <a:t>a</a:t>
            </a:r>
            <a:r>
              <a:rPr lang="en-US" altLang="en-US" baseline="-25000" smtClean="0">
                <a:latin typeface="Arial" charset="0"/>
                <a:cs typeface="Arial" charset="0"/>
              </a:rPr>
              <a:t>1</a:t>
            </a:r>
            <a:r>
              <a:rPr lang="en-US" altLang="en-US" smtClean="0">
                <a:latin typeface="Arial" charset="0"/>
                <a:cs typeface="Arial" charset="0"/>
              </a:rPr>
              <a:t>, 2 is mapped onto </a:t>
            </a:r>
            <a:r>
              <a:rPr lang="en-US" altLang="en-US" i="1" smtClean="0">
                <a:latin typeface="Arial" charset="0"/>
                <a:cs typeface="Arial" charset="0"/>
              </a:rPr>
              <a:t>a</a:t>
            </a:r>
            <a:r>
              <a:rPr lang="en-US" altLang="en-US" baseline="-25000" smtClean="0">
                <a:latin typeface="Arial" charset="0"/>
                <a:cs typeface="Arial" charset="0"/>
              </a:rPr>
              <a:t>2</a:t>
            </a:r>
            <a:r>
              <a:rPr lang="en-US" altLang="en-US" smtClean="0">
                <a:latin typeface="Arial" charset="0"/>
                <a:cs typeface="Arial" charset="0"/>
              </a:rPr>
              <a:t>, and so on. The numbers </a:t>
            </a:r>
            <a:r>
              <a:rPr lang="en-US" altLang="en-US" i="1" smtClean="0">
                <a:latin typeface="Arial" charset="0"/>
                <a:cs typeface="Arial" charset="0"/>
              </a:rPr>
              <a:t>a</a:t>
            </a:r>
            <a:r>
              <a:rPr lang="en-US" altLang="en-US" baseline="-25000" smtClean="0">
                <a:latin typeface="Arial" charset="0"/>
                <a:cs typeface="Arial" charset="0"/>
              </a:rPr>
              <a:t>1</a:t>
            </a:r>
            <a:r>
              <a:rPr lang="en-US" altLang="en-US" smtClean="0">
                <a:latin typeface="Arial" charset="0"/>
                <a:cs typeface="Arial" charset="0"/>
              </a:rPr>
              <a:t>, </a:t>
            </a:r>
            <a:r>
              <a:rPr lang="en-US" altLang="en-US" i="1" smtClean="0">
                <a:latin typeface="Arial" charset="0"/>
                <a:cs typeface="Arial" charset="0"/>
              </a:rPr>
              <a:t>a</a:t>
            </a:r>
            <a:r>
              <a:rPr lang="en-US" altLang="en-US" baseline="-25000" smtClean="0">
                <a:latin typeface="Arial" charset="0"/>
                <a:cs typeface="Arial" charset="0"/>
              </a:rPr>
              <a:t>2</a:t>
            </a:r>
            <a:r>
              <a:rPr lang="en-US" altLang="en-US" smtClean="0">
                <a:latin typeface="Arial" charset="0"/>
                <a:cs typeface="Arial" charset="0"/>
              </a:rPr>
              <a:t>, </a:t>
            </a:r>
            <a:r>
              <a:rPr lang="en-US" altLang="en-US" i="1" smtClean="0">
                <a:latin typeface="Arial" charset="0"/>
                <a:cs typeface="Arial" charset="0"/>
              </a:rPr>
              <a:t>a</a:t>
            </a:r>
            <a:r>
              <a:rPr lang="en-US" altLang="en-US" baseline="-25000" smtClean="0">
                <a:latin typeface="Arial" charset="0"/>
                <a:cs typeface="Arial" charset="0"/>
              </a:rPr>
              <a:t>3</a:t>
            </a:r>
            <a:r>
              <a:rPr lang="en-US" altLang="en-US" smtClean="0">
                <a:latin typeface="Arial" charset="0"/>
                <a:cs typeface="Arial" charset="0"/>
              </a:rPr>
              <a:t>, . . .,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 . . are the </a:t>
            </a:r>
            <a:r>
              <a:rPr lang="en-US" altLang="en-US" b="1" smtClean="0">
                <a:latin typeface="Arial" charset="0"/>
                <a:cs typeface="Arial" charset="0"/>
              </a:rPr>
              <a:t>terms </a:t>
            </a:r>
            <a:r>
              <a:rPr lang="en-US" altLang="en-US" smtClean="0">
                <a:latin typeface="Arial" charset="0"/>
                <a:cs typeface="Arial" charset="0"/>
              </a:rPr>
              <a:t>of the sequence. The number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 is the </a:t>
            </a:r>
            <a:r>
              <a:rPr lang="en-US" altLang="en-US" b="1" i="1" smtClean="0">
                <a:latin typeface="Arial" charset="0"/>
                <a:cs typeface="Arial" charset="0"/>
              </a:rPr>
              <a:t>n</a:t>
            </a:r>
            <a:r>
              <a:rPr lang="en-US" altLang="en-US" b="1" smtClean="0">
                <a:latin typeface="Arial" charset="0"/>
                <a:cs typeface="Arial" charset="0"/>
              </a:rPr>
              <a:t>th term </a:t>
            </a:r>
            <a:r>
              <a:rPr lang="en-US" altLang="en-US" smtClean="0">
                <a:latin typeface="Arial" charset="0"/>
                <a:cs typeface="Arial" charset="0"/>
              </a:rPr>
              <a:t>of the sequence, and the entire sequence is denoted by {</a:t>
            </a:r>
            <a:r>
              <a:rPr lang="en-US" altLang="en-US" i="1" smtClean="0">
                <a:latin typeface="Arial" charset="0"/>
                <a:cs typeface="Arial" charset="0"/>
              </a:rPr>
              <a:t>a</a:t>
            </a:r>
            <a:r>
              <a:rPr lang="en-US" altLang="en-US" i="1" baseline="-25000" smtClean="0">
                <a:latin typeface="Arial" charset="0"/>
                <a:cs typeface="Arial" charset="0"/>
              </a:rPr>
              <a:t>n</a:t>
            </a:r>
            <a:r>
              <a:rPr lang="en-US" altLang="en-US" smtClean="0">
                <a:latin typeface="Arial" charset="0"/>
                <a:cs typeface="Arial" charset="0"/>
              </a:rPr>
              <a:t>}.</a:t>
            </a:r>
          </a:p>
        </p:txBody>
      </p:sp>
      <p:pic>
        <p:nvPicPr>
          <p:cNvPr id="8196" name="Picture 1" descr="A sequence 1, 2, 3, 4, …, n, … is labeled a_1, a_2, a_3, a_4, …, a_n, …, respectively. Caption. Sequenc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3621088"/>
            <a:ext cx="53117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9275" y="320675"/>
            <a:ext cx="8229600" cy="685800"/>
          </a:xfrm>
        </p:spPr>
        <p:txBody>
          <a:bodyPr/>
          <a:lstStyle/>
          <a:p>
            <a:pPr eaLnBrk="1" hangingPunct="1"/>
            <a:r>
              <a:rPr lang="en-US" altLang="en-US" sz="2900" smtClean="0">
                <a:latin typeface="Arial" charset="0"/>
                <a:cs typeface="Arial" charset="0"/>
              </a:rPr>
              <a:t>Example 1 – </a:t>
            </a:r>
            <a:r>
              <a:rPr lang="en-US" altLang="en-US" sz="2900" i="1" smtClean="0">
                <a:latin typeface="Arial" charset="0"/>
                <a:cs typeface="Arial" charset="0"/>
              </a:rPr>
              <a:t>Writing the Terms of a Sequence</a:t>
            </a:r>
          </a:p>
        </p:txBody>
      </p:sp>
      <p:sp>
        <p:nvSpPr>
          <p:cNvPr id="33795" name="Rectangle 3"/>
          <p:cNvSpPr>
            <a:spLocks noGrp="1" noChangeArrowheads="1"/>
          </p:cNvSpPr>
          <p:nvPr>
            <p:ph idx="1"/>
          </p:nvPr>
        </p:nvSpPr>
        <p:spPr>
          <a:xfrm>
            <a:off x="457200" y="1370013"/>
            <a:ext cx="8229600" cy="5256212"/>
          </a:xfrm>
        </p:spPr>
        <p:txBody>
          <a:bodyPr/>
          <a:lstStyle/>
          <a:p>
            <a:pPr marL="0" indent="0" eaLnBrk="1" hangingPunct="1">
              <a:buFont typeface="Arial" panose="020B0604020202020204" pitchFamily="34" charset="0"/>
              <a:buNone/>
              <a:defRPr/>
            </a:pPr>
            <a:r>
              <a:rPr lang="en-US" altLang="en-US" b="1" dirty="0" smtClean="0">
                <a:ea typeface="+mn-ea"/>
              </a:rPr>
              <a:t>a. </a:t>
            </a:r>
            <a:r>
              <a:rPr lang="en-US" altLang="en-US" dirty="0" smtClean="0">
                <a:ea typeface="+mn-ea"/>
              </a:rPr>
              <a:t>The terms of the sequence {</a:t>
            </a:r>
            <a:r>
              <a:rPr lang="en-US" altLang="en-US" i="1" dirty="0" smtClean="0">
                <a:ea typeface="+mn-ea"/>
              </a:rPr>
              <a:t>a</a:t>
            </a:r>
            <a:r>
              <a:rPr lang="en-US" altLang="en-US" i="1" baseline="-25000" dirty="0" smtClean="0">
                <a:ea typeface="+mn-ea"/>
              </a:rPr>
              <a:t>n</a:t>
            </a:r>
            <a:r>
              <a:rPr lang="en-US" altLang="en-US" dirty="0" smtClean="0">
                <a:ea typeface="+mn-ea"/>
              </a:rPr>
              <a:t>} = {3 + (–1)</a:t>
            </a:r>
            <a:r>
              <a:rPr lang="en-US" altLang="en-US" i="1" baseline="30000" dirty="0" smtClean="0">
                <a:ea typeface="+mn-ea"/>
              </a:rPr>
              <a:t>n</a:t>
            </a:r>
            <a:r>
              <a:rPr lang="en-US" altLang="en-US" dirty="0" smtClean="0">
                <a:ea typeface="+mn-ea"/>
              </a:rPr>
              <a:t>} are</a:t>
            </a:r>
          </a:p>
          <a:p>
            <a:pPr marL="457200" indent="-457200" eaLnBrk="1" hangingPunct="1">
              <a:buFont typeface="Wingdings" panose="05000000000000000000" pitchFamily="2" charset="2"/>
              <a:buNone/>
              <a:defRPr/>
            </a:pPr>
            <a:r>
              <a:rPr lang="en-US" altLang="en-US" dirty="0" smtClean="0">
                <a:ea typeface="+mn-ea"/>
              </a:rPr>
              <a:t>     3 + (–1)</a:t>
            </a:r>
            <a:r>
              <a:rPr lang="en-US" altLang="en-US" baseline="30000" dirty="0" smtClean="0">
                <a:ea typeface="+mn-ea"/>
              </a:rPr>
              <a:t>1</a:t>
            </a:r>
            <a:r>
              <a:rPr lang="en-US" altLang="en-US" dirty="0" smtClean="0">
                <a:ea typeface="+mn-ea"/>
              </a:rPr>
              <a:t>, 3 + (–1)</a:t>
            </a:r>
            <a:r>
              <a:rPr lang="en-US" altLang="en-US" baseline="30000" dirty="0" smtClean="0">
                <a:ea typeface="+mn-ea"/>
              </a:rPr>
              <a:t>2</a:t>
            </a:r>
            <a:r>
              <a:rPr lang="en-US" altLang="en-US" dirty="0" smtClean="0">
                <a:ea typeface="+mn-ea"/>
              </a:rPr>
              <a:t>, 3 + (–1)</a:t>
            </a:r>
            <a:r>
              <a:rPr lang="en-US" altLang="en-US" baseline="30000" dirty="0" smtClean="0">
                <a:ea typeface="+mn-ea"/>
              </a:rPr>
              <a:t>3</a:t>
            </a:r>
            <a:r>
              <a:rPr lang="en-US" altLang="en-US" dirty="0" smtClean="0">
                <a:ea typeface="+mn-ea"/>
              </a:rPr>
              <a:t>, 3 + (–1)</a:t>
            </a:r>
            <a:r>
              <a:rPr lang="en-US" altLang="en-US" baseline="30000" dirty="0" smtClean="0">
                <a:ea typeface="+mn-ea"/>
              </a:rPr>
              <a:t>4</a:t>
            </a:r>
            <a:r>
              <a:rPr lang="en-US" altLang="en-US" dirty="0" smtClean="0">
                <a:ea typeface="+mn-ea"/>
              </a:rPr>
              <a:t>, . . .</a:t>
            </a:r>
          </a:p>
          <a:p>
            <a:pPr marL="457200" indent="-457200" eaLnBrk="1" hangingPunct="1">
              <a:buFont typeface="Wingdings" panose="05000000000000000000" pitchFamily="2" charset="2"/>
              <a:buNone/>
              <a:defRPr/>
            </a:pPr>
            <a:r>
              <a:rPr lang="en-US" altLang="en-US" dirty="0" smtClean="0">
                <a:ea typeface="+mn-ea"/>
              </a:rPr>
              <a:t>	      2,             4,            2,            4,   	  . . . .</a:t>
            </a:r>
          </a:p>
          <a:p>
            <a:pPr marL="457200" indent="-457200" eaLnBrk="1" hangingPunct="1">
              <a:buFont typeface="Wingdings" panose="05000000000000000000" pitchFamily="2" charset="2"/>
              <a:buNone/>
              <a:defRPr/>
            </a:pPr>
            <a:endParaRPr lang="en-US" altLang="en-US" dirty="0" smtClean="0">
              <a:ea typeface="+mn-ea"/>
            </a:endParaRPr>
          </a:p>
          <a:p>
            <a:pPr marL="457200" indent="-457200" eaLnBrk="1" hangingPunct="1">
              <a:buFont typeface="Wingdings" panose="05000000000000000000" pitchFamily="2" charset="2"/>
              <a:buNone/>
              <a:defRPr/>
            </a:pPr>
            <a:r>
              <a:rPr lang="en-US" altLang="en-US" b="1" dirty="0" smtClean="0">
                <a:ea typeface="+mn-ea"/>
              </a:rPr>
              <a:t>b. </a:t>
            </a:r>
            <a:r>
              <a:rPr lang="en-US" altLang="en-US" dirty="0" smtClean="0">
                <a:ea typeface="+mn-ea"/>
              </a:rPr>
              <a:t>The terms of the sequence {</a:t>
            </a:r>
            <a:r>
              <a:rPr lang="en-US" altLang="en-US" i="1" dirty="0" err="1" smtClean="0">
                <a:ea typeface="+mn-ea"/>
              </a:rPr>
              <a:t>b</a:t>
            </a:r>
            <a:r>
              <a:rPr lang="en-US" altLang="en-US" i="1" baseline="-25000" dirty="0" err="1" smtClean="0">
                <a:ea typeface="+mn-ea"/>
              </a:rPr>
              <a:t>n</a:t>
            </a:r>
            <a:r>
              <a:rPr lang="en-US" altLang="en-US" dirty="0" smtClean="0">
                <a:ea typeface="+mn-ea"/>
              </a:rPr>
              <a:t>}                    are</a:t>
            </a:r>
          </a:p>
        </p:txBody>
      </p:sp>
      <p:pic>
        <p:nvPicPr>
          <p:cNvPr id="33797" name="Picture 5" descr=" = {n/(1 minus 2 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00375"/>
            <a:ext cx="142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1 minus 2 * 1), 2/(1 minus 2 * 2), 3/(1 minus 2 * 3), 4/(1 minus 2 * 4),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86200"/>
            <a:ext cx="57864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negative 1, negative 2/3, negative 3/5, negative 4/7,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05400"/>
            <a:ext cx="539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animEffect transition="in" filter="fade">
                                      <p:cBhvr>
                                        <p:cTn id="7" dur="1000"/>
                                        <p:tgtEl>
                                          <p:spTgt spid="33795">
                                            <p:txEl>
                                              <p:pRg st="2" end="2"/>
                                            </p:txEl>
                                          </p:spTgt>
                                        </p:tgtEl>
                                      </p:cBhvr>
                                    </p:animEffect>
                                    <p:anim calcmode="lin" valueType="num">
                                      <p:cBhvr>
                                        <p:cTn id="8"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379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animEffect transition="in" filter="fade">
                                      <p:cBhvr>
                                        <p:cTn id="15" dur="1000"/>
                                        <p:tgtEl>
                                          <p:spTgt spid="33795">
                                            <p:txEl>
                                              <p:pRg st="4" end="4"/>
                                            </p:txEl>
                                          </p:spTgt>
                                        </p:tgtEl>
                                      </p:cBhvr>
                                    </p:animEffect>
                                    <p:anim calcmode="lin" valueType="num">
                                      <p:cBhvr>
                                        <p:cTn id="16"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3795">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3795">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3797"/>
                                        </p:tgtEl>
                                        <p:attrNameLst>
                                          <p:attrName>style.visibility</p:attrName>
                                        </p:attrNameLst>
                                      </p:cBhvr>
                                      <p:to>
                                        <p:strVal val="visible"/>
                                      </p:to>
                                    </p:set>
                                    <p:animEffect transition="in" filter="fade">
                                      <p:cBhvr>
                                        <p:cTn id="21" dur="1000"/>
                                        <p:tgtEl>
                                          <p:spTgt spid="33797"/>
                                        </p:tgtEl>
                                      </p:cBhvr>
                                    </p:animEffect>
                                    <p:anim calcmode="lin" valueType="num">
                                      <p:cBhvr>
                                        <p:cTn id="22" dur="1000" fill="hold"/>
                                        <p:tgtEl>
                                          <p:spTgt spid="33797"/>
                                        </p:tgtEl>
                                        <p:attrNameLst>
                                          <p:attrName>ppt_x</p:attrName>
                                        </p:attrNameLst>
                                      </p:cBhvr>
                                      <p:tavLst>
                                        <p:tav tm="0">
                                          <p:val>
                                            <p:strVal val="#ppt_x"/>
                                          </p:val>
                                        </p:tav>
                                        <p:tav tm="100000">
                                          <p:val>
                                            <p:strVal val="#ppt_x"/>
                                          </p:val>
                                        </p:tav>
                                      </p:tavLst>
                                    </p:anim>
                                    <p:anim calcmode="lin" valueType="num">
                                      <p:cBhvr>
                                        <p:cTn id="23" dur="900" decel="100000" fill="hold"/>
                                        <p:tgtEl>
                                          <p:spTgt spid="3379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379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3798"/>
                                        </p:tgtEl>
                                        <p:attrNameLst>
                                          <p:attrName>style.visibility</p:attrName>
                                        </p:attrNameLst>
                                      </p:cBhvr>
                                      <p:to>
                                        <p:strVal val="visible"/>
                                      </p:to>
                                    </p:set>
                                    <p:animEffect transition="in" filter="fade">
                                      <p:cBhvr>
                                        <p:cTn id="27" dur="1000"/>
                                        <p:tgtEl>
                                          <p:spTgt spid="33798"/>
                                        </p:tgtEl>
                                      </p:cBhvr>
                                    </p:animEffect>
                                    <p:anim calcmode="lin" valueType="num">
                                      <p:cBhvr>
                                        <p:cTn id="28" dur="1000" fill="hold"/>
                                        <p:tgtEl>
                                          <p:spTgt spid="33798"/>
                                        </p:tgtEl>
                                        <p:attrNameLst>
                                          <p:attrName>ppt_x</p:attrName>
                                        </p:attrNameLst>
                                      </p:cBhvr>
                                      <p:tavLst>
                                        <p:tav tm="0">
                                          <p:val>
                                            <p:strVal val="#ppt_x"/>
                                          </p:val>
                                        </p:tav>
                                        <p:tav tm="100000">
                                          <p:val>
                                            <p:strVal val="#ppt_x"/>
                                          </p:val>
                                        </p:tav>
                                      </p:tavLst>
                                    </p:anim>
                                    <p:anim calcmode="lin" valueType="num">
                                      <p:cBhvr>
                                        <p:cTn id="29" dur="900" decel="100000" fill="hold"/>
                                        <p:tgtEl>
                                          <p:spTgt spid="3379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3798"/>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fade">
                                      <p:cBhvr>
                                        <p:cTn id="35" dur="1000"/>
                                        <p:tgtEl>
                                          <p:spTgt spid="33799"/>
                                        </p:tgtEl>
                                      </p:cBhvr>
                                    </p:animEffect>
                                    <p:anim calcmode="lin" valueType="num">
                                      <p:cBhvr>
                                        <p:cTn id="36" dur="1000" fill="hold"/>
                                        <p:tgtEl>
                                          <p:spTgt spid="33799"/>
                                        </p:tgtEl>
                                        <p:attrNameLst>
                                          <p:attrName>ppt_x</p:attrName>
                                        </p:attrNameLst>
                                      </p:cBhvr>
                                      <p:tavLst>
                                        <p:tav tm="0">
                                          <p:val>
                                            <p:strVal val="#ppt_x"/>
                                          </p:val>
                                        </p:tav>
                                        <p:tav tm="100000">
                                          <p:val>
                                            <p:strVal val="#ppt_x"/>
                                          </p:val>
                                        </p:tav>
                                      </p:tavLst>
                                    </p:anim>
                                    <p:anim calcmode="lin" valueType="num">
                                      <p:cBhvr>
                                        <p:cTn id="37" dur="900" decel="100000" fill="hold"/>
                                        <p:tgtEl>
                                          <p:spTgt spid="3379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37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1370013"/>
            <a:ext cx="8229600" cy="5256212"/>
          </a:xfrm>
        </p:spPr>
        <p:txBody>
          <a:bodyPr/>
          <a:lstStyle/>
          <a:p>
            <a:pPr marL="457200" indent="-457200" eaLnBrk="1" hangingPunct="1">
              <a:buFont typeface="Wingdings" pitchFamily="2" charset="2"/>
              <a:buNone/>
            </a:pPr>
            <a:r>
              <a:rPr lang="en-US" altLang="en-US" b="1" dirty="0" smtClean="0">
                <a:latin typeface="Arial" charset="0"/>
                <a:cs typeface="Arial" charset="0"/>
              </a:rPr>
              <a:t>c. </a:t>
            </a:r>
            <a:r>
              <a:rPr lang="en-US" altLang="en-US" dirty="0" smtClean="0">
                <a:latin typeface="Arial" charset="0"/>
                <a:cs typeface="Arial" charset="0"/>
              </a:rPr>
              <a:t>The terms of the sequence {</a:t>
            </a:r>
            <a:r>
              <a:rPr lang="en-US" altLang="en-US" i="1" dirty="0" err="1" smtClean="0">
                <a:latin typeface="Arial" charset="0"/>
                <a:cs typeface="Arial" charset="0"/>
              </a:rPr>
              <a:t>c</a:t>
            </a:r>
            <a:r>
              <a:rPr lang="en-US" altLang="en-US" i="1" baseline="-25000" dirty="0" err="1" smtClean="0">
                <a:latin typeface="Arial" charset="0"/>
                <a:cs typeface="Arial" charset="0"/>
              </a:rPr>
              <a:t>n</a:t>
            </a:r>
            <a:r>
              <a:rPr lang="en-US" altLang="en-US" dirty="0" smtClean="0">
                <a:latin typeface="Arial" charset="0"/>
                <a:cs typeface="Arial" charset="0"/>
              </a:rPr>
              <a:t>}                  are</a:t>
            </a:r>
          </a:p>
          <a:p>
            <a:pPr marL="457200" indent="-457200" eaLnBrk="1" hangingPunct="1">
              <a:buFont typeface="Wingdings" pitchFamily="2" charset="2"/>
              <a:buNone/>
            </a:pPr>
            <a:r>
              <a:rPr lang="en-US" altLang="en-US" dirty="0" smtClean="0">
                <a:latin typeface="Arial" charset="0"/>
                <a:cs typeface="Arial" charset="0"/>
              </a:rPr>
              <a:t>     </a:t>
            </a:r>
          </a:p>
          <a:p>
            <a:pPr marL="457200" indent="-457200" eaLnBrk="1" hangingPunct="1">
              <a:buFont typeface="Wingdings" pitchFamily="2" charset="2"/>
              <a:buNone/>
            </a:pPr>
            <a:endParaRPr lang="en-US" altLang="en-US" dirty="0" smtClean="0">
              <a:latin typeface="Arial" charset="0"/>
              <a:cs typeface="Arial" charset="0"/>
            </a:endParaRPr>
          </a:p>
          <a:p>
            <a:pPr marL="457200" indent="-457200" eaLnBrk="1" hangingPunct="1">
              <a:buFont typeface="Wingdings" pitchFamily="2" charset="2"/>
              <a:buNone/>
            </a:pPr>
            <a:endParaRPr lang="en-US" altLang="en-US" dirty="0" smtClean="0">
              <a:latin typeface="Arial" charset="0"/>
              <a:cs typeface="Arial" charset="0"/>
            </a:endParaRPr>
          </a:p>
          <a:p>
            <a:pPr marL="457200" indent="-457200" eaLnBrk="1" hangingPunct="1">
              <a:buFont typeface="Wingdings" pitchFamily="2" charset="2"/>
              <a:buNone/>
            </a:pPr>
            <a:endParaRPr lang="en-US" altLang="en-US" dirty="0" smtClean="0">
              <a:latin typeface="Arial" charset="0"/>
              <a:cs typeface="Arial" charset="0"/>
            </a:endParaRPr>
          </a:p>
          <a:p>
            <a:pPr marL="457200" indent="-457200" eaLnBrk="1" hangingPunct="1">
              <a:buFont typeface="Wingdings" pitchFamily="2" charset="2"/>
              <a:buNone/>
            </a:pPr>
            <a:endParaRPr lang="en-US" altLang="en-US" dirty="0" smtClean="0">
              <a:latin typeface="Arial" charset="0"/>
              <a:cs typeface="Arial" charset="0"/>
            </a:endParaRPr>
          </a:p>
          <a:p>
            <a:pPr marL="457200" indent="-457200" eaLnBrk="1" hangingPunct="1">
              <a:buFont typeface="Wingdings" pitchFamily="2" charset="2"/>
              <a:buNone/>
            </a:pPr>
            <a:endParaRPr lang="en-US" altLang="en-US" dirty="0" smtClean="0">
              <a:latin typeface="Arial" charset="0"/>
              <a:cs typeface="Arial" charset="0"/>
            </a:endParaRPr>
          </a:p>
          <a:p>
            <a:pPr marL="457200" indent="-457200" eaLnBrk="1" hangingPunct="1">
              <a:buFont typeface="Wingdings" pitchFamily="2" charset="2"/>
              <a:buAutoNum type="alphaLcPeriod" startAt="4"/>
            </a:pPr>
            <a:r>
              <a:rPr lang="en-US" altLang="en-US" dirty="0" smtClean="0">
                <a:latin typeface="Arial" charset="0"/>
                <a:cs typeface="Arial" charset="0"/>
              </a:rPr>
              <a:t>The terms of the </a:t>
            </a:r>
            <a:r>
              <a:rPr lang="en-US" altLang="en-US" b="1" dirty="0" smtClean="0">
                <a:latin typeface="Arial" charset="0"/>
                <a:cs typeface="Arial" charset="0"/>
              </a:rPr>
              <a:t>recursively defined</a:t>
            </a:r>
            <a:r>
              <a:rPr lang="en-US" altLang="en-US" dirty="0" smtClean="0">
                <a:latin typeface="Arial" charset="0"/>
                <a:cs typeface="Arial" charset="0"/>
              </a:rPr>
              <a:t> sequence {</a:t>
            </a:r>
            <a:r>
              <a:rPr lang="en-US" altLang="en-US" i="1" dirty="0" err="1" smtClean="0">
                <a:latin typeface="Arial" charset="0"/>
                <a:cs typeface="Arial" charset="0"/>
              </a:rPr>
              <a:t>d</a:t>
            </a:r>
            <a:r>
              <a:rPr lang="en-US" altLang="en-US" i="1" baseline="-25000" dirty="0" err="1" smtClean="0">
                <a:latin typeface="Arial" charset="0"/>
                <a:cs typeface="Arial" charset="0"/>
              </a:rPr>
              <a:t>n</a:t>
            </a:r>
            <a:r>
              <a:rPr lang="en-US" altLang="en-US" dirty="0" smtClean="0">
                <a:latin typeface="Arial" charset="0"/>
                <a:cs typeface="Arial" charset="0"/>
              </a:rPr>
              <a:t>}, where </a:t>
            </a:r>
            <a:r>
              <a:rPr lang="en-US" altLang="en-US" i="1" dirty="0" smtClean="0">
                <a:latin typeface="Arial" charset="0"/>
                <a:cs typeface="Arial" charset="0"/>
              </a:rPr>
              <a:t>d</a:t>
            </a:r>
            <a:r>
              <a:rPr lang="en-US" altLang="en-US" baseline="-25000" dirty="0" smtClean="0">
                <a:latin typeface="Arial" charset="0"/>
                <a:cs typeface="Arial" charset="0"/>
              </a:rPr>
              <a:t>1</a:t>
            </a:r>
            <a:r>
              <a:rPr lang="en-US" altLang="en-US" dirty="0" smtClean="0">
                <a:latin typeface="Arial" charset="0"/>
                <a:cs typeface="Arial" charset="0"/>
              </a:rPr>
              <a:t> = 25 and </a:t>
            </a:r>
            <a:r>
              <a:rPr lang="en-US" altLang="en-US" i="1" dirty="0" err="1" smtClean="0">
                <a:latin typeface="Arial" charset="0"/>
                <a:cs typeface="Arial" charset="0"/>
              </a:rPr>
              <a:t>d</a:t>
            </a:r>
            <a:r>
              <a:rPr lang="en-US" altLang="en-US" i="1" baseline="-25000" dirty="0" err="1" smtClean="0">
                <a:latin typeface="Arial" charset="0"/>
                <a:cs typeface="Arial" charset="0"/>
              </a:rPr>
              <a:t>n</a:t>
            </a:r>
            <a:r>
              <a:rPr lang="en-US" altLang="en-US" i="1" baseline="-25000" dirty="0" smtClean="0">
                <a:latin typeface="Arial" charset="0"/>
                <a:cs typeface="Arial" charset="0"/>
              </a:rPr>
              <a:t> + </a:t>
            </a:r>
            <a:r>
              <a:rPr lang="en-US" altLang="en-US" baseline="-25000" dirty="0" smtClean="0">
                <a:latin typeface="Arial" charset="0"/>
                <a:cs typeface="Arial" charset="0"/>
              </a:rPr>
              <a:t>1</a:t>
            </a:r>
            <a:r>
              <a:rPr lang="en-US" altLang="en-US" i="1" dirty="0" smtClean="0">
                <a:latin typeface="Arial" charset="0"/>
                <a:cs typeface="Arial" charset="0"/>
              </a:rPr>
              <a:t> </a:t>
            </a:r>
            <a:r>
              <a:rPr lang="en-US" altLang="en-US" dirty="0" smtClean="0">
                <a:latin typeface="Arial" charset="0"/>
                <a:cs typeface="Arial" charset="0"/>
              </a:rPr>
              <a:t>= </a:t>
            </a:r>
            <a:r>
              <a:rPr lang="en-US" altLang="en-US" i="1" dirty="0" err="1" smtClean="0">
                <a:latin typeface="Arial" charset="0"/>
                <a:cs typeface="Arial" charset="0"/>
              </a:rPr>
              <a:t>d</a:t>
            </a:r>
            <a:r>
              <a:rPr lang="en-US" altLang="en-US" i="1" baseline="-25000" dirty="0" err="1" smtClean="0">
                <a:latin typeface="Arial" charset="0"/>
                <a:cs typeface="Arial" charset="0"/>
              </a:rPr>
              <a:t>n</a:t>
            </a:r>
            <a:r>
              <a:rPr lang="en-US" altLang="en-US" dirty="0" smtClean="0">
                <a:latin typeface="Arial" charset="0"/>
                <a:cs typeface="Arial" charset="0"/>
              </a:rPr>
              <a:t> – 5, are</a:t>
            </a:r>
          </a:p>
          <a:p>
            <a:pPr marL="457200" indent="-457200" eaLnBrk="1" hangingPunct="1">
              <a:buFont typeface="Wingdings" pitchFamily="2" charset="2"/>
              <a:buAutoNum type="alphaLcPeriod" startAt="4"/>
            </a:pPr>
            <a:endParaRPr lang="en-US" altLang="en-US" dirty="0" smtClean="0">
              <a:latin typeface="Arial" charset="0"/>
              <a:cs typeface="Arial" charset="0"/>
            </a:endParaRPr>
          </a:p>
          <a:p>
            <a:pPr marL="457200" indent="-457200" eaLnBrk="1" hangingPunct="1">
              <a:buFont typeface="Wingdings" pitchFamily="2" charset="2"/>
              <a:buNone/>
            </a:pPr>
            <a:r>
              <a:rPr lang="en-US" altLang="en-US" dirty="0" smtClean="0">
                <a:latin typeface="Arial" charset="0"/>
                <a:cs typeface="Arial" charset="0"/>
              </a:rPr>
              <a:t>		25, 25 – 5 = 20, 20 – 5 = 15, 15 – 5 = 10,. . . . .</a:t>
            </a:r>
          </a:p>
        </p:txBody>
      </p:sp>
      <p:pic>
        <p:nvPicPr>
          <p:cNvPr id="10243" name="Picture 7" descr=" = {(n^2)/(2^n minus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76350"/>
            <a:ext cx="13890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1^2)/(2^1 minus 1), (2^2)/(2^2 minus 1), (3^2)/(2^3 minus 1), (4^2)/(2^4 minus 1),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45799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1/1, 4/3, 9/7, 16/15, …&#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276600"/>
            <a:ext cx="435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
          <p:cNvSpPr txBox="1">
            <a:spLocks noChangeArrowheads="1"/>
          </p:cNvSpPr>
          <p:nvPr/>
        </p:nvSpPr>
        <p:spPr bwMode="auto">
          <a:xfrm>
            <a:off x="549275" y="32067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2900">
                <a:solidFill>
                  <a:schemeClr val="bg1"/>
                </a:solidFill>
              </a:rPr>
              <a:t>Example 1 – </a:t>
            </a:r>
            <a:r>
              <a:rPr lang="en-US" altLang="en-US" sz="2900" i="1">
                <a:solidFill>
                  <a:schemeClr val="bg1"/>
                </a:solidFill>
              </a:rPr>
              <a:t>Writing the Terms of a Sequence</a:t>
            </a:r>
          </a:p>
        </p:txBody>
      </p:sp>
      <p:sp>
        <p:nvSpPr>
          <p:cNvPr id="10247" name="Text Box 8"/>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fade">
                                      <p:cBhvr>
                                        <p:cTn id="7" dur="1000"/>
                                        <p:tgtEl>
                                          <p:spTgt spid="34825"/>
                                        </p:tgtEl>
                                      </p:cBhvr>
                                    </p:animEffect>
                                    <p:anim calcmode="lin" valueType="num">
                                      <p:cBhvr>
                                        <p:cTn id="8" dur="1000" fill="hold"/>
                                        <p:tgtEl>
                                          <p:spTgt spid="34825"/>
                                        </p:tgtEl>
                                        <p:attrNameLst>
                                          <p:attrName>ppt_x</p:attrName>
                                        </p:attrNameLst>
                                      </p:cBhvr>
                                      <p:tavLst>
                                        <p:tav tm="0">
                                          <p:val>
                                            <p:strVal val="#ppt_x"/>
                                          </p:val>
                                        </p:tav>
                                        <p:tav tm="100000">
                                          <p:val>
                                            <p:strVal val="#ppt_x"/>
                                          </p:val>
                                        </p:tav>
                                      </p:tavLst>
                                    </p:anim>
                                    <p:anim calcmode="lin" valueType="num">
                                      <p:cBhvr>
                                        <p:cTn id="9" dur="900" decel="100000" fill="hold"/>
                                        <p:tgtEl>
                                          <p:spTgt spid="3482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2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4819">
                                            <p:txEl>
                                              <p:pRg st="7" end="7"/>
                                            </p:txEl>
                                          </p:spTgt>
                                        </p:tgtEl>
                                        <p:attrNameLst>
                                          <p:attrName>style.visibility</p:attrName>
                                        </p:attrNameLst>
                                      </p:cBhvr>
                                      <p:to>
                                        <p:strVal val="visible"/>
                                      </p:to>
                                    </p:set>
                                    <p:animEffect transition="in" filter="fade">
                                      <p:cBhvr>
                                        <p:cTn id="15" dur="1000"/>
                                        <p:tgtEl>
                                          <p:spTgt spid="34819">
                                            <p:txEl>
                                              <p:pRg st="7" end="7"/>
                                            </p:txEl>
                                          </p:spTgt>
                                        </p:tgtEl>
                                      </p:cBhvr>
                                    </p:animEffect>
                                    <p:anim calcmode="lin" valueType="num">
                                      <p:cBhvr>
                                        <p:cTn id="16" dur="1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4819">
                                            <p:txEl>
                                              <p:pRg st="7" end="7"/>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4819">
                                            <p:txEl>
                                              <p:pRg st="7" end="7"/>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4819">
                                            <p:txEl>
                                              <p:pRg st="9" end="9"/>
                                            </p:txEl>
                                          </p:spTgt>
                                        </p:tgtEl>
                                        <p:attrNameLst>
                                          <p:attrName>style.visibility</p:attrName>
                                        </p:attrNameLst>
                                      </p:cBhvr>
                                      <p:to>
                                        <p:strVal val="visible"/>
                                      </p:to>
                                    </p:set>
                                    <p:animEffect transition="in" filter="fade">
                                      <p:cBhvr>
                                        <p:cTn id="21" dur="1000"/>
                                        <p:tgtEl>
                                          <p:spTgt spid="34819">
                                            <p:txEl>
                                              <p:pRg st="9" end="9"/>
                                            </p:txEl>
                                          </p:spTgt>
                                        </p:tgtEl>
                                      </p:cBhvr>
                                    </p:animEffect>
                                    <p:anim calcmode="lin" valueType="num">
                                      <p:cBhvr>
                                        <p:cTn id="22" dur="10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4819">
                                            <p:txEl>
                                              <p:pRg st="9" end="9"/>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81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400">
                <a:solidFill>
                  <a:schemeClr val="tx1"/>
                </a:solidFill>
                <a:latin typeface="Arial" charset="0"/>
                <a:ea typeface="Arial" charset="0"/>
                <a:cs typeface="Arial" charset="0"/>
              </a:defRPr>
            </a:lvl1pPr>
            <a:lvl2pPr marL="742950" indent="-285750">
              <a:spcBef>
                <a:spcPct val="20000"/>
              </a:spcBef>
              <a:buFont typeface="Arial" charset="0"/>
              <a:buChar char="–"/>
              <a:defRPr sz="2800">
                <a:solidFill>
                  <a:schemeClr val="tx1"/>
                </a:solidFill>
                <a:latin typeface="Calibri" pitchFamily="34" charset="0"/>
                <a:ea typeface="Arial" charset="0"/>
                <a:cs typeface="Arial" charset="0"/>
              </a:defRPr>
            </a:lvl2pPr>
            <a:lvl3pPr marL="1143000" indent="-228600">
              <a:spcBef>
                <a:spcPct val="20000"/>
              </a:spcBef>
              <a:buFont typeface="Arial" charset="0"/>
              <a:buChar char="•"/>
              <a:defRPr sz="2400">
                <a:solidFill>
                  <a:schemeClr val="tx1"/>
                </a:solidFill>
                <a:latin typeface="Calibri" pitchFamily="34" charset="0"/>
                <a:ea typeface="Arial" charset="0"/>
                <a:cs typeface="Arial" charset="0"/>
              </a:defRPr>
            </a:lvl3pPr>
            <a:lvl4pPr marL="1600200" indent="-228600">
              <a:spcBef>
                <a:spcPct val="20000"/>
              </a:spcBef>
              <a:buFont typeface="Arial" charset="0"/>
              <a:buChar char="–"/>
              <a:defRPr sz="2000">
                <a:solidFill>
                  <a:schemeClr val="tx1"/>
                </a:solidFill>
                <a:latin typeface="Calibri" pitchFamily="34" charset="0"/>
                <a:ea typeface="Arial" charset="0"/>
                <a:cs typeface="Arial" charset="0"/>
              </a:defRPr>
            </a:lvl4pPr>
            <a:lvl5pPr marL="2057400" indent="-228600">
              <a:spcBef>
                <a:spcPct val="20000"/>
              </a:spcBef>
              <a:buFont typeface="Arial" charset="0"/>
              <a:buChar char="»"/>
              <a:defRPr sz="2000">
                <a:solidFill>
                  <a:schemeClr val="tx1"/>
                </a:solidFill>
                <a:latin typeface="Calibri" pitchFamily="34" charset="0"/>
                <a:ea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Arial" charset="0"/>
                <a:cs typeface="Arial" charset="0"/>
              </a:defRPr>
            </a:lvl9pPr>
          </a:lstStyle>
          <a:p>
            <a:pPr algn="ctr" eaLnBrk="1" hangingPunct="1">
              <a:spcBef>
                <a:spcPct val="50000"/>
              </a:spcBef>
              <a:buFontTx/>
              <a:buNone/>
            </a:pPr>
            <a:r>
              <a:rPr lang="en-US" altLang="en-US" sz="4000"/>
              <a:t>Limit of a Sequence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9275" y="320675"/>
            <a:ext cx="8229600" cy="685800"/>
          </a:xfrm>
        </p:spPr>
        <p:txBody>
          <a:bodyPr/>
          <a:lstStyle/>
          <a:p>
            <a:pPr eaLnBrk="1" hangingPunct="1"/>
            <a:r>
              <a:rPr lang="en-US" altLang="en-US" smtClean="0">
                <a:latin typeface="Arial" charset="0"/>
                <a:cs typeface="Arial" charset="0"/>
              </a:rPr>
              <a:t>Limit of a Sequence</a:t>
            </a:r>
          </a:p>
        </p:txBody>
      </p:sp>
      <p:sp>
        <p:nvSpPr>
          <p:cNvPr id="12291" name="Rectangle 3"/>
          <p:cNvSpPr>
            <a:spLocks noGrp="1" noChangeArrowheads="1"/>
          </p:cNvSpPr>
          <p:nvPr>
            <p:ph idx="1"/>
          </p:nvPr>
        </p:nvSpPr>
        <p:spPr>
          <a:xfrm>
            <a:off x="457200" y="1370013"/>
            <a:ext cx="8229600" cy="5256212"/>
          </a:xfrm>
        </p:spPr>
        <p:txBody>
          <a:bodyPr/>
          <a:lstStyle/>
          <a:p>
            <a:pPr marL="0" indent="0" eaLnBrk="1" hangingPunct="1">
              <a:buFont typeface="Wingdings" pitchFamily="2" charset="2"/>
              <a:buNone/>
            </a:pPr>
            <a:r>
              <a:rPr lang="en-IN" altLang="en-US" smtClean="0">
                <a:latin typeface="Arial" charset="0"/>
                <a:cs typeface="Arial" charset="0"/>
              </a:rPr>
              <a:t>The primary focus of this chapter concerns sequences whose terms approach limiting values. Such sequences are said to </a:t>
            </a:r>
            <a:r>
              <a:rPr lang="en-IN" altLang="en-US" b="1" smtClean="0">
                <a:latin typeface="Arial" charset="0"/>
                <a:cs typeface="Arial" charset="0"/>
              </a:rPr>
              <a:t>converge. </a:t>
            </a:r>
            <a:r>
              <a:rPr lang="en-US" altLang="en-US" smtClean="0">
                <a:latin typeface="Arial" charset="0"/>
                <a:cs typeface="Arial" charset="0"/>
              </a:rPr>
              <a:t>For instance, the sequence {1/2</a:t>
            </a:r>
            <a:r>
              <a:rPr lang="en-US" altLang="en-US" i="1" baseline="30000" smtClean="0">
                <a:latin typeface="Arial" charset="0"/>
                <a:cs typeface="Arial" charset="0"/>
              </a:rPr>
              <a:t>n</a:t>
            </a:r>
            <a:r>
              <a:rPr lang="en-US" altLang="en-US" smtClean="0">
                <a:latin typeface="Arial" charset="0"/>
                <a:cs typeface="Arial" charset="0"/>
              </a:rPr>
              <a:t>}</a:t>
            </a: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mtClean="0">
              <a:latin typeface="Arial" charset="0"/>
              <a:cs typeface="Arial" charset="0"/>
            </a:endParaRPr>
          </a:p>
          <a:p>
            <a:pPr marL="0" indent="0" eaLnBrk="1" hangingPunct="1">
              <a:buFont typeface="Wingdings" pitchFamily="2" charset="2"/>
              <a:buNone/>
            </a:pPr>
            <a:endParaRPr lang="en-US" altLang="en-US" sz="800" smtClean="0">
              <a:latin typeface="Arial" charset="0"/>
              <a:cs typeface="Arial" charset="0"/>
            </a:endParaRPr>
          </a:p>
          <a:p>
            <a:pPr marL="0" indent="0" eaLnBrk="1" hangingPunct="1">
              <a:buFont typeface="Wingdings" pitchFamily="2" charset="2"/>
              <a:buNone/>
            </a:pPr>
            <a:r>
              <a:rPr lang="en-US" altLang="en-US" smtClean="0">
                <a:latin typeface="Arial" charset="0"/>
                <a:cs typeface="Arial" charset="0"/>
              </a:rPr>
              <a:t>converges to 0, as indicated in the following definition.</a:t>
            </a:r>
          </a:p>
        </p:txBody>
      </p:sp>
      <p:pic>
        <p:nvPicPr>
          <p:cNvPr id="12292" name="Picture 5" descr="1/1, 1/4, 1/8, 1/16, 1/32,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43200"/>
            <a:ext cx="267811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descr="Definition of the Limit of a Sequence. Let L be a real number. The limit of a sequence {a_n} is L, written as lim_(n right arrow infinity) (a_n) = L if for each epsilon &gt; 0, there exists M &gt; 0 such that (abs(a_n minus L)) &lt; epsilon whenever n &gt; M. If the limit L of a sequence exists, then the sequence converges to L. If the limit of a sequence does not exist, then the sequence diverge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7104063"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TotalTime>
  <Words>1146</Words>
  <Application>Microsoft Office PowerPoint</Application>
  <PresentationFormat>On-screen Show (4:3)</PresentationFormat>
  <Paragraphs>205</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Sequences</vt:lpstr>
      <vt:lpstr>Example 1 – Writing the Terms of a Sequence</vt:lpstr>
      <vt:lpstr>PowerPoint Presentation</vt:lpstr>
      <vt:lpstr>PowerPoint Presentation</vt:lpstr>
      <vt:lpstr>Limit of a Sequence</vt:lpstr>
      <vt:lpstr>Limit of a Sequence</vt:lpstr>
      <vt:lpstr>Limit of a Sequence</vt:lpstr>
      <vt:lpstr>Example 2 – Finding the Limit of a Sequence</vt:lpstr>
      <vt:lpstr>Limit of a Sequence</vt:lpstr>
      <vt:lpstr>Limit of a Sequence</vt:lpstr>
      <vt:lpstr>Limit of a Sequence</vt:lpstr>
      <vt:lpstr>Limit of a Sequence</vt:lpstr>
      <vt:lpstr>Limit of a Sequence</vt:lpstr>
      <vt:lpstr>Example 5 – Using the Squeeze Theorem</vt:lpstr>
      <vt:lpstr>Example 5 – Solution</vt:lpstr>
      <vt:lpstr>Limit of a Sequence</vt:lpstr>
      <vt:lpstr>PowerPoint Presentation</vt:lpstr>
      <vt:lpstr>Pattern Recognition for Sequences</vt:lpstr>
      <vt:lpstr>Example 6 – Finding the nth Term of a Sequence</vt:lpstr>
      <vt:lpstr>Example 6 – Solution</vt:lpstr>
      <vt:lpstr>PowerPoint Presentation</vt:lpstr>
      <vt:lpstr>Monotonic Sequences and Bounded Sequences</vt:lpstr>
      <vt:lpstr>Example 8 – Determining Whether a Sequence Is Monotonic</vt:lpstr>
      <vt:lpstr>Example 8 – Solution</vt:lpstr>
      <vt:lpstr>Example 8 – Solution</vt:lpstr>
      <vt:lpstr>Example 8 – Solution</vt:lpstr>
      <vt:lpstr>Monotonic Sequences and Bounded Sequences</vt:lpstr>
      <vt:lpstr>Monotonic Sequences and Bounded Sequences</vt:lpstr>
      <vt:lpstr>Monotonic Sequences and Bounded Sequences</vt:lpstr>
      <vt:lpstr>Example 9 – Bounded and Monotonic Sequences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382</cp:revision>
  <dcterms:created xsi:type="dcterms:W3CDTF">2008-11-21T04:28:28Z</dcterms:created>
  <dcterms:modified xsi:type="dcterms:W3CDTF">2018-08-02T04:31:18Z</dcterms:modified>
</cp:coreProperties>
</file>