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9"/>
  </p:notesMasterIdLst>
  <p:sldIdLst>
    <p:sldId id="284" r:id="rId2"/>
    <p:sldId id="283" r:id="rId3"/>
    <p:sldId id="261" r:id="rId4"/>
    <p:sldId id="262" r:id="rId5"/>
    <p:sldId id="263" r:id="rId6"/>
    <p:sldId id="272" r:id="rId7"/>
    <p:sldId id="282" r:id="rId8"/>
    <p:sldId id="273" r:id="rId9"/>
    <p:sldId id="265" r:id="rId10"/>
    <p:sldId id="281" r:id="rId11"/>
    <p:sldId id="274" r:id="rId12"/>
    <p:sldId id="275" r:id="rId13"/>
    <p:sldId id="276" r:id="rId14"/>
    <p:sldId id="277" r:id="rId15"/>
    <p:sldId id="278" r:id="rId16"/>
    <p:sldId id="266" r:id="rId17"/>
    <p:sldId id="279" r:id="rId18"/>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66"/>
    <a:srgbClr val="FF0066"/>
    <a:srgbClr val="FF3399"/>
    <a:srgbClr val="CC0099"/>
    <a:srgbClr val="009BAE"/>
    <a:srgbClr val="0099AC"/>
    <a:srgbClr val="646464"/>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248" autoAdjust="0"/>
    <p:restoredTop sz="94660"/>
  </p:normalViewPr>
  <p:slideViewPr>
    <p:cSldViewPr>
      <p:cViewPr>
        <p:scale>
          <a:sx n="100" d="100"/>
          <a:sy n="100" d="100"/>
        </p:scale>
        <p:origin x="-168" y="19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51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20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51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F909A64E-AB14-4FD3-A5E7-1937A0FE727D}" type="slidenum">
              <a:rPr lang="en-US" altLang="en-US"/>
              <a:pPr/>
              <a:t>‹#›</a:t>
            </a:fld>
            <a:endParaRPr lang="en-US" altLang="en-US"/>
          </a:p>
        </p:txBody>
      </p:sp>
    </p:spTree>
    <p:extLst>
      <p:ext uri="{BB962C8B-B14F-4D97-AF65-F5344CB8AC3E}">
        <p14:creationId xmlns:p14="http://schemas.microsoft.com/office/powerpoint/2010/main" val="133743903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DC2A73D3-E0CC-4240-A1A5-FFED8A23A94B}" type="slidenum">
              <a:rPr lang="en-US" altLang="en-US"/>
              <a:pPr/>
              <a:t>2</a:t>
            </a:fld>
            <a:endParaRPr lang="en-US" altLang="en-US"/>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1294012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197258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03225"/>
            <a:ext cx="2057400" cy="5422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403225"/>
            <a:ext cx="6019800" cy="54229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587453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7990098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1346504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300163"/>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00163"/>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950882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5620583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0601471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2752413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3714049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1455631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ounded Rectangle 11"/>
          <p:cNvSpPr/>
          <p:nvPr userDrawn="1"/>
        </p:nvSpPr>
        <p:spPr bwMode="auto">
          <a:xfrm>
            <a:off x="223838" y="304800"/>
            <a:ext cx="8839200" cy="727075"/>
          </a:xfrm>
          <a:prstGeom prst="roundRect">
            <a:avLst/>
          </a:prstGeom>
          <a:solidFill>
            <a:srgbClr val="F51F3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chemeClr val="bg1"/>
              </a:solidFill>
            </a:endParaRPr>
          </a:p>
        </p:txBody>
      </p:sp>
      <p:sp>
        <p:nvSpPr>
          <p:cNvPr id="1027" name="Rectangle 2"/>
          <p:cNvSpPr>
            <a:spLocks noGrp="1" noChangeArrowheads="1"/>
          </p:cNvSpPr>
          <p:nvPr>
            <p:ph type="body" idx="1"/>
          </p:nvPr>
        </p:nvSpPr>
        <p:spPr bwMode="auto">
          <a:xfrm>
            <a:off x="457200" y="1300163"/>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3"/>
          <p:cNvSpPr>
            <a:spLocks noGrp="1" noChangeArrowheads="1"/>
          </p:cNvSpPr>
          <p:nvPr>
            <p:ph type="title"/>
          </p:nvPr>
        </p:nvSpPr>
        <p:spPr bwMode="auto">
          <a:xfrm>
            <a:off x="457200" y="403225"/>
            <a:ext cx="82296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331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US"/>
          </a:p>
        </p:txBody>
      </p:sp>
      <p:sp>
        <p:nvSpPr>
          <p:cNvPr id="1331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US"/>
          </a:p>
        </p:txBody>
      </p:sp>
      <p:sp>
        <p:nvSpPr>
          <p:cNvPr id="1331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atin typeface="Arial" charset="0"/>
              </a:defRPr>
            </a:lvl1pPr>
          </a:lstStyle>
          <a:p>
            <a:pPr>
              <a:defRPr/>
            </a:pPr>
            <a:endParaRPr lang="en-US"/>
          </a:p>
        </p:txBody>
      </p:sp>
      <p:sp>
        <p:nvSpPr>
          <p:cNvPr id="1032" name="Text Box 12"/>
          <p:cNvSpPr txBox="1">
            <a:spLocks noChangeArrowheads="1"/>
          </p:cNvSpPr>
          <p:nvPr userDrawn="1"/>
        </p:nvSpPr>
        <p:spPr bwMode="auto">
          <a:xfrm>
            <a:off x="8543925" y="6172200"/>
            <a:ext cx="60007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fld id="{E6CD3838-2E79-42A7-AF43-FB7724A4FA10}" type="slidenum">
              <a:rPr lang="en-US" altLang="en-US"/>
              <a:pPr eaLnBrk="1" hangingPunct="1">
                <a:spcBef>
                  <a:spcPct val="50000"/>
                </a:spcBef>
              </a:pPr>
              <a:t>‹#›</a:t>
            </a:fld>
            <a:endParaRPr lang="en-US" alt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iming>
    <p:tnLst>
      <p:par>
        <p:cTn id="1" dur="indefinite" restart="never" nodeType="tmRoot"/>
      </p:par>
    </p:tnLst>
  </p:timing>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Arial" charset="0"/>
        </a:defRPr>
      </a:lvl2pPr>
      <a:lvl3pPr algn="l" rtl="0" eaLnBrk="0" fontAlgn="base" hangingPunct="0">
        <a:spcBef>
          <a:spcPct val="0"/>
        </a:spcBef>
        <a:spcAft>
          <a:spcPct val="0"/>
        </a:spcAft>
        <a:defRPr sz="4400">
          <a:solidFill>
            <a:schemeClr val="tx2"/>
          </a:solidFill>
          <a:latin typeface="Arial" charset="0"/>
        </a:defRPr>
      </a:lvl3pPr>
      <a:lvl4pPr algn="l" rtl="0" eaLnBrk="0" fontAlgn="base" hangingPunct="0">
        <a:spcBef>
          <a:spcPct val="0"/>
        </a:spcBef>
        <a:spcAft>
          <a:spcPct val="0"/>
        </a:spcAft>
        <a:defRPr sz="4400">
          <a:solidFill>
            <a:schemeClr val="tx2"/>
          </a:solidFill>
          <a:latin typeface="Arial" charset="0"/>
        </a:defRPr>
      </a:lvl4pPr>
      <a:lvl5pPr algn="l" rtl="0" eaLnBrk="0" fontAlgn="base" hangingPunct="0">
        <a:spcBef>
          <a:spcPct val="0"/>
        </a:spcBef>
        <a:spcAft>
          <a:spcPct val="0"/>
        </a:spcAft>
        <a:defRPr sz="4400">
          <a:solidFill>
            <a:schemeClr val="tx2"/>
          </a:solidFill>
          <a:latin typeface="Arial" charset="0"/>
        </a:defRPr>
      </a:lvl5pPr>
      <a:lvl6pPr marL="457200" algn="l" rtl="0" fontAlgn="base">
        <a:spcBef>
          <a:spcPct val="0"/>
        </a:spcBef>
        <a:spcAft>
          <a:spcPct val="0"/>
        </a:spcAft>
        <a:defRPr sz="4400">
          <a:solidFill>
            <a:schemeClr val="tx2"/>
          </a:solidFill>
          <a:latin typeface="Arial" charset="0"/>
        </a:defRPr>
      </a:lvl6pPr>
      <a:lvl7pPr marL="914400" algn="l" rtl="0" fontAlgn="base">
        <a:spcBef>
          <a:spcPct val="0"/>
        </a:spcBef>
        <a:spcAft>
          <a:spcPct val="0"/>
        </a:spcAft>
        <a:defRPr sz="4400">
          <a:solidFill>
            <a:schemeClr val="tx2"/>
          </a:solidFill>
          <a:latin typeface="Arial" charset="0"/>
        </a:defRPr>
      </a:lvl7pPr>
      <a:lvl8pPr marL="1371600" algn="l" rtl="0" fontAlgn="base">
        <a:spcBef>
          <a:spcPct val="0"/>
        </a:spcBef>
        <a:spcAft>
          <a:spcPct val="0"/>
        </a:spcAft>
        <a:defRPr sz="4400">
          <a:solidFill>
            <a:schemeClr val="tx2"/>
          </a:solidFill>
          <a:latin typeface="Arial" charset="0"/>
        </a:defRPr>
      </a:lvl8pPr>
      <a:lvl9pPr marL="1828800" algn="l"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Font typeface="Wingdings" pitchFamily="2" charset="2"/>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9.png"/></Relationships>
</file>

<file path=ppt/slides/_rels/slide14.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wmf"/><Relationship Id="rId1" Type="http://schemas.openxmlformats.org/officeDocument/2006/relationships/slideLayout" Target="../slideLayouts/slideLayout2.xml"/><Relationship Id="rId4" Type="http://schemas.openxmlformats.org/officeDocument/2006/relationships/image" Target="../media/image26.png"/></Relationships>
</file>

<file path=ppt/slides/_rels/slide17.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2.xml"/><Relationship Id="rId5" Type="http://schemas.openxmlformats.org/officeDocument/2006/relationships/image" Target="../media/image30.wmf"/><Relationship Id="rId4" Type="http://schemas.openxmlformats.org/officeDocument/2006/relationships/image" Target="../media/image29.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5" name="Text Box 3"/>
          <p:cNvSpPr txBox="1">
            <a:spLocks noChangeArrowheads="1"/>
          </p:cNvSpPr>
          <p:nvPr/>
        </p:nvSpPr>
        <p:spPr bwMode="auto">
          <a:xfrm>
            <a:off x="2209800" y="228600"/>
            <a:ext cx="6819900" cy="1262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buFont typeface="Arial" charset="0"/>
              <a:buNone/>
            </a:pPr>
            <a:r>
              <a:rPr lang="en-IN" altLang="en-US" sz="3800" b="1">
                <a:ea typeface="Arial" charset="0"/>
                <a:cs typeface="Arial" charset="0"/>
              </a:rPr>
              <a:t>Integration Techniques and Improper Integrals</a:t>
            </a:r>
            <a:endParaRPr lang="en-US" altLang="en-US" sz="3800" b="1">
              <a:ea typeface="Arial" charset="0"/>
              <a:cs typeface="Arial" charset="0"/>
            </a:endParaRPr>
          </a:p>
        </p:txBody>
      </p:sp>
      <p:sp>
        <p:nvSpPr>
          <p:cNvPr id="3076" name="Text Box 4"/>
          <p:cNvSpPr txBox="1">
            <a:spLocks noChangeArrowheads="1"/>
          </p:cNvSpPr>
          <p:nvPr/>
        </p:nvSpPr>
        <p:spPr bwMode="auto">
          <a:xfrm>
            <a:off x="704850" y="292100"/>
            <a:ext cx="104775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en-US" sz="8000" b="1">
                <a:solidFill>
                  <a:schemeClr val="bg1"/>
                </a:solidFill>
              </a:rPr>
              <a:t>P</a:t>
            </a:r>
          </a:p>
        </p:txBody>
      </p:sp>
      <p:sp>
        <p:nvSpPr>
          <p:cNvPr id="3077" name="Text Box 5"/>
          <p:cNvSpPr txBox="1">
            <a:spLocks noChangeArrowheads="1"/>
          </p:cNvSpPr>
          <p:nvPr/>
        </p:nvSpPr>
        <p:spPr bwMode="auto">
          <a:xfrm>
            <a:off x="2133600" y="6248400"/>
            <a:ext cx="5486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buFontTx/>
              <a:buNone/>
            </a:pPr>
            <a:r>
              <a:rPr lang="en-US" altLang="en-US" sz="1400"/>
              <a:t>Copyright © Cengage Learning. All rights reserved.</a:t>
            </a:r>
            <a:r>
              <a:rPr lang="en-US" altLang="en-US" sz="1800"/>
              <a:t> </a:t>
            </a:r>
          </a:p>
        </p:txBody>
      </p:sp>
      <p:sp>
        <p:nvSpPr>
          <p:cNvPr id="3078" name="Text Box 4"/>
          <p:cNvSpPr txBox="1">
            <a:spLocks noChangeArrowheads="1"/>
          </p:cNvSpPr>
          <p:nvPr/>
        </p:nvSpPr>
        <p:spPr bwMode="auto">
          <a:xfrm>
            <a:off x="1139825" y="228600"/>
            <a:ext cx="536575" cy="123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nchor="ctr">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buFontTx/>
              <a:buNone/>
            </a:pPr>
            <a:r>
              <a:rPr lang="en-US" altLang="en-US" sz="8000" b="1">
                <a:solidFill>
                  <a:srgbClr val="E72D36"/>
                </a:solidFill>
              </a:rPr>
              <a:t>8</a:t>
            </a:r>
          </a:p>
        </p:txBody>
      </p:sp>
      <p:pic>
        <p:nvPicPr>
          <p:cNvPr id="3079" name="Picture 1" descr="Cover page.&#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01663" y="1447800"/>
            <a:ext cx="7937500" cy="474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547688" y="319088"/>
            <a:ext cx="8226425" cy="685800"/>
          </a:xfrm>
          <a:noFill/>
        </p:spPr>
        <p:txBody>
          <a:bodyPr/>
          <a:lstStyle/>
          <a:p>
            <a:pPr eaLnBrk="1" hangingPunct="1"/>
            <a:r>
              <a:rPr lang="en-US" altLang="en-US" sz="4000" smtClean="0">
                <a:solidFill>
                  <a:schemeClr val="bg1"/>
                </a:solidFill>
              </a:rPr>
              <a:t>Example 1 – </a:t>
            </a:r>
            <a:r>
              <a:rPr lang="en-US" altLang="en-US" sz="4000" i="1" smtClean="0">
                <a:solidFill>
                  <a:schemeClr val="bg1"/>
                </a:solidFill>
                <a:ea typeface="Arial" charset="0"/>
                <a:cs typeface="Arial" charset="0"/>
              </a:rPr>
              <a:t>Solution</a:t>
            </a:r>
            <a:endParaRPr lang="ru-RU" altLang="en-US" sz="4000" i="1" smtClean="0">
              <a:solidFill>
                <a:schemeClr val="bg1"/>
              </a:solidFill>
              <a:ea typeface="Arial" charset="0"/>
              <a:cs typeface="Arial" charset="0"/>
            </a:endParaRPr>
          </a:p>
        </p:txBody>
      </p:sp>
      <p:sp>
        <p:nvSpPr>
          <p:cNvPr id="13315" name="Rectangle 4"/>
          <p:cNvSpPr>
            <a:spLocks noGrp="1" noChangeArrowheads="1"/>
          </p:cNvSpPr>
          <p:nvPr>
            <p:ph type="body" idx="1"/>
          </p:nvPr>
        </p:nvSpPr>
        <p:spPr>
          <a:xfrm>
            <a:off x="457200" y="1370013"/>
            <a:ext cx="8229600" cy="5256212"/>
          </a:xfrm>
          <a:noFill/>
        </p:spPr>
        <p:txBody>
          <a:bodyPr/>
          <a:lstStyle/>
          <a:p>
            <a:pPr marL="0" indent="0">
              <a:buFont typeface="Wingdings" pitchFamily="2" charset="2"/>
              <a:buNone/>
            </a:pPr>
            <a:r>
              <a:rPr lang="en-IN" altLang="en-US" smtClean="0"/>
              <a:t>The limit does not exist. So, you can conclude that the improper integral diverges. See Figure 8.21.</a:t>
            </a:r>
            <a:endParaRPr lang="en-US" altLang="en-US" smtClean="0"/>
          </a:p>
        </p:txBody>
      </p:sp>
      <p:sp>
        <p:nvSpPr>
          <p:cNvPr id="13316" name="Text Box 7"/>
          <p:cNvSpPr txBox="1">
            <a:spLocks noChangeArrowheads="1"/>
          </p:cNvSpPr>
          <p:nvPr/>
        </p:nvSpPr>
        <p:spPr bwMode="auto">
          <a:xfrm>
            <a:off x="4257675" y="6096000"/>
            <a:ext cx="99853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1200" b="1"/>
              <a:t>Figure 8.21</a:t>
            </a:r>
          </a:p>
        </p:txBody>
      </p:sp>
      <p:sp>
        <p:nvSpPr>
          <p:cNvPr id="13317" name="Text Box 12"/>
          <p:cNvSpPr txBox="1">
            <a:spLocks noChangeArrowheads="1"/>
          </p:cNvSpPr>
          <p:nvPr/>
        </p:nvSpPr>
        <p:spPr bwMode="auto">
          <a:xfrm>
            <a:off x="8229600" y="685800"/>
            <a:ext cx="822325"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r" eaLnBrk="1" hangingPunct="1">
              <a:spcBef>
                <a:spcPct val="50000"/>
              </a:spcBef>
              <a:buFontTx/>
              <a:buNone/>
            </a:pPr>
            <a:r>
              <a:rPr lang="en-US" altLang="en-US" sz="1800">
                <a:solidFill>
                  <a:schemeClr val="bg1"/>
                </a:solidFill>
              </a:rPr>
              <a:t>cont’d</a:t>
            </a:r>
          </a:p>
        </p:txBody>
      </p:sp>
      <p:pic>
        <p:nvPicPr>
          <p:cNvPr id="13318" name="Picture 13" descr="The image consists of a visual representation and a caption. Visual representation. A curve is graphed in the first quadrant of the x y coordinate plane. It is labeled y = 1/x. It enters the top of the viewing window just to the right of the positive y axis, goes down and to the right with decreasing steepness, passes through (1, 1), and exits the right of the viewing window just above the positive x axis. The region under the curve till the positive x axis and to the right of x = 1 is shaded. The area of the shaded region is infinite therefore the improper integral diverges. Caption. The unbounded region has an infinite area.&#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7000" y="2408238"/>
            <a:ext cx="3836988" cy="3633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455613" y="3198813"/>
            <a:ext cx="8231187"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buFontTx/>
              <a:buNone/>
            </a:pPr>
            <a:r>
              <a:rPr lang="en-US" altLang="en-US" sz="4000"/>
              <a:t>Improper Integrals with Infinite Discontinuities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547688" y="319088"/>
            <a:ext cx="8229600" cy="685800"/>
          </a:xfrm>
          <a:noFill/>
        </p:spPr>
        <p:txBody>
          <a:bodyPr/>
          <a:lstStyle/>
          <a:p>
            <a:pPr eaLnBrk="1" hangingPunct="1"/>
            <a:r>
              <a:rPr lang="en-US" altLang="en-US" sz="3100" smtClean="0">
                <a:solidFill>
                  <a:schemeClr val="bg1"/>
                </a:solidFill>
              </a:rPr>
              <a:t>Improper Integrals with Infinite Discontinuities</a:t>
            </a:r>
          </a:p>
        </p:txBody>
      </p:sp>
      <p:sp>
        <p:nvSpPr>
          <p:cNvPr id="15363" name="TextBox 6"/>
          <p:cNvSpPr txBox="1">
            <a:spLocks noChangeArrowheads="1"/>
          </p:cNvSpPr>
          <p:nvPr/>
        </p:nvSpPr>
        <p:spPr bwMode="auto">
          <a:xfrm>
            <a:off x="457200" y="1371600"/>
            <a:ext cx="8229600"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a:t>The second basic type of improper integral is one that has an infinite discontinuity </a:t>
            </a:r>
            <a:r>
              <a:rPr lang="en-US" altLang="en-US" i="1"/>
              <a:t>at or between </a:t>
            </a:r>
            <a:r>
              <a:rPr lang="en-US" altLang="en-US"/>
              <a:t>the limits of integration.</a:t>
            </a:r>
          </a:p>
        </p:txBody>
      </p:sp>
      <p:pic>
        <p:nvPicPr>
          <p:cNvPr id="15364" name="Picture 5" descr="Definition of improper integrals with infinite discontinuities. (item 1). If f is continuous on the interval [a, b) and has an infinite discontinuity at b, then int_a^b (f(x)) d x = lim_(c right arrow b^negative) (int_a^c (f(x)) d x). (item 2). If f is continuous on the interval (a, b] and has an infinite discontinuity at a, then int_a^b (f(x)) d x = lim_(c right arrow a^+) (int_c^b (f(x)) d x). (item 3). If f is continuous on the interval [a, b], except for some c in (a, b) at which f has an infinite discontinuity, then int_a^b (f(x)) d x = int_a^c (f(x)) d x + int_c^b (f(x)) d x. In the first two cases, the improper integral converges when the limit exists otherwise, the improper integral diverges. In the third case, the improper integral on the left diverges when either of the improper integrals on the right diverges.&#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2600" y="2590800"/>
            <a:ext cx="5029200" cy="3941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8" name="Rectangle 4"/>
          <p:cNvSpPr>
            <a:spLocks noGrp="1" noChangeArrowheads="1"/>
          </p:cNvSpPr>
          <p:nvPr>
            <p:ph type="body" idx="1"/>
          </p:nvPr>
        </p:nvSpPr>
        <p:spPr>
          <a:xfrm>
            <a:off x="457200" y="1370013"/>
            <a:ext cx="8229600" cy="5256212"/>
          </a:xfrm>
        </p:spPr>
        <p:txBody>
          <a:bodyPr/>
          <a:lstStyle/>
          <a:p>
            <a:pPr marL="0" indent="0" eaLnBrk="1" hangingPunct="1">
              <a:buFont typeface="Wingdings" pitchFamily="2" charset="2"/>
              <a:buNone/>
              <a:defRPr/>
            </a:pPr>
            <a:r>
              <a:rPr lang="en-US" dirty="0" smtClean="0"/>
              <a:t>Evaluate</a:t>
            </a:r>
          </a:p>
          <a:p>
            <a:pPr marL="0" indent="0" eaLnBrk="1" hangingPunct="1">
              <a:buFont typeface="Wingdings" pitchFamily="2" charset="2"/>
              <a:buNone/>
              <a:defRPr/>
            </a:pPr>
            <a:endParaRPr lang="en-US" dirty="0" smtClean="0"/>
          </a:p>
          <a:p>
            <a:pPr marL="0" indent="0" eaLnBrk="1" hangingPunct="1">
              <a:buFont typeface="Wingdings" pitchFamily="2" charset="2"/>
              <a:buNone/>
              <a:defRPr/>
            </a:pPr>
            <a:r>
              <a:rPr lang="en-US" kern="1200" dirty="0">
                <a:solidFill>
                  <a:srgbClr val="D7181E"/>
                </a:solidFill>
                <a:cs typeface="Arial" pitchFamily="34" charset="0"/>
              </a:rPr>
              <a:t>Solution:</a:t>
            </a:r>
          </a:p>
          <a:p>
            <a:pPr marL="0" indent="0" eaLnBrk="1" hangingPunct="1">
              <a:buFont typeface="Wingdings" pitchFamily="2" charset="2"/>
              <a:buNone/>
              <a:defRPr/>
            </a:pPr>
            <a:r>
              <a:rPr lang="en-US" dirty="0" smtClean="0"/>
              <a:t>The integrand has an infinite discontinuity </a:t>
            </a:r>
            <a:br>
              <a:rPr lang="en-US" dirty="0" smtClean="0"/>
            </a:br>
            <a:r>
              <a:rPr lang="en-US" dirty="0" smtClean="0"/>
              <a:t>at </a:t>
            </a:r>
            <a:r>
              <a:rPr lang="en-US" i="1" dirty="0" smtClean="0"/>
              <a:t>x</a:t>
            </a:r>
            <a:r>
              <a:rPr lang="en-US" dirty="0" smtClean="0"/>
              <a:t> = 0, </a:t>
            </a:r>
            <a:r>
              <a:rPr lang="en-IN" dirty="0"/>
              <a:t>as shown in the </a:t>
            </a:r>
            <a:r>
              <a:rPr lang="en-IN" dirty="0" smtClean="0"/>
              <a:t>figure</a:t>
            </a:r>
            <a:r>
              <a:rPr lang="en-IN" dirty="0"/>
              <a:t> at the right</a:t>
            </a:r>
            <a:r>
              <a:rPr lang="en-US" dirty="0" smtClean="0"/>
              <a:t>. </a:t>
            </a:r>
          </a:p>
          <a:p>
            <a:pPr marL="0" indent="0" eaLnBrk="1" hangingPunct="1">
              <a:buFont typeface="Wingdings" pitchFamily="2" charset="2"/>
              <a:buNone/>
              <a:defRPr/>
            </a:pPr>
            <a:endParaRPr lang="en-US" sz="1200" dirty="0" smtClean="0"/>
          </a:p>
          <a:p>
            <a:pPr marL="0" indent="0" eaLnBrk="1" hangingPunct="1">
              <a:buFont typeface="Wingdings" pitchFamily="2" charset="2"/>
              <a:buNone/>
              <a:defRPr/>
            </a:pPr>
            <a:r>
              <a:rPr lang="en-US" dirty="0" smtClean="0"/>
              <a:t>You can evaluate this integral as shown </a:t>
            </a:r>
            <a:br>
              <a:rPr lang="en-US" dirty="0" smtClean="0"/>
            </a:br>
            <a:r>
              <a:rPr lang="en-US" dirty="0" smtClean="0"/>
              <a:t>below.</a:t>
            </a:r>
            <a:endParaRPr lang="en-US" dirty="0" smtClean="0">
              <a:solidFill>
                <a:srgbClr val="0073AE"/>
              </a:solidFill>
            </a:endParaRPr>
          </a:p>
          <a:p>
            <a:pPr marL="0" indent="0" eaLnBrk="1" hangingPunct="1">
              <a:spcBef>
                <a:spcPct val="0"/>
              </a:spcBef>
              <a:buFontTx/>
              <a:buNone/>
              <a:defRPr/>
            </a:pPr>
            <a:endParaRPr lang="en-US" dirty="0" smtClean="0">
              <a:solidFill>
                <a:srgbClr val="0073AE"/>
              </a:solidFill>
            </a:endParaRPr>
          </a:p>
          <a:p>
            <a:pPr marL="0" indent="0" eaLnBrk="1" hangingPunct="1">
              <a:spcBef>
                <a:spcPct val="0"/>
              </a:spcBef>
              <a:buFontTx/>
              <a:buNone/>
              <a:defRPr/>
            </a:pPr>
            <a:endParaRPr lang="en-US" dirty="0" smtClean="0">
              <a:solidFill>
                <a:srgbClr val="0073AE"/>
              </a:solidFill>
            </a:endParaRPr>
          </a:p>
          <a:p>
            <a:pPr marL="0" indent="0" eaLnBrk="1" hangingPunct="1">
              <a:spcBef>
                <a:spcPct val="0"/>
              </a:spcBef>
              <a:buFontTx/>
              <a:buNone/>
              <a:defRPr/>
            </a:pPr>
            <a:endParaRPr lang="en-US" dirty="0" smtClean="0">
              <a:solidFill>
                <a:srgbClr val="0073AE"/>
              </a:solidFill>
            </a:endParaRPr>
          </a:p>
          <a:p>
            <a:pPr marL="0" indent="0" eaLnBrk="1" hangingPunct="1">
              <a:spcBef>
                <a:spcPct val="0"/>
              </a:spcBef>
              <a:buFontTx/>
              <a:buNone/>
              <a:defRPr/>
            </a:pPr>
            <a:endParaRPr lang="en-US" dirty="0" smtClean="0"/>
          </a:p>
        </p:txBody>
      </p:sp>
      <p:pic>
        <p:nvPicPr>
          <p:cNvPr id="52243" name="Picture 19" descr="= lim_(b right arrow 0^+) ((3/2) (1 minus b^(2/3)).&#1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16200" y="5334000"/>
            <a:ext cx="220345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8" name="Rectangle 2"/>
          <p:cNvSpPr>
            <a:spLocks noGrp="1" noChangeArrowheads="1"/>
          </p:cNvSpPr>
          <p:nvPr>
            <p:ph type="title"/>
          </p:nvPr>
        </p:nvSpPr>
        <p:spPr>
          <a:xfrm>
            <a:off x="547688" y="319088"/>
            <a:ext cx="8226425" cy="685800"/>
          </a:xfrm>
          <a:noFill/>
        </p:spPr>
        <p:txBody>
          <a:bodyPr/>
          <a:lstStyle/>
          <a:p>
            <a:pPr eaLnBrk="1" hangingPunct="1"/>
            <a:r>
              <a:rPr lang="en-US" altLang="en-US" sz="2200" smtClean="0">
                <a:solidFill>
                  <a:schemeClr val="bg1"/>
                </a:solidFill>
              </a:rPr>
              <a:t>Example 6 – </a:t>
            </a:r>
            <a:r>
              <a:rPr lang="en-US" altLang="en-US" sz="2200" i="1" smtClean="0">
                <a:solidFill>
                  <a:schemeClr val="bg1"/>
                </a:solidFill>
                <a:ea typeface="Arial" charset="0"/>
                <a:cs typeface="Arial" charset="0"/>
              </a:rPr>
              <a:t>An Improper Integral with an Infinite Discontinuity</a:t>
            </a:r>
            <a:endParaRPr lang="ru-RU" altLang="en-US" sz="2200" i="1" smtClean="0">
              <a:solidFill>
                <a:schemeClr val="bg1"/>
              </a:solidFill>
              <a:ea typeface="Arial" charset="0"/>
              <a:cs typeface="Arial" charset="0"/>
            </a:endParaRPr>
          </a:p>
        </p:txBody>
      </p:sp>
      <p:pic>
        <p:nvPicPr>
          <p:cNvPr id="16389" name="Picture 16" descr="int_0^1 ((d x)/(root3(x)).&#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1219200"/>
            <a:ext cx="1014413"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242" name="Picture 18" descr="int_0^1 (x^(negative 1/3)) d x = lim_(b right arrow 0^+) ([(x^(2/3))/(2/3)]_b^1).&#1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12888" y="4397375"/>
            <a:ext cx="2906712" cy="757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244" name="Picture 20" descr="= (3/2).&#10;"/>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736850" y="6099175"/>
            <a:ext cx="758825"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4" name="Picture 21" descr="The image consists of a visual representation and a caption. Visual representation. A curve is graphed in the first quadrant of the x y coordinate plane. It is labeled y = 1/root3(x). It enters the top of the viewing window just to the right of the positive y axis, goes down and to the right with decreasing steepness, and ends at the labeled point (1, 1). The region under the curve till the positive x axis is shaded. The left and right boundaries of the shaded region are x = 0 and x = 1 respectively. Caption. Infinite discontinuity at x = 0.&#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464300" y="2749550"/>
            <a:ext cx="2463800" cy="273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52228">
                                            <p:txEl>
                                              <p:pRg st="2" end="2"/>
                                            </p:txEl>
                                          </p:spTgt>
                                        </p:tgtEl>
                                        <p:attrNameLst>
                                          <p:attrName>style.visibility</p:attrName>
                                        </p:attrNameLst>
                                      </p:cBhvr>
                                      <p:to>
                                        <p:strVal val="visible"/>
                                      </p:to>
                                    </p:set>
                                    <p:animEffect transition="in" filter="fade">
                                      <p:cBhvr>
                                        <p:cTn id="7" dur="1000"/>
                                        <p:tgtEl>
                                          <p:spTgt spid="52228">
                                            <p:txEl>
                                              <p:pRg st="2" end="2"/>
                                            </p:txEl>
                                          </p:spTgt>
                                        </p:tgtEl>
                                      </p:cBhvr>
                                    </p:animEffect>
                                    <p:anim calcmode="lin" valueType="num">
                                      <p:cBhvr>
                                        <p:cTn id="8" dur="1000" fill="hold"/>
                                        <p:tgtEl>
                                          <p:spTgt spid="52228">
                                            <p:txEl>
                                              <p:pRg st="2" end="2"/>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52228">
                                            <p:txEl>
                                              <p:pRg st="2" end="2"/>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2228">
                                            <p:txEl>
                                              <p:pRg st="2" end="2"/>
                                            </p:txEl>
                                          </p:spTgt>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52228">
                                            <p:txEl>
                                              <p:pRg st="3" end="3"/>
                                            </p:txEl>
                                          </p:spTgt>
                                        </p:tgtEl>
                                        <p:attrNameLst>
                                          <p:attrName>style.visibility</p:attrName>
                                        </p:attrNameLst>
                                      </p:cBhvr>
                                      <p:to>
                                        <p:strVal val="visible"/>
                                      </p:to>
                                    </p:set>
                                    <p:animEffect transition="in" filter="fade">
                                      <p:cBhvr>
                                        <p:cTn id="13" dur="1000"/>
                                        <p:tgtEl>
                                          <p:spTgt spid="52228">
                                            <p:txEl>
                                              <p:pRg st="3" end="3"/>
                                            </p:txEl>
                                          </p:spTgt>
                                        </p:tgtEl>
                                      </p:cBhvr>
                                    </p:animEffect>
                                    <p:anim calcmode="lin" valueType="num">
                                      <p:cBhvr>
                                        <p:cTn id="14" dur="1000" fill="hold"/>
                                        <p:tgtEl>
                                          <p:spTgt spid="52228">
                                            <p:txEl>
                                              <p:pRg st="3" end="3"/>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52228">
                                            <p:txEl>
                                              <p:pRg st="3" end="3"/>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52228">
                                            <p:txEl>
                                              <p:pRg st="3" end="3"/>
                                            </p:txEl>
                                          </p:spTgt>
                                        </p:tgtEl>
                                        <p:attrNameLst>
                                          <p:attrName>ppt_y</p:attrName>
                                        </p:attrNameLst>
                                      </p:cBhvr>
                                      <p:tavLst>
                                        <p:tav tm="0">
                                          <p:val>
                                            <p:strVal val="#ppt_y-.03"/>
                                          </p:val>
                                        </p:tav>
                                        <p:tav tm="100000">
                                          <p:val>
                                            <p:strVal val="#ppt_y"/>
                                          </p:val>
                                        </p:tav>
                                      </p:tavLst>
                                    </p:anim>
                                  </p:childTnLst>
                                </p:cTn>
                              </p:par>
                              <p:par>
                                <p:cTn id="17" presetID="37" presetClass="entr" presetSubtype="0" fill="hold" nodeType="withEffect">
                                  <p:stCondLst>
                                    <p:cond delay="0"/>
                                  </p:stCondLst>
                                  <p:childTnLst>
                                    <p:set>
                                      <p:cBhvr>
                                        <p:cTn id="18" dur="1" fill="hold">
                                          <p:stCondLst>
                                            <p:cond delay="0"/>
                                          </p:stCondLst>
                                        </p:cTn>
                                        <p:tgtEl>
                                          <p:spTgt spid="14344"/>
                                        </p:tgtEl>
                                        <p:attrNameLst>
                                          <p:attrName>style.visibility</p:attrName>
                                        </p:attrNameLst>
                                      </p:cBhvr>
                                      <p:to>
                                        <p:strVal val="visible"/>
                                      </p:to>
                                    </p:set>
                                    <p:animEffect transition="in" filter="fade">
                                      <p:cBhvr>
                                        <p:cTn id="19" dur="1000"/>
                                        <p:tgtEl>
                                          <p:spTgt spid="14344"/>
                                        </p:tgtEl>
                                      </p:cBhvr>
                                    </p:animEffect>
                                    <p:anim calcmode="lin" valueType="num">
                                      <p:cBhvr>
                                        <p:cTn id="20" dur="1000" fill="hold"/>
                                        <p:tgtEl>
                                          <p:spTgt spid="14344"/>
                                        </p:tgtEl>
                                        <p:attrNameLst>
                                          <p:attrName>ppt_x</p:attrName>
                                        </p:attrNameLst>
                                      </p:cBhvr>
                                      <p:tavLst>
                                        <p:tav tm="0">
                                          <p:val>
                                            <p:strVal val="#ppt_x"/>
                                          </p:val>
                                        </p:tav>
                                        <p:tav tm="100000">
                                          <p:val>
                                            <p:strVal val="#ppt_x"/>
                                          </p:val>
                                        </p:tav>
                                      </p:tavLst>
                                    </p:anim>
                                    <p:anim calcmode="lin" valueType="num">
                                      <p:cBhvr>
                                        <p:cTn id="21" dur="900" decel="100000" fill="hold"/>
                                        <p:tgtEl>
                                          <p:spTgt spid="14344"/>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14344"/>
                                        </p:tgtEl>
                                        <p:attrNameLst>
                                          <p:attrName>ppt_y</p:attrName>
                                        </p:attrNameLst>
                                      </p:cBhvr>
                                      <p:tavLst>
                                        <p:tav tm="0">
                                          <p:val>
                                            <p:strVal val="#ppt_y-.03"/>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37" presetClass="entr" presetSubtype="0" fill="hold" nodeType="clickEffect">
                                  <p:stCondLst>
                                    <p:cond delay="0"/>
                                  </p:stCondLst>
                                  <p:childTnLst>
                                    <p:set>
                                      <p:cBhvr>
                                        <p:cTn id="26" dur="1" fill="hold">
                                          <p:stCondLst>
                                            <p:cond delay="0"/>
                                          </p:stCondLst>
                                        </p:cTn>
                                        <p:tgtEl>
                                          <p:spTgt spid="52228">
                                            <p:txEl>
                                              <p:pRg st="5" end="5"/>
                                            </p:txEl>
                                          </p:spTgt>
                                        </p:tgtEl>
                                        <p:attrNameLst>
                                          <p:attrName>style.visibility</p:attrName>
                                        </p:attrNameLst>
                                      </p:cBhvr>
                                      <p:to>
                                        <p:strVal val="visible"/>
                                      </p:to>
                                    </p:set>
                                    <p:animEffect transition="in" filter="fade">
                                      <p:cBhvr>
                                        <p:cTn id="27" dur="1000"/>
                                        <p:tgtEl>
                                          <p:spTgt spid="52228">
                                            <p:txEl>
                                              <p:pRg st="5" end="5"/>
                                            </p:txEl>
                                          </p:spTgt>
                                        </p:tgtEl>
                                      </p:cBhvr>
                                    </p:animEffect>
                                    <p:anim calcmode="lin" valueType="num">
                                      <p:cBhvr>
                                        <p:cTn id="28" dur="1000" fill="hold"/>
                                        <p:tgtEl>
                                          <p:spTgt spid="52228">
                                            <p:txEl>
                                              <p:pRg st="5" end="5"/>
                                            </p:txEl>
                                          </p:spTgt>
                                        </p:tgtEl>
                                        <p:attrNameLst>
                                          <p:attrName>ppt_x</p:attrName>
                                        </p:attrNameLst>
                                      </p:cBhvr>
                                      <p:tavLst>
                                        <p:tav tm="0">
                                          <p:val>
                                            <p:strVal val="#ppt_x"/>
                                          </p:val>
                                        </p:tav>
                                        <p:tav tm="100000">
                                          <p:val>
                                            <p:strVal val="#ppt_x"/>
                                          </p:val>
                                        </p:tav>
                                      </p:tavLst>
                                    </p:anim>
                                    <p:anim calcmode="lin" valueType="num">
                                      <p:cBhvr>
                                        <p:cTn id="29" dur="900" decel="100000" fill="hold"/>
                                        <p:tgtEl>
                                          <p:spTgt spid="52228">
                                            <p:txEl>
                                              <p:pRg st="5" end="5"/>
                                            </p:txEl>
                                          </p:spTgt>
                                        </p:tgtEl>
                                        <p:attrNameLst>
                                          <p:attrName>ppt_y</p:attrName>
                                        </p:attrNameLst>
                                      </p:cBhvr>
                                      <p:tavLst>
                                        <p:tav tm="0">
                                          <p:val>
                                            <p:strVal val="#ppt_y+1"/>
                                          </p:val>
                                        </p:tav>
                                        <p:tav tm="100000">
                                          <p:val>
                                            <p:strVal val="#ppt_y-.03"/>
                                          </p:val>
                                        </p:tav>
                                      </p:tavLst>
                                    </p:anim>
                                    <p:anim calcmode="lin" valueType="num">
                                      <p:cBhvr>
                                        <p:cTn id="30" dur="100" accel="100000" fill="hold">
                                          <p:stCondLst>
                                            <p:cond delay="900"/>
                                          </p:stCondLst>
                                        </p:cTn>
                                        <p:tgtEl>
                                          <p:spTgt spid="52228">
                                            <p:txEl>
                                              <p:pRg st="5" end="5"/>
                                            </p:txEl>
                                          </p:spTgt>
                                        </p:tgtEl>
                                        <p:attrNameLst>
                                          <p:attrName>ppt_y</p:attrName>
                                        </p:attrNameLst>
                                      </p:cBhvr>
                                      <p:tavLst>
                                        <p:tav tm="0">
                                          <p:val>
                                            <p:strVal val="#ppt_y-.03"/>
                                          </p:val>
                                        </p:tav>
                                        <p:tav tm="100000">
                                          <p:val>
                                            <p:strVal val="#ppt_y"/>
                                          </p:val>
                                        </p:tav>
                                      </p:tavLst>
                                    </p:anim>
                                  </p:childTnLst>
                                </p:cTn>
                              </p:par>
                              <p:par>
                                <p:cTn id="31" presetID="37" presetClass="entr" presetSubtype="0" fill="hold" nodeType="withEffect">
                                  <p:stCondLst>
                                    <p:cond delay="0"/>
                                  </p:stCondLst>
                                  <p:childTnLst>
                                    <p:set>
                                      <p:cBhvr>
                                        <p:cTn id="32" dur="1" fill="hold">
                                          <p:stCondLst>
                                            <p:cond delay="0"/>
                                          </p:stCondLst>
                                        </p:cTn>
                                        <p:tgtEl>
                                          <p:spTgt spid="52242"/>
                                        </p:tgtEl>
                                        <p:attrNameLst>
                                          <p:attrName>style.visibility</p:attrName>
                                        </p:attrNameLst>
                                      </p:cBhvr>
                                      <p:to>
                                        <p:strVal val="visible"/>
                                      </p:to>
                                    </p:set>
                                    <p:animEffect transition="in" filter="fade">
                                      <p:cBhvr>
                                        <p:cTn id="33" dur="1000"/>
                                        <p:tgtEl>
                                          <p:spTgt spid="52242"/>
                                        </p:tgtEl>
                                      </p:cBhvr>
                                    </p:animEffect>
                                    <p:anim calcmode="lin" valueType="num">
                                      <p:cBhvr>
                                        <p:cTn id="34" dur="1000" fill="hold"/>
                                        <p:tgtEl>
                                          <p:spTgt spid="52242"/>
                                        </p:tgtEl>
                                        <p:attrNameLst>
                                          <p:attrName>ppt_x</p:attrName>
                                        </p:attrNameLst>
                                      </p:cBhvr>
                                      <p:tavLst>
                                        <p:tav tm="0">
                                          <p:val>
                                            <p:strVal val="#ppt_x"/>
                                          </p:val>
                                        </p:tav>
                                        <p:tav tm="100000">
                                          <p:val>
                                            <p:strVal val="#ppt_x"/>
                                          </p:val>
                                        </p:tav>
                                      </p:tavLst>
                                    </p:anim>
                                    <p:anim calcmode="lin" valueType="num">
                                      <p:cBhvr>
                                        <p:cTn id="35" dur="900" decel="100000" fill="hold"/>
                                        <p:tgtEl>
                                          <p:spTgt spid="52242"/>
                                        </p:tgtEl>
                                        <p:attrNameLst>
                                          <p:attrName>ppt_y</p:attrName>
                                        </p:attrNameLst>
                                      </p:cBhvr>
                                      <p:tavLst>
                                        <p:tav tm="0">
                                          <p:val>
                                            <p:strVal val="#ppt_y+1"/>
                                          </p:val>
                                        </p:tav>
                                        <p:tav tm="100000">
                                          <p:val>
                                            <p:strVal val="#ppt_y-.03"/>
                                          </p:val>
                                        </p:tav>
                                      </p:tavLst>
                                    </p:anim>
                                    <p:anim calcmode="lin" valueType="num">
                                      <p:cBhvr>
                                        <p:cTn id="36" dur="100" accel="100000" fill="hold">
                                          <p:stCondLst>
                                            <p:cond delay="900"/>
                                          </p:stCondLst>
                                        </p:cTn>
                                        <p:tgtEl>
                                          <p:spTgt spid="52242"/>
                                        </p:tgtEl>
                                        <p:attrNameLst>
                                          <p:attrName>ppt_y</p:attrName>
                                        </p:attrNameLst>
                                      </p:cBhvr>
                                      <p:tavLst>
                                        <p:tav tm="0">
                                          <p:val>
                                            <p:strVal val="#ppt_y-.03"/>
                                          </p:val>
                                        </p:tav>
                                        <p:tav tm="100000">
                                          <p:val>
                                            <p:strVal val="#ppt_y"/>
                                          </p:val>
                                        </p:tav>
                                      </p:tavLst>
                                    </p:anim>
                                  </p:childTnLst>
                                </p:cTn>
                              </p:par>
                            </p:childTnLst>
                          </p:cTn>
                        </p:par>
                      </p:childTnLst>
                    </p:cTn>
                  </p:par>
                  <p:par>
                    <p:cTn id="37" fill="hold" nodeType="clickPar">
                      <p:stCondLst>
                        <p:cond delay="indefinite"/>
                      </p:stCondLst>
                      <p:childTnLst>
                        <p:par>
                          <p:cTn id="38" fill="hold" nodeType="withGroup">
                            <p:stCondLst>
                              <p:cond delay="0"/>
                            </p:stCondLst>
                            <p:childTnLst>
                              <p:par>
                                <p:cTn id="39" presetID="37" presetClass="entr" presetSubtype="0" fill="hold" nodeType="clickEffect">
                                  <p:stCondLst>
                                    <p:cond delay="0"/>
                                  </p:stCondLst>
                                  <p:childTnLst>
                                    <p:set>
                                      <p:cBhvr>
                                        <p:cTn id="40" dur="1" fill="hold">
                                          <p:stCondLst>
                                            <p:cond delay="0"/>
                                          </p:stCondLst>
                                        </p:cTn>
                                        <p:tgtEl>
                                          <p:spTgt spid="52243"/>
                                        </p:tgtEl>
                                        <p:attrNameLst>
                                          <p:attrName>style.visibility</p:attrName>
                                        </p:attrNameLst>
                                      </p:cBhvr>
                                      <p:to>
                                        <p:strVal val="visible"/>
                                      </p:to>
                                    </p:set>
                                    <p:animEffect transition="in" filter="fade">
                                      <p:cBhvr>
                                        <p:cTn id="41" dur="1000"/>
                                        <p:tgtEl>
                                          <p:spTgt spid="52243"/>
                                        </p:tgtEl>
                                      </p:cBhvr>
                                    </p:animEffect>
                                    <p:anim calcmode="lin" valueType="num">
                                      <p:cBhvr>
                                        <p:cTn id="42" dur="1000" fill="hold"/>
                                        <p:tgtEl>
                                          <p:spTgt spid="52243"/>
                                        </p:tgtEl>
                                        <p:attrNameLst>
                                          <p:attrName>ppt_x</p:attrName>
                                        </p:attrNameLst>
                                      </p:cBhvr>
                                      <p:tavLst>
                                        <p:tav tm="0">
                                          <p:val>
                                            <p:strVal val="#ppt_x"/>
                                          </p:val>
                                        </p:tav>
                                        <p:tav tm="100000">
                                          <p:val>
                                            <p:strVal val="#ppt_x"/>
                                          </p:val>
                                        </p:tav>
                                      </p:tavLst>
                                    </p:anim>
                                    <p:anim calcmode="lin" valueType="num">
                                      <p:cBhvr>
                                        <p:cTn id="43" dur="900" decel="100000" fill="hold"/>
                                        <p:tgtEl>
                                          <p:spTgt spid="52243"/>
                                        </p:tgtEl>
                                        <p:attrNameLst>
                                          <p:attrName>ppt_y</p:attrName>
                                        </p:attrNameLst>
                                      </p:cBhvr>
                                      <p:tavLst>
                                        <p:tav tm="0">
                                          <p:val>
                                            <p:strVal val="#ppt_y+1"/>
                                          </p:val>
                                        </p:tav>
                                        <p:tav tm="100000">
                                          <p:val>
                                            <p:strVal val="#ppt_y-.03"/>
                                          </p:val>
                                        </p:tav>
                                      </p:tavLst>
                                    </p:anim>
                                    <p:anim calcmode="lin" valueType="num">
                                      <p:cBhvr>
                                        <p:cTn id="44" dur="100" accel="100000" fill="hold">
                                          <p:stCondLst>
                                            <p:cond delay="900"/>
                                          </p:stCondLst>
                                        </p:cTn>
                                        <p:tgtEl>
                                          <p:spTgt spid="52243"/>
                                        </p:tgtEl>
                                        <p:attrNameLst>
                                          <p:attrName>ppt_y</p:attrName>
                                        </p:attrNameLst>
                                      </p:cBhvr>
                                      <p:tavLst>
                                        <p:tav tm="0">
                                          <p:val>
                                            <p:strVal val="#ppt_y-.03"/>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37" presetClass="entr" presetSubtype="0" fill="hold" nodeType="clickEffect">
                                  <p:stCondLst>
                                    <p:cond delay="0"/>
                                  </p:stCondLst>
                                  <p:childTnLst>
                                    <p:set>
                                      <p:cBhvr>
                                        <p:cTn id="48" dur="1" fill="hold">
                                          <p:stCondLst>
                                            <p:cond delay="0"/>
                                          </p:stCondLst>
                                        </p:cTn>
                                        <p:tgtEl>
                                          <p:spTgt spid="52244"/>
                                        </p:tgtEl>
                                        <p:attrNameLst>
                                          <p:attrName>style.visibility</p:attrName>
                                        </p:attrNameLst>
                                      </p:cBhvr>
                                      <p:to>
                                        <p:strVal val="visible"/>
                                      </p:to>
                                    </p:set>
                                    <p:animEffect transition="in" filter="fade">
                                      <p:cBhvr>
                                        <p:cTn id="49" dur="1000"/>
                                        <p:tgtEl>
                                          <p:spTgt spid="52244"/>
                                        </p:tgtEl>
                                      </p:cBhvr>
                                    </p:animEffect>
                                    <p:anim calcmode="lin" valueType="num">
                                      <p:cBhvr>
                                        <p:cTn id="50" dur="1000" fill="hold"/>
                                        <p:tgtEl>
                                          <p:spTgt spid="52244"/>
                                        </p:tgtEl>
                                        <p:attrNameLst>
                                          <p:attrName>ppt_x</p:attrName>
                                        </p:attrNameLst>
                                      </p:cBhvr>
                                      <p:tavLst>
                                        <p:tav tm="0">
                                          <p:val>
                                            <p:strVal val="#ppt_x"/>
                                          </p:val>
                                        </p:tav>
                                        <p:tav tm="100000">
                                          <p:val>
                                            <p:strVal val="#ppt_x"/>
                                          </p:val>
                                        </p:tav>
                                      </p:tavLst>
                                    </p:anim>
                                    <p:anim calcmode="lin" valueType="num">
                                      <p:cBhvr>
                                        <p:cTn id="51" dur="900" decel="100000" fill="hold"/>
                                        <p:tgtEl>
                                          <p:spTgt spid="52244"/>
                                        </p:tgtEl>
                                        <p:attrNameLst>
                                          <p:attrName>ppt_y</p:attrName>
                                        </p:attrNameLst>
                                      </p:cBhvr>
                                      <p:tavLst>
                                        <p:tav tm="0">
                                          <p:val>
                                            <p:strVal val="#ppt_y+1"/>
                                          </p:val>
                                        </p:tav>
                                        <p:tav tm="100000">
                                          <p:val>
                                            <p:strVal val="#ppt_y-.03"/>
                                          </p:val>
                                        </p:tav>
                                      </p:tavLst>
                                    </p:anim>
                                    <p:anim calcmode="lin" valueType="num">
                                      <p:cBhvr>
                                        <p:cTn id="52" dur="100" accel="100000" fill="hold">
                                          <p:stCondLst>
                                            <p:cond delay="900"/>
                                          </p:stCondLst>
                                        </p:cTn>
                                        <p:tgtEl>
                                          <p:spTgt spid="52244"/>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547688" y="319088"/>
            <a:ext cx="8229600" cy="685800"/>
          </a:xfrm>
          <a:noFill/>
        </p:spPr>
        <p:txBody>
          <a:bodyPr/>
          <a:lstStyle/>
          <a:p>
            <a:pPr eaLnBrk="1" hangingPunct="1"/>
            <a:r>
              <a:rPr lang="en-US" altLang="en-US" sz="3100" smtClean="0">
                <a:solidFill>
                  <a:schemeClr val="bg1"/>
                </a:solidFill>
              </a:rPr>
              <a:t>Improper Integrals with Infinite Discontinuities</a:t>
            </a:r>
          </a:p>
        </p:txBody>
      </p:sp>
      <p:pic>
        <p:nvPicPr>
          <p:cNvPr id="17411" name="Picture 5" descr="Theorem 8.7. A special type of improper integral. Piecewise function with 2 pieces. int_1^infinity ((d x)/(x^p)) = { (piece 1) 1/(p minus 1), when p &gt; 1, (piece 2) diverges, when p &lt;= 1.&#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1828800"/>
            <a:ext cx="7704138" cy="1798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547688" y="319088"/>
            <a:ext cx="8226425" cy="685800"/>
          </a:xfrm>
          <a:noFill/>
        </p:spPr>
        <p:txBody>
          <a:bodyPr/>
          <a:lstStyle/>
          <a:p>
            <a:pPr eaLnBrk="1" hangingPunct="1"/>
            <a:r>
              <a:rPr lang="en-US" altLang="en-US" sz="2300" smtClean="0">
                <a:solidFill>
                  <a:schemeClr val="bg1"/>
                </a:solidFill>
              </a:rPr>
              <a:t>Example 11 – </a:t>
            </a:r>
            <a:r>
              <a:rPr lang="en-US" altLang="en-US" sz="2300" i="1" smtClean="0">
                <a:solidFill>
                  <a:schemeClr val="bg1"/>
                </a:solidFill>
                <a:ea typeface="Arial" charset="0"/>
                <a:cs typeface="Arial" charset="0"/>
              </a:rPr>
              <a:t>An Application Involving a Solid of Revolution</a:t>
            </a:r>
            <a:endParaRPr lang="ru-RU" altLang="en-US" sz="2300" i="1" smtClean="0">
              <a:solidFill>
                <a:schemeClr val="bg1"/>
              </a:solidFill>
              <a:ea typeface="Arial" charset="0"/>
              <a:cs typeface="Arial" charset="0"/>
            </a:endParaRPr>
          </a:p>
        </p:txBody>
      </p:sp>
      <p:sp>
        <p:nvSpPr>
          <p:cNvPr id="18435" name="Rectangle 4"/>
          <p:cNvSpPr>
            <a:spLocks noGrp="1" noChangeArrowheads="1"/>
          </p:cNvSpPr>
          <p:nvPr>
            <p:ph type="body" idx="1"/>
          </p:nvPr>
        </p:nvSpPr>
        <p:spPr>
          <a:xfrm>
            <a:off x="457200" y="1370013"/>
            <a:ext cx="8458200" cy="5256212"/>
          </a:xfrm>
          <a:noFill/>
        </p:spPr>
        <p:txBody>
          <a:bodyPr/>
          <a:lstStyle/>
          <a:p>
            <a:pPr marL="0" indent="0" eaLnBrk="1" hangingPunct="1">
              <a:buFont typeface="Wingdings" pitchFamily="2" charset="2"/>
              <a:buNone/>
            </a:pPr>
            <a:r>
              <a:rPr lang="en-US" altLang="en-US" smtClean="0"/>
              <a:t>The solid formed by revolving (about the </a:t>
            </a:r>
            <a:r>
              <a:rPr lang="en-US" altLang="en-US" i="1" smtClean="0"/>
              <a:t>x</a:t>
            </a:r>
            <a:r>
              <a:rPr lang="en-US" altLang="en-US" smtClean="0"/>
              <a:t>-axis) the </a:t>
            </a:r>
            <a:r>
              <a:rPr lang="en-US" altLang="en-US" i="1" smtClean="0"/>
              <a:t>unbounded </a:t>
            </a:r>
            <a:r>
              <a:rPr lang="en-US" altLang="en-US" smtClean="0"/>
              <a:t>region lying between the graph of </a:t>
            </a:r>
            <a:r>
              <a:rPr lang="en-US" altLang="en-US" i="1" smtClean="0"/>
              <a:t>f</a:t>
            </a:r>
            <a:r>
              <a:rPr lang="en-US" altLang="en-US" smtClean="0"/>
              <a:t>(</a:t>
            </a:r>
            <a:r>
              <a:rPr lang="en-US" altLang="en-US" i="1" smtClean="0"/>
              <a:t>x</a:t>
            </a:r>
            <a:r>
              <a:rPr lang="en-US" altLang="en-US" smtClean="0"/>
              <a:t>) = 1/</a:t>
            </a:r>
            <a:r>
              <a:rPr lang="en-US" altLang="en-US" i="1" smtClean="0"/>
              <a:t>x</a:t>
            </a:r>
            <a:r>
              <a:rPr lang="en-US" altLang="en-US" smtClean="0"/>
              <a:t> and the </a:t>
            </a:r>
            <a:r>
              <a:rPr lang="en-US" altLang="en-US" i="1" smtClean="0"/>
              <a:t>x</a:t>
            </a:r>
            <a:r>
              <a:rPr lang="en-US" altLang="en-US" smtClean="0"/>
              <a:t>-axis (</a:t>
            </a:r>
            <a:r>
              <a:rPr lang="en-US" altLang="en-US" i="1" smtClean="0"/>
              <a:t>x </a:t>
            </a:r>
            <a:r>
              <a:rPr lang="en-US" altLang="en-US" smtClean="0">
                <a:ea typeface="Arial" charset="0"/>
                <a:cs typeface="Arial" charset="0"/>
              </a:rPr>
              <a:t>≥ 1) </a:t>
            </a:r>
            <a:r>
              <a:rPr lang="en-US" altLang="en-US" smtClean="0"/>
              <a:t>is called </a:t>
            </a:r>
            <a:r>
              <a:rPr lang="en-US" altLang="en-US" b="1" smtClean="0"/>
              <a:t>Gabriel’s Horn. </a:t>
            </a:r>
            <a:r>
              <a:rPr lang="en-US" altLang="en-US" smtClean="0"/>
              <a:t>(See Figure 8.29.) Show that this solid has a finite volume and an infinite surface area.</a:t>
            </a:r>
            <a:endParaRPr lang="en-US" altLang="en-US" smtClean="0">
              <a:ea typeface="Arial" charset="0"/>
              <a:cs typeface="Arial" charset="0"/>
            </a:endParaRPr>
          </a:p>
          <a:p>
            <a:pPr marL="0" indent="0" eaLnBrk="1" hangingPunct="1">
              <a:buFont typeface="Wingdings" pitchFamily="2" charset="2"/>
              <a:buNone/>
            </a:pPr>
            <a:endParaRPr lang="en-US" altLang="en-US" smtClean="0"/>
          </a:p>
          <a:p>
            <a:pPr marL="0" indent="0" eaLnBrk="1" hangingPunct="1">
              <a:buFont typeface="Wingdings" pitchFamily="2" charset="2"/>
              <a:buNone/>
            </a:pPr>
            <a:endParaRPr lang="en-US" altLang="en-US" smtClean="0"/>
          </a:p>
          <a:p>
            <a:pPr marL="0" indent="0" eaLnBrk="1" hangingPunct="1">
              <a:buFont typeface="Wingdings" pitchFamily="2" charset="2"/>
              <a:buNone/>
            </a:pPr>
            <a:endParaRPr lang="en-US" altLang="en-US" smtClean="0"/>
          </a:p>
          <a:p>
            <a:pPr marL="0" indent="0" eaLnBrk="1" hangingPunct="1">
              <a:buFont typeface="Wingdings" pitchFamily="2" charset="2"/>
              <a:buNone/>
            </a:pPr>
            <a:endParaRPr lang="en-US" altLang="en-US" smtClean="0"/>
          </a:p>
          <a:p>
            <a:pPr marL="0" indent="0" eaLnBrk="1" hangingPunct="1">
              <a:spcBef>
                <a:spcPct val="0"/>
              </a:spcBef>
              <a:buFontTx/>
              <a:buNone/>
            </a:pPr>
            <a:endParaRPr lang="en-US" altLang="en-US" smtClean="0">
              <a:solidFill>
                <a:srgbClr val="0073AE"/>
              </a:solidFill>
            </a:endParaRPr>
          </a:p>
          <a:p>
            <a:pPr marL="0" indent="0" eaLnBrk="1" hangingPunct="1">
              <a:spcBef>
                <a:spcPct val="0"/>
              </a:spcBef>
              <a:buFontTx/>
              <a:buNone/>
            </a:pPr>
            <a:endParaRPr lang="en-US" altLang="en-US" smtClean="0">
              <a:solidFill>
                <a:srgbClr val="0073AE"/>
              </a:solidFill>
            </a:endParaRPr>
          </a:p>
          <a:p>
            <a:pPr marL="0" indent="0" eaLnBrk="1" hangingPunct="1">
              <a:spcBef>
                <a:spcPct val="0"/>
              </a:spcBef>
              <a:buFontTx/>
              <a:buNone/>
            </a:pPr>
            <a:endParaRPr lang="en-US" altLang="en-US" smtClean="0"/>
          </a:p>
        </p:txBody>
      </p:sp>
      <p:sp>
        <p:nvSpPr>
          <p:cNvPr id="18436" name="Text Box 5"/>
          <p:cNvSpPr txBox="1">
            <a:spLocks noChangeArrowheads="1"/>
          </p:cNvSpPr>
          <p:nvPr/>
        </p:nvSpPr>
        <p:spPr bwMode="auto">
          <a:xfrm>
            <a:off x="3881438" y="6124575"/>
            <a:ext cx="9985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1200" b="1"/>
              <a:t>Figure 8.29</a:t>
            </a:r>
          </a:p>
        </p:txBody>
      </p:sp>
      <p:pic>
        <p:nvPicPr>
          <p:cNvPr id="18437" name="Picture 6" descr="The image consists of a visual representation and a caption. Visual representation. A solid of revolution is graphed on the x y coordinate plane in the first and fourth quadrants. The solid of revolution is obtained by revolving a plane region about the x axis. The plane region is shaded under a curve in the first quadrant till the positive x axis and to the right of x = 1. The curve is labeled f(x) = 1/x, when x &gt;= 1. It begins at (1, 1), goes down and to the right with decreasing steepness, and exits the right of the viewing window just above the positive x axis. An arrow indicates a counterclockwise rotation of the x axis. Caption. Gabriel's Horn has a finite volume and an infinite surface area.&#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9650" y="3476625"/>
            <a:ext cx="7296150" cy="2619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547688" y="319088"/>
            <a:ext cx="8226425" cy="685800"/>
          </a:xfrm>
          <a:noFill/>
        </p:spPr>
        <p:txBody>
          <a:bodyPr/>
          <a:lstStyle/>
          <a:p>
            <a:pPr eaLnBrk="1" hangingPunct="1"/>
            <a:r>
              <a:rPr lang="en-US" altLang="en-US" sz="4000" smtClean="0">
                <a:solidFill>
                  <a:schemeClr val="bg1"/>
                </a:solidFill>
              </a:rPr>
              <a:t>Example 11 – </a:t>
            </a:r>
            <a:r>
              <a:rPr lang="en-US" altLang="en-US" sz="4000" i="1" smtClean="0">
                <a:solidFill>
                  <a:schemeClr val="bg1"/>
                </a:solidFill>
              </a:rPr>
              <a:t>Solution</a:t>
            </a:r>
            <a:r>
              <a:rPr lang="en-US" altLang="en-US" sz="4000" b="1" smtClean="0">
                <a:solidFill>
                  <a:schemeClr val="bg1"/>
                </a:solidFill>
                <a:ea typeface="Arial" charset="0"/>
                <a:cs typeface="Arial" charset="0"/>
              </a:rPr>
              <a:t> </a:t>
            </a:r>
            <a:endParaRPr lang="ru-RU" altLang="en-US" sz="4000" b="1" smtClean="0">
              <a:solidFill>
                <a:schemeClr val="bg1"/>
              </a:solidFill>
              <a:ea typeface="Arial" charset="0"/>
              <a:cs typeface="Arial" charset="0"/>
            </a:endParaRPr>
          </a:p>
        </p:txBody>
      </p:sp>
      <p:sp>
        <p:nvSpPr>
          <p:cNvPr id="40964" name="Rectangle 4"/>
          <p:cNvSpPr>
            <a:spLocks noGrp="1" noChangeArrowheads="1"/>
          </p:cNvSpPr>
          <p:nvPr>
            <p:ph type="body" idx="1"/>
          </p:nvPr>
        </p:nvSpPr>
        <p:spPr>
          <a:xfrm>
            <a:off x="457200" y="1370013"/>
            <a:ext cx="8226425" cy="5256212"/>
          </a:xfrm>
          <a:noFill/>
        </p:spPr>
        <p:txBody>
          <a:bodyPr/>
          <a:lstStyle/>
          <a:p>
            <a:pPr marL="0" indent="0" eaLnBrk="1" hangingPunct="1">
              <a:buFont typeface="Wingdings" pitchFamily="2" charset="2"/>
              <a:buNone/>
            </a:pPr>
            <a:r>
              <a:rPr lang="en-US" altLang="en-US" smtClean="0"/>
              <a:t>Using the disk method and Theorem 8.7, you can determine the volume to be</a:t>
            </a:r>
          </a:p>
          <a:p>
            <a:pPr marL="0" indent="0" eaLnBrk="1" hangingPunct="1">
              <a:buFont typeface="Wingdings" pitchFamily="2" charset="2"/>
              <a:buNone/>
            </a:pPr>
            <a:endParaRPr lang="en-US" altLang="en-US" smtClean="0"/>
          </a:p>
          <a:p>
            <a:pPr marL="0" indent="0" eaLnBrk="1" hangingPunct="1">
              <a:buFont typeface="Wingdings" pitchFamily="2" charset="2"/>
              <a:buNone/>
            </a:pPr>
            <a:endParaRPr lang="en-US" altLang="en-US" smtClean="0"/>
          </a:p>
          <a:p>
            <a:pPr marL="0" indent="0" eaLnBrk="1" hangingPunct="1">
              <a:buFont typeface="Wingdings" pitchFamily="2" charset="2"/>
              <a:buNone/>
            </a:pPr>
            <a:endParaRPr lang="en-US" altLang="en-US" smtClean="0"/>
          </a:p>
          <a:p>
            <a:pPr marL="0" indent="0" eaLnBrk="1" hangingPunct="1">
              <a:buFont typeface="Wingdings" pitchFamily="2" charset="2"/>
              <a:buNone/>
            </a:pPr>
            <a:endParaRPr lang="en-US" altLang="en-US" smtClean="0"/>
          </a:p>
          <a:p>
            <a:pPr marL="0" indent="0" eaLnBrk="1" hangingPunct="1">
              <a:buFont typeface="Wingdings" pitchFamily="2" charset="2"/>
              <a:buNone/>
            </a:pPr>
            <a:endParaRPr lang="en-US" altLang="en-US" smtClean="0"/>
          </a:p>
          <a:p>
            <a:pPr marL="0" indent="0" eaLnBrk="1" hangingPunct="1">
              <a:buFont typeface="Wingdings" pitchFamily="2" charset="2"/>
              <a:buNone/>
            </a:pPr>
            <a:r>
              <a:rPr lang="en-US" altLang="en-US" smtClean="0"/>
              <a:t>The surface area is given by</a:t>
            </a:r>
          </a:p>
        </p:txBody>
      </p:sp>
      <p:pic>
        <p:nvPicPr>
          <p:cNvPr id="40979" name="Picture 19" descr="= pi (1/(2 minus 1)).&#10;"/>
          <p:cNvPicPr>
            <a:picLocks noChangeAspect="1" noChangeArrowheads="1"/>
          </p:cNvPicPr>
          <p:nvPr/>
        </p:nvPicPr>
        <p:blipFill>
          <a:blip r:embed="rId2">
            <a:extLst>
              <a:ext uri="{28A0092B-C50C-407E-A947-70E740481C1C}">
                <a14:useLocalDpi xmlns:a14="http://schemas.microsoft.com/office/drawing/2010/main" val="0"/>
              </a:ext>
            </a:extLst>
          </a:blip>
          <a:srcRect r="27769"/>
          <a:stretch>
            <a:fillRect/>
          </a:stretch>
        </p:blipFill>
        <p:spPr bwMode="auto">
          <a:xfrm>
            <a:off x="1400175" y="3367088"/>
            <a:ext cx="1676400" cy="755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80" name="Picture 20" descr="S = (2 pi) int_1^infinity (f(x) sqrt(1 + [f prime (x)]^2)) d x = (2 pi) int_1^infinity ((1/x) sqrt(1 + (1/(x^4)))) d x.&#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2513" y="5102225"/>
            <a:ext cx="7043737"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2" name="Picture 7" descr="V = pi int_1^infinity ((1/x)^2) d x. Theorem 8.7, p = 2 &gt; 1.&#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28713" y="2438400"/>
            <a:ext cx="5127625"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19" descr="= pi.&#10;"/>
          <p:cNvPicPr>
            <a:picLocks noChangeAspect="1" noChangeArrowheads="1"/>
          </p:cNvPicPr>
          <p:nvPr/>
        </p:nvPicPr>
        <p:blipFill>
          <a:blip r:embed="rId2">
            <a:extLst>
              <a:ext uri="{28A0092B-C50C-407E-A947-70E740481C1C}">
                <a14:useLocalDpi xmlns:a14="http://schemas.microsoft.com/office/drawing/2010/main" val="0"/>
              </a:ext>
            </a:extLst>
          </a:blip>
          <a:srcRect l="72231"/>
          <a:stretch>
            <a:fillRect/>
          </a:stretch>
        </p:blipFill>
        <p:spPr bwMode="auto">
          <a:xfrm>
            <a:off x="3276600" y="3376613"/>
            <a:ext cx="644525" cy="755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40979"/>
                                        </p:tgtEl>
                                        <p:attrNameLst>
                                          <p:attrName>style.visibility</p:attrName>
                                        </p:attrNameLst>
                                      </p:cBhvr>
                                      <p:to>
                                        <p:strVal val="visible"/>
                                      </p:to>
                                    </p:set>
                                    <p:animEffect transition="in" filter="fade">
                                      <p:cBhvr>
                                        <p:cTn id="7" dur="1000"/>
                                        <p:tgtEl>
                                          <p:spTgt spid="40979"/>
                                        </p:tgtEl>
                                      </p:cBhvr>
                                    </p:animEffect>
                                    <p:anim calcmode="lin" valueType="num">
                                      <p:cBhvr>
                                        <p:cTn id="8" dur="1000" fill="hold"/>
                                        <p:tgtEl>
                                          <p:spTgt spid="40979"/>
                                        </p:tgtEl>
                                        <p:attrNameLst>
                                          <p:attrName>ppt_x</p:attrName>
                                        </p:attrNameLst>
                                      </p:cBhvr>
                                      <p:tavLst>
                                        <p:tav tm="0">
                                          <p:val>
                                            <p:strVal val="#ppt_x"/>
                                          </p:val>
                                        </p:tav>
                                        <p:tav tm="100000">
                                          <p:val>
                                            <p:strVal val="#ppt_x"/>
                                          </p:val>
                                        </p:tav>
                                      </p:tavLst>
                                    </p:anim>
                                    <p:anim calcmode="lin" valueType="num">
                                      <p:cBhvr>
                                        <p:cTn id="9" dur="900" decel="100000" fill="hold"/>
                                        <p:tgtEl>
                                          <p:spTgt spid="40979"/>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40979"/>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1000"/>
                                        <p:tgtEl>
                                          <p:spTgt spid="7"/>
                                        </p:tgtEl>
                                      </p:cBhvr>
                                    </p:animEffect>
                                    <p:anim calcmode="lin" valueType="num">
                                      <p:cBhvr>
                                        <p:cTn id="16" dur="1000" fill="hold"/>
                                        <p:tgtEl>
                                          <p:spTgt spid="7"/>
                                        </p:tgtEl>
                                        <p:attrNameLst>
                                          <p:attrName>ppt_x</p:attrName>
                                        </p:attrNameLst>
                                      </p:cBhvr>
                                      <p:tavLst>
                                        <p:tav tm="0">
                                          <p:val>
                                            <p:strVal val="#ppt_x"/>
                                          </p:val>
                                        </p:tav>
                                        <p:tav tm="100000">
                                          <p:val>
                                            <p:strVal val="#ppt_x"/>
                                          </p:val>
                                        </p:tav>
                                      </p:tavLst>
                                    </p:anim>
                                    <p:anim calcmode="lin" valueType="num">
                                      <p:cBhvr>
                                        <p:cTn id="17" dur="900" decel="100000" fill="hold"/>
                                        <p:tgtEl>
                                          <p:spTgt spid="7"/>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7"/>
                                        </p:tgtEl>
                                        <p:attrNameLst>
                                          <p:attrName>ppt_y</p:attrName>
                                        </p:attrNameLst>
                                      </p:cBhvr>
                                      <p:tavLst>
                                        <p:tav tm="0">
                                          <p:val>
                                            <p:strVal val="#ppt_y-.03"/>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7" presetClass="entr" presetSubtype="0" fill="hold" nodeType="clickEffect">
                                  <p:stCondLst>
                                    <p:cond delay="0"/>
                                  </p:stCondLst>
                                  <p:childTnLst>
                                    <p:set>
                                      <p:cBhvr>
                                        <p:cTn id="22" dur="1" fill="hold">
                                          <p:stCondLst>
                                            <p:cond delay="0"/>
                                          </p:stCondLst>
                                        </p:cTn>
                                        <p:tgtEl>
                                          <p:spTgt spid="40964">
                                            <p:txEl>
                                              <p:pRg st="6" end="6"/>
                                            </p:txEl>
                                          </p:spTgt>
                                        </p:tgtEl>
                                        <p:attrNameLst>
                                          <p:attrName>style.visibility</p:attrName>
                                        </p:attrNameLst>
                                      </p:cBhvr>
                                      <p:to>
                                        <p:strVal val="visible"/>
                                      </p:to>
                                    </p:set>
                                    <p:animEffect transition="in" filter="fade">
                                      <p:cBhvr>
                                        <p:cTn id="23" dur="1000"/>
                                        <p:tgtEl>
                                          <p:spTgt spid="40964">
                                            <p:txEl>
                                              <p:pRg st="6" end="6"/>
                                            </p:txEl>
                                          </p:spTgt>
                                        </p:tgtEl>
                                      </p:cBhvr>
                                    </p:animEffect>
                                    <p:anim calcmode="lin" valueType="num">
                                      <p:cBhvr>
                                        <p:cTn id="24" dur="1000" fill="hold"/>
                                        <p:tgtEl>
                                          <p:spTgt spid="40964">
                                            <p:txEl>
                                              <p:pRg st="6" end="6"/>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40964">
                                            <p:txEl>
                                              <p:pRg st="6" end="6"/>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40964">
                                            <p:txEl>
                                              <p:pRg st="6" end="6"/>
                                            </p:txEl>
                                          </p:spTgt>
                                        </p:tgtEl>
                                        <p:attrNameLst>
                                          <p:attrName>ppt_y</p:attrName>
                                        </p:attrNameLst>
                                      </p:cBhvr>
                                      <p:tavLst>
                                        <p:tav tm="0">
                                          <p:val>
                                            <p:strVal val="#ppt_y-.03"/>
                                          </p:val>
                                        </p:tav>
                                        <p:tav tm="100000">
                                          <p:val>
                                            <p:strVal val="#ppt_y"/>
                                          </p:val>
                                        </p:tav>
                                      </p:tavLst>
                                    </p:anim>
                                  </p:childTnLst>
                                </p:cTn>
                              </p:par>
                              <p:par>
                                <p:cTn id="27" presetID="37" presetClass="entr" presetSubtype="0" fill="hold" nodeType="withEffect">
                                  <p:stCondLst>
                                    <p:cond delay="0"/>
                                  </p:stCondLst>
                                  <p:childTnLst>
                                    <p:set>
                                      <p:cBhvr>
                                        <p:cTn id="28" dur="1" fill="hold">
                                          <p:stCondLst>
                                            <p:cond delay="0"/>
                                          </p:stCondLst>
                                        </p:cTn>
                                        <p:tgtEl>
                                          <p:spTgt spid="40980"/>
                                        </p:tgtEl>
                                        <p:attrNameLst>
                                          <p:attrName>style.visibility</p:attrName>
                                        </p:attrNameLst>
                                      </p:cBhvr>
                                      <p:to>
                                        <p:strVal val="visible"/>
                                      </p:to>
                                    </p:set>
                                    <p:animEffect transition="in" filter="fade">
                                      <p:cBhvr>
                                        <p:cTn id="29" dur="1000"/>
                                        <p:tgtEl>
                                          <p:spTgt spid="40980"/>
                                        </p:tgtEl>
                                      </p:cBhvr>
                                    </p:animEffect>
                                    <p:anim calcmode="lin" valueType="num">
                                      <p:cBhvr>
                                        <p:cTn id="30" dur="1000" fill="hold"/>
                                        <p:tgtEl>
                                          <p:spTgt spid="40980"/>
                                        </p:tgtEl>
                                        <p:attrNameLst>
                                          <p:attrName>ppt_x</p:attrName>
                                        </p:attrNameLst>
                                      </p:cBhvr>
                                      <p:tavLst>
                                        <p:tav tm="0">
                                          <p:val>
                                            <p:strVal val="#ppt_x"/>
                                          </p:val>
                                        </p:tav>
                                        <p:tav tm="100000">
                                          <p:val>
                                            <p:strVal val="#ppt_x"/>
                                          </p:val>
                                        </p:tav>
                                      </p:tavLst>
                                    </p:anim>
                                    <p:anim calcmode="lin" valueType="num">
                                      <p:cBhvr>
                                        <p:cTn id="31" dur="900" decel="100000" fill="hold"/>
                                        <p:tgtEl>
                                          <p:spTgt spid="40980"/>
                                        </p:tgtEl>
                                        <p:attrNameLst>
                                          <p:attrName>ppt_y</p:attrName>
                                        </p:attrNameLst>
                                      </p:cBhvr>
                                      <p:tavLst>
                                        <p:tav tm="0">
                                          <p:val>
                                            <p:strVal val="#ppt_y+1"/>
                                          </p:val>
                                        </p:tav>
                                        <p:tav tm="100000">
                                          <p:val>
                                            <p:strVal val="#ppt_y-.03"/>
                                          </p:val>
                                        </p:tav>
                                      </p:tavLst>
                                    </p:anim>
                                    <p:anim calcmode="lin" valueType="num">
                                      <p:cBhvr>
                                        <p:cTn id="32" dur="100" accel="100000" fill="hold">
                                          <p:stCondLst>
                                            <p:cond delay="900"/>
                                          </p:stCondLst>
                                        </p:cTn>
                                        <p:tgtEl>
                                          <p:spTgt spid="40980"/>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547688" y="319088"/>
            <a:ext cx="8226425" cy="685800"/>
          </a:xfrm>
          <a:noFill/>
        </p:spPr>
        <p:txBody>
          <a:bodyPr/>
          <a:lstStyle/>
          <a:p>
            <a:pPr eaLnBrk="1" hangingPunct="1"/>
            <a:r>
              <a:rPr lang="en-US" altLang="en-US" sz="4000" smtClean="0">
                <a:solidFill>
                  <a:schemeClr val="bg1"/>
                </a:solidFill>
              </a:rPr>
              <a:t>Example 11 – </a:t>
            </a:r>
            <a:r>
              <a:rPr lang="en-US" altLang="en-US" sz="4000" i="1" smtClean="0">
                <a:solidFill>
                  <a:schemeClr val="bg1"/>
                </a:solidFill>
              </a:rPr>
              <a:t>Solution</a:t>
            </a:r>
            <a:r>
              <a:rPr lang="en-US" altLang="en-US" sz="4000" b="1" smtClean="0">
                <a:solidFill>
                  <a:schemeClr val="bg1"/>
                </a:solidFill>
                <a:ea typeface="Arial" charset="0"/>
                <a:cs typeface="Arial" charset="0"/>
              </a:rPr>
              <a:t> </a:t>
            </a:r>
            <a:endParaRPr lang="ru-RU" altLang="en-US" sz="4000" b="1" smtClean="0">
              <a:solidFill>
                <a:schemeClr val="bg1"/>
              </a:solidFill>
              <a:ea typeface="Arial" charset="0"/>
              <a:cs typeface="Arial" charset="0"/>
            </a:endParaRPr>
          </a:p>
        </p:txBody>
      </p:sp>
      <p:sp>
        <p:nvSpPr>
          <p:cNvPr id="55300" name="Rectangle 4"/>
          <p:cNvSpPr>
            <a:spLocks noGrp="1" noChangeArrowheads="1"/>
          </p:cNvSpPr>
          <p:nvPr>
            <p:ph type="body" idx="1"/>
          </p:nvPr>
        </p:nvSpPr>
        <p:spPr>
          <a:xfrm>
            <a:off x="457200" y="1370013"/>
            <a:ext cx="8229600" cy="5256212"/>
          </a:xfrm>
          <a:noFill/>
        </p:spPr>
        <p:txBody>
          <a:bodyPr/>
          <a:lstStyle/>
          <a:p>
            <a:pPr marL="0" indent="0" eaLnBrk="1" hangingPunct="1">
              <a:buFont typeface="Wingdings" pitchFamily="2" charset="2"/>
              <a:buNone/>
            </a:pPr>
            <a:r>
              <a:rPr lang="en-US" altLang="en-US" smtClean="0"/>
              <a:t>Because</a:t>
            </a:r>
          </a:p>
          <a:p>
            <a:pPr marL="0" indent="0" eaLnBrk="1" hangingPunct="1">
              <a:buFont typeface="Wingdings" pitchFamily="2" charset="2"/>
              <a:buNone/>
            </a:pPr>
            <a:endParaRPr lang="en-US" altLang="en-US" smtClean="0"/>
          </a:p>
          <a:p>
            <a:pPr marL="0" indent="0" eaLnBrk="1" hangingPunct="1">
              <a:buFont typeface="Wingdings" pitchFamily="2" charset="2"/>
              <a:buNone/>
            </a:pPr>
            <a:endParaRPr lang="en-US" altLang="en-US" smtClean="0"/>
          </a:p>
          <a:p>
            <a:pPr marL="0" indent="0" eaLnBrk="1" hangingPunct="1">
              <a:buFont typeface="Wingdings" pitchFamily="2" charset="2"/>
              <a:buNone/>
            </a:pPr>
            <a:r>
              <a:rPr lang="en-US" altLang="en-US" smtClean="0"/>
              <a:t>on the interval [1,     ), and the improper integral</a:t>
            </a:r>
          </a:p>
          <a:p>
            <a:pPr marL="0" indent="0" eaLnBrk="1" hangingPunct="1">
              <a:buFont typeface="Wingdings" pitchFamily="2" charset="2"/>
              <a:buNone/>
            </a:pPr>
            <a:endParaRPr lang="en-US" altLang="en-US" smtClean="0"/>
          </a:p>
          <a:p>
            <a:pPr marL="0" indent="0" eaLnBrk="1" hangingPunct="1">
              <a:buFont typeface="Wingdings" pitchFamily="2" charset="2"/>
              <a:buNone/>
            </a:pPr>
            <a:endParaRPr lang="en-US" altLang="en-US" smtClean="0"/>
          </a:p>
          <a:p>
            <a:pPr marL="0" indent="0" eaLnBrk="1" hangingPunct="1">
              <a:buFont typeface="Wingdings" pitchFamily="2" charset="2"/>
              <a:buNone/>
            </a:pPr>
            <a:r>
              <a:rPr lang="en-US" altLang="en-US" smtClean="0"/>
              <a:t>diverges, you can conclude that the improper integral</a:t>
            </a:r>
          </a:p>
          <a:p>
            <a:pPr marL="0" indent="0" eaLnBrk="1" hangingPunct="1">
              <a:buFont typeface="Wingdings" pitchFamily="2" charset="2"/>
              <a:buNone/>
            </a:pPr>
            <a:endParaRPr lang="en-US" altLang="en-US" smtClean="0"/>
          </a:p>
          <a:p>
            <a:pPr marL="0" indent="0" eaLnBrk="1" hangingPunct="1">
              <a:buFont typeface="Wingdings" pitchFamily="2" charset="2"/>
              <a:buNone/>
            </a:pPr>
            <a:endParaRPr lang="en-US" altLang="en-US" smtClean="0"/>
          </a:p>
          <a:p>
            <a:pPr marL="0" indent="0" eaLnBrk="1" hangingPunct="1">
              <a:buFont typeface="Wingdings" pitchFamily="2" charset="2"/>
              <a:buNone/>
            </a:pPr>
            <a:endParaRPr lang="en-US" altLang="en-US" sz="1000" smtClean="0"/>
          </a:p>
          <a:p>
            <a:pPr marL="0" indent="0" eaLnBrk="1" hangingPunct="1">
              <a:buFont typeface="Wingdings" pitchFamily="2" charset="2"/>
              <a:buNone/>
            </a:pPr>
            <a:r>
              <a:rPr lang="en-US" altLang="en-US" smtClean="0"/>
              <a:t>also diverges.</a:t>
            </a:r>
          </a:p>
          <a:p>
            <a:pPr marL="0" indent="0" eaLnBrk="1" hangingPunct="1">
              <a:buFont typeface="Wingdings" pitchFamily="2" charset="2"/>
              <a:buNone/>
            </a:pPr>
            <a:endParaRPr lang="en-US" altLang="en-US" sz="1200" smtClean="0"/>
          </a:p>
          <a:p>
            <a:pPr marL="0" indent="0" eaLnBrk="1" hangingPunct="1">
              <a:buFont typeface="Wingdings" pitchFamily="2" charset="2"/>
              <a:buNone/>
            </a:pPr>
            <a:r>
              <a:rPr lang="en-US" altLang="en-US" smtClean="0"/>
              <a:t>So, the surface area is infinite.</a:t>
            </a:r>
          </a:p>
        </p:txBody>
      </p:sp>
      <p:sp>
        <p:nvSpPr>
          <p:cNvPr id="20484" name="Text Box 5"/>
          <p:cNvSpPr txBox="1">
            <a:spLocks noChangeArrowheads="1"/>
          </p:cNvSpPr>
          <p:nvPr/>
        </p:nvSpPr>
        <p:spPr bwMode="auto">
          <a:xfrm>
            <a:off x="8229600" y="685800"/>
            <a:ext cx="822325"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r" eaLnBrk="1" hangingPunct="1">
              <a:spcBef>
                <a:spcPct val="50000"/>
              </a:spcBef>
              <a:buFontTx/>
              <a:buNone/>
            </a:pPr>
            <a:r>
              <a:rPr lang="en-US" altLang="en-US" sz="1800">
                <a:solidFill>
                  <a:schemeClr val="bg1"/>
                </a:solidFill>
              </a:rPr>
              <a:t>cont’d</a:t>
            </a:r>
          </a:p>
        </p:txBody>
      </p:sp>
      <p:pic>
        <p:nvPicPr>
          <p:cNvPr id="20485" name="Picture 9" descr="sqrt(1 + (1/(x^4))) &gt; 1.&#1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47800" y="1828800"/>
            <a:ext cx="1719263"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6" name="Picture 10" descr="int_1^infinity (1/x) d x.&#1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47800" y="3248025"/>
            <a:ext cx="1004888"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7" name="Picture 11" descr="int_1^infinity ((1/x) sqrt(1 + (1/(x^4)))) d x.&#1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71575" y="4594225"/>
            <a:ext cx="2257425"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8" name="Picture 12" descr="infinity.&#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47988" y="2819400"/>
            <a:ext cx="32861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55300">
                                            <p:txEl>
                                              <p:pRg st="12" end="12"/>
                                            </p:txEl>
                                          </p:spTgt>
                                        </p:tgtEl>
                                        <p:attrNameLst>
                                          <p:attrName>style.visibility</p:attrName>
                                        </p:attrNameLst>
                                      </p:cBhvr>
                                      <p:to>
                                        <p:strVal val="visible"/>
                                      </p:to>
                                    </p:set>
                                    <p:animEffect transition="in" filter="fade">
                                      <p:cBhvr>
                                        <p:cTn id="7" dur="1000"/>
                                        <p:tgtEl>
                                          <p:spTgt spid="55300">
                                            <p:txEl>
                                              <p:pRg st="12" end="12"/>
                                            </p:txEl>
                                          </p:spTgt>
                                        </p:tgtEl>
                                      </p:cBhvr>
                                    </p:animEffect>
                                    <p:anim calcmode="lin" valueType="num">
                                      <p:cBhvr>
                                        <p:cTn id="8" dur="1000" fill="hold"/>
                                        <p:tgtEl>
                                          <p:spTgt spid="55300">
                                            <p:txEl>
                                              <p:pRg st="12" end="12"/>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55300">
                                            <p:txEl>
                                              <p:pRg st="12" end="12"/>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5300">
                                            <p:txEl>
                                              <p:pRg st="12" end="12"/>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098"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0663" y="2119313"/>
            <a:ext cx="8702675"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Text Box 2"/>
          <p:cNvSpPr txBox="1">
            <a:spLocks noChangeArrowheads="1"/>
          </p:cNvSpPr>
          <p:nvPr/>
        </p:nvSpPr>
        <p:spPr bwMode="auto">
          <a:xfrm>
            <a:off x="533400" y="2465388"/>
            <a:ext cx="1836738"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buFontTx/>
              <a:buNone/>
            </a:pPr>
            <a:r>
              <a:rPr lang="en-US" altLang="en-US" sz="4400" b="1"/>
              <a:t>8.8</a:t>
            </a:r>
          </a:p>
        </p:txBody>
      </p:sp>
      <p:sp>
        <p:nvSpPr>
          <p:cNvPr id="4100" name="Text Box 2"/>
          <p:cNvSpPr txBox="1">
            <a:spLocks noChangeArrowheads="1"/>
          </p:cNvSpPr>
          <p:nvPr/>
        </p:nvSpPr>
        <p:spPr bwMode="auto">
          <a:xfrm>
            <a:off x="2209800" y="2498725"/>
            <a:ext cx="61722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buFontTx/>
              <a:buNone/>
            </a:pPr>
            <a:r>
              <a:rPr lang="en-US" altLang="en-US" sz="4000">
                <a:solidFill>
                  <a:schemeClr val="bg1"/>
                </a:solidFill>
              </a:rPr>
              <a:t>Improper Integrals</a:t>
            </a:r>
          </a:p>
        </p:txBody>
      </p:sp>
      <p:sp>
        <p:nvSpPr>
          <p:cNvPr id="4101" name="Text Box 3"/>
          <p:cNvSpPr txBox="1">
            <a:spLocks noChangeArrowheads="1"/>
          </p:cNvSpPr>
          <p:nvPr/>
        </p:nvSpPr>
        <p:spPr bwMode="auto">
          <a:xfrm>
            <a:off x="2133600" y="6248400"/>
            <a:ext cx="5486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buFontTx/>
              <a:buNone/>
            </a:pPr>
            <a:r>
              <a:rPr lang="en-US" altLang="en-US" sz="1400"/>
              <a:t>Copyright © Cengage Learning. All rights reserved.</a:t>
            </a:r>
            <a:r>
              <a:rPr lang="en-US" altLang="en-US" sz="1800"/>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body" idx="1"/>
          </p:nvPr>
        </p:nvSpPr>
        <p:spPr>
          <a:xfrm>
            <a:off x="457200" y="1371600"/>
            <a:ext cx="8229600" cy="5256213"/>
          </a:xfrm>
        </p:spPr>
        <p:txBody>
          <a:bodyPr/>
          <a:lstStyle/>
          <a:p>
            <a:pPr marL="350838" indent="-350838">
              <a:lnSpc>
                <a:spcPct val="90000"/>
              </a:lnSpc>
              <a:spcBef>
                <a:spcPct val="0"/>
              </a:spcBef>
              <a:buClr>
                <a:srgbClr val="D7181E"/>
              </a:buClr>
              <a:buFont typeface="Wingdings" pitchFamily="2" charset="2"/>
              <a:buChar char="n"/>
              <a:defRPr/>
            </a:pPr>
            <a:r>
              <a:rPr lang="en-US" sz="2800" kern="1200" dirty="0">
                <a:cs typeface="Arial" pitchFamily="34" charset="0"/>
              </a:rPr>
              <a:t>Evaluate an improper integral that has an infinite limit of integration.</a:t>
            </a:r>
          </a:p>
          <a:p>
            <a:pPr marL="350838" indent="-350838">
              <a:lnSpc>
                <a:spcPct val="90000"/>
              </a:lnSpc>
              <a:spcBef>
                <a:spcPct val="0"/>
              </a:spcBef>
              <a:buClr>
                <a:srgbClr val="D7181E"/>
              </a:buClr>
              <a:buFont typeface="Wingdings" pitchFamily="2" charset="2"/>
              <a:buChar char="n"/>
              <a:defRPr/>
            </a:pPr>
            <a:endParaRPr lang="en-US" sz="3200" kern="1200" dirty="0">
              <a:cs typeface="Arial" pitchFamily="34" charset="0"/>
            </a:endParaRPr>
          </a:p>
          <a:p>
            <a:pPr marL="350838" indent="-350838">
              <a:lnSpc>
                <a:spcPct val="90000"/>
              </a:lnSpc>
              <a:spcBef>
                <a:spcPct val="0"/>
              </a:spcBef>
              <a:buClr>
                <a:srgbClr val="D7181E"/>
              </a:buClr>
              <a:buFont typeface="Wingdings" pitchFamily="2" charset="2"/>
              <a:buChar char="n"/>
              <a:defRPr/>
            </a:pPr>
            <a:r>
              <a:rPr lang="en-US" sz="2800" kern="1200" dirty="0">
                <a:cs typeface="Arial" pitchFamily="34" charset="0"/>
              </a:rPr>
              <a:t>Evaluate an improper integral that has an infinite discontinuity.</a:t>
            </a:r>
          </a:p>
          <a:p>
            <a:pPr marL="350838" indent="-350838" eaLnBrk="1" hangingPunct="1">
              <a:buClr>
                <a:srgbClr val="0073AE"/>
              </a:buClr>
              <a:buFont typeface="Wingdings" pitchFamily="2" charset="2"/>
              <a:buNone/>
              <a:defRPr/>
            </a:pPr>
            <a:endParaRPr lang="en-US" sz="3000" dirty="0" smtClean="0"/>
          </a:p>
          <a:p>
            <a:pPr marL="350838" indent="-350838" eaLnBrk="1" hangingPunct="1">
              <a:buClr>
                <a:srgbClr val="0073AE"/>
              </a:buClr>
              <a:buFont typeface="Wingdings" pitchFamily="2" charset="2"/>
              <a:buNone/>
              <a:defRPr/>
            </a:pPr>
            <a:endParaRPr lang="en-US" sz="3000" dirty="0" smtClean="0"/>
          </a:p>
        </p:txBody>
      </p:sp>
      <p:sp>
        <p:nvSpPr>
          <p:cNvPr id="6147" name="Text Box 3"/>
          <p:cNvSpPr txBox="1">
            <a:spLocks noChangeArrowheads="1"/>
          </p:cNvSpPr>
          <p:nvPr/>
        </p:nvSpPr>
        <p:spPr bwMode="auto">
          <a:xfrm>
            <a:off x="547688" y="319088"/>
            <a:ext cx="82264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50000"/>
              </a:spcBef>
              <a:buFontTx/>
              <a:buNone/>
            </a:pPr>
            <a:r>
              <a:rPr lang="en-US" altLang="en-US" sz="4000">
                <a:solidFill>
                  <a:schemeClr val="bg1"/>
                </a:solidFill>
              </a:rPr>
              <a:t>Objectives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455613" y="3198813"/>
            <a:ext cx="8231187"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buFontTx/>
              <a:buNone/>
            </a:pPr>
            <a:r>
              <a:rPr lang="en-US" altLang="en-US" sz="4000"/>
              <a:t>Improper Integrals with Infinite Limits of Integration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547688" y="319088"/>
            <a:ext cx="8229600" cy="685800"/>
          </a:xfrm>
          <a:noFill/>
        </p:spPr>
        <p:txBody>
          <a:bodyPr/>
          <a:lstStyle/>
          <a:p>
            <a:pPr eaLnBrk="1" hangingPunct="1"/>
            <a:r>
              <a:rPr lang="en-US" altLang="en-US" sz="2800" smtClean="0">
                <a:solidFill>
                  <a:schemeClr val="bg1"/>
                </a:solidFill>
              </a:rPr>
              <a:t>Improper Integrals with Infinite Limits of Integration</a:t>
            </a:r>
          </a:p>
        </p:txBody>
      </p:sp>
      <p:sp>
        <p:nvSpPr>
          <p:cNvPr id="8195" name="Rectangle 3"/>
          <p:cNvSpPr>
            <a:spLocks noGrp="1" noChangeArrowheads="1"/>
          </p:cNvSpPr>
          <p:nvPr>
            <p:ph type="body" idx="1"/>
          </p:nvPr>
        </p:nvSpPr>
        <p:spPr>
          <a:xfrm>
            <a:off x="457200" y="1370013"/>
            <a:ext cx="8229600" cy="5256212"/>
          </a:xfrm>
          <a:noFill/>
        </p:spPr>
        <p:txBody>
          <a:bodyPr/>
          <a:lstStyle/>
          <a:p>
            <a:pPr marL="0" indent="0" eaLnBrk="1" hangingPunct="1">
              <a:buFont typeface="Wingdings" pitchFamily="2" charset="2"/>
              <a:buNone/>
            </a:pPr>
            <a:r>
              <a:rPr lang="en-US" altLang="en-US" smtClean="0"/>
              <a:t>The definition of a definite integral</a:t>
            </a:r>
          </a:p>
          <a:p>
            <a:pPr marL="0" indent="0" eaLnBrk="1" hangingPunct="1">
              <a:buFont typeface="Wingdings" pitchFamily="2" charset="2"/>
              <a:buNone/>
            </a:pPr>
            <a:endParaRPr lang="en-US" altLang="en-US" smtClean="0"/>
          </a:p>
          <a:p>
            <a:pPr marL="0" indent="0" eaLnBrk="1" hangingPunct="1">
              <a:buFont typeface="Wingdings" pitchFamily="2" charset="2"/>
              <a:buNone/>
            </a:pPr>
            <a:endParaRPr lang="en-US" altLang="en-US" smtClean="0"/>
          </a:p>
          <a:p>
            <a:pPr marL="0" indent="0" eaLnBrk="1" hangingPunct="1">
              <a:buFont typeface="Wingdings" pitchFamily="2" charset="2"/>
              <a:buNone/>
            </a:pPr>
            <a:r>
              <a:rPr lang="en-US" altLang="en-US" smtClean="0"/>
              <a:t>requires that the interval [</a:t>
            </a:r>
            <a:r>
              <a:rPr lang="en-US" altLang="en-US" i="1" smtClean="0"/>
              <a:t>a</a:t>
            </a:r>
            <a:r>
              <a:rPr lang="en-US" altLang="en-US" smtClean="0"/>
              <a:t>, </a:t>
            </a:r>
            <a:r>
              <a:rPr lang="en-US" altLang="en-US" i="1" smtClean="0"/>
              <a:t>b</a:t>
            </a:r>
            <a:r>
              <a:rPr lang="en-US" altLang="en-US" smtClean="0"/>
              <a:t>] be finite.</a:t>
            </a:r>
          </a:p>
          <a:p>
            <a:pPr marL="0" indent="0" eaLnBrk="1" hangingPunct="1">
              <a:buFont typeface="Wingdings" pitchFamily="2" charset="2"/>
              <a:buNone/>
            </a:pPr>
            <a:endParaRPr lang="en-US" altLang="en-US" smtClean="0"/>
          </a:p>
          <a:p>
            <a:pPr marL="0" indent="0" eaLnBrk="1" hangingPunct="1">
              <a:buFont typeface="Wingdings" pitchFamily="2" charset="2"/>
              <a:buNone/>
            </a:pPr>
            <a:r>
              <a:rPr lang="en-US" altLang="en-US" smtClean="0"/>
              <a:t>Furthermore, the Fundamental Theorem of Calculus requires that </a:t>
            </a:r>
            <a:r>
              <a:rPr lang="en-US" altLang="en-US" i="1" smtClean="0"/>
              <a:t>f </a:t>
            </a:r>
            <a:r>
              <a:rPr lang="en-US" altLang="en-US" smtClean="0"/>
              <a:t>be continuous on [</a:t>
            </a:r>
            <a:r>
              <a:rPr lang="en-US" altLang="en-US" i="1" smtClean="0"/>
              <a:t>a</a:t>
            </a:r>
            <a:r>
              <a:rPr lang="en-US" altLang="en-US" smtClean="0"/>
              <a:t>, </a:t>
            </a:r>
            <a:r>
              <a:rPr lang="en-US" altLang="en-US" i="1" smtClean="0"/>
              <a:t>b</a:t>
            </a:r>
            <a:r>
              <a:rPr lang="en-US" altLang="en-US" smtClean="0"/>
              <a:t>].</a:t>
            </a:r>
          </a:p>
          <a:p>
            <a:pPr marL="0" indent="0" eaLnBrk="1" hangingPunct="1">
              <a:buFont typeface="Wingdings" pitchFamily="2" charset="2"/>
              <a:buNone/>
            </a:pPr>
            <a:endParaRPr lang="en-US" altLang="en-US" sz="2200" smtClean="0"/>
          </a:p>
          <a:p>
            <a:pPr marL="0" indent="0" eaLnBrk="1" hangingPunct="1">
              <a:buFont typeface="Wingdings" pitchFamily="2" charset="2"/>
              <a:buNone/>
            </a:pPr>
            <a:r>
              <a:rPr lang="en-US" altLang="en-US" smtClean="0"/>
              <a:t>You will study a procedure for evaluating integrals that do not satisfy these requirements—usually because either one or both of the limits of integration are infinite or because </a:t>
            </a:r>
            <a:r>
              <a:rPr lang="en-US" altLang="en-US" i="1" smtClean="0"/>
              <a:t>f </a:t>
            </a:r>
            <a:r>
              <a:rPr lang="en-US" altLang="en-US" smtClean="0"/>
              <a:t>has a finite number of infinite discontinuities in the interval [</a:t>
            </a:r>
            <a:r>
              <a:rPr lang="en-US" altLang="en-US" i="1" smtClean="0"/>
              <a:t>a</a:t>
            </a:r>
            <a:r>
              <a:rPr lang="en-US" altLang="en-US" smtClean="0"/>
              <a:t>, </a:t>
            </a:r>
            <a:r>
              <a:rPr lang="en-US" altLang="en-US" i="1" smtClean="0"/>
              <a:t>b</a:t>
            </a:r>
            <a:r>
              <a:rPr lang="en-US" altLang="en-US" smtClean="0"/>
              <a:t>]. </a:t>
            </a:r>
          </a:p>
          <a:p>
            <a:pPr marL="0" indent="0" eaLnBrk="1" hangingPunct="1">
              <a:buFont typeface="Wingdings" pitchFamily="2" charset="2"/>
              <a:buNone/>
            </a:pPr>
            <a:endParaRPr lang="en-US" altLang="en-US" sz="1000" smtClean="0"/>
          </a:p>
        </p:txBody>
      </p:sp>
      <p:pic>
        <p:nvPicPr>
          <p:cNvPr id="8196" name="Picture 7" descr="int_a^b (f(x)) d x.&#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0" y="1905000"/>
            <a:ext cx="1517650" cy="835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type="body" idx="1"/>
          </p:nvPr>
        </p:nvSpPr>
        <p:spPr>
          <a:xfrm>
            <a:off x="457200" y="1370013"/>
            <a:ext cx="8229600" cy="5256212"/>
          </a:xfrm>
          <a:noFill/>
        </p:spPr>
        <p:txBody>
          <a:bodyPr/>
          <a:lstStyle/>
          <a:p>
            <a:pPr marL="0" indent="0" eaLnBrk="1" hangingPunct="1">
              <a:buFont typeface="Wingdings" pitchFamily="2" charset="2"/>
              <a:buNone/>
            </a:pPr>
            <a:r>
              <a:rPr lang="en-US" altLang="en-US" smtClean="0"/>
              <a:t>Integrals that possess either property are </a:t>
            </a:r>
            <a:r>
              <a:rPr lang="en-US" altLang="en-US" b="1" smtClean="0"/>
              <a:t>improper integrals.</a:t>
            </a:r>
          </a:p>
          <a:p>
            <a:pPr marL="0" indent="0" eaLnBrk="1" hangingPunct="1">
              <a:buFont typeface="Wingdings" pitchFamily="2" charset="2"/>
              <a:buNone/>
            </a:pPr>
            <a:endParaRPr lang="en-US" altLang="en-US" smtClean="0"/>
          </a:p>
          <a:p>
            <a:pPr marL="0" indent="0" eaLnBrk="1" hangingPunct="1">
              <a:buFont typeface="Wingdings" pitchFamily="2" charset="2"/>
              <a:buNone/>
            </a:pPr>
            <a:r>
              <a:rPr lang="en-US" altLang="en-US" smtClean="0"/>
              <a:t>Note that a function </a:t>
            </a:r>
            <a:r>
              <a:rPr lang="en-US" altLang="en-US" i="1" smtClean="0"/>
              <a:t>f</a:t>
            </a:r>
            <a:r>
              <a:rPr lang="en-US" altLang="en-US" smtClean="0"/>
              <a:t> is said to have an </a:t>
            </a:r>
            <a:r>
              <a:rPr lang="en-US" altLang="en-US" b="1" smtClean="0"/>
              <a:t>infinite discontinuity </a:t>
            </a:r>
            <a:r>
              <a:rPr lang="en-US" altLang="en-US" smtClean="0"/>
              <a:t>at </a:t>
            </a:r>
            <a:r>
              <a:rPr lang="en-US" altLang="en-US" i="1" smtClean="0"/>
              <a:t>c</a:t>
            </a:r>
            <a:r>
              <a:rPr lang="en-US" altLang="en-US" smtClean="0"/>
              <a:t> when, </a:t>
            </a:r>
            <a:r>
              <a:rPr lang="en-US" altLang="en-US" i="1" smtClean="0"/>
              <a:t>from the right or left</a:t>
            </a:r>
            <a:r>
              <a:rPr lang="en-US" altLang="en-US" smtClean="0"/>
              <a:t>,</a:t>
            </a:r>
          </a:p>
          <a:p>
            <a:pPr marL="0" indent="0" eaLnBrk="1" hangingPunct="1">
              <a:buFont typeface="Wingdings" pitchFamily="2" charset="2"/>
              <a:buNone/>
            </a:pPr>
            <a:endParaRPr lang="en-US" altLang="en-US" i="1" smtClean="0"/>
          </a:p>
          <a:p>
            <a:pPr marL="0" indent="0" eaLnBrk="1" hangingPunct="1">
              <a:buFont typeface="Wingdings" pitchFamily="2" charset="2"/>
              <a:buNone/>
            </a:pPr>
            <a:endParaRPr lang="en-US" altLang="en-US" i="1" smtClean="0"/>
          </a:p>
          <a:p>
            <a:pPr marL="0" indent="0" eaLnBrk="1" hangingPunct="1">
              <a:buFont typeface="Wingdings" pitchFamily="2" charset="2"/>
              <a:buNone/>
            </a:pPr>
            <a:endParaRPr lang="en-US" altLang="en-US" sz="2000" i="1" smtClean="0"/>
          </a:p>
          <a:p>
            <a:pPr marL="0" indent="0" eaLnBrk="1" hangingPunct="1">
              <a:buFont typeface="Wingdings" pitchFamily="2" charset="2"/>
              <a:buNone/>
            </a:pPr>
            <a:r>
              <a:rPr lang="en-US" altLang="en-US" smtClean="0"/>
              <a:t>To get an idea of how to evaluate an improper integral, consider the integral</a:t>
            </a:r>
          </a:p>
        </p:txBody>
      </p:sp>
      <p:pic>
        <p:nvPicPr>
          <p:cNvPr id="9219" name="Picture 5" descr="lim_(x right arrow c) (f(x)) = infinity or lim_(x right arrow c) (f(x)) = negative infinity.&#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3581400"/>
            <a:ext cx="4935538" cy="595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0" name="Rectangle 11"/>
          <p:cNvSpPr>
            <a:spLocks noGrp="1" noChangeArrowheads="1"/>
          </p:cNvSpPr>
          <p:nvPr>
            <p:ph type="title"/>
          </p:nvPr>
        </p:nvSpPr>
        <p:spPr>
          <a:xfrm>
            <a:off x="547688" y="319088"/>
            <a:ext cx="8229600" cy="685800"/>
          </a:xfrm>
          <a:noFill/>
        </p:spPr>
        <p:txBody>
          <a:bodyPr/>
          <a:lstStyle/>
          <a:p>
            <a:pPr eaLnBrk="1" hangingPunct="1"/>
            <a:r>
              <a:rPr lang="en-US" altLang="en-US" sz="2800" smtClean="0">
                <a:solidFill>
                  <a:schemeClr val="bg1"/>
                </a:solidFill>
              </a:rPr>
              <a:t>Improper Integrals with Infinite Limits of Integration</a:t>
            </a:r>
          </a:p>
        </p:txBody>
      </p:sp>
      <p:pic>
        <p:nvPicPr>
          <p:cNvPr id="9221" name="Picture 12" descr="int_1^b ((d x)/(x^2)) = [negative 1/x]_1^b = negative 1/b + 1 = 1 minus 1/b.&#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38413" y="5480050"/>
            <a:ext cx="3786187"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type="body" idx="1"/>
          </p:nvPr>
        </p:nvSpPr>
        <p:spPr>
          <a:xfrm>
            <a:off x="457200" y="1370013"/>
            <a:ext cx="8229600" cy="5256212"/>
          </a:xfrm>
          <a:noFill/>
        </p:spPr>
        <p:txBody>
          <a:bodyPr/>
          <a:lstStyle/>
          <a:p>
            <a:pPr marL="0" indent="0" eaLnBrk="1" hangingPunct="1">
              <a:buFont typeface="Wingdings" pitchFamily="2" charset="2"/>
              <a:buNone/>
            </a:pPr>
            <a:r>
              <a:rPr lang="en-US" altLang="en-US" smtClean="0"/>
              <a:t>This integral can be interpreted as the area of the shaded region shown in Figure 8.20. Taking the limit as </a:t>
            </a:r>
            <a:r>
              <a:rPr lang="en-US" altLang="en-US" i="1" smtClean="0"/>
              <a:t>b </a:t>
            </a:r>
            <a:r>
              <a:rPr lang="en-US" altLang="en-US" smtClean="0">
                <a:sym typeface="Wingdings" pitchFamily="2" charset="2"/>
              </a:rPr>
              <a:t>     produces</a:t>
            </a:r>
          </a:p>
          <a:p>
            <a:pPr marL="0" indent="0" eaLnBrk="1" hangingPunct="1">
              <a:buFont typeface="Wingdings" pitchFamily="2" charset="2"/>
              <a:buNone/>
            </a:pPr>
            <a:endParaRPr lang="en-US" altLang="en-US" smtClean="0">
              <a:sym typeface="Wingdings" pitchFamily="2" charset="2"/>
            </a:endParaRPr>
          </a:p>
          <a:p>
            <a:pPr marL="0" indent="0" eaLnBrk="1" hangingPunct="1">
              <a:buFont typeface="Wingdings" pitchFamily="2" charset="2"/>
              <a:buNone/>
            </a:pPr>
            <a:endParaRPr lang="en-US" altLang="en-US" smtClean="0">
              <a:sym typeface="Wingdings" pitchFamily="2" charset="2"/>
            </a:endParaRPr>
          </a:p>
          <a:p>
            <a:pPr marL="0" indent="0" eaLnBrk="1" hangingPunct="1">
              <a:buFont typeface="Wingdings" pitchFamily="2" charset="2"/>
              <a:buNone/>
            </a:pPr>
            <a:endParaRPr lang="en-US" altLang="en-US" smtClean="0">
              <a:sym typeface="Wingdings" pitchFamily="2" charset="2"/>
            </a:endParaRPr>
          </a:p>
          <a:p>
            <a:pPr marL="0" indent="0" eaLnBrk="1" hangingPunct="1">
              <a:buFont typeface="Wingdings" pitchFamily="2" charset="2"/>
              <a:buNone/>
            </a:pPr>
            <a:r>
              <a:rPr lang="en-US" altLang="en-US" smtClean="0">
                <a:sym typeface="Wingdings" pitchFamily="2" charset="2"/>
              </a:rPr>
              <a:t>This improper integral can be </a:t>
            </a:r>
          </a:p>
          <a:p>
            <a:pPr marL="0" indent="0" eaLnBrk="1" hangingPunct="1">
              <a:buFont typeface="Wingdings" pitchFamily="2" charset="2"/>
              <a:buNone/>
            </a:pPr>
            <a:r>
              <a:rPr lang="en-US" altLang="en-US" smtClean="0">
                <a:sym typeface="Wingdings" pitchFamily="2" charset="2"/>
              </a:rPr>
              <a:t>interpreted as the area of the </a:t>
            </a:r>
          </a:p>
          <a:p>
            <a:pPr marL="0" indent="0" eaLnBrk="1" hangingPunct="1">
              <a:buFont typeface="Wingdings" pitchFamily="2" charset="2"/>
              <a:buNone/>
            </a:pPr>
            <a:r>
              <a:rPr lang="en-US" altLang="en-US" i="1" smtClean="0">
                <a:sym typeface="Wingdings" pitchFamily="2" charset="2"/>
              </a:rPr>
              <a:t>unbounded </a:t>
            </a:r>
            <a:r>
              <a:rPr lang="en-US" altLang="en-US" smtClean="0">
                <a:sym typeface="Wingdings" pitchFamily="2" charset="2"/>
              </a:rPr>
              <a:t>region between </a:t>
            </a:r>
          </a:p>
          <a:p>
            <a:pPr marL="0" indent="0" eaLnBrk="1" hangingPunct="1">
              <a:buFont typeface="Wingdings" pitchFamily="2" charset="2"/>
              <a:buNone/>
            </a:pPr>
            <a:r>
              <a:rPr lang="en-US" altLang="en-US" smtClean="0">
                <a:sym typeface="Wingdings" pitchFamily="2" charset="2"/>
              </a:rPr>
              <a:t>the graph of </a:t>
            </a:r>
            <a:r>
              <a:rPr lang="en-US" altLang="en-US" i="1" smtClean="0">
                <a:sym typeface="Wingdings" pitchFamily="2" charset="2"/>
              </a:rPr>
              <a:t>f</a:t>
            </a:r>
            <a:r>
              <a:rPr lang="en-US" altLang="en-US" sz="800" smtClean="0">
                <a:sym typeface="Wingdings" pitchFamily="2" charset="2"/>
              </a:rPr>
              <a:t> </a:t>
            </a:r>
            <a:r>
              <a:rPr lang="en-US" altLang="en-US" smtClean="0">
                <a:sym typeface="Wingdings" pitchFamily="2" charset="2"/>
              </a:rPr>
              <a:t>(</a:t>
            </a:r>
            <a:r>
              <a:rPr lang="en-US" altLang="en-US" i="1" smtClean="0">
                <a:sym typeface="Wingdings" pitchFamily="2" charset="2"/>
              </a:rPr>
              <a:t>x</a:t>
            </a:r>
            <a:r>
              <a:rPr lang="en-US" altLang="en-US" smtClean="0">
                <a:sym typeface="Wingdings" pitchFamily="2" charset="2"/>
              </a:rPr>
              <a:t>) = 1/</a:t>
            </a:r>
            <a:r>
              <a:rPr lang="en-US" altLang="en-US" i="1" smtClean="0">
                <a:sym typeface="Wingdings" pitchFamily="2" charset="2"/>
              </a:rPr>
              <a:t>x</a:t>
            </a:r>
            <a:r>
              <a:rPr lang="en-US" altLang="en-US" baseline="30000" smtClean="0">
                <a:sym typeface="Wingdings" pitchFamily="2" charset="2"/>
              </a:rPr>
              <a:t>2</a:t>
            </a:r>
            <a:r>
              <a:rPr lang="en-US" altLang="en-US" smtClean="0">
                <a:sym typeface="Wingdings" pitchFamily="2" charset="2"/>
              </a:rPr>
              <a:t> and </a:t>
            </a:r>
          </a:p>
          <a:p>
            <a:pPr marL="0" indent="0" eaLnBrk="1" hangingPunct="1">
              <a:buFont typeface="Wingdings" pitchFamily="2" charset="2"/>
              <a:buNone/>
            </a:pPr>
            <a:r>
              <a:rPr lang="en-US" altLang="en-US" smtClean="0">
                <a:sym typeface="Wingdings" pitchFamily="2" charset="2"/>
              </a:rPr>
              <a:t>the </a:t>
            </a:r>
            <a:r>
              <a:rPr lang="en-US" altLang="en-US" i="1" smtClean="0">
                <a:sym typeface="Wingdings" pitchFamily="2" charset="2"/>
              </a:rPr>
              <a:t>x-</a:t>
            </a:r>
            <a:r>
              <a:rPr lang="en-US" altLang="en-US" smtClean="0">
                <a:sym typeface="Wingdings" pitchFamily="2" charset="2"/>
              </a:rPr>
              <a:t>axis (to the right of </a:t>
            </a:r>
          </a:p>
          <a:p>
            <a:pPr marL="0" indent="0" eaLnBrk="1" hangingPunct="1">
              <a:buFont typeface="Wingdings" pitchFamily="2" charset="2"/>
              <a:buNone/>
            </a:pPr>
            <a:r>
              <a:rPr lang="en-US" altLang="en-US" i="1" smtClean="0">
                <a:sym typeface="Wingdings" pitchFamily="2" charset="2"/>
              </a:rPr>
              <a:t>x = </a:t>
            </a:r>
            <a:r>
              <a:rPr lang="en-US" altLang="en-US" smtClean="0">
                <a:sym typeface="Wingdings" pitchFamily="2" charset="2"/>
              </a:rPr>
              <a:t>1.)</a:t>
            </a:r>
            <a:endParaRPr lang="en-US" altLang="en-US" i="1" smtClean="0">
              <a:sym typeface="Wingdings" pitchFamily="2" charset="2"/>
            </a:endParaRPr>
          </a:p>
          <a:p>
            <a:pPr marL="0" indent="0" eaLnBrk="1" hangingPunct="1">
              <a:buFont typeface="Wingdings" pitchFamily="2" charset="2"/>
              <a:buNone/>
            </a:pPr>
            <a:endParaRPr lang="en-US" altLang="en-US" smtClean="0">
              <a:sym typeface="Wingdings" pitchFamily="2" charset="2"/>
            </a:endParaRPr>
          </a:p>
          <a:p>
            <a:pPr marL="0" indent="0" eaLnBrk="1" hangingPunct="1">
              <a:buFont typeface="Wingdings" pitchFamily="2" charset="2"/>
              <a:buNone/>
            </a:pPr>
            <a:endParaRPr lang="en-US" altLang="en-US" smtClean="0">
              <a:sym typeface="Wingdings" pitchFamily="2" charset="2"/>
            </a:endParaRPr>
          </a:p>
          <a:p>
            <a:pPr marL="0" indent="0" eaLnBrk="1" hangingPunct="1">
              <a:buFont typeface="Wingdings" pitchFamily="2" charset="2"/>
              <a:buNone/>
            </a:pPr>
            <a:endParaRPr lang="en-US" altLang="en-US" smtClean="0">
              <a:sym typeface="Wingdings" pitchFamily="2" charset="2"/>
            </a:endParaRPr>
          </a:p>
        </p:txBody>
      </p:sp>
      <p:sp>
        <p:nvSpPr>
          <p:cNvPr id="10243" name="Rectangle 11"/>
          <p:cNvSpPr>
            <a:spLocks noGrp="1" noChangeArrowheads="1"/>
          </p:cNvSpPr>
          <p:nvPr>
            <p:ph type="title"/>
          </p:nvPr>
        </p:nvSpPr>
        <p:spPr>
          <a:xfrm>
            <a:off x="547688" y="319088"/>
            <a:ext cx="8229600" cy="685800"/>
          </a:xfrm>
          <a:noFill/>
        </p:spPr>
        <p:txBody>
          <a:bodyPr/>
          <a:lstStyle/>
          <a:p>
            <a:pPr eaLnBrk="1" hangingPunct="1"/>
            <a:r>
              <a:rPr lang="en-US" altLang="en-US" sz="2800" smtClean="0">
                <a:solidFill>
                  <a:schemeClr val="bg1"/>
                </a:solidFill>
              </a:rPr>
              <a:t>Improper Integrals with Infinite Limits of Integration</a:t>
            </a:r>
          </a:p>
        </p:txBody>
      </p:sp>
      <p:pic>
        <p:nvPicPr>
          <p:cNvPr id="10244" name="Picture 2" descr="infinity.&#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46975" y="1812925"/>
            <a:ext cx="4889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5" name="Picture 3" descr="int_1^infinity ((d x)/(x^2)) = lim_(b right arrow infinity) (int_1^b ((d x)/(x^2))) = lim_(b right arrow infinity) (1 minus 1/b) = 1.&#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2501900"/>
            <a:ext cx="4648200" cy="801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6" name="Picture 4" descr="The image consists of a visual representation and a caption. Visual representation. A curve is graphed in the first quadrant of the x y coordinate plane. It is labeled f(x) = 1/x^2. It enters the top of the viewing window just to the right of the positive y axis, goes down and to the right with decreasing steepness, passes through (1, 1), and exits the right of the viewing window just above the positive x axis. The region under the curve till the positive x axis is shaded. The left and right boundaries of the shaded region are x = 1 and x = b respectively. b right arrow infinity. The shaded region is labeled int_1^b (1/x^2) d x. Caption. The unbounded region has an area of 1.&#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05400" y="3352800"/>
            <a:ext cx="3560763"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7" name="Rectangle 8"/>
          <p:cNvSpPr>
            <a:spLocks noChangeArrowheads="1"/>
          </p:cNvSpPr>
          <p:nvPr/>
        </p:nvSpPr>
        <p:spPr bwMode="auto">
          <a:xfrm>
            <a:off x="6477000" y="6172200"/>
            <a:ext cx="9969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1200" b="1"/>
              <a:t>Figure 8.20</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16"/>
          <p:cNvSpPr>
            <a:spLocks noGrp="1" noChangeArrowheads="1"/>
          </p:cNvSpPr>
          <p:nvPr>
            <p:ph type="title"/>
          </p:nvPr>
        </p:nvSpPr>
        <p:spPr>
          <a:xfrm>
            <a:off x="547688" y="319088"/>
            <a:ext cx="8229600" cy="685800"/>
          </a:xfrm>
          <a:noFill/>
        </p:spPr>
        <p:txBody>
          <a:bodyPr/>
          <a:lstStyle/>
          <a:p>
            <a:pPr eaLnBrk="1" hangingPunct="1"/>
            <a:r>
              <a:rPr lang="en-US" altLang="en-US" sz="2800" smtClean="0">
                <a:solidFill>
                  <a:schemeClr val="bg1"/>
                </a:solidFill>
              </a:rPr>
              <a:t>Improper Integrals with Infinite Limits of Integration</a:t>
            </a:r>
          </a:p>
        </p:txBody>
      </p:sp>
      <p:pic>
        <p:nvPicPr>
          <p:cNvPr id="11268" name="Picture 2" descr="Definition of improper integrals with infinite integration limits. (item 1). If f is continuous on the interval [a, infinity), then int_a^infinity (f(x)) d x = lim_(b right arrow infinity) (int_a^b (f(x)) d x). (item 2). If f is continuous on the interval (negative infinity, b], then int_(negative infinity)^b (f(x)) d x = lim_(a right arrow negative infinity) (int_a^b (f(x)) d x). (item 3). If f is continuous on the interval (negative infinity, infinity), then int_(negative infinity)^infinity (f(x)) d x = int_(negative infinity)^c (f(x)) d x + int_c^infinity (f(x)) d x where c is any real number. In the first two cases, the improper integral converges when the limit exists otherwise, the improper integral diverges. In the third case, the improper integral on the left diverges when either of the improper integrals on the right diverges.&#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14400" y="1371600"/>
            <a:ext cx="7400925" cy="499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547688" y="319088"/>
            <a:ext cx="8226425" cy="685800"/>
          </a:xfrm>
          <a:noFill/>
        </p:spPr>
        <p:txBody>
          <a:bodyPr/>
          <a:lstStyle/>
          <a:p>
            <a:pPr eaLnBrk="1" hangingPunct="1"/>
            <a:r>
              <a:rPr lang="en-US" altLang="en-US" sz="2800" smtClean="0">
                <a:solidFill>
                  <a:schemeClr val="bg1"/>
                </a:solidFill>
              </a:rPr>
              <a:t>Example 1 – </a:t>
            </a:r>
            <a:r>
              <a:rPr lang="en-US" altLang="en-US" sz="2800" i="1" smtClean="0">
                <a:solidFill>
                  <a:schemeClr val="bg1"/>
                </a:solidFill>
                <a:ea typeface="Arial" charset="0"/>
                <a:cs typeface="Arial" charset="0"/>
              </a:rPr>
              <a:t>An Improper Integral That Diverges</a:t>
            </a:r>
            <a:endParaRPr lang="ru-RU" altLang="en-US" sz="2800" i="1" smtClean="0">
              <a:solidFill>
                <a:schemeClr val="bg1"/>
              </a:solidFill>
              <a:ea typeface="Arial" charset="0"/>
              <a:cs typeface="Arial" charset="0"/>
            </a:endParaRPr>
          </a:p>
        </p:txBody>
      </p:sp>
      <p:sp>
        <p:nvSpPr>
          <p:cNvPr id="38916" name="Rectangle 4"/>
          <p:cNvSpPr>
            <a:spLocks noGrp="1" noChangeArrowheads="1"/>
          </p:cNvSpPr>
          <p:nvPr>
            <p:ph type="body" idx="1"/>
          </p:nvPr>
        </p:nvSpPr>
        <p:spPr>
          <a:xfrm>
            <a:off x="457200" y="1370013"/>
            <a:ext cx="8229600" cy="5256212"/>
          </a:xfrm>
        </p:spPr>
        <p:txBody>
          <a:bodyPr/>
          <a:lstStyle/>
          <a:p>
            <a:pPr marL="0" indent="0" eaLnBrk="1" hangingPunct="1">
              <a:buFont typeface="Wingdings" pitchFamily="2" charset="2"/>
              <a:buNone/>
              <a:defRPr/>
            </a:pPr>
            <a:r>
              <a:rPr lang="en-US" dirty="0" smtClean="0"/>
              <a:t>Evaluate</a:t>
            </a:r>
          </a:p>
          <a:p>
            <a:pPr marL="0" indent="0" eaLnBrk="1" hangingPunct="1">
              <a:buFont typeface="Wingdings" pitchFamily="2" charset="2"/>
              <a:buNone/>
              <a:defRPr/>
            </a:pPr>
            <a:endParaRPr lang="en-US" dirty="0" smtClean="0"/>
          </a:p>
          <a:p>
            <a:pPr marL="0" indent="0" eaLnBrk="1" hangingPunct="1">
              <a:buFont typeface="Wingdings" pitchFamily="2" charset="2"/>
              <a:buNone/>
              <a:defRPr/>
            </a:pPr>
            <a:r>
              <a:rPr lang="en-US" kern="1200" dirty="0">
                <a:solidFill>
                  <a:srgbClr val="D7181E"/>
                </a:solidFill>
                <a:cs typeface="Arial" pitchFamily="34" charset="0"/>
              </a:rPr>
              <a:t>Solution:</a:t>
            </a:r>
          </a:p>
          <a:p>
            <a:pPr marL="0" indent="0" eaLnBrk="1" hangingPunct="1">
              <a:spcBef>
                <a:spcPct val="0"/>
              </a:spcBef>
              <a:buFontTx/>
              <a:buNone/>
              <a:defRPr/>
            </a:pPr>
            <a:endParaRPr lang="en-US" dirty="0" smtClean="0">
              <a:solidFill>
                <a:srgbClr val="0073AE"/>
              </a:solidFill>
            </a:endParaRPr>
          </a:p>
          <a:p>
            <a:pPr marL="0" indent="0" eaLnBrk="1" hangingPunct="1">
              <a:spcBef>
                <a:spcPct val="0"/>
              </a:spcBef>
              <a:buFontTx/>
              <a:buNone/>
              <a:defRPr/>
            </a:pPr>
            <a:endParaRPr lang="en-US" dirty="0" smtClean="0">
              <a:solidFill>
                <a:srgbClr val="0073AE"/>
              </a:solidFill>
            </a:endParaRPr>
          </a:p>
          <a:p>
            <a:pPr marL="0" indent="0" eaLnBrk="1" hangingPunct="1">
              <a:spcBef>
                <a:spcPct val="0"/>
              </a:spcBef>
              <a:buFontTx/>
              <a:buNone/>
              <a:defRPr/>
            </a:pPr>
            <a:endParaRPr lang="en-US" dirty="0" smtClean="0">
              <a:solidFill>
                <a:srgbClr val="0073AE"/>
              </a:solidFill>
            </a:endParaRPr>
          </a:p>
          <a:p>
            <a:pPr marL="0" indent="0" eaLnBrk="1" hangingPunct="1">
              <a:spcBef>
                <a:spcPct val="0"/>
              </a:spcBef>
              <a:buFontTx/>
              <a:buNone/>
              <a:defRPr/>
            </a:pPr>
            <a:endParaRPr lang="en-US" dirty="0" smtClean="0">
              <a:solidFill>
                <a:srgbClr val="0073AE"/>
              </a:solidFill>
            </a:endParaRPr>
          </a:p>
          <a:p>
            <a:pPr marL="0" indent="0" eaLnBrk="1" hangingPunct="1">
              <a:spcBef>
                <a:spcPct val="0"/>
              </a:spcBef>
              <a:buFontTx/>
              <a:buNone/>
              <a:defRPr/>
            </a:pPr>
            <a:endParaRPr lang="en-US" dirty="0" smtClean="0">
              <a:solidFill>
                <a:srgbClr val="0073AE"/>
              </a:solidFill>
            </a:endParaRPr>
          </a:p>
          <a:p>
            <a:pPr marL="0" indent="0" eaLnBrk="1" hangingPunct="1">
              <a:spcBef>
                <a:spcPct val="0"/>
              </a:spcBef>
              <a:buFontTx/>
              <a:buNone/>
              <a:defRPr/>
            </a:pPr>
            <a:endParaRPr lang="en-US" dirty="0" smtClean="0">
              <a:solidFill>
                <a:srgbClr val="0073AE"/>
              </a:solidFill>
            </a:endParaRPr>
          </a:p>
          <a:p>
            <a:pPr marL="0" indent="0" eaLnBrk="1" hangingPunct="1">
              <a:spcBef>
                <a:spcPct val="0"/>
              </a:spcBef>
              <a:buFontTx/>
              <a:buNone/>
              <a:defRPr/>
            </a:pPr>
            <a:endParaRPr lang="en-US" dirty="0" smtClean="0"/>
          </a:p>
          <a:p>
            <a:pPr marL="0" indent="0" eaLnBrk="1" hangingPunct="1">
              <a:spcBef>
                <a:spcPct val="0"/>
              </a:spcBef>
              <a:buFontTx/>
              <a:buNone/>
              <a:defRPr/>
            </a:pPr>
            <a:endParaRPr lang="en-US" dirty="0" smtClean="0"/>
          </a:p>
          <a:p>
            <a:pPr marL="0" indent="0" eaLnBrk="1" hangingPunct="1">
              <a:spcBef>
                <a:spcPct val="0"/>
              </a:spcBef>
              <a:buFontTx/>
              <a:buNone/>
              <a:defRPr/>
            </a:pPr>
            <a:endParaRPr lang="en-US" sz="1000" dirty="0" smtClean="0"/>
          </a:p>
        </p:txBody>
      </p:sp>
      <p:pic>
        <p:nvPicPr>
          <p:cNvPr id="38936" name="Picture 24" descr="int_1^infinity ((d x)/x) = lim_(b right arrow infinity) (int_1^b ((d x)/x)). Take limit as b right arrow infinity.&#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6113" y="2773363"/>
            <a:ext cx="5624512"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937" name="Picture 25" descr="= lim_(b right arrow infinity) ([In(x)]_1^b). Apply Log Rule.&#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5588" y="3883025"/>
            <a:ext cx="4284662"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938" name="Picture 26" descr="= lim_(b right arrow infinity) (In(b) minus 0). Apply Fundamental Theorem of Calculus.&#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87488" y="4962525"/>
            <a:ext cx="6437312" cy="474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939" name="Picture 27" descr="= infinity. Evaluate limit.&#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2413" y="5926138"/>
            <a:ext cx="4192587" cy="309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6" name="Picture 9" descr="int_1^b ((d x)/x).&#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52600" y="1295400"/>
            <a:ext cx="762000" cy="773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38916">
                                            <p:txEl>
                                              <p:pRg st="2" end="2"/>
                                            </p:txEl>
                                          </p:spTgt>
                                        </p:tgtEl>
                                        <p:attrNameLst>
                                          <p:attrName>style.visibility</p:attrName>
                                        </p:attrNameLst>
                                      </p:cBhvr>
                                      <p:to>
                                        <p:strVal val="visible"/>
                                      </p:to>
                                    </p:set>
                                    <p:animEffect transition="in" filter="fade">
                                      <p:cBhvr>
                                        <p:cTn id="7" dur="1000"/>
                                        <p:tgtEl>
                                          <p:spTgt spid="38916">
                                            <p:txEl>
                                              <p:pRg st="2" end="2"/>
                                            </p:txEl>
                                          </p:spTgt>
                                        </p:tgtEl>
                                      </p:cBhvr>
                                    </p:animEffect>
                                    <p:anim calcmode="lin" valueType="num">
                                      <p:cBhvr>
                                        <p:cTn id="8" dur="1000" fill="hold"/>
                                        <p:tgtEl>
                                          <p:spTgt spid="38916">
                                            <p:txEl>
                                              <p:pRg st="2" end="2"/>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8916">
                                            <p:txEl>
                                              <p:pRg st="2" end="2"/>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8916">
                                            <p:txEl>
                                              <p:pRg st="2" end="2"/>
                                            </p:txEl>
                                          </p:spTgt>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38936"/>
                                        </p:tgtEl>
                                        <p:attrNameLst>
                                          <p:attrName>style.visibility</p:attrName>
                                        </p:attrNameLst>
                                      </p:cBhvr>
                                      <p:to>
                                        <p:strVal val="visible"/>
                                      </p:to>
                                    </p:set>
                                    <p:animEffect transition="in" filter="fade">
                                      <p:cBhvr>
                                        <p:cTn id="13" dur="1000"/>
                                        <p:tgtEl>
                                          <p:spTgt spid="38936"/>
                                        </p:tgtEl>
                                      </p:cBhvr>
                                    </p:animEffect>
                                    <p:anim calcmode="lin" valueType="num">
                                      <p:cBhvr>
                                        <p:cTn id="14" dur="1000" fill="hold"/>
                                        <p:tgtEl>
                                          <p:spTgt spid="38936"/>
                                        </p:tgtEl>
                                        <p:attrNameLst>
                                          <p:attrName>ppt_x</p:attrName>
                                        </p:attrNameLst>
                                      </p:cBhvr>
                                      <p:tavLst>
                                        <p:tav tm="0">
                                          <p:val>
                                            <p:strVal val="#ppt_x"/>
                                          </p:val>
                                        </p:tav>
                                        <p:tav tm="100000">
                                          <p:val>
                                            <p:strVal val="#ppt_x"/>
                                          </p:val>
                                        </p:tav>
                                      </p:tavLst>
                                    </p:anim>
                                    <p:anim calcmode="lin" valueType="num">
                                      <p:cBhvr>
                                        <p:cTn id="15" dur="900" decel="100000" fill="hold"/>
                                        <p:tgtEl>
                                          <p:spTgt spid="38936"/>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38936"/>
                                        </p:tgtEl>
                                        <p:attrNameLst>
                                          <p:attrName>ppt_y</p:attrName>
                                        </p:attrNameLst>
                                      </p:cBhvr>
                                      <p:tavLst>
                                        <p:tav tm="0">
                                          <p:val>
                                            <p:strVal val="#ppt_y-.03"/>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37" presetClass="entr" presetSubtype="0" fill="hold" nodeType="clickEffect">
                                  <p:stCondLst>
                                    <p:cond delay="0"/>
                                  </p:stCondLst>
                                  <p:childTnLst>
                                    <p:set>
                                      <p:cBhvr>
                                        <p:cTn id="20" dur="1" fill="hold">
                                          <p:stCondLst>
                                            <p:cond delay="0"/>
                                          </p:stCondLst>
                                        </p:cTn>
                                        <p:tgtEl>
                                          <p:spTgt spid="38937"/>
                                        </p:tgtEl>
                                        <p:attrNameLst>
                                          <p:attrName>style.visibility</p:attrName>
                                        </p:attrNameLst>
                                      </p:cBhvr>
                                      <p:to>
                                        <p:strVal val="visible"/>
                                      </p:to>
                                    </p:set>
                                    <p:animEffect transition="in" filter="fade">
                                      <p:cBhvr>
                                        <p:cTn id="21" dur="1000"/>
                                        <p:tgtEl>
                                          <p:spTgt spid="38937"/>
                                        </p:tgtEl>
                                      </p:cBhvr>
                                    </p:animEffect>
                                    <p:anim calcmode="lin" valueType="num">
                                      <p:cBhvr>
                                        <p:cTn id="22" dur="1000" fill="hold"/>
                                        <p:tgtEl>
                                          <p:spTgt spid="38937"/>
                                        </p:tgtEl>
                                        <p:attrNameLst>
                                          <p:attrName>ppt_x</p:attrName>
                                        </p:attrNameLst>
                                      </p:cBhvr>
                                      <p:tavLst>
                                        <p:tav tm="0">
                                          <p:val>
                                            <p:strVal val="#ppt_x"/>
                                          </p:val>
                                        </p:tav>
                                        <p:tav tm="100000">
                                          <p:val>
                                            <p:strVal val="#ppt_x"/>
                                          </p:val>
                                        </p:tav>
                                      </p:tavLst>
                                    </p:anim>
                                    <p:anim calcmode="lin" valueType="num">
                                      <p:cBhvr>
                                        <p:cTn id="23" dur="900" decel="100000" fill="hold"/>
                                        <p:tgtEl>
                                          <p:spTgt spid="38937"/>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38937"/>
                                        </p:tgtEl>
                                        <p:attrNameLst>
                                          <p:attrName>ppt_y</p:attrName>
                                        </p:attrNameLst>
                                      </p:cBhvr>
                                      <p:tavLst>
                                        <p:tav tm="0">
                                          <p:val>
                                            <p:strVal val="#ppt_y-.03"/>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37" presetClass="entr" presetSubtype="0" fill="hold" nodeType="clickEffect">
                                  <p:stCondLst>
                                    <p:cond delay="0"/>
                                  </p:stCondLst>
                                  <p:childTnLst>
                                    <p:set>
                                      <p:cBhvr>
                                        <p:cTn id="28" dur="1" fill="hold">
                                          <p:stCondLst>
                                            <p:cond delay="0"/>
                                          </p:stCondLst>
                                        </p:cTn>
                                        <p:tgtEl>
                                          <p:spTgt spid="38938"/>
                                        </p:tgtEl>
                                        <p:attrNameLst>
                                          <p:attrName>style.visibility</p:attrName>
                                        </p:attrNameLst>
                                      </p:cBhvr>
                                      <p:to>
                                        <p:strVal val="visible"/>
                                      </p:to>
                                    </p:set>
                                    <p:animEffect transition="in" filter="fade">
                                      <p:cBhvr>
                                        <p:cTn id="29" dur="1000"/>
                                        <p:tgtEl>
                                          <p:spTgt spid="38938"/>
                                        </p:tgtEl>
                                      </p:cBhvr>
                                    </p:animEffect>
                                    <p:anim calcmode="lin" valueType="num">
                                      <p:cBhvr>
                                        <p:cTn id="30" dur="1000" fill="hold"/>
                                        <p:tgtEl>
                                          <p:spTgt spid="38938"/>
                                        </p:tgtEl>
                                        <p:attrNameLst>
                                          <p:attrName>ppt_x</p:attrName>
                                        </p:attrNameLst>
                                      </p:cBhvr>
                                      <p:tavLst>
                                        <p:tav tm="0">
                                          <p:val>
                                            <p:strVal val="#ppt_x"/>
                                          </p:val>
                                        </p:tav>
                                        <p:tav tm="100000">
                                          <p:val>
                                            <p:strVal val="#ppt_x"/>
                                          </p:val>
                                        </p:tav>
                                      </p:tavLst>
                                    </p:anim>
                                    <p:anim calcmode="lin" valueType="num">
                                      <p:cBhvr>
                                        <p:cTn id="31" dur="900" decel="100000" fill="hold"/>
                                        <p:tgtEl>
                                          <p:spTgt spid="38938"/>
                                        </p:tgtEl>
                                        <p:attrNameLst>
                                          <p:attrName>ppt_y</p:attrName>
                                        </p:attrNameLst>
                                      </p:cBhvr>
                                      <p:tavLst>
                                        <p:tav tm="0">
                                          <p:val>
                                            <p:strVal val="#ppt_y+1"/>
                                          </p:val>
                                        </p:tav>
                                        <p:tav tm="100000">
                                          <p:val>
                                            <p:strVal val="#ppt_y-.03"/>
                                          </p:val>
                                        </p:tav>
                                      </p:tavLst>
                                    </p:anim>
                                    <p:anim calcmode="lin" valueType="num">
                                      <p:cBhvr>
                                        <p:cTn id="32" dur="100" accel="100000" fill="hold">
                                          <p:stCondLst>
                                            <p:cond delay="900"/>
                                          </p:stCondLst>
                                        </p:cTn>
                                        <p:tgtEl>
                                          <p:spTgt spid="38938"/>
                                        </p:tgtEl>
                                        <p:attrNameLst>
                                          <p:attrName>ppt_y</p:attrName>
                                        </p:attrNameLst>
                                      </p:cBhvr>
                                      <p:tavLst>
                                        <p:tav tm="0">
                                          <p:val>
                                            <p:strVal val="#ppt_y-.03"/>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37" presetClass="entr" presetSubtype="0" fill="hold" nodeType="clickEffect">
                                  <p:stCondLst>
                                    <p:cond delay="0"/>
                                  </p:stCondLst>
                                  <p:childTnLst>
                                    <p:set>
                                      <p:cBhvr>
                                        <p:cTn id="36" dur="1" fill="hold">
                                          <p:stCondLst>
                                            <p:cond delay="0"/>
                                          </p:stCondLst>
                                        </p:cTn>
                                        <p:tgtEl>
                                          <p:spTgt spid="38939"/>
                                        </p:tgtEl>
                                        <p:attrNameLst>
                                          <p:attrName>style.visibility</p:attrName>
                                        </p:attrNameLst>
                                      </p:cBhvr>
                                      <p:to>
                                        <p:strVal val="visible"/>
                                      </p:to>
                                    </p:set>
                                    <p:animEffect transition="in" filter="fade">
                                      <p:cBhvr>
                                        <p:cTn id="37" dur="1000"/>
                                        <p:tgtEl>
                                          <p:spTgt spid="38939"/>
                                        </p:tgtEl>
                                      </p:cBhvr>
                                    </p:animEffect>
                                    <p:anim calcmode="lin" valueType="num">
                                      <p:cBhvr>
                                        <p:cTn id="38" dur="1000" fill="hold"/>
                                        <p:tgtEl>
                                          <p:spTgt spid="38939"/>
                                        </p:tgtEl>
                                        <p:attrNameLst>
                                          <p:attrName>ppt_x</p:attrName>
                                        </p:attrNameLst>
                                      </p:cBhvr>
                                      <p:tavLst>
                                        <p:tav tm="0">
                                          <p:val>
                                            <p:strVal val="#ppt_x"/>
                                          </p:val>
                                        </p:tav>
                                        <p:tav tm="100000">
                                          <p:val>
                                            <p:strVal val="#ppt_x"/>
                                          </p:val>
                                        </p:tav>
                                      </p:tavLst>
                                    </p:anim>
                                    <p:anim calcmode="lin" valueType="num">
                                      <p:cBhvr>
                                        <p:cTn id="39" dur="900" decel="100000" fill="hold"/>
                                        <p:tgtEl>
                                          <p:spTgt spid="38939"/>
                                        </p:tgtEl>
                                        <p:attrNameLst>
                                          <p:attrName>ppt_y</p:attrName>
                                        </p:attrNameLst>
                                      </p:cBhvr>
                                      <p:tavLst>
                                        <p:tav tm="0">
                                          <p:val>
                                            <p:strVal val="#ppt_y+1"/>
                                          </p:val>
                                        </p:tav>
                                        <p:tav tm="100000">
                                          <p:val>
                                            <p:strVal val="#ppt_y-.03"/>
                                          </p:val>
                                        </p:tav>
                                      </p:tavLst>
                                    </p:anim>
                                    <p:anim calcmode="lin" valueType="num">
                                      <p:cBhvr>
                                        <p:cTn id="40" dur="100" accel="100000" fill="hold">
                                          <p:stCondLst>
                                            <p:cond delay="900"/>
                                          </p:stCondLst>
                                        </p:cTn>
                                        <p:tgtEl>
                                          <p:spTgt spid="38939"/>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Larsoen_master slide">
  <a:themeElements>
    <a:clrScheme name="Larsoen_master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soen_master sli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arsoen_master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Larsoen_master sli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Larsoen_master sli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Larsoen_master sli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Larsoen_master sli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Larsoen_master sli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Larsoen_master slid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Larsoen_master sli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Larsoen_master sli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Larsoen_master sli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Larsoen_master sli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Larsoen_master sli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Larsoen_master slide</Template>
  <TotalTime>820</TotalTime>
  <Words>497</Words>
  <Application>Microsoft Office PowerPoint</Application>
  <PresentationFormat>On-screen Show (4:3)</PresentationFormat>
  <Paragraphs>103</Paragraphs>
  <Slides>17</Slides>
  <Notes>1</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Larsoen_master slide</vt:lpstr>
      <vt:lpstr>PowerPoint Presentation</vt:lpstr>
      <vt:lpstr>PowerPoint Presentation</vt:lpstr>
      <vt:lpstr>PowerPoint Presentation</vt:lpstr>
      <vt:lpstr>PowerPoint Presentation</vt:lpstr>
      <vt:lpstr>Improper Integrals with Infinite Limits of Integration</vt:lpstr>
      <vt:lpstr>Improper Integrals with Infinite Limits of Integration</vt:lpstr>
      <vt:lpstr>Improper Integrals with Infinite Limits of Integration</vt:lpstr>
      <vt:lpstr>Improper Integrals with Infinite Limits of Integration</vt:lpstr>
      <vt:lpstr>Example 1 – An Improper Integral That Diverges</vt:lpstr>
      <vt:lpstr>Example 1 – Solution</vt:lpstr>
      <vt:lpstr>PowerPoint Presentation</vt:lpstr>
      <vt:lpstr>Improper Integrals with Infinite Discontinuities</vt:lpstr>
      <vt:lpstr>Example 6 – An Improper Integral with an Infinite Discontinuity</vt:lpstr>
      <vt:lpstr>Improper Integrals with Infinite Discontinuities</vt:lpstr>
      <vt:lpstr>Example 11 – An Application Involving a Solid of Revolution</vt:lpstr>
      <vt:lpstr>Example 11 – Solution </vt:lpstr>
      <vt:lpstr>Example 11 – Solution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ssharma</dc:creator>
  <cp:lastModifiedBy>Masilla, Anjappan</cp:lastModifiedBy>
  <cp:revision>423</cp:revision>
  <dcterms:created xsi:type="dcterms:W3CDTF">2008-11-21T04:28:28Z</dcterms:created>
  <dcterms:modified xsi:type="dcterms:W3CDTF">2018-08-02T04:23:50Z</dcterms:modified>
</cp:coreProperties>
</file>