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sldIdLst>
    <p:sldId id="277" r:id="rId2"/>
    <p:sldId id="278" r:id="rId3"/>
    <p:sldId id="256" r:id="rId4"/>
    <p:sldId id="260" r:id="rId5"/>
    <p:sldId id="259" r:id="rId6"/>
    <p:sldId id="262" r:id="rId7"/>
    <p:sldId id="288" r:id="rId8"/>
    <p:sldId id="263" r:id="rId9"/>
    <p:sldId id="264" r:id="rId10"/>
    <p:sldId id="281" r:id="rId11"/>
    <p:sldId id="279" r:id="rId12"/>
    <p:sldId id="290" r:id="rId13"/>
    <p:sldId id="261" r:id="rId14"/>
    <p:sldId id="265" r:id="rId15"/>
    <p:sldId id="266" r:id="rId16"/>
    <p:sldId id="267" r:id="rId17"/>
    <p:sldId id="282" r:id="rId18"/>
    <p:sldId id="283" r:id="rId19"/>
    <p:sldId id="284" r:id="rId20"/>
    <p:sldId id="285" r:id="rId21"/>
    <p:sldId id="269" r:id="rId22"/>
    <p:sldId id="280" r:id="rId23"/>
    <p:sldId id="287" r:id="rId24"/>
    <p:sldId id="270" r:id="rId25"/>
    <p:sldId id="271" r:id="rId26"/>
    <p:sldId id="272" r:id="rId27"/>
    <p:sldId id="289"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26" autoAdjust="0"/>
    <p:restoredTop sz="94660"/>
  </p:normalViewPr>
  <p:slideViewPr>
    <p:cSldViewPr>
      <p:cViewPr>
        <p:scale>
          <a:sx n="100" d="100"/>
          <a:sy n="100" d="100"/>
        </p:scale>
        <p:origin x="-156"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E2C00E2-76A8-4EB2-80CD-15FB396E2CB2}" type="slidenum">
              <a:rPr lang="en-US" altLang="en-US"/>
              <a:pPr/>
              <a:t>‹#›</a:t>
            </a:fld>
            <a:endParaRPr lang="en-US" altLang="en-US"/>
          </a:p>
        </p:txBody>
      </p:sp>
    </p:spTree>
    <p:extLst>
      <p:ext uri="{BB962C8B-B14F-4D97-AF65-F5344CB8AC3E}">
        <p14:creationId xmlns:p14="http://schemas.microsoft.com/office/powerpoint/2010/main" val="14677601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7E10108-9256-4F33-94E1-E9F872B1BFA6}" type="slidenum">
              <a:rPr lang="en-US" altLang="en-US"/>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9464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829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62800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65971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1863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6692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40995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9217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89728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99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81074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fld id="{A7A3C8E2-A654-42FD-82E4-51414FA7D4F1}" type="slidenum">
              <a:rPr lang="en-US" altLang="en-US"/>
              <a:pPr eaLnBrk="1" hangingPunct="1">
                <a:spcBef>
                  <a:spcPct val="50000"/>
                </a:spcBef>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1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s>
</file>

<file path=ppt/slides/_rels/slide25.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2.xml"/><Relationship Id="rId4" Type="http://schemas.openxmlformats.org/officeDocument/2006/relationships/image" Target="../media/image52.png"/></Relationships>
</file>

<file path=ppt/slides/_rels/slide26.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 Id="rId5" Type="http://schemas.openxmlformats.org/officeDocument/2006/relationships/image" Target="../media/image56.png"/><Relationship Id="rId4" Type="http://schemas.openxmlformats.org/officeDocument/2006/relationships/image" Target="../media/image55.png"/></Relationships>
</file>

<file path=ppt/slides/_rels/slide27.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228600"/>
            <a:ext cx="68199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Arial" charset="0"/>
              <a:buNone/>
            </a:pPr>
            <a:r>
              <a:rPr lang="en-IN" altLang="en-US" sz="3800" b="1">
                <a:ea typeface="Arial" charset="0"/>
                <a:cs typeface="Arial" charset="0"/>
              </a:rPr>
              <a:t>Integration Techniques and Improper Integrals</a:t>
            </a:r>
            <a:endParaRPr lang="en-US" altLang="en-US" sz="3800" b="1">
              <a:ea typeface="Arial" charset="0"/>
              <a:cs typeface="Arial"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rgbClr val="E72D36"/>
                </a:solidFill>
              </a:rPr>
              <a:t>8</a:t>
            </a:r>
          </a:p>
        </p:txBody>
      </p:sp>
      <p:pic>
        <p:nvPicPr>
          <p:cNvPr id="3079" name="Picture 1" descr="Cover pag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75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pic>
        <p:nvPicPr>
          <p:cNvPr id="13316" name="Picture 2" descr="Theorem 8.3 The trapezoidal rule. Let f be continuous on [a, b]. The trapezoidal rule for approximating int_a^b (f(x)) d x is int_a^b (f(x)) d x approximately ((b minus a)/(2 n)) [f(x_0) + 2 f(x_1) + 2 f(x_2) + ... + 2 f(x_(n minus 1)) + f(x_n)]. Moreover, as n right arrow infinity, the right-hand side approaches int_a^b (f(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 y="1371600"/>
            <a:ext cx="8134350" cy="265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pPr>
            <a:r>
              <a:rPr lang="en-IN" altLang="en-US" smtClean="0"/>
              <a:t>Use the Trapezoidal Rule to approximate</a:t>
            </a:r>
            <a:endParaRPr lang="en-US" altLang="en-US" b="1" smtClean="0"/>
          </a:p>
          <a:p>
            <a:pPr marL="0" indent="0" eaLnBrk="1" hangingPunct="1">
              <a:buFont typeface="Wingdings" pitchFamily="2" charset="2"/>
              <a:buNone/>
            </a:pPr>
            <a:endParaRPr lang="en-US" altLang="en-US" b="1" smtClean="0"/>
          </a:p>
          <a:p>
            <a:pPr marL="0" indent="0" eaLnBrk="1" hangingPunct="1">
              <a:buFont typeface="Wingdings" pitchFamily="2" charset="2"/>
              <a:buNone/>
            </a:pPr>
            <a:endParaRPr lang="en-US" altLang="en-US" sz="1200" smtClean="0"/>
          </a:p>
          <a:p>
            <a:pPr marL="0" indent="0" eaLnBrk="1" hangingPunct="1">
              <a:buFont typeface="Wingdings" pitchFamily="2" charset="2"/>
              <a:buNone/>
            </a:pPr>
            <a:r>
              <a:rPr lang="en-IN" altLang="en-US" smtClean="0"/>
              <a:t>Compare the results for </a:t>
            </a:r>
            <a:r>
              <a:rPr lang="en-IN" altLang="en-US" i="1" smtClean="0"/>
              <a:t>n </a:t>
            </a:r>
            <a:r>
              <a:rPr lang="en-IN" altLang="en-US" smtClean="0"/>
              <a:t>= 4 and </a:t>
            </a:r>
            <a:r>
              <a:rPr lang="en-IN" altLang="en-US" i="1" smtClean="0"/>
              <a:t>n </a:t>
            </a:r>
            <a:r>
              <a:rPr lang="en-IN" altLang="en-US" smtClean="0"/>
              <a:t>= 8, as shown in Figure 8.16.</a:t>
            </a:r>
            <a:endParaRPr lang="en-US" altLang="en-US" smtClean="0"/>
          </a:p>
        </p:txBody>
      </p:sp>
      <p:sp>
        <p:nvSpPr>
          <p:cNvPr id="14339" name="Rectangle 2"/>
          <p:cNvSpPr>
            <a:spLocks noGrp="1" noChangeArrowheads="1"/>
          </p:cNvSpPr>
          <p:nvPr>
            <p:ph type="title"/>
          </p:nvPr>
        </p:nvSpPr>
        <p:spPr>
          <a:xfrm>
            <a:off x="549275" y="320675"/>
            <a:ext cx="8229600" cy="685800"/>
          </a:xfrm>
          <a:noFill/>
        </p:spPr>
        <p:txBody>
          <a:bodyPr/>
          <a:lstStyle/>
          <a:p>
            <a:pPr eaLnBrk="1" hangingPunct="1"/>
            <a:r>
              <a:rPr lang="en-US" altLang="en-US" sz="2600" smtClean="0">
                <a:solidFill>
                  <a:schemeClr val="bg1"/>
                </a:solidFill>
              </a:rPr>
              <a:t>Example 1 – </a:t>
            </a:r>
            <a:r>
              <a:rPr lang="en-IN" altLang="en-US" sz="2600" i="1" smtClean="0">
                <a:solidFill>
                  <a:schemeClr val="bg1"/>
                </a:solidFill>
              </a:rPr>
              <a:t>Approximation with the Trapezoidal Rule</a:t>
            </a:r>
            <a:endParaRPr lang="en-US" altLang="en-US" sz="2600" smtClean="0">
              <a:solidFill>
                <a:schemeClr val="bg1"/>
              </a:solidFill>
            </a:endParaRPr>
          </a:p>
        </p:txBody>
      </p:sp>
      <p:pic>
        <p:nvPicPr>
          <p:cNvPr id="14340" name="Picture 10" descr="int_0^pi (sin(x)) d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1828800"/>
            <a:ext cx="1209675"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1" name="Picture 1" descr="The image consists of a visual representation and a caption. Visual representation. A curve and four adjacent trapezoids are graphed in the first quadrant of the x y coordinate plane. The curve is labeled y = sin(x). It begins at the origin, goes up and to the right, passes through (pi/4, sin(pi/4)), reaches a high point at (pi/2, sin(pi/2)), then goes down and to the right, passes through ((3 pi)/4, sin((3 pi)/4)), and ends at (pi, sin(pi)) on the positive x axis. The interval [0, pi] on the positive x axis is divided into four equal subintervals with the following points from left to right: pi/4, pi/2, and (3 pi)/4. A trapezoid with left and right sides parallel to each other is graphed in each subinterval. The lower side of the trapezoid is a horizontal line and lies on the positive x axis. It begins at the left extremity of a subinterval, goes to the right, and ends at the right extremity of the same subinterval. The upper side of the trapezoid begins at the point on the curve which is at the left extremity of a subinterval, goes towards the point on the curve which is at the right extremity of the same subinterval, and ends. The trapeze graphed in the intervals [0, pi/4] and [(3 pi)/4, pi] forms a right triangle as the distance between the curve and the positive x axis is 0 at left extremity and the right extremity respectively. Caption. Four subinterval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7950" y="3502025"/>
            <a:ext cx="2924175"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2" descr="The image consists of a visual representation and a caption. Visual representation. A curve and eight adjacent trapezoids are graphed in the first quadrant of the x y coordinate plane. The curve is labeled y = sin(x). It begins at the origin, goes up and to the right, reaches a high point at (pi/2, sin(pi/2)), then goes down and to the right, and ends at (pi, sin(pi)) on the positive x axis. The interval [0, pi] on the positive x axis is divided into eight equal subintervals with the following points from left to right: pi/8, pi/4, (3 pi)/8, pi/2, (5 pi)/8, (3 pi)/4, and (7 pi)/8. A trapezoid with left and right sides parallel to each other is graphed in each subinterval. The lower side of the trapezoid is a horizontal line and lies on the positive x axis. It begins at the left extremity of a subinterval, goes to the right, and ends at the right extremity of the same subinterval. The upper side of the trapezoid begins at the point on the curve which is at the left extremity of a subinterval, goes towards the point on the curve which is at the right extremity of the same subinterval, and ends. The trapeze graphed in the intervals [0, pi/8] and [(7 pi)/8, pi] forms a right triangle as the distance between the curve and the positive x axis is 0 at left extremity and the right extremity respectively. Caption. Eight subintervals."/>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72025" y="3509963"/>
            <a:ext cx="2924175"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Rectangle 2"/>
          <p:cNvSpPr>
            <a:spLocks noChangeArrowheads="1"/>
          </p:cNvSpPr>
          <p:nvPr/>
        </p:nvSpPr>
        <p:spPr bwMode="auto">
          <a:xfrm>
            <a:off x="3997325" y="5837238"/>
            <a:ext cx="9985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sz="1200" b="1"/>
              <a:t>Figure 8.16</a:t>
            </a:r>
            <a:endParaRPr lang="en-IN" altLang="en-US" sz="12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pPr>
            <a:r>
              <a:rPr lang="en-IN" altLang="en-US" smtClean="0"/>
              <a:t>When </a:t>
            </a:r>
            <a:r>
              <a:rPr lang="en-IN" altLang="en-US" i="1" smtClean="0"/>
              <a:t>n </a:t>
            </a:r>
            <a:r>
              <a:rPr lang="en-IN" altLang="en-US" smtClean="0"/>
              <a:t>= 4,               , and you obtain</a:t>
            </a:r>
          </a:p>
          <a:p>
            <a:pPr marL="0" indent="0" eaLnBrk="1" hangingPunct="1">
              <a:buFont typeface="Wingdings" pitchFamily="2" charset="2"/>
              <a:buNone/>
            </a:pPr>
            <a:endParaRPr lang="en-US" altLang="en-US" smtClean="0"/>
          </a:p>
        </p:txBody>
      </p:sp>
      <p:sp>
        <p:nvSpPr>
          <p:cNvPr id="15363" name="Rectangle 2"/>
          <p:cNvSpPr>
            <a:spLocks noGrp="1" noChangeArrowheads="1"/>
          </p:cNvSpPr>
          <p:nvPr>
            <p:ph type="title"/>
          </p:nvPr>
        </p:nvSpPr>
        <p:spPr>
          <a:xfrm>
            <a:off x="549275" y="320675"/>
            <a:ext cx="8229600" cy="685800"/>
          </a:xfrm>
          <a:noFill/>
        </p:spPr>
        <p:txBody>
          <a:bodyPr/>
          <a:lstStyle/>
          <a:p>
            <a:pPr eaLnBrk="1" hangingPunct="1"/>
            <a:r>
              <a:rPr lang="en-US" altLang="en-US" sz="4000" smtClean="0">
                <a:solidFill>
                  <a:schemeClr val="bg1"/>
                </a:solidFill>
              </a:rPr>
              <a:t>Example 1 – </a:t>
            </a:r>
            <a:r>
              <a:rPr lang="en-US" altLang="en-US" sz="4000" i="1" smtClean="0">
                <a:solidFill>
                  <a:schemeClr val="bg1"/>
                </a:solidFill>
              </a:rPr>
              <a:t>Solution</a:t>
            </a:r>
            <a:endParaRPr lang="en-US" altLang="en-US" sz="4000" smtClean="0">
              <a:solidFill>
                <a:schemeClr val="bg1"/>
              </a:solidFill>
            </a:endParaRPr>
          </a:p>
        </p:txBody>
      </p:sp>
      <p:pic>
        <p:nvPicPr>
          <p:cNvPr id="15364" name="Picture 11" descr="Delta x = pi/4."/>
          <p:cNvPicPr>
            <a:picLocks noChangeAspect="1" noChangeArrowheads="1"/>
          </p:cNvPicPr>
          <p:nvPr/>
        </p:nvPicPr>
        <p:blipFill>
          <a:blip r:embed="rId2">
            <a:extLst>
              <a:ext uri="{28A0092B-C50C-407E-A947-70E740481C1C}">
                <a14:useLocalDpi xmlns:a14="http://schemas.microsoft.com/office/drawing/2010/main" val="0"/>
              </a:ext>
            </a:extLst>
          </a:blip>
          <a:srcRect r="3018"/>
          <a:stretch>
            <a:fillRect/>
          </a:stretch>
        </p:blipFill>
        <p:spPr bwMode="auto">
          <a:xfrm>
            <a:off x="2286000" y="1387475"/>
            <a:ext cx="116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5" name="Picture 13" descr="int_0^pi (sin(x)) d x approximately (pi/8) (sin(0) + 2 sin(pi/4) + 2 sin(pi/2) + 2 sin((3 pi)/4) + sin(pi)).&#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143125"/>
            <a:ext cx="738187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54" name="Picture 14" descr="= (pi/8) (0 + sqrt(2) + 2 + sqrt(2) + 0).&#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0638" y="3200400"/>
            <a:ext cx="31972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55" name="Picture 15" descr="= (pi (1 + sqrt(2)))/4.&#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9050" y="4038600"/>
            <a:ext cx="1476375" cy="65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56" name="Picture 16" descr="approximately 1.896.&#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9050" y="5013325"/>
            <a:ext cx="8953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0254"/>
                                        </p:tgtEl>
                                        <p:attrNameLst>
                                          <p:attrName>style.visibility</p:attrName>
                                        </p:attrNameLst>
                                      </p:cBhvr>
                                      <p:to>
                                        <p:strVal val="visible"/>
                                      </p:to>
                                    </p:set>
                                    <p:animEffect transition="in" filter="fade">
                                      <p:cBhvr>
                                        <p:cTn id="7" dur="1000"/>
                                        <p:tgtEl>
                                          <p:spTgt spid="10254"/>
                                        </p:tgtEl>
                                      </p:cBhvr>
                                    </p:animEffect>
                                    <p:anim calcmode="lin" valueType="num">
                                      <p:cBhvr>
                                        <p:cTn id="8" dur="1000" fill="hold"/>
                                        <p:tgtEl>
                                          <p:spTgt spid="10254"/>
                                        </p:tgtEl>
                                        <p:attrNameLst>
                                          <p:attrName>ppt_x</p:attrName>
                                        </p:attrNameLst>
                                      </p:cBhvr>
                                      <p:tavLst>
                                        <p:tav tm="0">
                                          <p:val>
                                            <p:strVal val="#ppt_x"/>
                                          </p:val>
                                        </p:tav>
                                        <p:tav tm="100000">
                                          <p:val>
                                            <p:strVal val="#ppt_x"/>
                                          </p:val>
                                        </p:tav>
                                      </p:tavLst>
                                    </p:anim>
                                    <p:anim calcmode="lin" valueType="num">
                                      <p:cBhvr>
                                        <p:cTn id="9" dur="900" decel="100000" fill="hold"/>
                                        <p:tgtEl>
                                          <p:spTgt spid="1025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5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0255"/>
                                        </p:tgtEl>
                                        <p:attrNameLst>
                                          <p:attrName>style.visibility</p:attrName>
                                        </p:attrNameLst>
                                      </p:cBhvr>
                                      <p:to>
                                        <p:strVal val="visible"/>
                                      </p:to>
                                    </p:set>
                                    <p:animEffect transition="in" filter="fade">
                                      <p:cBhvr>
                                        <p:cTn id="15" dur="1000"/>
                                        <p:tgtEl>
                                          <p:spTgt spid="10255"/>
                                        </p:tgtEl>
                                      </p:cBhvr>
                                    </p:animEffect>
                                    <p:anim calcmode="lin" valueType="num">
                                      <p:cBhvr>
                                        <p:cTn id="16" dur="1000" fill="hold"/>
                                        <p:tgtEl>
                                          <p:spTgt spid="10255"/>
                                        </p:tgtEl>
                                        <p:attrNameLst>
                                          <p:attrName>ppt_x</p:attrName>
                                        </p:attrNameLst>
                                      </p:cBhvr>
                                      <p:tavLst>
                                        <p:tav tm="0">
                                          <p:val>
                                            <p:strVal val="#ppt_x"/>
                                          </p:val>
                                        </p:tav>
                                        <p:tav tm="100000">
                                          <p:val>
                                            <p:strVal val="#ppt_x"/>
                                          </p:val>
                                        </p:tav>
                                      </p:tavLst>
                                    </p:anim>
                                    <p:anim calcmode="lin" valueType="num">
                                      <p:cBhvr>
                                        <p:cTn id="17" dur="900" decel="100000" fill="hold"/>
                                        <p:tgtEl>
                                          <p:spTgt spid="1025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0255"/>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10256"/>
                                        </p:tgtEl>
                                        <p:attrNameLst>
                                          <p:attrName>style.visibility</p:attrName>
                                        </p:attrNameLst>
                                      </p:cBhvr>
                                      <p:to>
                                        <p:strVal val="visible"/>
                                      </p:to>
                                    </p:set>
                                    <p:animEffect transition="in" filter="fade">
                                      <p:cBhvr>
                                        <p:cTn id="23" dur="1000"/>
                                        <p:tgtEl>
                                          <p:spTgt spid="10256"/>
                                        </p:tgtEl>
                                      </p:cBhvr>
                                    </p:animEffect>
                                    <p:anim calcmode="lin" valueType="num">
                                      <p:cBhvr>
                                        <p:cTn id="24" dur="1000" fill="hold"/>
                                        <p:tgtEl>
                                          <p:spTgt spid="10256"/>
                                        </p:tgtEl>
                                        <p:attrNameLst>
                                          <p:attrName>ppt_x</p:attrName>
                                        </p:attrNameLst>
                                      </p:cBhvr>
                                      <p:tavLst>
                                        <p:tav tm="0">
                                          <p:val>
                                            <p:strVal val="#ppt_x"/>
                                          </p:val>
                                        </p:tav>
                                        <p:tav tm="100000">
                                          <p:val>
                                            <p:strVal val="#ppt_x"/>
                                          </p:val>
                                        </p:tav>
                                      </p:tavLst>
                                    </p:anim>
                                    <p:anim calcmode="lin" valueType="num">
                                      <p:cBhvr>
                                        <p:cTn id="25" dur="900" decel="100000" fill="hold"/>
                                        <p:tgtEl>
                                          <p:spTgt spid="10256"/>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02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TextBox 11"/>
          <p:cNvSpPr txBox="1">
            <a:spLocks noChangeArrowheads="1"/>
          </p:cNvSpPr>
          <p:nvPr/>
        </p:nvSpPr>
        <p:spPr bwMode="auto">
          <a:xfrm>
            <a:off x="457200" y="1371600"/>
            <a:ext cx="82296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IN" altLang="en-US"/>
              <a:t>When </a:t>
            </a:r>
            <a:r>
              <a:rPr lang="en-IN" altLang="en-US" i="1"/>
              <a:t>n </a:t>
            </a:r>
            <a:r>
              <a:rPr lang="en-IN" altLang="en-US"/>
              <a:t>= 8, </a:t>
            </a:r>
            <a:r>
              <a:rPr lang="en-IN" altLang="en-US" i="1"/>
              <a:t>              </a:t>
            </a:r>
            <a:r>
              <a:rPr lang="en-IN" altLang="en-US"/>
              <a:t>, and you obtain</a:t>
            </a: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a:spcBef>
                <a:spcPct val="0"/>
              </a:spcBef>
              <a:buFontTx/>
              <a:buNone/>
            </a:pPr>
            <a:endParaRPr lang="en-IN" altLang="en-US"/>
          </a:p>
          <a:p>
            <a:pPr>
              <a:spcBef>
                <a:spcPct val="0"/>
              </a:spcBef>
              <a:buFontTx/>
              <a:buNone/>
            </a:pPr>
            <a:endParaRPr lang="en-IN" altLang="en-US"/>
          </a:p>
          <a:p>
            <a:pPr>
              <a:spcBef>
                <a:spcPct val="0"/>
              </a:spcBef>
              <a:buFontTx/>
              <a:buNone/>
            </a:pPr>
            <a:r>
              <a:rPr lang="en-IN" altLang="en-US"/>
              <a:t>For this particular integral, you could have found an antiderivative and determined that the exact area of the region is 2</a:t>
            </a:r>
            <a:r>
              <a:rPr lang="en-US" altLang="en-US"/>
              <a:t>.</a:t>
            </a:r>
          </a:p>
        </p:txBody>
      </p:sp>
      <p:pic>
        <p:nvPicPr>
          <p:cNvPr id="16387" name="Picture 15" descr="Delta x = pi/8.&#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0600" y="1450975"/>
            <a:ext cx="11969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8" name="Picture 16" descr="int_0^pi (sin(x)) d x approximately (pi/16) (sin(0) + 2 sin(pi/8) + 2 sin(pi/4) + 2 sin((3 pi)/8) + 2 sin(pi/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025" y="1901825"/>
            <a:ext cx="7040563" cy="76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9" name="Picture 17" descr="+ 2 sin((5 pi)/8) + 2 sin((3 pi)/4) + 2 sin((7 pi)/8) + sin(pi).&#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6950" y="2755900"/>
            <a:ext cx="4387850" cy="67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82" name="Picture 18" descr="= (pi/16) (2 + 2 sqrt(2) + 4 sin(pi/8) + 4 sin((3 pi)/8).&#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0150" y="3668713"/>
            <a:ext cx="4208463"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83" name="Picture 19" descr="approximately 1.97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35238" y="4778375"/>
            <a:ext cx="10287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92" name="Rectangle 2"/>
          <p:cNvSpPr>
            <a:spLocks noGrp="1" noChangeArrowheads="1"/>
          </p:cNvSpPr>
          <p:nvPr>
            <p:ph type="title"/>
          </p:nvPr>
        </p:nvSpPr>
        <p:spPr>
          <a:xfrm>
            <a:off x="549275" y="320675"/>
            <a:ext cx="8229600" cy="685800"/>
          </a:xfrm>
          <a:noFill/>
        </p:spPr>
        <p:txBody>
          <a:bodyPr/>
          <a:lstStyle/>
          <a:p>
            <a:pPr eaLnBrk="1" hangingPunct="1"/>
            <a:r>
              <a:rPr lang="en-US" altLang="en-US" sz="4000" smtClean="0">
                <a:solidFill>
                  <a:schemeClr val="bg1"/>
                </a:solidFill>
              </a:rPr>
              <a:t>Example 1 – </a:t>
            </a:r>
            <a:r>
              <a:rPr lang="en-US" altLang="en-US" sz="4000" i="1" smtClean="0">
                <a:solidFill>
                  <a:schemeClr val="bg1"/>
                </a:solidFill>
              </a:rPr>
              <a:t>Solution</a:t>
            </a:r>
          </a:p>
        </p:txBody>
      </p:sp>
      <p:sp>
        <p:nvSpPr>
          <p:cNvPr id="16393"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1282"/>
                                        </p:tgtEl>
                                        <p:attrNameLst>
                                          <p:attrName>style.visibility</p:attrName>
                                        </p:attrNameLst>
                                      </p:cBhvr>
                                      <p:to>
                                        <p:strVal val="visible"/>
                                      </p:to>
                                    </p:set>
                                    <p:animEffect transition="in" filter="fade">
                                      <p:cBhvr>
                                        <p:cTn id="7" dur="1000"/>
                                        <p:tgtEl>
                                          <p:spTgt spid="11282"/>
                                        </p:tgtEl>
                                      </p:cBhvr>
                                    </p:animEffect>
                                    <p:anim calcmode="lin" valueType="num">
                                      <p:cBhvr>
                                        <p:cTn id="8" dur="1000" fill="hold"/>
                                        <p:tgtEl>
                                          <p:spTgt spid="11282"/>
                                        </p:tgtEl>
                                        <p:attrNameLst>
                                          <p:attrName>ppt_x</p:attrName>
                                        </p:attrNameLst>
                                      </p:cBhvr>
                                      <p:tavLst>
                                        <p:tav tm="0">
                                          <p:val>
                                            <p:strVal val="#ppt_x"/>
                                          </p:val>
                                        </p:tav>
                                        <p:tav tm="100000">
                                          <p:val>
                                            <p:strVal val="#ppt_x"/>
                                          </p:val>
                                        </p:tav>
                                      </p:tavLst>
                                    </p:anim>
                                    <p:anim calcmode="lin" valueType="num">
                                      <p:cBhvr>
                                        <p:cTn id="9" dur="900" decel="100000" fill="hold"/>
                                        <p:tgtEl>
                                          <p:spTgt spid="1128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8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1283"/>
                                        </p:tgtEl>
                                        <p:attrNameLst>
                                          <p:attrName>style.visibility</p:attrName>
                                        </p:attrNameLst>
                                      </p:cBhvr>
                                      <p:to>
                                        <p:strVal val="visible"/>
                                      </p:to>
                                    </p:set>
                                    <p:animEffect transition="in" filter="fade">
                                      <p:cBhvr>
                                        <p:cTn id="15" dur="1000"/>
                                        <p:tgtEl>
                                          <p:spTgt spid="11283"/>
                                        </p:tgtEl>
                                      </p:cBhvr>
                                    </p:animEffect>
                                    <p:anim calcmode="lin" valueType="num">
                                      <p:cBhvr>
                                        <p:cTn id="16" dur="1000" fill="hold"/>
                                        <p:tgtEl>
                                          <p:spTgt spid="11283"/>
                                        </p:tgtEl>
                                        <p:attrNameLst>
                                          <p:attrName>ppt_x</p:attrName>
                                        </p:attrNameLst>
                                      </p:cBhvr>
                                      <p:tavLst>
                                        <p:tav tm="0">
                                          <p:val>
                                            <p:strVal val="#ppt_x"/>
                                          </p:val>
                                        </p:tav>
                                        <p:tav tm="100000">
                                          <p:val>
                                            <p:strVal val="#ppt_x"/>
                                          </p:val>
                                        </p:tav>
                                      </p:tavLst>
                                    </p:anim>
                                    <p:anim calcmode="lin" valueType="num">
                                      <p:cBhvr>
                                        <p:cTn id="17" dur="900" decel="100000" fill="hold"/>
                                        <p:tgtEl>
                                          <p:spTgt spid="1128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1283"/>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11271">
                                            <p:txEl>
                                              <p:pRg st="11" end="11"/>
                                            </p:txEl>
                                          </p:spTgt>
                                        </p:tgtEl>
                                        <p:attrNameLst>
                                          <p:attrName>style.visibility</p:attrName>
                                        </p:attrNameLst>
                                      </p:cBhvr>
                                      <p:to>
                                        <p:strVal val="visible"/>
                                      </p:to>
                                    </p:set>
                                    <p:animEffect transition="in" filter="fade">
                                      <p:cBhvr>
                                        <p:cTn id="23" dur="1000"/>
                                        <p:tgtEl>
                                          <p:spTgt spid="11271">
                                            <p:txEl>
                                              <p:pRg st="11" end="11"/>
                                            </p:txEl>
                                          </p:spTgt>
                                        </p:tgtEl>
                                      </p:cBhvr>
                                    </p:animEffect>
                                    <p:anim calcmode="lin" valueType="num">
                                      <p:cBhvr>
                                        <p:cTn id="24" dur="1000" fill="hold"/>
                                        <p:tgtEl>
                                          <p:spTgt spid="11271">
                                            <p:txEl>
                                              <p:pRg st="11" end="11"/>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11271">
                                            <p:txEl>
                                              <p:pRg st="11" end="1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1271">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IN" altLang="en-US" sz="4000"/>
              <a:t>Simpson’s Rule</a:t>
            </a:r>
            <a:endParaRPr lang="en-US" altLang="en-US" sz="4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Simpson’s Rule</a:t>
            </a:r>
            <a:endParaRPr lang="en-US" altLang="en-US" sz="4000" smtClean="0">
              <a:solidFill>
                <a:schemeClr val="bg1"/>
              </a:solidFill>
            </a:endParaRPr>
          </a:p>
        </p:txBody>
      </p:sp>
      <p:sp>
        <p:nvSpPr>
          <p:cNvPr id="18435" name="Rectangle 3"/>
          <p:cNvSpPr>
            <a:spLocks noGrp="1" noChangeArrowheads="1"/>
          </p:cNvSpPr>
          <p:nvPr>
            <p:ph type="body" idx="1"/>
          </p:nvPr>
        </p:nvSpPr>
        <p:spPr>
          <a:xfrm>
            <a:off x="457200" y="1370013"/>
            <a:ext cx="8321675" cy="5256212"/>
          </a:xfrm>
        </p:spPr>
        <p:txBody>
          <a:bodyPr/>
          <a:lstStyle/>
          <a:p>
            <a:pPr marL="0" indent="0" eaLnBrk="1" hangingPunct="1">
              <a:buFont typeface="Wingdings" pitchFamily="2" charset="2"/>
              <a:buNone/>
            </a:pPr>
            <a:r>
              <a:rPr lang="en-IN" altLang="en-US" smtClean="0"/>
              <a:t>One way to view the trapezoidal approximation of a definite integral is to say that on each subinterval, you approximate </a:t>
            </a:r>
            <a:r>
              <a:rPr lang="en-IN" altLang="en-US" i="1" smtClean="0"/>
              <a:t>f </a:t>
            </a:r>
            <a:r>
              <a:rPr lang="en-IN" altLang="en-US" smtClean="0"/>
              <a:t>by a </a:t>
            </a:r>
            <a:r>
              <a:rPr lang="en-IN" altLang="en-US" i="1" smtClean="0"/>
              <a:t>first</a:t>
            </a:r>
            <a:r>
              <a:rPr lang="en-IN" altLang="en-US" smtClean="0"/>
              <a:t>-degree polynomial. In Simpson’s Rule, you take this procedure one step further and approximate </a:t>
            </a:r>
            <a:r>
              <a:rPr lang="en-IN" altLang="en-US" i="1" smtClean="0"/>
              <a:t>f </a:t>
            </a:r>
            <a:r>
              <a:rPr lang="en-IN" altLang="en-US" smtClean="0"/>
              <a:t>by  </a:t>
            </a:r>
            <a:r>
              <a:rPr lang="en-IN" altLang="en-US" i="1" smtClean="0"/>
              <a:t>second</a:t>
            </a:r>
            <a:r>
              <a:rPr lang="en-IN" altLang="en-US" smtClean="0"/>
              <a:t>-degree polynomials. </a:t>
            </a:r>
          </a:p>
          <a:p>
            <a:pPr marL="0" indent="0" eaLnBrk="1" hangingPunct="1">
              <a:buFont typeface="Wingdings" pitchFamily="2" charset="2"/>
              <a:buNone/>
            </a:pPr>
            <a:endParaRPr lang="en-IN" altLang="en-US" sz="800" smtClean="0"/>
          </a:p>
          <a:p>
            <a:pPr marL="0" indent="0" eaLnBrk="1" hangingPunct="1">
              <a:buFont typeface="Wingdings" pitchFamily="2" charset="2"/>
              <a:buNone/>
            </a:pPr>
            <a:r>
              <a:rPr lang="en-IN" altLang="en-US" smtClean="0"/>
              <a:t>Before presenting Simpson’s Rule, consider the following theorem for evaluating integrals of polynomials of degree 2 (or less).</a:t>
            </a:r>
            <a:endParaRPr lang="en-US" altLang="en-US" smtClean="0"/>
          </a:p>
          <a:p>
            <a:pPr marL="0" indent="0" eaLnBrk="1" hangingPunct="1">
              <a:buFont typeface="Wingdings" pitchFamily="2" charset="2"/>
              <a:buNone/>
            </a:pPr>
            <a:endParaRPr lang="en-US" altLang="en-US" sz="1800" smtClean="0">
              <a:solidFill>
                <a:srgbClr val="CC0066"/>
              </a:solidFill>
            </a:endParaRPr>
          </a:p>
        </p:txBody>
      </p:sp>
      <p:pic>
        <p:nvPicPr>
          <p:cNvPr id="18436" name="Picture 10" descr="Theorem 8.4. Integral of p(x) = A x^2 + B x + C. If p(x) = A x^2 + B x + C, then int_a^b (p(x)) d x = ((b minus a)/6) [p(a) + 4 p((a + b)/2) + p(b)].&#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8950" y="4572000"/>
            <a:ext cx="8010525"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Simpson’s Rule</a:t>
            </a:r>
            <a:endParaRPr lang="en-US" altLang="en-US" sz="4000" i="1" smtClean="0">
              <a:solidFill>
                <a:schemeClr val="bg1"/>
              </a:solidFill>
            </a:endParaRPr>
          </a:p>
        </p:txBody>
      </p:sp>
      <p:sp>
        <p:nvSpPr>
          <p:cNvPr id="19459"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To develop Simpson’s Rule for approximating a definite integral, you again partition the interval [</a:t>
            </a:r>
            <a:r>
              <a:rPr lang="en-IN" altLang="en-US" i="1" smtClean="0"/>
              <a:t>a</a:t>
            </a:r>
            <a:r>
              <a:rPr lang="en-IN" altLang="en-US" smtClean="0"/>
              <a:t>, </a:t>
            </a:r>
            <a:r>
              <a:rPr lang="en-IN" altLang="en-US" i="1" smtClean="0"/>
              <a:t>b</a:t>
            </a:r>
            <a:r>
              <a:rPr lang="en-IN" altLang="en-US" smtClean="0"/>
              <a:t>] into </a:t>
            </a:r>
            <a:r>
              <a:rPr lang="en-IN" altLang="en-US" i="1" smtClean="0"/>
              <a:t>n </a:t>
            </a:r>
            <a:r>
              <a:rPr lang="en-IN" altLang="en-US" smtClean="0"/>
              <a:t>subintervals, each of width                      . This time, however, </a:t>
            </a:r>
            <a:r>
              <a:rPr lang="en-IN" altLang="en-US" i="1" smtClean="0"/>
              <a:t>n </a:t>
            </a:r>
            <a:r>
              <a:rPr lang="en-IN" altLang="en-US" smtClean="0"/>
              <a:t>is required to be even, and the subintervals are grouped in pairs such that</a:t>
            </a:r>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r>
              <a:rPr lang="en-IN" altLang="en-US" smtClean="0"/>
              <a:t>On each (double) subinterval             you can approximate </a:t>
            </a:r>
            <a:r>
              <a:rPr lang="en-IN" altLang="en-US" i="1" smtClean="0"/>
              <a:t>f </a:t>
            </a:r>
            <a:r>
              <a:rPr lang="en-IN" altLang="en-US" smtClean="0"/>
              <a:t>by a polynomial </a:t>
            </a:r>
            <a:r>
              <a:rPr lang="en-IN" altLang="en-US" i="1" smtClean="0"/>
              <a:t>p </a:t>
            </a:r>
            <a:r>
              <a:rPr lang="en-IN" altLang="en-US" smtClean="0"/>
              <a:t>of degree less than or equal to 2. </a:t>
            </a:r>
            <a:endParaRPr lang="en-US" altLang="en-US" smtClean="0"/>
          </a:p>
        </p:txBody>
      </p:sp>
      <p:pic>
        <p:nvPicPr>
          <p:cNvPr id="19460" name="Picture 9" descr="Delta x = (b minus a)/n.&#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8938" y="2195513"/>
            <a:ext cx="1820862" cy="30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1" name="Picture 12" descr="[x_(i minus 2), x_i],&#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7550" y="4654550"/>
            <a:ext cx="984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2" name="Picture 13" descr="a = x_0 &lt; x_1 &lt; x_2 &lt; x_3 &lt; x_4 &lt; ... &lt; x_(n minus 2) &lt; x_(n minus 1) &lt; x_n = b. A curly bracket stretching from x_0 to x_2 is labeled [x_0, x_2]. A curly bracket stretching from x_2 to x_4 is labeled [x_2, x_4]. A curly bracket stretching from x_(n minus 2) to x_n is labeled [x_(n minus 2), x_n].&#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0150" y="3381375"/>
            <a:ext cx="6496050" cy="1027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Simpson’s Rule</a:t>
            </a:r>
            <a:endParaRPr lang="en-US" altLang="en-US" sz="4000" i="1" smtClean="0">
              <a:solidFill>
                <a:schemeClr val="bg1"/>
              </a:solidFill>
            </a:endParaRPr>
          </a:p>
        </p:txBody>
      </p:sp>
      <p:pic>
        <p:nvPicPr>
          <p:cNvPr id="20484" name="Picture 2" descr="The image consists of a visual representation and a caption. Visual representation. Two curves are graphed on the x y coordinate plane. Four points are labeled on the positive x axis. They are as follows from left to right: x_0, x_1, x_2, and x_n. x_1 is the midpoint between x_0 and x_2. One curve is labeled f. It enters the top of the viewing window in the first quadrant, goes down and to the right, passes through the labeled point (x_0, y_0), reaches a low point, then goes up and to the right, passes through the labeled points (x_1, y_1) and (x_2, y_2), after a point goes down and to the right, reaches a low point to the right of x_n, then goes up and to the right, and exits the right of the viewing window. The second curve is an upward opening parabola. It is labeled p. It enters the top left of the viewing window in the second quadrant, goes down and to the right, intersects the positive y axis, enters the first quadrant, intersects the curve of f when it reaches a low point at the vertex (x_0, y_0), goes up and to the right above the curve of f, intersects the curve of f at the labeled point (x_1, y_1), goes further up and to the right below the curve of f, intersects the curve of f at (x_2, y_2), goes further up and to the right above the curve of f, and exits the top of the viewing window. The region bounded by the curve of f, positive x axis, x = x_0, x = x_n is shaded in the first quadrant. The region bounded by the curve of g, positive x axis, x = x_0, x = x_2 is also shaded in the first quadrant. Caption. int_(x_0)^(x_2) (p(x)) d x approximately int_(x_0)^(x_2) (f(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709863"/>
            <a:ext cx="2686050" cy="348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5" name="Rectangle 1"/>
          <p:cNvSpPr>
            <a:spLocks noChangeArrowheads="1"/>
          </p:cNvSpPr>
          <p:nvPr/>
        </p:nvSpPr>
        <p:spPr bwMode="auto">
          <a:xfrm>
            <a:off x="3651250" y="6276975"/>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sz="1200" b="1"/>
              <a:t>Figure 8.17</a:t>
            </a:r>
            <a:endParaRPr lang="en-IN" altLang="en-US" sz="1200"/>
          </a:p>
        </p:txBody>
      </p:sp>
      <p:sp>
        <p:nvSpPr>
          <p:cNvPr id="20486" name="Rectangle 2"/>
          <p:cNvSpPr>
            <a:spLocks noChangeArrowheads="1"/>
          </p:cNvSpPr>
          <p:nvPr/>
        </p:nvSpPr>
        <p:spPr bwMode="auto">
          <a:xfrm>
            <a:off x="457200" y="13716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a:t>For example, on the subinterval           choose the polynomial of least degree passing through the points           </a:t>
            </a:r>
            <a:br>
              <a:rPr lang="en-IN" altLang="en-US"/>
            </a:br>
            <a:r>
              <a:rPr lang="en-IN" altLang="en-US"/>
              <a:t>         and    </a:t>
            </a:r>
            <a:r>
              <a:rPr lang="en-US" altLang="en-US"/>
              <a:t>     </a:t>
            </a:r>
            <a:r>
              <a:rPr lang="en-IN" altLang="en-US"/>
              <a:t>as shown in Figure 8.17.</a:t>
            </a:r>
          </a:p>
        </p:txBody>
      </p:sp>
      <p:pic>
        <p:nvPicPr>
          <p:cNvPr id="20487" name="Picture 15" descr="[x_0, x_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447800"/>
            <a:ext cx="78105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8" name="Picture 16" descr="(x_0, y_0),&#10;"/>
          <p:cNvPicPr>
            <a:picLocks noChangeAspect="1" noChangeArrowheads="1"/>
          </p:cNvPicPr>
          <p:nvPr/>
        </p:nvPicPr>
        <p:blipFill>
          <a:blip r:embed="rId4">
            <a:extLst>
              <a:ext uri="{28A0092B-C50C-407E-A947-70E740481C1C}">
                <a14:useLocalDpi xmlns:a14="http://schemas.microsoft.com/office/drawing/2010/main" val="0"/>
              </a:ext>
            </a:extLst>
          </a:blip>
          <a:srcRect b="9549"/>
          <a:stretch>
            <a:fillRect/>
          </a:stretch>
        </p:blipFill>
        <p:spPr bwMode="auto">
          <a:xfrm>
            <a:off x="7897813" y="1839913"/>
            <a:ext cx="731837"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9" name="Picture 17" descr="(x_1, y_1),&#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192338"/>
            <a:ext cx="7429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0" name="Picture 18" descr="(x_2, y_2),&#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3088" y="2200275"/>
            <a:ext cx="714375"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Simpson’s Rule</a:t>
            </a:r>
            <a:endParaRPr lang="en-US" altLang="en-US" sz="4000" i="1" smtClean="0">
              <a:solidFill>
                <a:schemeClr val="bg1"/>
              </a:solidFill>
            </a:endParaRPr>
          </a:p>
        </p:txBody>
      </p:sp>
      <p:sp>
        <p:nvSpPr>
          <p:cNvPr id="21507"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Now, using </a:t>
            </a:r>
            <a:r>
              <a:rPr lang="en-IN" altLang="en-US" i="1" smtClean="0"/>
              <a:t>p </a:t>
            </a:r>
            <a:r>
              <a:rPr lang="en-IN" altLang="en-US" smtClean="0"/>
              <a:t>as an approximation of </a:t>
            </a:r>
            <a:r>
              <a:rPr lang="en-IN" altLang="en-US" i="1" smtClean="0"/>
              <a:t>f </a:t>
            </a:r>
            <a:r>
              <a:rPr lang="en-IN" altLang="en-US" smtClean="0"/>
              <a:t>on this subinterval, you have, by Theorem 8.4, </a:t>
            </a:r>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endParaRPr lang="en-IN" altLang="en-US" smtClean="0"/>
          </a:p>
          <a:p>
            <a:pPr marL="0" indent="0">
              <a:buFont typeface="Wingdings" pitchFamily="2" charset="2"/>
              <a:buNone/>
            </a:pPr>
            <a:r>
              <a:rPr lang="en-IN" altLang="en-US" smtClean="0"/>
              <a:t>Repeating this procedure on the entire interval [</a:t>
            </a:r>
            <a:r>
              <a:rPr lang="en-IN" altLang="en-US" i="1" smtClean="0"/>
              <a:t>a</a:t>
            </a:r>
            <a:r>
              <a:rPr lang="en-IN" altLang="en-US" smtClean="0"/>
              <a:t>, </a:t>
            </a:r>
            <a:r>
              <a:rPr lang="en-IN" altLang="en-US" i="1" smtClean="0"/>
              <a:t>b</a:t>
            </a:r>
            <a:r>
              <a:rPr lang="en-IN" altLang="en-US" smtClean="0"/>
              <a:t>] produces the next theorem.</a:t>
            </a:r>
            <a:endParaRPr lang="en-US" altLang="en-US" smtClean="0"/>
          </a:p>
        </p:txBody>
      </p:sp>
      <p:pic>
        <p:nvPicPr>
          <p:cNvPr id="21508" name="Picture 2" descr="int_(x_0)^(x_2) (f(x)) d x approximately int_(x_0)^(x_2) (p(x)) d x = ((x_2 minus x_0)/6) [p(x_0) + 4 p((x_0 + x_2)/2) + p(x_2)] = ((2[(b minus a)/n])/6) [p(x_0) + 4 p(x_1) + p(x_2)] = ((b minus a)/(3 n)) [f(x_0) + 4 f(x_1) + f(x_2)].&#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441575"/>
            <a:ext cx="5867400" cy="290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Simpson’s Rule</a:t>
            </a:r>
            <a:endParaRPr lang="en-US" altLang="en-US" sz="4000" i="1" smtClean="0">
              <a:solidFill>
                <a:schemeClr val="bg1"/>
              </a:solidFill>
            </a:endParaRPr>
          </a:p>
        </p:txBody>
      </p:sp>
      <p:pic>
        <p:nvPicPr>
          <p:cNvPr id="22532" name="Picture 3" descr="Theorem 8.5. Simpson's Rule. Let f be continuous on [a, b] and let n be an even integer. Simpson's Rule for approximating int_a^b (f(x)) d x is int_a^b (f(x)) d x approximately ((b minus a)/(3 n)) [f(x_0) + 4 f(x_1) + 2 f(x_2) + 4 f(x_3) + ... + 2 f(x_(n minus 2)) + 4 f(x_(n minus 1)) + f(x_n)]. Moreover, as n right arrow infinity, the right-hand side approaches int_a^b (f(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125" y="1447800"/>
            <a:ext cx="8067675"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556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400" b="1"/>
              <a:t>8.6</a:t>
            </a:r>
          </a:p>
        </p:txBody>
      </p:sp>
      <p:sp>
        <p:nvSpPr>
          <p:cNvPr id="4100" name="Text Box 2"/>
          <p:cNvSpPr txBox="1">
            <a:spLocks noChangeArrowheads="1"/>
          </p:cNvSpPr>
          <p:nvPr/>
        </p:nvSpPr>
        <p:spPr bwMode="auto">
          <a:xfrm>
            <a:off x="2209800" y="2498725"/>
            <a:ext cx="617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 typeface="Wingdings" pitchFamily="2" charset="2"/>
              <a:buNone/>
            </a:pPr>
            <a:r>
              <a:rPr lang="en-IN" altLang="en-US" sz="4000">
                <a:solidFill>
                  <a:schemeClr val="bg1"/>
                </a:solidFill>
              </a:rPr>
              <a:t>Numerical Integration</a:t>
            </a:r>
            <a:endParaRPr lang="en-US" altLang="en-US" sz="4000">
              <a:solidFill>
                <a:schemeClr val="bg1"/>
              </a:solidFill>
            </a:endParaRP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defRPr/>
            </a:pPr>
            <a:r>
              <a:rPr lang="en-IN" dirty="0"/>
              <a:t>Use Simpson’s Rule to </a:t>
            </a:r>
            <a:r>
              <a:rPr lang="en-IN" dirty="0" smtClean="0"/>
              <a:t>approximate</a:t>
            </a:r>
            <a:endParaRPr lang="en-US" altLang="en-US" b="1" dirty="0" smtClean="0"/>
          </a:p>
          <a:p>
            <a:pPr marL="0" indent="0" eaLnBrk="1" hangingPunct="1">
              <a:buFont typeface="Wingdings" pitchFamily="2" charset="2"/>
              <a:buNone/>
              <a:defRPr/>
            </a:pPr>
            <a:endParaRPr lang="en-US" altLang="en-US" b="1" dirty="0" smtClean="0"/>
          </a:p>
          <a:p>
            <a:pPr marL="0" indent="0" eaLnBrk="1" hangingPunct="1">
              <a:buFont typeface="Wingdings" pitchFamily="2" charset="2"/>
              <a:buNone/>
              <a:defRPr/>
            </a:pPr>
            <a:endParaRPr lang="en-US" altLang="en-US" b="1" dirty="0" smtClean="0"/>
          </a:p>
          <a:p>
            <a:pPr marL="0" indent="0" eaLnBrk="1" hangingPunct="1">
              <a:buFont typeface="Wingdings" pitchFamily="2" charset="2"/>
              <a:buNone/>
              <a:defRPr/>
            </a:pPr>
            <a:r>
              <a:rPr lang="en-IN" dirty="0"/>
              <a:t>Compare the results for </a:t>
            </a:r>
            <a:r>
              <a:rPr lang="en-IN" i="1" dirty="0"/>
              <a:t>n </a:t>
            </a:r>
            <a:r>
              <a:rPr lang="en-IN" dirty="0"/>
              <a:t>= 4 and </a:t>
            </a:r>
            <a:r>
              <a:rPr lang="en-IN" i="1" dirty="0"/>
              <a:t>n </a:t>
            </a:r>
            <a:r>
              <a:rPr lang="en-IN" dirty="0"/>
              <a:t>= </a:t>
            </a:r>
            <a:r>
              <a:rPr lang="en-IN" dirty="0" smtClean="0"/>
              <a:t>8.</a:t>
            </a:r>
            <a:endParaRPr lang="en-US" dirty="0"/>
          </a:p>
          <a:p>
            <a:pPr marL="0" indent="0" eaLnBrk="1" hangingPunct="1">
              <a:buFont typeface="Wingdings" pitchFamily="2" charset="2"/>
              <a:buNone/>
              <a:defRPr/>
            </a:pPr>
            <a:endParaRPr lang="en-US" altLang="en-US" dirty="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itchFamily="2" charset="2"/>
              <a:buNone/>
              <a:defRPr/>
            </a:pPr>
            <a:r>
              <a:rPr lang="en-IN" dirty="0"/>
              <a:t>When </a:t>
            </a:r>
            <a:r>
              <a:rPr lang="en-IN" i="1" dirty="0"/>
              <a:t>n </a:t>
            </a:r>
            <a:r>
              <a:rPr lang="en-IN" dirty="0"/>
              <a:t>= </a:t>
            </a:r>
            <a:r>
              <a:rPr lang="en-IN" dirty="0" smtClean="0"/>
              <a:t>4, </a:t>
            </a:r>
            <a:r>
              <a:rPr lang="en-IN" dirty="0"/>
              <a:t>you </a:t>
            </a:r>
            <a:r>
              <a:rPr lang="en-IN" dirty="0" smtClean="0"/>
              <a:t>have</a:t>
            </a:r>
          </a:p>
          <a:p>
            <a:pPr marL="0" indent="0" eaLnBrk="1" hangingPunct="1">
              <a:buFont typeface="Wingdings" pitchFamily="2" charset="2"/>
              <a:buNone/>
              <a:defRPr/>
            </a:pPr>
            <a:endParaRPr lang="en-IN" dirty="0"/>
          </a:p>
          <a:p>
            <a:pPr marL="0" indent="0" eaLnBrk="1" hangingPunct="1">
              <a:buFont typeface="Wingdings" pitchFamily="2" charset="2"/>
              <a:buNone/>
              <a:defRPr/>
            </a:pPr>
            <a:endParaRPr lang="en-IN" dirty="0" smtClean="0"/>
          </a:p>
          <a:p>
            <a:pPr marL="0" indent="0" eaLnBrk="1" hangingPunct="1">
              <a:buFont typeface="Wingdings" pitchFamily="2" charset="2"/>
              <a:buNone/>
              <a:defRPr/>
            </a:pPr>
            <a:endParaRPr lang="en-IN" dirty="0" smtClean="0"/>
          </a:p>
          <a:p>
            <a:pPr marL="0" indent="0" eaLnBrk="1" hangingPunct="1">
              <a:buFont typeface="Wingdings" pitchFamily="2" charset="2"/>
              <a:buNone/>
              <a:defRPr/>
            </a:pPr>
            <a:r>
              <a:rPr lang="en-IN" dirty="0" smtClean="0"/>
              <a:t>When </a:t>
            </a:r>
            <a:r>
              <a:rPr lang="en-IN" i="1" dirty="0"/>
              <a:t>n </a:t>
            </a:r>
            <a:r>
              <a:rPr lang="en-IN" dirty="0"/>
              <a:t>= </a:t>
            </a:r>
            <a:r>
              <a:rPr lang="en-IN" dirty="0" smtClean="0"/>
              <a:t>8, </a:t>
            </a:r>
            <a:r>
              <a:rPr lang="en-IN" dirty="0"/>
              <a:t>you </a:t>
            </a:r>
            <a:r>
              <a:rPr lang="en-IN" dirty="0" smtClean="0"/>
              <a:t>have </a:t>
            </a:r>
            <a:endParaRPr lang="en-IN" dirty="0"/>
          </a:p>
          <a:p>
            <a:pPr marL="0" indent="0" eaLnBrk="1" hangingPunct="1">
              <a:buFont typeface="Wingdings" pitchFamily="2" charset="2"/>
              <a:buNone/>
              <a:defRPr/>
            </a:pPr>
            <a:endParaRPr lang="en-IN" dirty="0" smtClean="0"/>
          </a:p>
          <a:p>
            <a:pPr marL="0" indent="0" eaLnBrk="1" hangingPunct="1">
              <a:buFont typeface="Wingdings" pitchFamily="2" charset="2"/>
              <a:buNone/>
              <a:defRPr/>
            </a:pPr>
            <a:endParaRPr lang="en-US" altLang="en-US" dirty="0" smtClean="0"/>
          </a:p>
        </p:txBody>
      </p:sp>
      <p:sp>
        <p:nvSpPr>
          <p:cNvPr id="23556" name="Rectangle 2"/>
          <p:cNvSpPr>
            <a:spLocks noGrp="1" noChangeArrowheads="1"/>
          </p:cNvSpPr>
          <p:nvPr>
            <p:ph type="title"/>
          </p:nvPr>
        </p:nvSpPr>
        <p:spPr>
          <a:xfrm>
            <a:off x="549275" y="320675"/>
            <a:ext cx="8229600" cy="685800"/>
          </a:xfrm>
          <a:noFill/>
        </p:spPr>
        <p:txBody>
          <a:bodyPr/>
          <a:lstStyle/>
          <a:p>
            <a:pPr eaLnBrk="1" hangingPunct="1"/>
            <a:r>
              <a:rPr lang="en-US" altLang="en-US" sz="2900" smtClean="0">
                <a:solidFill>
                  <a:schemeClr val="bg1"/>
                </a:solidFill>
              </a:rPr>
              <a:t>Example 2 – </a:t>
            </a:r>
            <a:r>
              <a:rPr lang="en-IN" altLang="en-US" sz="2900" i="1" smtClean="0">
                <a:solidFill>
                  <a:schemeClr val="bg1"/>
                </a:solidFill>
              </a:rPr>
              <a:t>Approximation with Simpson’s Rule</a:t>
            </a:r>
            <a:endParaRPr lang="en-US" altLang="en-US" sz="2900" i="1" smtClean="0">
              <a:solidFill>
                <a:schemeClr val="bg1"/>
              </a:solidFill>
            </a:endParaRPr>
          </a:p>
        </p:txBody>
      </p:sp>
      <p:pic>
        <p:nvPicPr>
          <p:cNvPr id="23557" name="Picture 10" descr="int_0^pi (sin(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0075" y="1793875"/>
            <a:ext cx="1330325"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0" name="Picture 2" descr="int_0^pi (sin(x)) d x approximately (pi/12) (sin(0) + 4 sin(pi/4) + 2 sin(pi/2) + 4 sin((3 pi)/4) + sin(pi)).&#10;"/>
          <p:cNvPicPr>
            <a:picLocks noChangeAspect="1" noChangeArrowheads="1"/>
          </p:cNvPicPr>
          <p:nvPr/>
        </p:nvPicPr>
        <p:blipFill>
          <a:blip r:embed="rId3">
            <a:extLst>
              <a:ext uri="{28A0092B-C50C-407E-A947-70E740481C1C}">
                <a14:useLocalDpi xmlns:a14="http://schemas.microsoft.com/office/drawing/2010/main" val="0"/>
              </a:ext>
            </a:extLst>
          </a:blip>
          <a:srcRect r="12921"/>
          <a:stretch>
            <a:fillRect/>
          </a:stretch>
        </p:blipFill>
        <p:spPr bwMode="auto">
          <a:xfrm>
            <a:off x="336550" y="4552950"/>
            <a:ext cx="71056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1" name="Picture 3" descr="int_0^pi (sin(x)) d x approximately 2.0003.&#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75" y="5681663"/>
            <a:ext cx="2232025"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descr="approximately 2.005.&#10;"/>
          <p:cNvPicPr>
            <a:picLocks noChangeAspect="1" noChangeArrowheads="1"/>
          </p:cNvPicPr>
          <p:nvPr/>
        </p:nvPicPr>
        <p:blipFill>
          <a:blip r:embed="rId3">
            <a:extLst>
              <a:ext uri="{28A0092B-C50C-407E-A947-70E740481C1C}">
                <a14:useLocalDpi xmlns:a14="http://schemas.microsoft.com/office/drawing/2010/main" val="0"/>
              </a:ext>
            </a:extLst>
          </a:blip>
          <a:srcRect l="87889"/>
          <a:stretch>
            <a:fillRect/>
          </a:stretch>
        </p:blipFill>
        <p:spPr bwMode="auto">
          <a:xfrm>
            <a:off x="7480300" y="4557713"/>
            <a:ext cx="987425" cy="77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0242">
                                            <p:txEl>
                                              <p:pRg st="5" end="5"/>
                                            </p:txEl>
                                          </p:spTgt>
                                        </p:tgtEl>
                                        <p:attrNameLst>
                                          <p:attrName>style.visibility</p:attrName>
                                        </p:attrNameLst>
                                      </p:cBhvr>
                                      <p:to>
                                        <p:strVal val="visible"/>
                                      </p:to>
                                    </p:set>
                                    <p:animEffect transition="in" filter="fade">
                                      <p:cBhvr>
                                        <p:cTn id="7" dur="1000"/>
                                        <p:tgtEl>
                                          <p:spTgt spid="10242">
                                            <p:txEl>
                                              <p:pRg st="5" end="5"/>
                                            </p:txEl>
                                          </p:spTgt>
                                        </p:tgtEl>
                                      </p:cBhvr>
                                    </p:animEffect>
                                    <p:anim calcmode="lin" valueType="num">
                                      <p:cBhvr>
                                        <p:cTn id="8" dur="1000" fill="hold"/>
                                        <p:tgtEl>
                                          <p:spTgt spid="10242">
                                            <p:txEl>
                                              <p:pRg st="5" end="5"/>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0242">
                                            <p:txEl>
                                              <p:pRg st="5" end="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42">
                                            <p:txEl>
                                              <p:pRg st="5" end="5"/>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10242">
                                            <p:txEl>
                                              <p:pRg st="6" end="6"/>
                                            </p:txEl>
                                          </p:spTgt>
                                        </p:tgtEl>
                                        <p:attrNameLst>
                                          <p:attrName>style.visibility</p:attrName>
                                        </p:attrNameLst>
                                      </p:cBhvr>
                                      <p:to>
                                        <p:strVal val="visible"/>
                                      </p:to>
                                    </p:set>
                                    <p:animEffect transition="in" filter="fade">
                                      <p:cBhvr>
                                        <p:cTn id="13" dur="1000"/>
                                        <p:tgtEl>
                                          <p:spTgt spid="10242">
                                            <p:txEl>
                                              <p:pRg st="6" end="6"/>
                                            </p:txEl>
                                          </p:spTgt>
                                        </p:tgtEl>
                                      </p:cBhvr>
                                    </p:animEffect>
                                    <p:anim calcmode="lin" valueType="num">
                                      <p:cBhvr>
                                        <p:cTn id="14" dur="1000" fill="hold"/>
                                        <p:tgtEl>
                                          <p:spTgt spid="10242">
                                            <p:txEl>
                                              <p:pRg st="6" end="6"/>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10242">
                                            <p:txEl>
                                              <p:pRg st="6" end="6"/>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0242">
                                            <p:txEl>
                                              <p:pRg st="6" end="6"/>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3010"/>
                                        </p:tgtEl>
                                        <p:attrNameLst>
                                          <p:attrName>style.visibility</p:attrName>
                                        </p:attrNameLst>
                                      </p:cBhvr>
                                      <p:to>
                                        <p:strVal val="visible"/>
                                      </p:to>
                                    </p:set>
                                    <p:animEffect transition="in" filter="fade">
                                      <p:cBhvr>
                                        <p:cTn id="19" dur="1000"/>
                                        <p:tgtEl>
                                          <p:spTgt spid="43010"/>
                                        </p:tgtEl>
                                      </p:cBhvr>
                                    </p:animEffect>
                                    <p:anim calcmode="lin" valueType="num">
                                      <p:cBhvr>
                                        <p:cTn id="20" dur="1000" fill="hold"/>
                                        <p:tgtEl>
                                          <p:spTgt spid="43010"/>
                                        </p:tgtEl>
                                        <p:attrNameLst>
                                          <p:attrName>ppt_x</p:attrName>
                                        </p:attrNameLst>
                                      </p:cBhvr>
                                      <p:tavLst>
                                        <p:tav tm="0">
                                          <p:val>
                                            <p:strVal val="#ppt_x"/>
                                          </p:val>
                                        </p:tav>
                                        <p:tav tm="100000">
                                          <p:val>
                                            <p:strVal val="#ppt_x"/>
                                          </p:val>
                                        </p:tav>
                                      </p:tavLst>
                                    </p:anim>
                                    <p:anim calcmode="lin" valueType="num">
                                      <p:cBhvr>
                                        <p:cTn id="21" dur="900" decel="100000" fill="hold"/>
                                        <p:tgtEl>
                                          <p:spTgt spid="43010"/>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3010"/>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ppt_x</p:attrName>
                                        </p:attrNameLst>
                                      </p:cBhvr>
                                      <p:tavLst>
                                        <p:tav tm="0">
                                          <p:val>
                                            <p:strVal val="#ppt_x"/>
                                          </p:val>
                                        </p:tav>
                                        <p:tav tm="100000">
                                          <p:val>
                                            <p:strVal val="#ppt_x"/>
                                          </p:val>
                                        </p:tav>
                                      </p:tavLst>
                                    </p:anim>
                                    <p:anim calcmode="lin" valueType="num">
                                      <p:cBhvr>
                                        <p:cTn id="29" dur="900" decel="100000" fill="hold"/>
                                        <p:tgtEl>
                                          <p:spTgt spid="18"/>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8"/>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10242">
                                            <p:txEl>
                                              <p:pRg st="10" end="10"/>
                                            </p:txEl>
                                          </p:spTgt>
                                        </p:tgtEl>
                                        <p:attrNameLst>
                                          <p:attrName>style.visibility</p:attrName>
                                        </p:attrNameLst>
                                      </p:cBhvr>
                                      <p:to>
                                        <p:strVal val="visible"/>
                                      </p:to>
                                    </p:set>
                                    <p:animEffect transition="in" filter="fade">
                                      <p:cBhvr>
                                        <p:cTn id="35" dur="1000"/>
                                        <p:tgtEl>
                                          <p:spTgt spid="10242">
                                            <p:txEl>
                                              <p:pRg st="10" end="10"/>
                                            </p:txEl>
                                          </p:spTgt>
                                        </p:tgtEl>
                                      </p:cBhvr>
                                    </p:animEffect>
                                    <p:anim calcmode="lin" valueType="num">
                                      <p:cBhvr>
                                        <p:cTn id="36" dur="1000" fill="hold"/>
                                        <p:tgtEl>
                                          <p:spTgt spid="10242">
                                            <p:txEl>
                                              <p:pRg st="10" end="10"/>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10242">
                                            <p:txEl>
                                              <p:pRg st="10" end="10"/>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0242">
                                            <p:txEl>
                                              <p:pRg st="10" end="10"/>
                                            </p:txEl>
                                          </p:spTgt>
                                        </p:tgtEl>
                                        <p:attrNameLst>
                                          <p:attrName>ppt_y</p:attrName>
                                        </p:attrNameLst>
                                      </p:cBhvr>
                                      <p:tavLst>
                                        <p:tav tm="0">
                                          <p:val>
                                            <p:strVal val="#ppt_y-.03"/>
                                          </p:val>
                                        </p:tav>
                                        <p:tav tm="100000">
                                          <p:val>
                                            <p:strVal val="#ppt_y"/>
                                          </p:val>
                                        </p:tav>
                                      </p:tavLst>
                                    </p:anim>
                                  </p:childTnLst>
                                </p:cTn>
                              </p:par>
                              <p:par>
                                <p:cTn id="39" presetID="37" presetClass="entr" presetSubtype="0" fill="hold" nodeType="withEffect">
                                  <p:stCondLst>
                                    <p:cond delay="0"/>
                                  </p:stCondLst>
                                  <p:childTnLst>
                                    <p:set>
                                      <p:cBhvr>
                                        <p:cTn id="40" dur="1" fill="hold">
                                          <p:stCondLst>
                                            <p:cond delay="0"/>
                                          </p:stCondLst>
                                        </p:cTn>
                                        <p:tgtEl>
                                          <p:spTgt spid="43011"/>
                                        </p:tgtEl>
                                        <p:attrNameLst>
                                          <p:attrName>style.visibility</p:attrName>
                                        </p:attrNameLst>
                                      </p:cBhvr>
                                      <p:to>
                                        <p:strVal val="visible"/>
                                      </p:to>
                                    </p:set>
                                    <p:animEffect transition="in" filter="fade">
                                      <p:cBhvr>
                                        <p:cTn id="41" dur="1000"/>
                                        <p:tgtEl>
                                          <p:spTgt spid="43011"/>
                                        </p:tgtEl>
                                      </p:cBhvr>
                                    </p:animEffect>
                                    <p:anim calcmode="lin" valueType="num">
                                      <p:cBhvr>
                                        <p:cTn id="42" dur="1000" fill="hold"/>
                                        <p:tgtEl>
                                          <p:spTgt spid="43011"/>
                                        </p:tgtEl>
                                        <p:attrNameLst>
                                          <p:attrName>ppt_x</p:attrName>
                                        </p:attrNameLst>
                                      </p:cBhvr>
                                      <p:tavLst>
                                        <p:tav tm="0">
                                          <p:val>
                                            <p:strVal val="#ppt_x"/>
                                          </p:val>
                                        </p:tav>
                                        <p:tav tm="100000">
                                          <p:val>
                                            <p:strVal val="#ppt_x"/>
                                          </p:val>
                                        </p:tav>
                                      </p:tavLst>
                                    </p:anim>
                                    <p:anim calcmode="lin" valueType="num">
                                      <p:cBhvr>
                                        <p:cTn id="43" dur="900" decel="100000" fill="hold"/>
                                        <p:tgtEl>
                                          <p:spTgt spid="43011"/>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4301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44926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IN" altLang="en-US" sz="4000"/>
              <a:t>Error Analysis</a:t>
            </a:r>
            <a:endParaRPr lang="en-US" altLang="en-US" sz="40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Error Analysis </a:t>
            </a:r>
            <a:endParaRPr lang="en-US" altLang="en-US" sz="4000" smtClean="0">
              <a:solidFill>
                <a:schemeClr val="bg1"/>
              </a:solidFill>
            </a:endParaRPr>
          </a:p>
        </p:txBody>
      </p:sp>
      <p:sp>
        <p:nvSpPr>
          <p:cNvPr id="25603"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When you use an approximation technique, it is important to know how accurate you can expect the approximation to be. The following theorem, gives the formulas for estimating the errors involved in the use of Simpson’s Rule and the Trapezoidal Rule. </a:t>
            </a:r>
          </a:p>
          <a:p>
            <a:pPr marL="0" indent="0">
              <a:buFont typeface="Wingdings" pitchFamily="2" charset="2"/>
              <a:buNone/>
            </a:pPr>
            <a:endParaRPr lang="en-IN" altLang="en-US" smtClean="0"/>
          </a:p>
        </p:txBody>
      </p:sp>
      <p:pic>
        <p:nvPicPr>
          <p:cNvPr id="25605" name="Picture 4" descr="Theorem 8.6. Errors in the Trapezoidal Rule and Simpson's Rule. If f has a continuous second derivative on [a, b], then the error E in approximating int_a^b (f(x)) d x by the Trapezoidal Rule is abs(E) &lt;= (((b minus a)^3)/(12 n^2)) [max(abs(f prime prime (x))], a &lt;= x &lt;= b. Trapezoidal Rule. Moreover, if f has a continuous fourth derivative on [a, b] then the error E in approximating int_a^b (f(x)) d x by Simpson's Rule is abs(E) &lt;= (((b minus a)^5)/(180 n^4)) [max(abs(f^(4)(x))], a &lt;= x &lt;= b. Simpson's Rul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050" y="3429000"/>
            <a:ext cx="7372350" cy="3275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Error Analysis </a:t>
            </a:r>
            <a:endParaRPr lang="en-US" altLang="en-US" sz="4000" smtClean="0">
              <a:solidFill>
                <a:schemeClr val="bg1"/>
              </a:solidFill>
            </a:endParaRPr>
          </a:p>
        </p:txBody>
      </p:sp>
      <p:sp>
        <p:nvSpPr>
          <p:cNvPr id="26628" name="Rectangle 1"/>
          <p:cNvSpPr>
            <a:spLocks noChangeArrowheads="1"/>
          </p:cNvSpPr>
          <p:nvPr/>
        </p:nvSpPr>
        <p:spPr bwMode="auto">
          <a:xfrm>
            <a:off x="457200" y="1371600"/>
            <a:ext cx="8229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dirty="0"/>
              <a:t>In general, when using an approximation, you can think of the error </a:t>
            </a:r>
            <a:r>
              <a:rPr lang="en-IN" altLang="en-US" i="1" dirty="0"/>
              <a:t>E </a:t>
            </a:r>
            <a:r>
              <a:rPr lang="en-IN" altLang="en-US" dirty="0"/>
              <a:t>as the difference between               and the approximation.</a:t>
            </a:r>
          </a:p>
          <a:p>
            <a:pPr>
              <a:spcBef>
                <a:spcPct val="0"/>
              </a:spcBef>
              <a:buFontTx/>
              <a:buNone/>
            </a:pPr>
            <a:endParaRPr lang="en-IN" altLang="en-US" dirty="0"/>
          </a:p>
          <a:p>
            <a:pPr>
              <a:spcBef>
                <a:spcPct val="0"/>
              </a:spcBef>
              <a:buFontTx/>
              <a:buNone/>
            </a:pPr>
            <a:r>
              <a:rPr lang="en-IN" altLang="en-US" dirty="0"/>
              <a:t>Theorem 8.6 states that the errors generated by the Trapezoidal Rule and Simpson’s Rule have upper bounds dependent on the extreme values of        and        in the interval [</a:t>
            </a:r>
            <a:r>
              <a:rPr lang="en-IN" altLang="en-US" i="1" dirty="0"/>
              <a:t>a</a:t>
            </a:r>
            <a:r>
              <a:rPr lang="en-IN" altLang="en-US" dirty="0"/>
              <a:t>, </a:t>
            </a:r>
            <a:r>
              <a:rPr lang="en-IN" altLang="en-US" i="1" dirty="0"/>
              <a:t>b</a:t>
            </a:r>
            <a:r>
              <a:rPr lang="en-IN" altLang="en-US" dirty="0"/>
              <a:t>]. Furthermore, these errors can be made arbitrarily small by </a:t>
            </a:r>
            <a:r>
              <a:rPr lang="en-IN" altLang="en-US" i="1" dirty="0"/>
              <a:t>increasing n</a:t>
            </a:r>
            <a:r>
              <a:rPr lang="en-IN" altLang="en-US" dirty="0"/>
              <a:t>, provided that      and      are continuous and therefore bounded in [</a:t>
            </a:r>
            <a:r>
              <a:rPr lang="en-IN" altLang="en-US" i="1" dirty="0"/>
              <a:t>a</a:t>
            </a:r>
            <a:r>
              <a:rPr lang="en-IN" altLang="en-US" dirty="0"/>
              <a:t>, </a:t>
            </a:r>
            <a:r>
              <a:rPr lang="en-IN" altLang="en-US" i="1" dirty="0"/>
              <a:t>b</a:t>
            </a:r>
            <a:r>
              <a:rPr lang="en-IN" altLang="en-US" dirty="0"/>
              <a:t>]. </a:t>
            </a:r>
          </a:p>
        </p:txBody>
      </p:sp>
      <p:pic>
        <p:nvPicPr>
          <p:cNvPr id="26629" name="Picture 2" descr="f prime prime(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1000" y="3657600"/>
            <a:ext cx="5651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0" name="Picture 5" descr="f^(4)(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7975" y="3657600"/>
            <a:ext cx="5810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1" name="Picture 6" descr="f prime prime.&#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8938" y="4365625"/>
            <a:ext cx="381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2" name="Picture 7" descr="f^(4).&#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66050" y="4343400"/>
            <a:ext cx="387350"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3" name="Picture 9" descr="int_a^b (f(x)) d x.&#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97525" y="1752600"/>
            <a:ext cx="114141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49275" y="320675"/>
            <a:ext cx="8229600" cy="685800"/>
          </a:xfrm>
          <a:noFill/>
        </p:spPr>
        <p:txBody>
          <a:bodyPr/>
          <a:lstStyle/>
          <a:p>
            <a:pPr eaLnBrk="1" hangingPunct="1"/>
            <a:r>
              <a:rPr lang="en-US" altLang="en-US" sz="2400" smtClean="0">
                <a:solidFill>
                  <a:schemeClr val="bg1"/>
                </a:solidFill>
              </a:rPr>
              <a:t>Example 3 –</a:t>
            </a:r>
            <a:r>
              <a:rPr lang="en-IN" altLang="en-US" sz="2400" i="1" smtClean="0">
                <a:solidFill>
                  <a:schemeClr val="bg1"/>
                </a:solidFill>
              </a:rPr>
              <a:t>The Approximate Error in the Trapezoidal Rule</a:t>
            </a:r>
            <a:endParaRPr lang="en-US" altLang="en-US" sz="2400" i="1" smtClean="0">
              <a:solidFill>
                <a:schemeClr val="bg1"/>
              </a:solidFill>
            </a:endParaRPr>
          </a:p>
        </p:txBody>
      </p:sp>
      <p:sp>
        <p:nvSpPr>
          <p:cNvPr id="66563" name="Rectangle 3"/>
          <p:cNvSpPr>
            <a:spLocks noGrp="1" noChangeArrowheads="1"/>
          </p:cNvSpPr>
          <p:nvPr>
            <p:ph type="body" idx="1"/>
          </p:nvPr>
        </p:nvSpPr>
        <p:spPr>
          <a:xfrm>
            <a:off x="457200" y="1370013"/>
            <a:ext cx="8458200" cy="5256212"/>
          </a:xfrm>
        </p:spPr>
        <p:txBody>
          <a:bodyPr/>
          <a:lstStyle/>
          <a:p>
            <a:pPr marL="0" indent="0" eaLnBrk="1" hangingPunct="1">
              <a:buFont typeface="Wingdings" pitchFamily="2" charset="2"/>
              <a:buNone/>
              <a:defRPr/>
            </a:pPr>
            <a:r>
              <a:rPr lang="en-IN" dirty="0"/>
              <a:t>Determine a value of </a:t>
            </a:r>
            <a:r>
              <a:rPr lang="en-IN" i="1" dirty="0"/>
              <a:t>n </a:t>
            </a:r>
            <a:r>
              <a:rPr lang="en-IN" dirty="0"/>
              <a:t>such that the Trapezoidal Rule will </a:t>
            </a:r>
            <a:r>
              <a:rPr lang="en-IN" dirty="0" smtClean="0"/>
              <a:t>approximate </a:t>
            </a:r>
            <a:r>
              <a:rPr lang="en-IN" dirty="0"/>
              <a:t>the value </a:t>
            </a:r>
            <a:r>
              <a:rPr lang="en-IN" dirty="0" smtClean="0"/>
              <a:t>of</a:t>
            </a:r>
          </a:p>
          <a:p>
            <a:pPr marL="0" indent="0" eaLnBrk="1" hangingPunct="1">
              <a:buFont typeface="Wingdings" pitchFamily="2" charset="2"/>
              <a:buNone/>
              <a:defRPr/>
            </a:pPr>
            <a:endParaRPr lang="en-IN" dirty="0" smtClean="0"/>
          </a:p>
          <a:p>
            <a:pPr marL="0" indent="0" eaLnBrk="1" hangingPunct="1">
              <a:buFont typeface="Wingdings" pitchFamily="2" charset="2"/>
              <a:buNone/>
              <a:defRPr/>
            </a:pPr>
            <a:endParaRPr lang="en-IN" dirty="0" smtClean="0"/>
          </a:p>
          <a:p>
            <a:pPr marL="0" indent="0" eaLnBrk="1" hangingPunct="1">
              <a:buFont typeface="Wingdings" pitchFamily="2" charset="2"/>
              <a:buNone/>
              <a:defRPr/>
            </a:pPr>
            <a:r>
              <a:rPr lang="en-IN" dirty="0"/>
              <a:t>with an error that is less than or equal to 0.01</a:t>
            </a:r>
            <a:r>
              <a:rPr lang="en-IN" dirty="0" smtClean="0"/>
              <a:t>.</a:t>
            </a:r>
          </a:p>
          <a:p>
            <a:pPr marL="0" indent="0" eaLnBrk="1" hangingPunct="1">
              <a:buFont typeface="Wingdings" pitchFamily="2" charset="2"/>
              <a:buNone/>
              <a:defRPr/>
            </a:pPr>
            <a:endParaRPr lang="en-US" altLang="en-US" sz="1500" dirty="0" smtClean="0"/>
          </a:p>
          <a:p>
            <a:pPr marL="0" indent="0" eaLnBrk="1" hangingPunct="1">
              <a:buFont typeface="Wingdings" pitchFamily="2" charset="2"/>
              <a:buNone/>
              <a:defRPr/>
            </a:pPr>
            <a:r>
              <a:rPr lang="en-US" altLang="en-US" kern="1200" dirty="0" smtClean="0">
                <a:solidFill>
                  <a:srgbClr val="D7181E"/>
                </a:solidFill>
                <a:cs typeface="Arial" panose="020B0604020202020204" pitchFamily="34" charset="0"/>
              </a:rPr>
              <a:t>Solution</a:t>
            </a:r>
            <a:r>
              <a:rPr lang="en-US" altLang="en-US" kern="1200" dirty="0">
                <a:solidFill>
                  <a:srgbClr val="D7181E"/>
                </a:solidFill>
                <a:cs typeface="Arial" panose="020B0604020202020204" pitchFamily="34" charset="0"/>
              </a:rPr>
              <a:t>:</a:t>
            </a:r>
          </a:p>
          <a:p>
            <a:pPr marL="0" indent="0" eaLnBrk="1" hangingPunct="1">
              <a:buFont typeface="Wingdings" pitchFamily="2" charset="2"/>
              <a:buNone/>
              <a:defRPr/>
            </a:pPr>
            <a:r>
              <a:rPr lang="en-IN" dirty="0"/>
              <a:t>Begin by </a:t>
            </a:r>
            <a:r>
              <a:rPr lang="en-IN" dirty="0" smtClean="0"/>
              <a:t>letting                      and </a:t>
            </a:r>
            <a:r>
              <a:rPr lang="en-IN" dirty="0"/>
              <a:t>finding the second </a:t>
            </a:r>
            <a:r>
              <a:rPr lang="en-IN" dirty="0" smtClean="0"/>
              <a:t>derivative </a:t>
            </a:r>
            <a:r>
              <a:rPr lang="en-IN" dirty="0"/>
              <a:t>of </a:t>
            </a:r>
            <a:r>
              <a:rPr lang="en-IN" i="1" dirty="0"/>
              <a:t>f</a:t>
            </a:r>
            <a:r>
              <a:rPr lang="en-IN" dirty="0" smtClean="0"/>
              <a:t>.</a:t>
            </a:r>
          </a:p>
          <a:p>
            <a:pPr marL="0" indent="0" eaLnBrk="1" hangingPunct="1">
              <a:buFont typeface="Wingdings" pitchFamily="2" charset="2"/>
              <a:buNone/>
              <a:defRPr/>
            </a:pPr>
            <a:r>
              <a:rPr lang="en-IN" dirty="0" smtClean="0"/>
              <a:t>                                          and</a:t>
            </a:r>
            <a:endParaRPr lang="en-IN" dirty="0"/>
          </a:p>
          <a:p>
            <a:pPr marL="0" indent="0" eaLnBrk="1" hangingPunct="1">
              <a:buFont typeface="Wingdings" pitchFamily="2" charset="2"/>
              <a:buNone/>
              <a:defRPr/>
            </a:pPr>
            <a:endParaRPr lang="en-IN" sz="1500" dirty="0" smtClean="0"/>
          </a:p>
          <a:p>
            <a:pPr marL="0" indent="0" eaLnBrk="1" hangingPunct="1">
              <a:buFont typeface="Wingdings" pitchFamily="2" charset="2"/>
              <a:buNone/>
              <a:defRPr/>
            </a:pPr>
            <a:r>
              <a:rPr lang="en-IN" dirty="0" smtClean="0"/>
              <a:t>The </a:t>
            </a:r>
            <a:r>
              <a:rPr lang="en-IN" dirty="0"/>
              <a:t>maximum value </a:t>
            </a:r>
            <a:r>
              <a:rPr lang="en-IN" dirty="0" smtClean="0"/>
              <a:t>of          </a:t>
            </a:r>
            <a:r>
              <a:rPr lang="en-IN" dirty="0"/>
              <a:t>on the interval [0, 1] </a:t>
            </a:r>
            <a:r>
              <a:rPr lang="en-IN" dirty="0" smtClean="0"/>
              <a:t>is</a:t>
            </a:r>
          </a:p>
        </p:txBody>
      </p:sp>
      <p:pic>
        <p:nvPicPr>
          <p:cNvPr id="27652" name="Picture 10" descr="int_0^1 (sqrt(1 + x^2))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4575" y="2219325"/>
            <a:ext cx="150495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2" name="Picture 12" descr="f(x) = sqrt(1 + x^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5413" y="4256088"/>
            <a:ext cx="1698625" cy="38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3" name="Picture 13" descr="f prime (x) = x((1 + x^2)^(negative 1/2)).&#10;"/>
          <p:cNvPicPr>
            <a:picLocks noChangeAspect="1" noChangeArrowheads="1"/>
          </p:cNvPicPr>
          <p:nvPr/>
        </p:nvPicPr>
        <p:blipFill>
          <a:blip r:embed="rId4">
            <a:extLst>
              <a:ext uri="{28A0092B-C50C-407E-A947-70E740481C1C}">
                <a14:useLocalDpi xmlns:a14="http://schemas.microsoft.com/office/drawing/2010/main" val="0"/>
              </a:ext>
            </a:extLst>
          </a:blip>
          <a:srcRect r="56255"/>
          <a:stretch>
            <a:fillRect/>
          </a:stretch>
        </p:blipFill>
        <p:spPr bwMode="auto">
          <a:xfrm>
            <a:off x="1676400" y="5119688"/>
            <a:ext cx="2232025"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4" name="Picture 14" descr="abs(f prime prime (x)).&#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2525" y="5791200"/>
            <a:ext cx="703263"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5" name="Picture 15" descr="abs(f prime prime(0)) = 1.&#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91413" y="5818188"/>
            <a:ext cx="1204912"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3" descr="f prime prime (x) = (1 + x^2)^(negative 3/2).&#10;"/>
          <p:cNvPicPr>
            <a:picLocks noChangeAspect="1" noChangeArrowheads="1"/>
          </p:cNvPicPr>
          <p:nvPr/>
        </p:nvPicPr>
        <p:blipFill>
          <a:blip r:embed="rId4">
            <a:extLst>
              <a:ext uri="{28A0092B-C50C-407E-A947-70E740481C1C}">
                <a14:useLocalDpi xmlns:a14="http://schemas.microsoft.com/office/drawing/2010/main" val="0"/>
              </a:ext>
            </a:extLst>
          </a:blip>
          <a:srcRect l="56888"/>
          <a:stretch>
            <a:fillRect/>
          </a:stretch>
        </p:blipFill>
        <p:spPr bwMode="auto">
          <a:xfrm>
            <a:off x="4876800" y="5108575"/>
            <a:ext cx="2200275"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6563">
                                            <p:txEl>
                                              <p:pRg st="5" end="5"/>
                                            </p:txEl>
                                          </p:spTgt>
                                        </p:tgtEl>
                                        <p:attrNameLst>
                                          <p:attrName>style.visibility</p:attrName>
                                        </p:attrNameLst>
                                      </p:cBhvr>
                                      <p:to>
                                        <p:strVal val="visible"/>
                                      </p:to>
                                    </p:set>
                                    <p:animEffect transition="in" filter="fade">
                                      <p:cBhvr>
                                        <p:cTn id="7" dur="1000"/>
                                        <p:tgtEl>
                                          <p:spTgt spid="66563">
                                            <p:txEl>
                                              <p:pRg st="5" end="5"/>
                                            </p:txEl>
                                          </p:spTgt>
                                        </p:tgtEl>
                                      </p:cBhvr>
                                    </p:animEffect>
                                    <p:anim calcmode="lin" valueType="num">
                                      <p:cBhvr>
                                        <p:cTn id="8" dur="1000" fill="hold"/>
                                        <p:tgtEl>
                                          <p:spTgt spid="66563">
                                            <p:txEl>
                                              <p:pRg st="5" end="5"/>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6563">
                                            <p:txEl>
                                              <p:pRg st="5" end="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6563">
                                            <p:txEl>
                                              <p:pRg st="5" end="5"/>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6563">
                                            <p:txEl>
                                              <p:pRg st="6" end="6"/>
                                            </p:txEl>
                                          </p:spTgt>
                                        </p:tgtEl>
                                        <p:attrNameLst>
                                          <p:attrName>style.visibility</p:attrName>
                                        </p:attrNameLst>
                                      </p:cBhvr>
                                      <p:to>
                                        <p:strVal val="visible"/>
                                      </p:to>
                                    </p:set>
                                    <p:animEffect transition="in" filter="fade">
                                      <p:cBhvr>
                                        <p:cTn id="13" dur="1000"/>
                                        <p:tgtEl>
                                          <p:spTgt spid="66563">
                                            <p:txEl>
                                              <p:pRg st="6" end="6"/>
                                            </p:txEl>
                                          </p:spTgt>
                                        </p:tgtEl>
                                      </p:cBhvr>
                                    </p:animEffect>
                                    <p:anim calcmode="lin" valueType="num">
                                      <p:cBhvr>
                                        <p:cTn id="14" dur="1000" fill="hold"/>
                                        <p:tgtEl>
                                          <p:spTgt spid="66563">
                                            <p:txEl>
                                              <p:pRg st="6" end="6"/>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6563">
                                            <p:txEl>
                                              <p:pRg st="6" end="6"/>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6563">
                                            <p:txEl>
                                              <p:pRg st="6" end="6"/>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20492"/>
                                        </p:tgtEl>
                                        <p:attrNameLst>
                                          <p:attrName>style.visibility</p:attrName>
                                        </p:attrNameLst>
                                      </p:cBhvr>
                                      <p:to>
                                        <p:strVal val="visible"/>
                                      </p:to>
                                    </p:set>
                                    <p:animEffect transition="in" filter="fade">
                                      <p:cBhvr>
                                        <p:cTn id="19" dur="1000"/>
                                        <p:tgtEl>
                                          <p:spTgt spid="20492"/>
                                        </p:tgtEl>
                                      </p:cBhvr>
                                    </p:animEffect>
                                    <p:anim calcmode="lin" valueType="num">
                                      <p:cBhvr>
                                        <p:cTn id="20" dur="1000" fill="hold"/>
                                        <p:tgtEl>
                                          <p:spTgt spid="20492"/>
                                        </p:tgtEl>
                                        <p:attrNameLst>
                                          <p:attrName>ppt_x</p:attrName>
                                        </p:attrNameLst>
                                      </p:cBhvr>
                                      <p:tavLst>
                                        <p:tav tm="0">
                                          <p:val>
                                            <p:strVal val="#ppt_x"/>
                                          </p:val>
                                        </p:tav>
                                        <p:tav tm="100000">
                                          <p:val>
                                            <p:strVal val="#ppt_x"/>
                                          </p:val>
                                        </p:tav>
                                      </p:tavLst>
                                    </p:anim>
                                    <p:anim calcmode="lin" valueType="num">
                                      <p:cBhvr>
                                        <p:cTn id="21" dur="900" decel="100000" fill="hold"/>
                                        <p:tgtEl>
                                          <p:spTgt spid="20492"/>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20492"/>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20493"/>
                                        </p:tgtEl>
                                        <p:attrNameLst>
                                          <p:attrName>style.visibility</p:attrName>
                                        </p:attrNameLst>
                                      </p:cBhvr>
                                      <p:to>
                                        <p:strVal val="visible"/>
                                      </p:to>
                                    </p:set>
                                    <p:animEffect transition="in" filter="fade">
                                      <p:cBhvr>
                                        <p:cTn id="25" dur="1000"/>
                                        <p:tgtEl>
                                          <p:spTgt spid="20493"/>
                                        </p:tgtEl>
                                      </p:cBhvr>
                                    </p:animEffect>
                                    <p:anim calcmode="lin" valueType="num">
                                      <p:cBhvr>
                                        <p:cTn id="26" dur="1000" fill="hold"/>
                                        <p:tgtEl>
                                          <p:spTgt spid="20493"/>
                                        </p:tgtEl>
                                        <p:attrNameLst>
                                          <p:attrName>ppt_x</p:attrName>
                                        </p:attrNameLst>
                                      </p:cBhvr>
                                      <p:tavLst>
                                        <p:tav tm="0">
                                          <p:val>
                                            <p:strVal val="#ppt_x"/>
                                          </p:val>
                                        </p:tav>
                                        <p:tav tm="100000">
                                          <p:val>
                                            <p:strVal val="#ppt_x"/>
                                          </p:val>
                                        </p:tav>
                                      </p:tavLst>
                                    </p:anim>
                                    <p:anim calcmode="lin" valueType="num">
                                      <p:cBhvr>
                                        <p:cTn id="27" dur="900" decel="100000" fill="hold"/>
                                        <p:tgtEl>
                                          <p:spTgt spid="20493"/>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20493"/>
                                        </p:tgtEl>
                                        <p:attrNameLst>
                                          <p:attrName>ppt_y</p:attrName>
                                        </p:attrNameLst>
                                      </p:cBhvr>
                                      <p:tavLst>
                                        <p:tav tm="0">
                                          <p:val>
                                            <p:strVal val="#ppt_y-.03"/>
                                          </p:val>
                                        </p:tav>
                                        <p:tav tm="100000">
                                          <p:val>
                                            <p:strVal val="#ppt_y"/>
                                          </p:val>
                                        </p:tav>
                                      </p:tavLst>
                                    </p:anim>
                                  </p:childTnLst>
                                </p:cTn>
                              </p:par>
                              <p:par>
                                <p:cTn id="29" presetID="37" presetClass="entr" presetSubtype="0" fill="hold" nodeType="withEffect">
                                  <p:stCondLst>
                                    <p:cond delay="0"/>
                                  </p:stCondLst>
                                  <p:childTnLst>
                                    <p:set>
                                      <p:cBhvr>
                                        <p:cTn id="30" dur="1" fill="hold">
                                          <p:stCondLst>
                                            <p:cond delay="0"/>
                                          </p:stCondLst>
                                        </p:cTn>
                                        <p:tgtEl>
                                          <p:spTgt spid="66563">
                                            <p:txEl>
                                              <p:pRg st="7" end="7"/>
                                            </p:txEl>
                                          </p:spTgt>
                                        </p:tgtEl>
                                        <p:attrNameLst>
                                          <p:attrName>style.visibility</p:attrName>
                                        </p:attrNameLst>
                                      </p:cBhvr>
                                      <p:to>
                                        <p:strVal val="visible"/>
                                      </p:to>
                                    </p:set>
                                    <p:animEffect transition="in" filter="fade">
                                      <p:cBhvr>
                                        <p:cTn id="31" dur="1000"/>
                                        <p:tgtEl>
                                          <p:spTgt spid="66563">
                                            <p:txEl>
                                              <p:pRg st="7" end="7"/>
                                            </p:txEl>
                                          </p:spTgt>
                                        </p:tgtEl>
                                      </p:cBhvr>
                                    </p:animEffect>
                                    <p:anim calcmode="lin" valueType="num">
                                      <p:cBhvr>
                                        <p:cTn id="32" dur="1000" fill="hold"/>
                                        <p:tgtEl>
                                          <p:spTgt spid="66563">
                                            <p:txEl>
                                              <p:pRg st="7" end="7"/>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66563">
                                            <p:txEl>
                                              <p:pRg st="7" end="7"/>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66563">
                                            <p:txEl>
                                              <p:pRg st="7" end="7"/>
                                            </p:txEl>
                                          </p:spTgt>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900" decel="100000" fill="hold"/>
                                        <p:tgtEl>
                                          <p:spTgt spid="16"/>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66563">
                                            <p:txEl>
                                              <p:pRg st="9" end="9"/>
                                            </p:txEl>
                                          </p:spTgt>
                                        </p:tgtEl>
                                        <p:attrNameLst>
                                          <p:attrName>style.visibility</p:attrName>
                                        </p:attrNameLst>
                                      </p:cBhvr>
                                      <p:to>
                                        <p:strVal val="visible"/>
                                      </p:to>
                                    </p:set>
                                    <p:animEffect transition="in" filter="fade">
                                      <p:cBhvr>
                                        <p:cTn id="45" dur="1000"/>
                                        <p:tgtEl>
                                          <p:spTgt spid="66563">
                                            <p:txEl>
                                              <p:pRg st="9" end="9"/>
                                            </p:txEl>
                                          </p:spTgt>
                                        </p:tgtEl>
                                      </p:cBhvr>
                                    </p:animEffect>
                                    <p:anim calcmode="lin" valueType="num">
                                      <p:cBhvr>
                                        <p:cTn id="46" dur="1000" fill="hold"/>
                                        <p:tgtEl>
                                          <p:spTgt spid="66563">
                                            <p:txEl>
                                              <p:pRg st="9" end="9"/>
                                            </p:txEl>
                                          </p:spTgt>
                                        </p:tgtEl>
                                        <p:attrNameLst>
                                          <p:attrName>ppt_x</p:attrName>
                                        </p:attrNameLst>
                                      </p:cBhvr>
                                      <p:tavLst>
                                        <p:tav tm="0">
                                          <p:val>
                                            <p:strVal val="#ppt_x"/>
                                          </p:val>
                                        </p:tav>
                                        <p:tav tm="100000">
                                          <p:val>
                                            <p:strVal val="#ppt_x"/>
                                          </p:val>
                                        </p:tav>
                                      </p:tavLst>
                                    </p:anim>
                                    <p:anim calcmode="lin" valueType="num">
                                      <p:cBhvr>
                                        <p:cTn id="47" dur="900" decel="100000" fill="hold"/>
                                        <p:tgtEl>
                                          <p:spTgt spid="66563">
                                            <p:txEl>
                                              <p:pRg st="9" end="9"/>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66563">
                                            <p:txEl>
                                              <p:pRg st="9" end="9"/>
                                            </p:txEl>
                                          </p:spTgt>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20494"/>
                                        </p:tgtEl>
                                        <p:attrNameLst>
                                          <p:attrName>style.visibility</p:attrName>
                                        </p:attrNameLst>
                                      </p:cBhvr>
                                      <p:to>
                                        <p:strVal val="visible"/>
                                      </p:to>
                                    </p:set>
                                    <p:animEffect transition="in" filter="fade">
                                      <p:cBhvr>
                                        <p:cTn id="51" dur="1000"/>
                                        <p:tgtEl>
                                          <p:spTgt spid="20494"/>
                                        </p:tgtEl>
                                      </p:cBhvr>
                                    </p:animEffect>
                                    <p:anim calcmode="lin" valueType="num">
                                      <p:cBhvr>
                                        <p:cTn id="52" dur="1000" fill="hold"/>
                                        <p:tgtEl>
                                          <p:spTgt spid="20494"/>
                                        </p:tgtEl>
                                        <p:attrNameLst>
                                          <p:attrName>ppt_x</p:attrName>
                                        </p:attrNameLst>
                                      </p:cBhvr>
                                      <p:tavLst>
                                        <p:tav tm="0">
                                          <p:val>
                                            <p:strVal val="#ppt_x"/>
                                          </p:val>
                                        </p:tav>
                                        <p:tav tm="100000">
                                          <p:val>
                                            <p:strVal val="#ppt_x"/>
                                          </p:val>
                                        </p:tav>
                                      </p:tavLst>
                                    </p:anim>
                                    <p:anim calcmode="lin" valueType="num">
                                      <p:cBhvr>
                                        <p:cTn id="53" dur="900" decel="100000" fill="hold"/>
                                        <p:tgtEl>
                                          <p:spTgt spid="20494"/>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20494"/>
                                        </p:tgtEl>
                                        <p:attrNameLst>
                                          <p:attrName>ppt_y</p:attrName>
                                        </p:attrNameLst>
                                      </p:cBhvr>
                                      <p:tavLst>
                                        <p:tav tm="0">
                                          <p:val>
                                            <p:strVal val="#ppt_y-.03"/>
                                          </p:val>
                                        </p:tav>
                                        <p:tav tm="100000">
                                          <p:val>
                                            <p:strVal val="#ppt_y"/>
                                          </p:val>
                                        </p:tav>
                                      </p:tavLst>
                                    </p:anim>
                                  </p:childTnLst>
                                </p:cTn>
                              </p:par>
                              <p:par>
                                <p:cTn id="55" presetID="37" presetClass="entr" presetSubtype="0" fill="hold" nodeType="withEffect">
                                  <p:stCondLst>
                                    <p:cond delay="0"/>
                                  </p:stCondLst>
                                  <p:childTnLst>
                                    <p:set>
                                      <p:cBhvr>
                                        <p:cTn id="56" dur="1" fill="hold">
                                          <p:stCondLst>
                                            <p:cond delay="0"/>
                                          </p:stCondLst>
                                        </p:cTn>
                                        <p:tgtEl>
                                          <p:spTgt spid="20495"/>
                                        </p:tgtEl>
                                        <p:attrNameLst>
                                          <p:attrName>style.visibility</p:attrName>
                                        </p:attrNameLst>
                                      </p:cBhvr>
                                      <p:to>
                                        <p:strVal val="visible"/>
                                      </p:to>
                                    </p:set>
                                    <p:animEffect transition="in" filter="fade">
                                      <p:cBhvr>
                                        <p:cTn id="57" dur="1000"/>
                                        <p:tgtEl>
                                          <p:spTgt spid="20495"/>
                                        </p:tgtEl>
                                      </p:cBhvr>
                                    </p:animEffect>
                                    <p:anim calcmode="lin" valueType="num">
                                      <p:cBhvr>
                                        <p:cTn id="58" dur="1000" fill="hold"/>
                                        <p:tgtEl>
                                          <p:spTgt spid="20495"/>
                                        </p:tgtEl>
                                        <p:attrNameLst>
                                          <p:attrName>ppt_x</p:attrName>
                                        </p:attrNameLst>
                                      </p:cBhvr>
                                      <p:tavLst>
                                        <p:tav tm="0">
                                          <p:val>
                                            <p:strVal val="#ppt_x"/>
                                          </p:val>
                                        </p:tav>
                                        <p:tav tm="100000">
                                          <p:val>
                                            <p:strVal val="#ppt_x"/>
                                          </p:val>
                                        </p:tav>
                                      </p:tavLst>
                                    </p:anim>
                                    <p:anim calcmode="lin" valueType="num">
                                      <p:cBhvr>
                                        <p:cTn id="59" dur="900" decel="100000" fill="hold"/>
                                        <p:tgtEl>
                                          <p:spTgt spid="20495"/>
                                        </p:tgtEl>
                                        <p:attrNameLst>
                                          <p:attrName>ppt_y</p:attrName>
                                        </p:attrNameLst>
                                      </p:cBhvr>
                                      <p:tavLst>
                                        <p:tav tm="0">
                                          <p:val>
                                            <p:strVal val="#ppt_y+1"/>
                                          </p:val>
                                        </p:tav>
                                        <p:tav tm="100000">
                                          <p:val>
                                            <p:strVal val="#ppt_y-.03"/>
                                          </p:val>
                                        </p:tav>
                                      </p:tavLst>
                                    </p:anim>
                                    <p:anim calcmode="lin" valueType="num">
                                      <p:cBhvr>
                                        <p:cTn id="60" dur="100" accel="100000" fill="hold">
                                          <p:stCondLst>
                                            <p:cond delay="900"/>
                                          </p:stCondLst>
                                        </p:cTn>
                                        <p:tgtEl>
                                          <p:spTgt spid="2049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49275" y="320675"/>
            <a:ext cx="8229600" cy="685800"/>
          </a:xfrm>
          <a:noFill/>
        </p:spPr>
        <p:txBody>
          <a:bodyPr/>
          <a:lstStyle/>
          <a:p>
            <a:pPr eaLnBrk="1" hangingPunct="1"/>
            <a:r>
              <a:rPr lang="en-US" altLang="en-US" sz="4000" smtClean="0">
                <a:solidFill>
                  <a:schemeClr val="bg1"/>
                </a:solidFill>
              </a:rPr>
              <a:t>Example 3 – </a:t>
            </a:r>
            <a:r>
              <a:rPr lang="en-US" altLang="en-US" sz="4000" i="1" smtClean="0">
                <a:solidFill>
                  <a:schemeClr val="bg1"/>
                </a:solidFill>
              </a:rPr>
              <a:t>Solution</a:t>
            </a:r>
          </a:p>
        </p:txBody>
      </p:sp>
      <p:sp>
        <p:nvSpPr>
          <p:cNvPr id="67587"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So, by Theorem 8.6, you can write</a:t>
            </a:r>
            <a:endParaRPr lang="en-US" altLang="en-US" smtClean="0"/>
          </a:p>
          <a:p>
            <a:pPr marL="0" indent="0" eaLnBrk="1" hangingPunct="1">
              <a:buFont typeface="Wingdings" pitchFamily="2" charset="2"/>
              <a:buNone/>
            </a:pPr>
            <a:r>
              <a:rPr lang="en-US" altLang="en-US" smtClean="0"/>
              <a:t>	</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r>
              <a:rPr lang="en-IN" altLang="en-US" smtClean="0"/>
              <a:t>To obtain an error </a:t>
            </a:r>
            <a:r>
              <a:rPr lang="en-IN" altLang="en-US" i="1" smtClean="0"/>
              <a:t>E </a:t>
            </a:r>
            <a:r>
              <a:rPr lang="en-IN" altLang="en-US" smtClean="0"/>
              <a:t>that is less than or equal to 0.01, you must choose </a:t>
            </a:r>
            <a:r>
              <a:rPr lang="en-IN" altLang="en-US" i="1" smtClean="0"/>
              <a:t>n </a:t>
            </a:r>
            <a:r>
              <a:rPr lang="en-IN" altLang="en-US" smtClean="0"/>
              <a:t>such that </a:t>
            </a:r>
            <a:endParaRPr lang="en-US" altLang="en-US" smtClean="0"/>
          </a:p>
        </p:txBody>
      </p:sp>
      <p:pic>
        <p:nvPicPr>
          <p:cNvPr id="28676" name="Picture 9" descr="abs(E) &lt;= (((b minus a)^3)/(12 n^2)) abs(f prime prime (0)) = (1/(12 n^2))(1).&#10;"/>
          <p:cNvPicPr>
            <a:picLocks noChangeAspect="1" noChangeArrowheads="1"/>
          </p:cNvPicPr>
          <p:nvPr/>
        </p:nvPicPr>
        <p:blipFill>
          <a:blip r:embed="rId2">
            <a:extLst>
              <a:ext uri="{28A0092B-C50C-407E-A947-70E740481C1C}">
                <a14:useLocalDpi xmlns:a14="http://schemas.microsoft.com/office/drawing/2010/main" val="0"/>
              </a:ext>
            </a:extLst>
          </a:blip>
          <a:srcRect r="20052"/>
          <a:stretch>
            <a:fillRect/>
          </a:stretch>
        </p:blipFill>
        <p:spPr bwMode="auto">
          <a:xfrm>
            <a:off x="1362075" y="2100263"/>
            <a:ext cx="355282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14" name="Picture 10" descr="1/(12 n^2) &lt;= 1/100.&#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0813" y="4486275"/>
            <a:ext cx="1854200"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15" name="Picture 11" descr="100 &lt;= 12 n^2 right arrow n &gt;= sqrt(100/12) approximately 2.89.&#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4975" y="5048250"/>
            <a:ext cx="44069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9" descr="= 1/(12 n^2).&#10;"/>
          <p:cNvPicPr>
            <a:picLocks noChangeAspect="1" noChangeArrowheads="1"/>
          </p:cNvPicPr>
          <p:nvPr/>
        </p:nvPicPr>
        <p:blipFill>
          <a:blip r:embed="rId2">
            <a:extLst>
              <a:ext uri="{28A0092B-C50C-407E-A947-70E740481C1C}">
                <a14:useLocalDpi xmlns:a14="http://schemas.microsoft.com/office/drawing/2010/main" val="0"/>
              </a:ext>
            </a:extLst>
          </a:blip>
          <a:srcRect l="79378"/>
          <a:stretch>
            <a:fillRect/>
          </a:stretch>
        </p:blipFill>
        <p:spPr bwMode="auto">
          <a:xfrm>
            <a:off x="3733800" y="3124200"/>
            <a:ext cx="915988"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680"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900" decel="100000" fill="hold"/>
                                        <p:tgtEl>
                                          <p:spTgt spid="1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7587">
                                            <p:txEl>
                                              <p:pRg st="6" end="6"/>
                                            </p:txEl>
                                          </p:spTgt>
                                        </p:tgtEl>
                                        <p:attrNameLst>
                                          <p:attrName>style.visibility</p:attrName>
                                        </p:attrNameLst>
                                      </p:cBhvr>
                                      <p:to>
                                        <p:strVal val="visible"/>
                                      </p:to>
                                    </p:set>
                                    <p:animEffect transition="in" filter="fade">
                                      <p:cBhvr>
                                        <p:cTn id="15" dur="1000"/>
                                        <p:tgtEl>
                                          <p:spTgt spid="67587">
                                            <p:txEl>
                                              <p:pRg st="6" end="6"/>
                                            </p:txEl>
                                          </p:spTgt>
                                        </p:tgtEl>
                                      </p:cBhvr>
                                    </p:animEffect>
                                    <p:anim calcmode="lin" valueType="num">
                                      <p:cBhvr>
                                        <p:cTn id="16" dur="1000" fill="hold"/>
                                        <p:tgtEl>
                                          <p:spTgt spid="67587">
                                            <p:txEl>
                                              <p:pRg st="6" end="6"/>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7587">
                                            <p:txEl>
                                              <p:pRg st="6" end="6"/>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7587">
                                            <p:txEl>
                                              <p:pRg st="6" end="6"/>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21514"/>
                                        </p:tgtEl>
                                        <p:attrNameLst>
                                          <p:attrName>style.visibility</p:attrName>
                                        </p:attrNameLst>
                                      </p:cBhvr>
                                      <p:to>
                                        <p:strVal val="visible"/>
                                      </p:to>
                                    </p:set>
                                    <p:animEffect transition="in" filter="fade">
                                      <p:cBhvr>
                                        <p:cTn id="21" dur="1000"/>
                                        <p:tgtEl>
                                          <p:spTgt spid="21514"/>
                                        </p:tgtEl>
                                      </p:cBhvr>
                                    </p:animEffect>
                                    <p:anim calcmode="lin" valueType="num">
                                      <p:cBhvr>
                                        <p:cTn id="22" dur="1000" fill="hold"/>
                                        <p:tgtEl>
                                          <p:spTgt spid="21514"/>
                                        </p:tgtEl>
                                        <p:attrNameLst>
                                          <p:attrName>ppt_x</p:attrName>
                                        </p:attrNameLst>
                                      </p:cBhvr>
                                      <p:tavLst>
                                        <p:tav tm="0">
                                          <p:val>
                                            <p:strVal val="#ppt_x"/>
                                          </p:val>
                                        </p:tav>
                                        <p:tav tm="100000">
                                          <p:val>
                                            <p:strVal val="#ppt_x"/>
                                          </p:val>
                                        </p:tav>
                                      </p:tavLst>
                                    </p:anim>
                                    <p:anim calcmode="lin" valueType="num">
                                      <p:cBhvr>
                                        <p:cTn id="23" dur="900" decel="100000" fill="hold"/>
                                        <p:tgtEl>
                                          <p:spTgt spid="21514"/>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1514"/>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21515"/>
                                        </p:tgtEl>
                                        <p:attrNameLst>
                                          <p:attrName>style.visibility</p:attrName>
                                        </p:attrNameLst>
                                      </p:cBhvr>
                                      <p:to>
                                        <p:strVal val="visible"/>
                                      </p:to>
                                    </p:set>
                                    <p:animEffect transition="in" filter="fade">
                                      <p:cBhvr>
                                        <p:cTn id="27" dur="1000"/>
                                        <p:tgtEl>
                                          <p:spTgt spid="21515"/>
                                        </p:tgtEl>
                                      </p:cBhvr>
                                    </p:animEffect>
                                    <p:anim calcmode="lin" valueType="num">
                                      <p:cBhvr>
                                        <p:cTn id="28" dur="1000" fill="hold"/>
                                        <p:tgtEl>
                                          <p:spTgt spid="21515"/>
                                        </p:tgtEl>
                                        <p:attrNameLst>
                                          <p:attrName>ppt_x</p:attrName>
                                        </p:attrNameLst>
                                      </p:cBhvr>
                                      <p:tavLst>
                                        <p:tav tm="0">
                                          <p:val>
                                            <p:strVal val="#ppt_x"/>
                                          </p:val>
                                        </p:tav>
                                        <p:tav tm="100000">
                                          <p:val>
                                            <p:strVal val="#ppt_x"/>
                                          </p:val>
                                        </p:tav>
                                      </p:tavLst>
                                    </p:anim>
                                    <p:anim calcmode="lin" valueType="num">
                                      <p:cBhvr>
                                        <p:cTn id="29" dur="900" decel="100000" fill="hold"/>
                                        <p:tgtEl>
                                          <p:spTgt spid="21515"/>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2151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49275" y="320675"/>
            <a:ext cx="8229600" cy="685800"/>
          </a:xfrm>
          <a:noFill/>
        </p:spPr>
        <p:txBody>
          <a:bodyPr/>
          <a:lstStyle/>
          <a:p>
            <a:pPr eaLnBrk="1" hangingPunct="1"/>
            <a:r>
              <a:rPr lang="en-US" altLang="en-US" sz="4000" smtClean="0">
                <a:solidFill>
                  <a:schemeClr val="bg1"/>
                </a:solidFill>
              </a:rPr>
              <a:t>Example 3 – </a:t>
            </a:r>
            <a:r>
              <a:rPr lang="en-US" altLang="en-US" sz="4000" i="1" smtClean="0">
                <a:solidFill>
                  <a:schemeClr val="bg1"/>
                </a:solidFill>
              </a:rPr>
              <a:t>Solution</a:t>
            </a:r>
          </a:p>
        </p:txBody>
      </p:sp>
      <p:sp>
        <p:nvSpPr>
          <p:cNvPr id="29699"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So, you can choose </a:t>
            </a:r>
            <a:r>
              <a:rPr lang="en-IN" altLang="en-US" i="1" smtClean="0"/>
              <a:t>n </a:t>
            </a:r>
            <a:r>
              <a:rPr lang="en-IN" altLang="en-US" smtClean="0"/>
              <a:t>= 3 (because </a:t>
            </a:r>
            <a:r>
              <a:rPr lang="en-IN" altLang="en-US" i="1" smtClean="0"/>
              <a:t>n </a:t>
            </a:r>
            <a:r>
              <a:rPr lang="en-IN" altLang="en-US" smtClean="0"/>
              <a:t>must be greater than or equal to 2.89) and apply the Trapezoidal Rule, as shown in Figure 8.18, </a:t>
            </a:r>
          </a:p>
          <a:p>
            <a:pPr marL="0" indent="0">
              <a:buFont typeface="Wingdings" pitchFamily="2" charset="2"/>
              <a:buNone/>
            </a:pPr>
            <a:endParaRPr lang="en-IN" altLang="en-US" sz="1500" smtClean="0"/>
          </a:p>
          <a:p>
            <a:pPr marL="0" indent="0">
              <a:buFont typeface="Wingdings" pitchFamily="2" charset="2"/>
              <a:buNone/>
            </a:pPr>
            <a:r>
              <a:rPr lang="en-IN" altLang="en-US" smtClean="0"/>
              <a:t>to obtain</a:t>
            </a:r>
            <a:endParaRPr lang="en-US" altLang="en-US" smtClean="0"/>
          </a:p>
        </p:txBody>
      </p:sp>
      <p:sp>
        <p:nvSpPr>
          <p:cNvPr id="29700"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pic>
        <p:nvPicPr>
          <p:cNvPr id="22538" name="Picture 10" descr="approximately 1.154.&#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5273675"/>
            <a:ext cx="11112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2" name="Picture 12" descr="The image consists of a visual representation and a caption. Visual representation. A curve and three adjacent trapezoids are graphed in the first quadrant of the x y coordinate plane. The curve is labeled y = sqrt(1 + x^2). It begins at (0, 1) on the positive y axis, goes up and to the right with increasing steepness, and ends at (1, sqrt(2)). The interval [0, 1] on the positive x axis is divided into three equal subintervals. A trapezoid with left and right sides parallel to each other is graphed in each subinterval. The lower side of the trapezoid is a horizontal line and lies on the positive x axis. It begins at the left extremity of a subinterval, goes to the right, and ends at the right extremity of the same subinterval. The upper side of the trapezoid begins at the point on the curve which is at the left extremity of a subinterval, goes up and to the right, and ends at the point on the curve which is at the right extremity of the same subinterval. Caption. n = 3. 1.144 &lt;= int_0^1 (sqrt(1 + x^2)) d x &lt;= 1.164.&#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2652713"/>
            <a:ext cx="2754313" cy="329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703" name="Rectangle 1"/>
          <p:cNvSpPr>
            <a:spLocks noChangeArrowheads="1"/>
          </p:cNvSpPr>
          <p:nvPr/>
        </p:nvSpPr>
        <p:spPr bwMode="auto">
          <a:xfrm>
            <a:off x="6934200" y="6051550"/>
            <a:ext cx="996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sz="1200" b="1"/>
              <a:t>Figure 8.18</a:t>
            </a:r>
            <a:endParaRPr lang="en-IN" altLang="en-US" sz="1200"/>
          </a:p>
        </p:txBody>
      </p:sp>
      <p:pic>
        <p:nvPicPr>
          <p:cNvPr id="29704" name="Picture 1" descr="int_0^1 (sqrt(1 + x^2)) d x approximately (1/6) [sqrt(1 + 0^2) + 2 sqrt(1 + (1/3)^2).&#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66738" y="3408363"/>
            <a:ext cx="4767262"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5" name="Picture 2" descr="+ 2 sqrt(1 + (2/3)^2) + sqrt (1 + 1^2)].&#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4232275"/>
            <a:ext cx="303212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2538"/>
                                        </p:tgtEl>
                                        <p:attrNameLst>
                                          <p:attrName>style.visibility</p:attrName>
                                        </p:attrNameLst>
                                      </p:cBhvr>
                                      <p:to>
                                        <p:strVal val="visible"/>
                                      </p:to>
                                    </p:set>
                                    <p:animEffect transition="in" filter="fade">
                                      <p:cBhvr>
                                        <p:cTn id="7" dur="1000"/>
                                        <p:tgtEl>
                                          <p:spTgt spid="22538"/>
                                        </p:tgtEl>
                                      </p:cBhvr>
                                    </p:animEffect>
                                    <p:anim calcmode="lin" valueType="num">
                                      <p:cBhvr>
                                        <p:cTn id="8" dur="1000" fill="hold"/>
                                        <p:tgtEl>
                                          <p:spTgt spid="22538"/>
                                        </p:tgtEl>
                                        <p:attrNameLst>
                                          <p:attrName>ppt_x</p:attrName>
                                        </p:attrNameLst>
                                      </p:cBhvr>
                                      <p:tavLst>
                                        <p:tav tm="0">
                                          <p:val>
                                            <p:strVal val="#ppt_x"/>
                                          </p:val>
                                        </p:tav>
                                        <p:tav tm="100000">
                                          <p:val>
                                            <p:strVal val="#ppt_x"/>
                                          </p:val>
                                        </p:tav>
                                      </p:tavLst>
                                    </p:anim>
                                    <p:anim calcmode="lin" valueType="num">
                                      <p:cBhvr>
                                        <p:cTn id="9" dur="900" decel="100000" fill="hold"/>
                                        <p:tgtEl>
                                          <p:spTgt spid="2253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253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49275" y="320675"/>
            <a:ext cx="8229600" cy="685800"/>
          </a:xfrm>
          <a:noFill/>
        </p:spPr>
        <p:txBody>
          <a:bodyPr/>
          <a:lstStyle/>
          <a:p>
            <a:pPr eaLnBrk="1" hangingPunct="1"/>
            <a:r>
              <a:rPr lang="en-US" altLang="en-US" sz="4000" smtClean="0">
                <a:solidFill>
                  <a:schemeClr val="bg1"/>
                </a:solidFill>
              </a:rPr>
              <a:t>Example 3 – </a:t>
            </a:r>
            <a:r>
              <a:rPr lang="en-US" altLang="en-US" sz="4000" i="1" smtClean="0">
                <a:solidFill>
                  <a:schemeClr val="bg1"/>
                </a:solidFill>
              </a:rPr>
              <a:t>Solution</a:t>
            </a:r>
          </a:p>
        </p:txBody>
      </p:sp>
      <p:sp>
        <p:nvSpPr>
          <p:cNvPr id="30723"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So, by adding and subtracting the error from this estimate, you know that, </a:t>
            </a:r>
          </a:p>
        </p:txBody>
      </p:sp>
      <p:sp>
        <p:nvSpPr>
          <p:cNvPr id="30724"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pic>
        <p:nvPicPr>
          <p:cNvPr id="30725" name="Picture 2" descr="1.44 &lt;= int_0^1 (sqrt(1 + x^2)) d x &lt;= 1.164.&#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78088" y="2393950"/>
            <a:ext cx="37401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itchFamily="2" charset="2"/>
              <a:buChar char="n"/>
              <a:defRPr/>
            </a:pPr>
            <a:r>
              <a:rPr lang="en-IN" sz="2800" kern="1200" dirty="0">
                <a:cs typeface="Arial" panose="020B0604020202020204" pitchFamily="34" charset="0"/>
              </a:rPr>
              <a:t>Approximate a definite integral using the Trapezoidal Rule</a:t>
            </a:r>
            <a:r>
              <a:rPr lang="en-IN" sz="2800" kern="1200" dirty="0" smtClean="0">
                <a:cs typeface="Arial" panose="020B0604020202020204" pitchFamily="34" charset="0"/>
              </a:rPr>
              <a:t>.</a:t>
            </a:r>
          </a:p>
          <a:p>
            <a:pPr marL="350838" indent="-350838">
              <a:lnSpc>
                <a:spcPct val="90000"/>
              </a:lnSpc>
              <a:spcBef>
                <a:spcPct val="0"/>
              </a:spcBef>
              <a:buClr>
                <a:srgbClr val="D7181E"/>
              </a:buClr>
              <a:buFont typeface="Wingdings" pitchFamily="2" charset="2"/>
              <a:buChar char="n"/>
              <a:defRPr/>
            </a:pPr>
            <a:endParaRPr lang="en-IN" sz="32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IN" sz="2800" kern="1200" dirty="0">
                <a:cs typeface="Arial" panose="020B0604020202020204" pitchFamily="34" charset="0"/>
              </a:rPr>
              <a:t>Approximate a definite integral using Simpson’s Rule</a:t>
            </a:r>
            <a:r>
              <a:rPr lang="en-IN" sz="2800" kern="1200" dirty="0" smtClean="0">
                <a:cs typeface="Arial" panose="020B0604020202020204" pitchFamily="34" charset="0"/>
              </a:rPr>
              <a:t>.</a:t>
            </a:r>
          </a:p>
          <a:p>
            <a:pPr marL="350838" indent="-350838">
              <a:lnSpc>
                <a:spcPct val="90000"/>
              </a:lnSpc>
              <a:spcBef>
                <a:spcPct val="0"/>
              </a:spcBef>
              <a:buClr>
                <a:srgbClr val="D7181E"/>
              </a:buClr>
              <a:buFont typeface="Wingdings" pitchFamily="2" charset="2"/>
              <a:buChar char="n"/>
              <a:defRPr/>
            </a:pPr>
            <a:endParaRPr lang="en-IN" sz="32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IN" sz="2800" kern="1200" dirty="0" err="1">
                <a:cs typeface="Arial" panose="020B0604020202020204" pitchFamily="34" charset="0"/>
              </a:rPr>
              <a:t>Analyze</a:t>
            </a:r>
            <a:r>
              <a:rPr lang="en-IN" sz="2800" kern="1200" dirty="0">
                <a:cs typeface="Arial" panose="020B0604020202020204" pitchFamily="34" charset="0"/>
              </a:rPr>
              <a:t> the approximate errors in the Trapezoidal Rule and Simpson’s Rule</a:t>
            </a:r>
            <a:r>
              <a:rPr lang="en-IN" sz="2800" kern="1200" dirty="0" smtClean="0">
                <a:cs typeface="Arial" panose="020B0604020202020204" pitchFamily="34" charset="0"/>
              </a:rPr>
              <a:t>.</a:t>
            </a:r>
            <a:endParaRPr lang="en-US" altLang="en-US" sz="2800" kern="1200" dirty="0">
              <a:cs typeface="Arial" panose="020B0604020202020204" pitchFamily="34" charset="0"/>
            </a:endParaRPr>
          </a:p>
        </p:txBody>
      </p:sp>
      <p:sp>
        <p:nvSpPr>
          <p:cNvPr id="6147" name="Text Box 5"/>
          <p:cNvSpPr txBox="1">
            <a:spLocks noChangeArrowheads="1"/>
          </p:cNvSpPr>
          <p:nvPr/>
        </p:nvSpPr>
        <p:spPr bwMode="auto">
          <a:xfrm>
            <a:off x="549275" y="320675"/>
            <a:ext cx="822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455613" y="3048000"/>
            <a:ext cx="82264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IN" altLang="en-US" sz="4000"/>
              <a:t>The Trapezoidal Rule</a:t>
            </a:r>
            <a:endParaRPr lang="en-US" altLang="en-US" sz="4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sp>
        <p:nvSpPr>
          <p:cNvPr id="8195"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Some elementary functions simply do not have antiderivatives that are elementary functions. For example, there is no elementary function that has any of the following functions as its derivative</a:t>
            </a:r>
            <a:r>
              <a:rPr lang="en-US" altLang="en-US" smtClean="0"/>
              <a:t>.</a:t>
            </a:r>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r>
              <a:rPr lang="en-IN" altLang="en-US" smtClean="0"/>
              <a:t>If you need to evaluate a definite integral involving a function whose antiderivative cannot be found, then while the Fundamental Theorem of Calculus is still true, it cannot be easily applied. In this case, it is easier to resort to an approximation technique. </a:t>
            </a:r>
            <a:endParaRPr lang="en-US" altLang="en-US" smtClean="0"/>
          </a:p>
        </p:txBody>
      </p:sp>
      <p:pic>
        <p:nvPicPr>
          <p:cNvPr id="8196" name="Picture 10" descr="root3(x) sqrt(1 minus x), sqrt(x) cos(x), (cos(x))/x, sqrt(1 minus x^3), sin(x^2)."/>
          <p:cNvPicPr>
            <a:picLocks noChangeAspect="1" noChangeArrowheads="1"/>
          </p:cNvPicPr>
          <p:nvPr/>
        </p:nvPicPr>
        <p:blipFill>
          <a:blip r:embed="rId2">
            <a:extLst>
              <a:ext uri="{28A0092B-C50C-407E-A947-70E740481C1C}">
                <a14:useLocalDpi xmlns:a14="http://schemas.microsoft.com/office/drawing/2010/main" val="0"/>
              </a:ext>
            </a:extLst>
          </a:blip>
          <a:srcRect b="15024"/>
          <a:stretch>
            <a:fillRect/>
          </a:stretch>
        </p:blipFill>
        <p:spPr bwMode="auto">
          <a:xfrm>
            <a:off x="1296988" y="3035300"/>
            <a:ext cx="6550025" cy="62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370013"/>
            <a:ext cx="8229600" cy="5256212"/>
          </a:xfrm>
          <a:noFill/>
        </p:spPr>
        <p:txBody>
          <a:bodyPr/>
          <a:lstStyle/>
          <a:p>
            <a:pPr marL="0" indent="0" eaLnBrk="1" hangingPunct="1">
              <a:spcBef>
                <a:spcPct val="0"/>
              </a:spcBef>
              <a:buFont typeface="Wingdings" pitchFamily="2" charset="2"/>
              <a:buNone/>
            </a:pPr>
            <a:r>
              <a:rPr lang="en-IN" altLang="en-US" smtClean="0"/>
              <a:t>One way to approximate a definite integral is to use n trapezoids, as shown in Figure 8.14. </a:t>
            </a:r>
          </a:p>
          <a:p>
            <a:pPr marL="0" indent="0" eaLnBrk="1" hangingPunct="1">
              <a:spcBef>
                <a:spcPct val="0"/>
              </a:spcBef>
              <a:buFont typeface="Wingdings" pitchFamily="2" charset="2"/>
              <a:buNone/>
            </a:pPr>
            <a:endParaRPr lang="en-IN" altLang="en-US" smtClean="0"/>
          </a:p>
          <a:p>
            <a:pPr marL="0" indent="0" eaLnBrk="1" hangingPunct="1">
              <a:spcBef>
                <a:spcPct val="0"/>
              </a:spcBef>
              <a:buFont typeface="Wingdings" pitchFamily="2" charset="2"/>
              <a:buNone/>
            </a:pPr>
            <a:r>
              <a:rPr lang="en-IN" altLang="en-US" smtClean="0"/>
              <a:t>In the development of this method, </a:t>
            </a:r>
          </a:p>
          <a:p>
            <a:pPr marL="0" indent="0" eaLnBrk="1" hangingPunct="1">
              <a:spcBef>
                <a:spcPct val="0"/>
              </a:spcBef>
              <a:buFont typeface="Wingdings" pitchFamily="2" charset="2"/>
              <a:buNone/>
            </a:pPr>
            <a:r>
              <a:rPr lang="en-IN" altLang="en-US" smtClean="0"/>
              <a:t>assume that </a:t>
            </a:r>
            <a:r>
              <a:rPr lang="en-IN" altLang="en-US" i="1" smtClean="0"/>
              <a:t>f</a:t>
            </a:r>
            <a:r>
              <a:rPr lang="en-IN" altLang="en-US" smtClean="0"/>
              <a:t> is continuous and </a:t>
            </a:r>
            <a:br>
              <a:rPr lang="en-IN" altLang="en-US" smtClean="0"/>
            </a:br>
            <a:r>
              <a:rPr lang="en-IN" altLang="en-US" smtClean="0"/>
              <a:t>positive on the interval [</a:t>
            </a:r>
            <a:r>
              <a:rPr lang="en-IN" altLang="en-US" i="1" smtClean="0"/>
              <a:t>a, b</a:t>
            </a:r>
            <a:r>
              <a:rPr lang="en-IN" altLang="en-US" smtClean="0"/>
              <a:t>]. So, </a:t>
            </a:r>
            <a:br>
              <a:rPr lang="en-IN" altLang="en-US" smtClean="0"/>
            </a:br>
            <a:r>
              <a:rPr lang="en-IN" altLang="en-US" smtClean="0"/>
              <a:t>the definite integral</a:t>
            </a:r>
          </a:p>
          <a:p>
            <a:pPr marL="0" indent="0" eaLnBrk="1" hangingPunct="1">
              <a:spcBef>
                <a:spcPct val="0"/>
              </a:spcBef>
              <a:buFont typeface="Wingdings" pitchFamily="2" charset="2"/>
              <a:buNone/>
            </a:pPr>
            <a:endParaRPr lang="en-IN" altLang="en-US" smtClean="0"/>
          </a:p>
          <a:p>
            <a:pPr marL="0" indent="0" eaLnBrk="1" hangingPunct="1">
              <a:spcBef>
                <a:spcPct val="0"/>
              </a:spcBef>
              <a:buFont typeface="Wingdings" pitchFamily="2" charset="2"/>
              <a:buNone/>
            </a:pPr>
            <a:endParaRPr lang="en-IN" altLang="en-US" smtClean="0"/>
          </a:p>
          <a:p>
            <a:pPr marL="0" indent="0" eaLnBrk="1" hangingPunct="1">
              <a:spcBef>
                <a:spcPct val="0"/>
              </a:spcBef>
              <a:buFont typeface="Wingdings" pitchFamily="2" charset="2"/>
              <a:buNone/>
            </a:pPr>
            <a:endParaRPr lang="en-IN" altLang="en-US" smtClean="0"/>
          </a:p>
          <a:p>
            <a:pPr marL="0" indent="0" eaLnBrk="1" hangingPunct="1">
              <a:spcBef>
                <a:spcPct val="0"/>
              </a:spcBef>
              <a:buFont typeface="Wingdings" pitchFamily="2" charset="2"/>
              <a:buNone/>
            </a:pPr>
            <a:r>
              <a:rPr lang="en-IN" altLang="en-US" smtClean="0"/>
              <a:t>represents the area of the region </a:t>
            </a:r>
            <a:br>
              <a:rPr lang="en-IN" altLang="en-US" smtClean="0"/>
            </a:br>
            <a:r>
              <a:rPr lang="en-IN" altLang="en-US" smtClean="0"/>
              <a:t>bounded by the graph of </a:t>
            </a:r>
            <a:r>
              <a:rPr lang="en-IN" altLang="en-US" i="1" smtClean="0"/>
              <a:t>f</a:t>
            </a:r>
            <a:r>
              <a:rPr lang="en-IN" altLang="en-US" smtClean="0"/>
              <a:t> and the </a:t>
            </a:r>
            <a:br>
              <a:rPr lang="en-IN" altLang="en-US" smtClean="0"/>
            </a:br>
            <a:r>
              <a:rPr lang="en-IN" altLang="en-US" i="1" smtClean="0"/>
              <a:t>x</a:t>
            </a:r>
            <a:r>
              <a:rPr lang="en-IN" altLang="en-US" smtClean="0"/>
              <a:t>-axis, from </a:t>
            </a:r>
            <a:r>
              <a:rPr lang="en-IN" altLang="en-US" i="1" smtClean="0"/>
              <a:t>x</a:t>
            </a:r>
            <a:r>
              <a:rPr lang="en-IN" altLang="en-US" smtClean="0"/>
              <a:t> = </a:t>
            </a:r>
            <a:r>
              <a:rPr lang="en-IN" altLang="en-US" i="1" smtClean="0"/>
              <a:t>a</a:t>
            </a:r>
            <a:r>
              <a:rPr lang="en-IN" altLang="en-US" smtClean="0"/>
              <a:t> to </a:t>
            </a:r>
            <a:r>
              <a:rPr lang="en-IN" altLang="en-US" i="1" smtClean="0"/>
              <a:t>x</a:t>
            </a:r>
            <a:r>
              <a:rPr lang="en-IN" altLang="en-US" smtClean="0"/>
              <a:t> = </a:t>
            </a:r>
            <a:r>
              <a:rPr lang="en-IN" altLang="en-US" i="1" smtClean="0"/>
              <a:t>b</a:t>
            </a:r>
            <a:r>
              <a:rPr lang="en-IN" altLang="en-US" smtClean="0"/>
              <a:t>.</a:t>
            </a:r>
          </a:p>
          <a:p>
            <a:pPr marL="0" indent="0" eaLnBrk="1" hangingPunct="1">
              <a:buFont typeface="Wingdings" pitchFamily="2" charset="2"/>
              <a:buNone/>
            </a:pPr>
            <a:endParaRPr lang="en-US" altLang="en-US" smtClean="0"/>
          </a:p>
        </p:txBody>
      </p:sp>
      <p:sp>
        <p:nvSpPr>
          <p:cNvPr id="9219"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pic>
        <p:nvPicPr>
          <p:cNvPr id="9220" name="Picture 12" descr="The image consists of a visual representation and a caption. Visual representation. A curve and four adjacent trapezoids are graphed on the x y coordinate plane. The curve is labeled f. It enters the left of the viewing window in the second quadrant, goes up and to the right with increasing steepness, intersects the positive y axis, enters the first quadrant, after a point goes up and to the right with decreasing steepness, and exits the right of the viewing window. Two points x_0 = a and x_4 = b are marked on the positive x axis with a &lt; b. The interval [a, b] is divided into four equal subintervals which are marked as follows on the positive x axis from left to right: [a, x_1], [x_1, x_2], [x_2, x_3], and [x_3, b]. A trapezoid with left and right sides parallel to each other is graphed in each subinterval between the curve and the positive x axis. The lower side of the trapezoid is a horizontal line and lies on the positive x axis. It begins at the left extremity of a subinterval, goes to the right, and ends at the right extremity of the same subinterval. The upper side of the trapezoid begins at the point on the curve which is at the left extremity of a subinterval, goes up and to the right, and ends at the point on the curve which is at the right extremity of the same subinterval. Caption. The area of the region can be approximated using four trapezoid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2633663"/>
            <a:ext cx="3048000" cy="350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13" descr="int_a^b (f(x)) d 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950" y="4238625"/>
            <a:ext cx="1162050"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Rectangle 2"/>
          <p:cNvSpPr>
            <a:spLocks noChangeArrowheads="1"/>
          </p:cNvSpPr>
          <p:nvPr/>
        </p:nvSpPr>
        <p:spPr bwMode="auto">
          <a:xfrm>
            <a:off x="6172200" y="6200775"/>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sz="1200" b="1"/>
              <a:t>Figure 8.14</a:t>
            </a:r>
            <a:endParaRPr lang="en-IN" altLang="en-US" sz="12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sp>
        <p:nvSpPr>
          <p:cNvPr id="10243" name="Rectangle 1"/>
          <p:cNvSpPr>
            <a:spLocks noChangeArrowheads="1"/>
          </p:cNvSpPr>
          <p:nvPr/>
        </p:nvSpPr>
        <p:spPr bwMode="auto">
          <a:xfrm>
            <a:off x="457200" y="1371600"/>
            <a:ext cx="8229600" cy="438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a:t>First, partition the interval [</a:t>
            </a:r>
            <a:r>
              <a:rPr lang="en-IN" altLang="en-US" i="1"/>
              <a:t>a</a:t>
            </a:r>
            <a:r>
              <a:rPr lang="en-IN" altLang="en-US"/>
              <a:t>, </a:t>
            </a:r>
            <a:r>
              <a:rPr lang="en-IN" altLang="en-US" i="1"/>
              <a:t>b</a:t>
            </a:r>
            <a:r>
              <a:rPr lang="en-IN" altLang="en-US"/>
              <a:t>] into </a:t>
            </a:r>
            <a:r>
              <a:rPr lang="en-IN" altLang="en-US" i="1"/>
              <a:t>n </a:t>
            </a:r>
            <a:r>
              <a:rPr lang="en-IN" altLang="en-US"/>
              <a:t>subintervals, each of width </a:t>
            </a:r>
            <a:r>
              <a:rPr lang="en-US" altLang="en-US">
                <a:sym typeface="Symbol" pitchFamily="18" charset="2"/>
              </a:rPr>
              <a:t></a:t>
            </a:r>
            <a:r>
              <a:rPr lang="en-IN" altLang="en-US" i="1"/>
              <a:t>x </a:t>
            </a:r>
            <a:r>
              <a:rPr lang="en-IN" altLang="en-US"/>
              <a:t>= (</a:t>
            </a:r>
            <a:r>
              <a:rPr lang="en-IN" altLang="en-US" i="1"/>
              <a:t>b </a:t>
            </a:r>
            <a:r>
              <a:rPr lang="en-IN" altLang="en-US"/>
              <a:t>− </a:t>
            </a:r>
            <a:r>
              <a:rPr lang="en-IN" altLang="en-US" i="1"/>
              <a:t>a</a:t>
            </a:r>
            <a:r>
              <a:rPr lang="en-IN" altLang="en-US"/>
              <a:t>)</a:t>
            </a:r>
            <a:r>
              <a:rPr lang="en-US" altLang="en-US" b="1">
                <a:sym typeface="Symbol" pitchFamily="18" charset="2"/>
              </a:rPr>
              <a:t></a:t>
            </a:r>
            <a:r>
              <a:rPr lang="en-IN" altLang="en-US" i="1"/>
              <a:t>n</a:t>
            </a:r>
            <a:r>
              <a:rPr lang="en-IN" altLang="en-US"/>
              <a:t>, such that</a:t>
            </a:r>
          </a:p>
          <a:p>
            <a:pPr>
              <a:spcBef>
                <a:spcPct val="0"/>
              </a:spcBef>
              <a:buFontTx/>
              <a:buNone/>
            </a:pPr>
            <a:endParaRPr lang="en-IN" altLang="en-US"/>
          </a:p>
          <a:p>
            <a:pPr>
              <a:spcBef>
                <a:spcPct val="0"/>
              </a:spcBef>
              <a:buFontTx/>
              <a:buNone/>
            </a:pPr>
            <a:endParaRPr lang="en-IN" altLang="en-US" sz="1500"/>
          </a:p>
          <a:p>
            <a:pPr>
              <a:spcBef>
                <a:spcPct val="0"/>
              </a:spcBef>
              <a:buFontTx/>
              <a:buNone/>
            </a:pPr>
            <a:endParaRPr lang="en-IN" altLang="en-US"/>
          </a:p>
          <a:p>
            <a:pPr>
              <a:spcBef>
                <a:spcPct val="0"/>
              </a:spcBef>
              <a:buFontTx/>
              <a:buNone/>
            </a:pPr>
            <a:r>
              <a:rPr lang="en-IN" altLang="en-US"/>
              <a:t>Then form a trapezoid for each </a:t>
            </a:r>
            <a:br>
              <a:rPr lang="en-IN" altLang="en-US"/>
            </a:br>
            <a:r>
              <a:rPr lang="en-IN" altLang="en-US"/>
              <a:t>subinterval (see Figure 8.15). </a:t>
            </a:r>
            <a:br>
              <a:rPr lang="en-IN" altLang="en-US"/>
            </a:br>
            <a:r>
              <a:rPr lang="en-IN" altLang="en-US"/>
              <a:t>The area of the </a:t>
            </a:r>
            <a:r>
              <a:rPr lang="en-IN" altLang="en-US" i="1"/>
              <a:t>i</a:t>
            </a:r>
            <a:r>
              <a:rPr lang="en-IN" altLang="en-US"/>
              <a:t>th trapezoid is</a:t>
            </a:r>
          </a:p>
          <a:p>
            <a:pPr>
              <a:spcBef>
                <a:spcPct val="0"/>
              </a:spcBef>
              <a:buFontTx/>
              <a:buNone/>
            </a:pPr>
            <a:endParaRPr lang="en-IN" altLang="en-US"/>
          </a:p>
          <a:p>
            <a:pPr>
              <a:spcBef>
                <a:spcPct val="0"/>
              </a:spcBef>
              <a:buFontTx/>
              <a:buNone/>
            </a:pPr>
            <a:endParaRPr lang="en-IN" altLang="en-US"/>
          </a:p>
          <a:p>
            <a:pPr>
              <a:spcBef>
                <a:spcPct val="0"/>
              </a:spcBef>
              <a:buFontTx/>
              <a:buNone/>
            </a:pPr>
            <a:endParaRPr lang="en-IN" altLang="en-US"/>
          </a:p>
          <a:p>
            <a:pPr>
              <a:spcBef>
                <a:spcPct val="0"/>
              </a:spcBef>
              <a:buFontTx/>
              <a:buNone/>
            </a:pPr>
            <a:endParaRPr lang="en-IN" altLang="en-US"/>
          </a:p>
        </p:txBody>
      </p:sp>
      <p:pic>
        <p:nvPicPr>
          <p:cNvPr id="10244" name="Picture 9" descr="a = x_0 &lt; x_1 &lt; x_2 &lt; … &lt; x_n = 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389188"/>
            <a:ext cx="43211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10" descr="Area of ith trapezoid = [(f(x_(i minus 1)) + f(x_i))/2] ((b minus 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572000"/>
            <a:ext cx="5143500" cy="6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11" descr="The image consists of a visual representation and a caption. Visual representation. A curve and a trapezoid are graphed on the x y coordinate plane. Two points x_0 and x_1 are labeled on the positive x axis. x_0 &lt; x_1. The curve is labeled f. It enters the left of the viewing window in the second quadrant, goes up and to the right with increasing steepness, intersects the positive y axis, enters the first quadrant, passes through the points (x_0, f(x_0)) and (x_1, f(x_1)), after a point goes up and to the right with decreasing steepness, and exits the right of the viewing window. A trapezoid with left and right sides parallel to each other is graphed between the curve and the positive x axis. The lower side of the trapezoid is a horizontal line and lies on the positive x axis. It begins at (x_0, 0), goes to the right, and ends at (x_1, 0). The upper side of the trapezoid begins at (x_0, f(x_0)) on the curve, goes up and to the right, and ends at (x_1, f(x_1)) on the curve. The left and right sides of the trapezoid are vertical lines with length f(x_0) and f(x_1) respectively. Caption. The area of the first trapezoid is [(f(x_0) + f(x_1))/2] ((b minus a)/2).&#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438400"/>
            <a:ext cx="2651125" cy="36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Rectangle 2"/>
          <p:cNvSpPr>
            <a:spLocks noChangeArrowheads="1"/>
          </p:cNvSpPr>
          <p:nvPr/>
        </p:nvSpPr>
        <p:spPr bwMode="auto">
          <a:xfrm>
            <a:off x="6546850" y="6124575"/>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sz="1200" b="1"/>
              <a:t>Figure 8.15</a:t>
            </a:r>
            <a:endParaRPr lang="en-IN" altLang="en-US" sz="12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sp>
        <p:nvSpPr>
          <p:cNvPr id="11267" name="Rectangle 1"/>
          <p:cNvSpPr>
            <a:spLocks noChangeArrowheads="1"/>
          </p:cNvSpPr>
          <p:nvPr/>
        </p:nvSpPr>
        <p:spPr bwMode="auto">
          <a:xfrm>
            <a:off x="457200" y="1371600"/>
            <a:ext cx="8229600" cy="153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IN" altLang="en-US"/>
              <a:t>This implies that the sum of the areas of the </a:t>
            </a:r>
            <a:r>
              <a:rPr lang="en-IN" altLang="en-US" i="1"/>
              <a:t>n </a:t>
            </a:r>
            <a:r>
              <a:rPr lang="en-IN" altLang="en-US"/>
              <a:t>trapezoids is</a:t>
            </a:r>
          </a:p>
          <a:p>
            <a:pPr>
              <a:spcBef>
                <a:spcPct val="0"/>
              </a:spcBef>
              <a:buFontTx/>
              <a:buNone/>
            </a:pPr>
            <a:endParaRPr lang="en-IN" altLang="en-US" sz="2200"/>
          </a:p>
          <a:p>
            <a:pPr>
              <a:spcBef>
                <a:spcPct val="0"/>
              </a:spcBef>
              <a:buFontTx/>
              <a:buNone/>
            </a:pPr>
            <a:endParaRPr lang="en-IN" altLang="en-US"/>
          </a:p>
          <a:p>
            <a:pPr>
              <a:spcBef>
                <a:spcPct val="0"/>
              </a:spcBef>
              <a:buFontTx/>
              <a:buNone/>
            </a:pPr>
            <a:endParaRPr lang="en-IN" altLang="en-US"/>
          </a:p>
        </p:txBody>
      </p:sp>
      <p:pic>
        <p:nvPicPr>
          <p:cNvPr id="11268" name="Picture 11" descr="Area = ((b minus a)/n) [(f(x_0) + f(x_1))/2 + ... + (f(x_(n minus 1)) + f(x_n))/2] = ((b minus a)/(2 n)) [f(x_0) + f(x_1) + f(x_1) + f(x_2) + ... + f(x_(n minus 1)) + f(x_n)] = ((b minus a)/(2 n)) [f(x_0) + 2 f(x_1) + 2 f(x_2) + ... + 2 f(x_(n minus 1)) + f (x_n)].&#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113" y="2089150"/>
            <a:ext cx="7597775" cy="217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IN" altLang="en-US" smtClean="0"/>
              <a:t>Letting </a:t>
            </a:r>
            <a:r>
              <a:rPr lang="en-US" altLang="en-US" smtClean="0">
                <a:sym typeface="Symbol" pitchFamily="18" charset="2"/>
              </a:rPr>
              <a:t></a:t>
            </a:r>
            <a:r>
              <a:rPr lang="en-IN" altLang="en-US" i="1" smtClean="0"/>
              <a:t>x </a:t>
            </a:r>
            <a:r>
              <a:rPr lang="en-IN" altLang="en-US" smtClean="0"/>
              <a:t>= (</a:t>
            </a:r>
            <a:r>
              <a:rPr lang="en-IN" altLang="en-US" i="1" smtClean="0"/>
              <a:t>b </a:t>
            </a:r>
            <a:r>
              <a:rPr lang="en-IN" altLang="en-US" smtClean="0"/>
              <a:t>− </a:t>
            </a:r>
            <a:r>
              <a:rPr lang="en-IN" altLang="en-US" i="1" smtClean="0"/>
              <a:t>a</a:t>
            </a:r>
            <a:r>
              <a:rPr lang="en-IN" altLang="en-US" smtClean="0"/>
              <a:t>)</a:t>
            </a:r>
            <a:r>
              <a:rPr lang="en-US" altLang="en-US" b="1" smtClean="0">
                <a:sym typeface="Symbol" pitchFamily="18" charset="2"/>
              </a:rPr>
              <a:t></a:t>
            </a:r>
            <a:r>
              <a:rPr lang="en-IN" altLang="en-US" i="1" smtClean="0"/>
              <a:t>n</a:t>
            </a:r>
            <a:r>
              <a:rPr lang="en-IN" altLang="en-US" smtClean="0"/>
              <a:t>, you can take the limit as            to obtain</a:t>
            </a:r>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endParaRPr lang="en-IN" altLang="en-US" smtClean="0"/>
          </a:p>
          <a:p>
            <a:pPr marL="0" indent="0" eaLnBrk="1" hangingPunct="1">
              <a:buFont typeface="Wingdings" pitchFamily="2" charset="2"/>
              <a:buNone/>
            </a:pPr>
            <a:r>
              <a:rPr lang="en-IN" altLang="en-US" smtClean="0"/>
              <a:t>The result is summarized in the next theorem.</a:t>
            </a: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p:txBody>
      </p:sp>
      <p:sp>
        <p:nvSpPr>
          <p:cNvPr id="12291" name="Rectangle 2"/>
          <p:cNvSpPr>
            <a:spLocks noGrp="1" noChangeArrowheads="1"/>
          </p:cNvSpPr>
          <p:nvPr>
            <p:ph type="title"/>
          </p:nvPr>
        </p:nvSpPr>
        <p:spPr>
          <a:xfrm>
            <a:off x="549275" y="320675"/>
            <a:ext cx="8229600" cy="685800"/>
          </a:xfrm>
          <a:noFill/>
        </p:spPr>
        <p:txBody>
          <a:bodyPr/>
          <a:lstStyle/>
          <a:p>
            <a:pPr eaLnBrk="1" hangingPunct="1"/>
            <a:r>
              <a:rPr lang="en-IN" altLang="en-US" sz="4000" smtClean="0">
                <a:solidFill>
                  <a:schemeClr val="bg1"/>
                </a:solidFill>
              </a:rPr>
              <a:t>The Trapezoidal Rule</a:t>
            </a:r>
            <a:endParaRPr lang="en-US" altLang="en-US" sz="4000" smtClean="0">
              <a:solidFill>
                <a:schemeClr val="bg1"/>
              </a:solidFill>
            </a:endParaRPr>
          </a:p>
        </p:txBody>
      </p:sp>
      <p:pic>
        <p:nvPicPr>
          <p:cNvPr id="12292" name="Picture 11" descr="n right arrow infi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2450" y="1465263"/>
            <a:ext cx="85566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3" name="Picture 12" descr="lim_(n right arrow infinity) (((b minus a)/(2 n)) [f(x_0) + 2 f(x_1) + ... + 2 f(x_(n minus 1)) + f(x_n)]) = lim_(n right arrow infinity) (([f(a) minus f(b)] Delta x)/2 + sum_(i=1)^n (f(x_i) Delta x)) = lim_(n right arrow infinity) (([f(a) minus f(b)] (b minus a))/(2 n)) + lim_(n right arrow infinity) (sum_(i=1)^n (f(x_i) Delta x)) = 0 + int_a^b (f(x)) d 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75" y="2193925"/>
            <a:ext cx="6353175" cy="296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1625</TotalTime>
  <Words>877</Words>
  <Application>Microsoft Office PowerPoint</Application>
  <PresentationFormat>On-screen Show (4:3)</PresentationFormat>
  <Paragraphs>149</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Larsoen_master slide</vt:lpstr>
      <vt:lpstr>PowerPoint Presentation</vt:lpstr>
      <vt:lpstr>PowerPoint Presentation</vt:lpstr>
      <vt:lpstr>PowerPoint Presentation</vt:lpstr>
      <vt:lpstr>PowerPoint Presentation</vt:lpstr>
      <vt:lpstr>The Trapezoidal Rule</vt:lpstr>
      <vt:lpstr>The Trapezoidal Rule</vt:lpstr>
      <vt:lpstr>The Trapezoidal Rule</vt:lpstr>
      <vt:lpstr>The Trapezoidal Rule</vt:lpstr>
      <vt:lpstr>The Trapezoidal Rule</vt:lpstr>
      <vt:lpstr>The Trapezoidal Rule</vt:lpstr>
      <vt:lpstr>Example 1 – Approximation with the Trapezoidal Rule</vt:lpstr>
      <vt:lpstr>Example 1 – Solution</vt:lpstr>
      <vt:lpstr>Example 1 – Solution</vt:lpstr>
      <vt:lpstr>PowerPoint Presentation</vt:lpstr>
      <vt:lpstr>Simpson’s Rule</vt:lpstr>
      <vt:lpstr>Simpson’s Rule</vt:lpstr>
      <vt:lpstr>Simpson’s Rule</vt:lpstr>
      <vt:lpstr>Simpson’s Rule</vt:lpstr>
      <vt:lpstr>Simpson’s Rule</vt:lpstr>
      <vt:lpstr>Example 2 – Approximation with Simpson’s Rule</vt:lpstr>
      <vt:lpstr>PowerPoint Presentation</vt:lpstr>
      <vt:lpstr>Error Analysis </vt:lpstr>
      <vt:lpstr>Error Analysis </vt:lpstr>
      <vt:lpstr>Example 3 –The Approximate Error in the Trapezoidal Rule</vt:lpstr>
      <vt:lpstr>Example 3 – Solution</vt:lpstr>
      <vt:lpstr>Example 3 – Solution</vt:lpstr>
      <vt:lpstr>Example 3 –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547</cp:revision>
  <dcterms:created xsi:type="dcterms:W3CDTF">2008-11-21T04:28:28Z</dcterms:created>
  <dcterms:modified xsi:type="dcterms:W3CDTF">2018-08-03T04:45:25Z</dcterms:modified>
</cp:coreProperties>
</file>