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sldIdLst>
    <p:sldId id="277" r:id="rId2"/>
    <p:sldId id="278" r:id="rId3"/>
    <p:sldId id="256" r:id="rId4"/>
    <p:sldId id="259" r:id="rId5"/>
    <p:sldId id="262" r:id="rId6"/>
    <p:sldId id="263" r:id="rId7"/>
    <p:sldId id="264" r:id="rId8"/>
    <p:sldId id="279" r:id="rId9"/>
    <p:sldId id="261" r:id="rId10"/>
    <p:sldId id="275" r:id="rId11"/>
    <p:sldId id="276" r:id="rId12"/>
    <p:sldId id="265" r:id="rId13"/>
    <p:sldId id="266" r:id="rId14"/>
    <p:sldId id="267" r:id="rId15"/>
    <p:sldId id="268" r:id="rId16"/>
    <p:sldId id="269" r:id="rId17"/>
    <p:sldId id="280" r:id="rId18"/>
    <p:sldId id="270" r:id="rId19"/>
    <p:sldId id="271" r:id="rId20"/>
    <p:sldId id="272" r:id="rId21"/>
    <p:sldId id="273" r:id="rId22"/>
    <p:sldId id="274"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26" autoAdjust="0"/>
    <p:restoredTop sz="94676" autoAdjust="0"/>
  </p:normalViewPr>
  <p:slideViewPr>
    <p:cSldViewPr>
      <p:cViewPr varScale="1">
        <p:scale>
          <a:sx n="87" d="100"/>
          <a:sy n="87" d="100"/>
        </p:scale>
        <p:origin x="-51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06BCE0FF-5B61-47CF-9AC5-0E75F032C24E}" type="slidenum">
              <a:rPr lang="en-US" altLang="en-US"/>
              <a:pPr/>
              <a:t>‹#›</a:t>
            </a:fld>
            <a:endParaRPr lang="en-US" altLang="en-US"/>
          </a:p>
        </p:txBody>
      </p:sp>
    </p:spTree>
    <p:extLst>
      <p:ext uri="{BB962C8B-B14F-4D97-AF65-F5344CB8AC3E}">
        <p14:creationId xmlns:p14="http://schemas.microsoft.com/office/powerpoint/2010/main" val="35444177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9FC4C46-9067-459E-AA1A-C15A09F875D9}" type="slidenum">
              <a:rPr lang="en-US" altLang="en-US"/>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3162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26539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0878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24792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7867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0825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95053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5256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49972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3728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3488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fld id="{DDADB058-29CF-48F0-A7B0-DA82E7D7D361}" type="slidenum">
              <a:rPr lang="en-US" altLang="en-US"/>
              <a:pPr eaLnBrk="1" hangingPunct="1">
                <a:spcBef>
                  <a:spcPct val="50000"/>
                </a:spcBef>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wmf"/></Relationships>
</file>

<file path=ppt/slides/_rels/slide2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228600"/>
            <a:ext cx="68199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 typeface="Arial" charset="0"/>
              <a:buNone/>
            </a:pPr>
            <a:r>
              <a:rPr lang="en-IN" altLang="en-US" sz="3800" b="1">
                <a:ea typeface="Arial" charset="0"/>
                <a:cs typeface="Arial" charset="0"/>
              </a:rPr>
              <a:t>Integration Techniques and Improper Integrals</a:t>
            </a:r>
            <a:endParaRPr lang="en-US" altLang="en-US" sz="3800" b="1">
              <a:ea typeface="Arial" charset="0"/>
              <a:cs typeface="Arial"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8000" b="1">
                <a:solidFill>
                  <a:srgbClr val="E72D36"/>
                </a:solidFill>
              </a:rPr>
              <a:t>8</a:t>
            </a:r>
          </a:p>
        </p:txBody>
      </p:sp>
      <p:pic>
        <p:nvPicPr>
          <p:cNvPr id="3079" name="Picture 1" descr="Cover pag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7500"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9" name="TextBox 11"/>
          <p:cNvSpPr txBox="1">
            <a:spLocks noChangeArrowheads="1"/>
          </p:cNvSpPr>
          <p:nvPr/>
        </p:nvSpPr>
        <p:spPr bwMode="auto">
          <a:xfrm>
            <a:off x="457200" y="1371600"/>
            <a:ext cx="8229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a:t>Using this factorization, you can write the partial fraction decomposition of the rational expression</a:t>
            </a:r>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r>
              <a:rPr lang="en-US" altLang="en-US"/>
              <a:t>where </a:t>
            </a:r>
            <a:r>
              <a:rPr lang="en-US" altLang="en-US" i="1"/>
              <a:t>N</a:t>
            </a:r>
            <a:r>
              <a:rPr lang="en-US" altLang="en-US"/>
              <a:t>(</a:t>
            </a:r>
            <a:r>
              <a:rPr lang="en-US" altLang="en-US" i="1"/>
              <a:t>x</a:t>
            </a:r>
            <a:r>
              <a:rPr lang="en-US" altLang="en-US"/>
              <a:t>) is a polynomial of degree less than 5, as shown.</a:t>
            </a:r>
          </a:p>
        </p:txBody>
      </p:sp>
      <p:pic>
        <p:nvPicPr>
          <p:cNvPr id="13320" name="Picture 2" descr="(N(x))/(x^5 + x^4 minus x minus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13" y="2284413"/>
            <a:ext cx="2595562"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3" descr="(N(x))/((x minus 1)((x + 1)^2)(x^2 + 1)) = A/(x minus 1) + B/(x + 1) + C/((x + 1)^2) + (D x + E)/(x^2 +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4149725"/>
            <a:ext cx="814070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2"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3" name="Picture 1" descr="Decomposition of (N(x))/(D(x)) into Partial Fractions. (item 1). Divide when improper: when (N(x))/(D(x)) is an improper fraction, that is, when the degree of the numerator is greater than or equal to the degree of the denominator, divide the denominator into the numerator to obtain (N(x))/(D(x)) = (a polynomial) + (N_1(x))/(D(x)) where the degree of N_1(x) is less than the degree of D(x). Then apply Steps 2, 3, and 4 to the proper rational expression (N_1(x))/(D(x)). (item 2). Factor denominator: completely factor the denominator into factors of the form (p x + q)^m and (a(x^2) + b x + c)^n where a(x^2) + b x + c is irreducible. (item 3). Linear factors: for each factor of the form (p x + q)^m, the partial fraction decomposition must include the following sum of m fractions. (A_1)/(p x + q) + (A_2)/((p x + q)^2) + ... + (A_m)/((p x + q)^m). (item 4). Quadratic factors: for each factor of the form (a(x^2) + b x + c)^n, the partial fraction decomposition must include the following sum of n fractions. ((B_1)x + C_1)/(a(x^2) + b x + c) + ((B_2)x + C_2)/((a(x^2) + b x + c)^2) + ... + ((B_n)x + C_n)/((a(x^2) + b x + c)^n)."/>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219200"/>
            <a:ext cx="6046788"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4"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t>Linear Factors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1 – </a:t>
            </a:r>
            <a:r>
              <a:rPr lang="en-US" altLang="en-US" sz="3800" i="1" smtClean="0">
                <a:solidFill>
                  <a:schemeClr val="bg1"/>
                </a:solidFill>
              </a:rPr>
              <a:t>Distinct Linear Factors</a:t>
            </a:r>
          </a:p>
        </p:txBody>
      </p:sp>
      <p:sp>
        <p:nvSpPr>
          <p:cNvPr id="62467" name="Rectangle 3"/>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defRPr/>
            </a:pPr>
            <a:r>
              <a:rPr lang="en-US" altLang="en-US" dirty="0" smtClean="0"/>
              <a:t>Write the partial fraction decomposition for</a:t>
            </a:r>
          </a:p>
          <a:p>
            <a:pPr marL="0" indent="0" eaLnBrk="1" hangingPunct="1">
              <a:buFont typeface="Wingdings" pitchFamily="2" charset="2"/>
              <a:buNone/>
              <a:defRPr/>
            </a:pPr>
            <a:endParaRPr lang="en-US" altLang="en-US" sz="1800"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itchFamily="2" charset="2"/>
              <a:buNone/>
              <a:defRPr/>
            </a:pPr>
            <a:r>
              <a:rPr lang="en-US" altLang="en-US" dirty="0" smtClean="0"/>
              <a:t>Because </a:t>
            </a:r>
            <a:r>
              <a:rPr lang="en-US" altLang="en-US" i="1" dirty="0" smtClean="0"/>
              <a:t>x</a:t>
            </a:r>
            <a:r>
              <a:rPr lang="en-US" altLang="en-US" baseline="30000" dirty="0" smtClean="0"/>
              <a:t>2</a:t>
            </a:r>
            <a:r>
              <a:rPr lang="en-US" altLang="en-US" dirty="0" smtClean="0"/>
              <a:t> – 5</a:t>
            </a:r>
            <a:r>
              <a:rPr lang="en-US" altLang="en-US" i="1" dirty="0" smtClean="0"/>
              <a:t>x</a:t>
            </a:r>
            <a:r>
              <a:rPr lang="en-US" altLang="en-US" dirty="0" smtClean="0"/>
              <a:t> + 6 = (</a:t>
            </a:r>
            <a:r>
              <a:rPr lang="en-US" altLang="en-US" i="1" dirty="0" smtClean="0"/>
              <a:t>x</a:t>
            </a:r>
            <a:r>
              <a:rPr lang="en-US" altLang="en-US" dirty="0" smtClean="0"/>
              <a:t> – 3)(</a:t>
            </a:r>
            <a:r>
              <a:rPr lang="en-US" altLang="en-US" i="1" dirty="0" smtClean="0"/>
              <a:t>x</a:t>
            </a:r>
            <a:r>
              <a:rPr lang="en-US" altLang="en-US" dirty="0" smtClean="0"/>
              <a:t> – 2), you should include one partial fraction for each factor and write</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dirty="0" smtClean="0"/>
              <a:t>where </a:t>
            </a:r>
            <a:r>
              <a:rPr lang="en-US" altLang="en-US" i="1" dirty="0" smtClean="0"/>
              <a:t>A </a:t>
            </a:r>
            <a:r>
              <a:rPr lang="en-US" altLang="en-US" dirty="0" smtClean="0"/>
              <a:t>and </a:t>
            </a:r>
            <a:r>
              <a:rPr lang="en-US" altLang="en-US" i="1" dirty="0" smtClean="0"/>
              <a:t>B</a:t>
            </a:r>
            <a:r>
              <a:rPr lang="en-US" altLang="en-US" dirty="0" smtClean="0"/>
              <a:t> are to be determined. </a:t>
            </a:r>
          </a:p>
          <a:p>
            <a:pPr marL="0" indent="0" eaLnBrk="1" hangingPunct="1">
              <a:buFont typeface="Wingdings" pitchFamily="2" charset="2"/>
              <a:buNone/>
              <a:defRPr/>
            </a:pPr>
            <a:endParaRPr lang="en-US" altLang="en-US" sz="1400" dirty="0" smtClean="0"/>
          </a:p>
          <a:p>
            <a:pPr marL="0" indent="0" eaLnBrk="1" hangingPunct="1">
              <a:buFont typeface="Wingdings" pitchFamily="2" charset="2"/>
              <a:buNone/>
              <a:defRPr/>
            </a:pPr>
            <a:r>
              <a:rPr lang="en-US" altLang="en-US" dirty="0" smtClean="0"/>
              <a:t>Multiplying this equation by the least common denominator (</a:t>
            </a:r>
            <a:r>
              <a:rPr lang="en-US" altLang="en-US" i="1" dirty="0" smtClean="0"/>
              <a:t>x</a:t>
            </a:r>
            <a:r>
              <a:rPr lang="en-US" altLang="en-US" dirty="0" smtClean="0"/>
              <a:t> – 3)(</a:t>
            </a:r>
            <a:r>
              <a:rPr lang="en-US" altLang="en-US" i="1" dirty="0" smtClean="0"/>
              <a:t>x</a:t>
            </a:r>
            <a:r>
              <a:rPr lang="en-US" altLang="en-US" dirty="0" smtClean="0"/>
              <a:t> – 2) yields the </a:t>
            </a:r>
            <a:r>
              <a:rPr lang="en-US" altLang="en-US" b="1" dirty="0" smtClean="0"/>
              <a:t>basic equation</a:t>
            </a:r>
          </a:p>
          <a:p>
            <a:pPr marL="0" indent="0" eaLnBrk="1" hangingPunct="1">
              <a:buFont typeface="Wingdings" pitchFamily="2" charset="2"/>
              <a:buNone/>
              <a:defRPr/>
            </a:pPr>
            <a:r>
              <a:rPr lang="en-US" altLang="en-US" b="1" dirty="0" smtClean="0"/>
              <a:t>	</a:t>
            </a:r>
            <a:r>
              <a:rPr lang="en-US" altLang="en-US" dirty="0" smtClean="0"/>
              <a:t>1 = </a:t>
            </a:r>
            <a:r>
              <a:rPr lang="en-US" altLang="en-US" i="1" dirty="0" smtClean="0"/>
              <a:t>A</a:t>
            </a:r>
            <a:r>
              <a:rPr lang="en-US" altLang="en-US" dirty="0" smtClean="0"/>
              <a:t>(</a:t>
            </a:r>
            <a:r>
              <a:rPr lang="en-US" altLang="en-US" i="1" dirty="0" smtClean="0"/>
              <a:t>x</a:t>
            </a:r>
            <a:r>
              <a:rPr lang="en-US" altLang="en-US" dirty="0" smtClean="0"/>
              <a:t> – 2) + </a:t>
            </a:r>
            <a:r>
              <a:rPr lang="en-US" altLang="en-US" i="1" dirty="0" smtClean="0"/>
              <a:t>B</a:t>
            </a:r>
            <a:r>
              <a:rPr lang="en-US" altLang="en-US" dirty="0" smtClean="0"/>
              <a:t>(</a:t>
            </a:r>
            <a:r>
              <a:rPr lang="en-US" altLang="en-US" i="1" dirty="0" smtClean="0"/>
              <a:t>x</a:t>
            </a:r>
            <a:r>
              <a:rPr lang="en-US" altLang="en-US" dirty="0" smtClean="0"/>
              <a:t> – 3).             </a:t>
            </a:r>
            <a:r>
              <a:rPr lang="en-US" altLang="en-US" sz="1800" dirty="0" smtClean="0">
                <a:solidFill>
                  <a:srgbClr val="CC0066"/>
                </a:solidFill>
              </a:rPr>
              <a:t>Basic equation.</a:t>
            </a:r>
          </a:p>
        </p:txBody>
      </p:sp>
      <p:pic>
        <p:nvPicPr>
          <p:cNvPr id="16392" name="Picture 12" descr="1/(x^2 minus 5 x +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6988" y="1268413"/>
            <a:ext cx="1471612"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7" name="Picture 13" descr="1/(x^2 minus 5 x + 6) = A/(x minus 3) + B/(x minus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3600" y="3481388"/>
            <a:ext cx="3482975"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2467">
                                            <p:txEl>
                                              <p:pRg st="2" end="2"/>
                                            </p:txEl>
                                          </p:spTgt>
                                        </p:tgtEl>
                                        <p:attrNameLst>
                                          <p:attrName>style.visibility</p:attrName>
                                        </p:attrNameLst>
                                      </p:cBhvr>
                                      <p:to>
                                        <p:strVal val="visible"/>
                                      </p:to>
                                    </p:set>
                                    <p:animEffect transition="in" filter="fade">
                                      <p:cBhvr>
                                        <p:cTn id="7" dur="1000"/>
                                        <p:tgtEl>
                                          <p:spTgt spid="62467">
                                            <p:txEl>
                                              <p:pRg st="2" end="2"/>
                                            </p:txEl>
                                          </p:spTgt>
                                        </p:tgtEl>
                                      </p:cBhvr>
                                    </p:animEffect>
                                    <p:anim calcmode="lin" valueType="num">
                                      <p:cBhvr>
                                        <p:cTn id="8" dur="10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2467">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2467">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2467">
                                            <p:txEl>
                                              <p:pRg st="3" end="3"/>
                                            </p:txEl>
                                          </p:spTgt>
                                        </p:tgtEl>
                                        <p:attrNameLst>
                                          <p:attrName>style.visibility</p:attrName>
                                        </p:attrNameLst>
                                      </p:cBhvr>
                                      <p:to>
                                        <p:strVal val="visible"/>
                                      </p:to>
                                    </p:set>
                                    <p:animEffect transition="in" filter="fade">
                                      <p:cBhvr>
                                        <p:cTn id="13" dur="1000"/>
                                        <p:tgtEl>
                                          <p:spTgt spid="62467">
                                            <p:txEl>
                                              <p:pRg st="3" end="3"/>
                                            </p:txEl>
                                          </p:spTgt>
                                        </p:tgtEl>
                                      </p:cBhvr>
                                    </p:animEffect>
                                    <p:anim calcmode="lin" valueType="num">
                                      <p:cBhvr>
                                        <p:cTn id="14" dur="10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2467">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2467">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62477"/>
                                        </p:tgtEl>
                                        <p:attrNameLst>
                                          <p:attrName>style.visibility</p:attrName>
                                        </p:attrNameLst>
                                      </p:cBhvr>
                                      <p:to>
                                        <p:strVal val="visible"/>
                                      </p:to>
                                    </p:set>
                                    <p:animEffect transition="in" filter="fade">
                                      <p:cBhvr>
                                        <p:cTn id="19" dur="1000"/>
                                        <p:tgtEl>
                                          <p:spTgt spid="62477"/>
                                        </p:tgtEl>
                                      </p:cBhvr>
                                    </p:animEffect>
                                    <p:anim calcmode="lin" valueType="num">
                                      <p:cBhvr>
                                        <p:cTn id="20" dur="1000" fill="hold"/>
                                        <p:tgtEl>
                                          <p:spTgt spid="62477"/>
                                        </p:tgtEl>
                                        <p:attrNameLst>
                                          <p:attrName>ppt_x</p:attrName>
                                        </p:attrNameLst>
                                      </p:cBhvr>
                                      <p:tavLst>
                                        <p:tav tm="0">
                                          <p:val>
                                            <p:strVal val="#ppt_x"/>
                                          </p:val>
                                        </p:tav>
                                        <p:tav tm="100000">
                                          <p:val>
                                            <p:strVal val="#ppt_x"/>
                                          </p:val>
                                        </p:tav>
                                      </p:tavLst>
                                    </p:anim>
                                    <p:anim calcmode="lin" valueType="num">
                                      <p:cBhvr>
                                        <p:cTn id="21" dur="900" decel="100000" fill="hold"/>
                                        <p:tgtEl>
                                          <p:spTgt spid="62477"/>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62477"/>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62467">
                                            <p:txEl>
                                              <p:pRg st="6" end="6"/>
                                            </p:txEl>
                                          </p:spTgt>
                                        </p:tgtEl>
                                        <p:attrNameLst>
                                          <p:attrName>style.visibility</p:attrName>
                                        </p:attrNameLst>
                                      </p:cBhvr>
                                      <p:to>
                                        <p:strVal val="visible"/>
                                      </p:to>
                                    </p:set>
                                    <p:animEffect transition="in" filter="fade">
                                      <p:cBhvr>
                                        <p:cTn id="25" dur="1000"/>
                                        <p:tgtEl>
                                          <p:spTgt spid="62467">
                                            <p:txEl>
                                              <p:pRg st="6" end="6"/>
                                            </p:txEl>
                                          </p:spTgt>
                                        </p:tgtEl>
                                      </p:cBhvr>
                                    </p:animEffect>
                                    <p:anim calcmode="lin" valueType="num">
                                      <p:cBhvr>
                                        <p:cTn id="26" dur="1000" fill="hold"/>
                                        <p:tgtEl>
                                          <p:spTgt spid="62467">
                                            <p:txEl>
                                              <p:pRg st="6" end="6"/>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62467">
                                            <p:txEl>
                                              <p:pRg st="6" end="6"/>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62467">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37" presetClass="entr" presetSubtype="0" fill="hold" nodeType="clickEffect">
                                  <p:stCondLst>
                                    <p:cond delay="0"/>
                                  </p:stCondLst>
                                  <p:childTnLst>
                                    <p:set>
                                      <p:cBhvr>
                                        <p:cTn id="32" dur="1" fill="hold">
                                          <p:stCondLst>
                                            <p:cond delay="0"/>
                                          </p:stCondLst>
                                        </p:cTn>
                                        <p:tgtEl>
                                          <p:spTgt spid="62467">
                                            <p:txEl>
                                              <p:pRg st="8" end="8"/>
                                            </p:txEl>
                                          </p:spTgt>
                                        </p:tgtEl>
                                        <p:attrNameLst>
                                          <p:attrName>style.visibility</p:attrName>
                                        </p:attrNameLst>
                                      </p:cBhvr>
                                      <p:to>
                                        <p:strVal val="visible"/>
                                      </p:to>
                                    </p:set>
                                    <p:animEffect transition="in" filter="fade">
                                      <p:cBhvr>
                                        <p:cTn id="33" dur="1000"/>
                                        <p:tgtEl>
                                          <p:spTgt spid="62467">
                                            <p:txEl>
                                              <p:pRg st="8" end="8"/>
                                            </p:txEl>
                                          </p:spTgt>
                                        </p:tgtEl>
                                      </p:cBhvr>
                                    </p:animEffect>
                                    <p:anim calcmode="lin" valueType="num">
                                      <p:cBhvr>
                                        <p:cTn id="34" dur="1000" fill="hold"/>
                                        <p:tgtEl>
                                          <p:spTgt spid="62467">
                                            <p:txEl>
                                              <p:pRg st="8" end="8"/>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62467">
                                            <p:txEl>
                                              <p:pRg st="8" end="8"/>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62467">
                                            <p:txEl>
                                              <p:pRg st="8" end="8"/>
                                            </p:txEl>
                                          </p:spTgt>
                                        </p:tgtEl>
                                        <p:attrNameLst>
                                          <p:attrName>ppt_y</p:attrName>
                                        </p:attrNameLst>
                                      </p:cBhvr>
                                      <p:tavLst>
                                        <p:tav tm="0">
                                          <p:val>
                                            <p:strVal val="#ppt_y-.03"/>
                                          </p:val>
                                        </p:tav>
                                        <p:tav tm="100000">
                                          <p:val>
                                            <p:strVal val="#ppt_y"/>
                                          </p:val>
                                        </p:tav>
                                      </p:tavLst>
                                    </p:anim>
                                  </p:childTnLst>
                                </p:cTn>
                              </p:par>
                              <p:par>
                                <p:cTn id="37" presetID="37" presetClass="entr" presetSubtype="0" fill="hold" nodeType="withEffect">
                                  <p:stCondLst>
                                    <p:cond delay="0"/>
                                  </p:stCondLst>
                                  <p:childTnLst>
                                    <p:set>
                                      <p:cBhvr>
                                        <p:cTn id="38" dur="1" fill="hold">
                                          <p:stCondLst>
                                            <p:cond delay="0"/>
                                          </p:stCondLst>
                                        </p:cTn>
                                        <p:tgtEl>
                                          <p:spTgt spid="62467">
                                            <p:txEl>
                                              <p:pRg st="9" end="9"/>
                                            </p:txEl>
                                          </p:spTgt>
                                        </p:tgtEl>
                                        <p:attrNameLst>
                                          <p:attrName>style.visibility</p:attrName>
                                        </p:attrNameLst>
                                      </p:cBhvr>
                                      <p:to>
                                        <p:strVal val="visible"/>
                                      </p:to>
                                    </p:set>
                                    <p:animEffect transition="in" filter="fade">
                                      <p:cBhvr>
                                        <p:cTn id="39" dur="1000"/>
                                        <p:tgtEl>
                                          <p:spTgt spid="62467">
                                            <p:txEl>
                                              <p:pRg st="9" end="9"/>
                                            </p:txEl>
                                          </p:spTgt>
                                        </p:tgtEl>
                                      </p:cBhvr>
                                    </p:animEffect>
                                    <p:anim calcmode="lin" valueType="num">
                                      <p:cBhvr>
                                        <p:cTn id="40" dur="1000" fill="hold"/>
                                        <p:tgtEl>
                                          <p:spTgt spid="62467">
                                            <p:txEl>
                                              <p:pRg st="9" end="9"/>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62467">
                                            <p:txEl>
                                              <p:pRg st="9" end="9"/>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62467">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1 – </a:t>
            </a:r>
            <a:r>
              <a:rPr lang="en-US" altLang="en-US" sz="3800" i="1" smtClean="0">
                <a:solidFill>
                  <a:schemeClr val="bg1"/>
                </a:solidFill>
              </a:rPr>
              <a:t>Solution</a:t>
            </a:r>
          </a:p>
        </p:txBody>
      </p:sp>
      <p:sp>
        <p:nvSpPr>
          <p:cNvPr id="63491"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Because this equation is to be true for all </a:t>
            </a:r>
            <a:r>
              <a:rPr lang="en-US" altLang="en-US" i="1" smtClean="0"/>
              <a:t>x</a:t>
            </a:r>
            <a:r>
              <a:rPr lang="en-US" altLang="en-US" smtClean="0"/>
              <a:t>, you can substitute any </a:t>
            </a:r>
            <a:r>
              <a:rPr lang="en-US" altLang="en-US" i="1" smtClean="0"/>
              <a:t>convenient </a:t>
            </a:r>
            <a:r>
              <a:rPr lang="en-US" altLang="en-US" smtClean="0"/>
              <a:t>values for </a:t>
            </a:r>
            <a:r>
              <a:rPr lang="en-US" altLang="en-US" i="1" smtClean="0"/>
              <a:t>x</a:t>
            </a:r>
            <a:r>
              <a:rPr lang="en-US" altLang="en-US" smtClean="0"/>
              <a:t> to obtain equations in </a:t>
            </a:r>
            <a:r>
              <a:rPr lang="en-US" altLang="en-US" i="1" smtClean="0"/>
              <a:t>A </a:t>
            </a:r>
            <a:r>
              <a:rPr lang="en-US" altLang="en-US" smtClean="0"/>
              <a:t>and </a:t>
            </a:r>
            <a:r>
              <a:rPr lang="en-US" altLang="en-US" i="1" smtClean="0"/>
              <a:t>B</a:t>
            </a:r>
            <a:r>
              <a:rPr lang="en-US" altLang="en-US" smtClean="0"/>
              <a:t>.</a:t>
            </a:r>
          </a:p>
          <a:p>
            <a:pPr marL="0" indent="0" eaLnBrk="1" hangingPunct="1">
              <a:buFont typeface="Wingdings" pitchFamily="2" charset="2"/>
              <a:buNone/>
            </a:pPr>
            <a:endParaRPr lang="en-US" altLang="en-US" sz="1400" i="1" smtClean="0"/>
          </a:p>
          <a:p>
            <a:pPr marL="0" indent="0" eaLnBrk="1" hangingPunct="1">
              <a:buFont typeface="Wingdings" pitchFamily="2" charset="2"/>
              <a:buNone/>
            </a:pPr>
            <a:r>
              <a:rPr lang="en-US" altLang="en-US" smtClean="0"/>
              <a:t>The most convenient values are the ones that make particular factors equal to 0.</a:t>
            </a:r>
          </a:p>
          <a:p>
            <a:pPr marL="0" indent="0" eaLnBrk="1" hangingPunct="1">
              <a:buFont typeface="Wingdings" pitchFamily="2" charset="2"/>
              <a:buNone/>
            </a:pPr>
            <a:endParaRPr lang="en-US" altLang="en-US" sz="1000" smtClean="0"/>
          </a:p>
          <a:p>
            <a:pPr marL="0" indent="0" eaLnBrk="1" hangingPunct="1">
              <a:buFont typeface="Wingdings" pitchFamily="2" charset="2"/>
              <a:buNone/>
            </a:pPr>
            <a:r>
              <a:rPr lang="en-US" altLang="en-US" smtClean="0"/>
              <a:t>To solve for </a:t>
            </a:r>
            <a:r>
              <a:rPr lang="en-US" altLang="en-US" i="1" smtClean="0"/>
              <a:t>A</a:t>
            </a:r>
            <a:r>
              <a:rPr lang="en-US" altLang="en-US" smtClean="0"/>
              <a:t>,</a:t>
            </a:r>
            <a:r>
              <a:rPr lang="en-US" altLang="en-US" i="1" smtClean="0"/>
              <a:t> </a:t>
            </a:r>
            <a:r>
              <a:rPr lang="en-US" altLang="en-US" smtClean="0"/>
              <a:t>let </a:t>
            </a:r>
            <a:r>
              <a:rPr lang="en-US" altLang="en-US" i="1" smtClean="0"/>
              <a:t>x</a:t>
            </a:r>
            <a:r>
              <a:rPr lang="en-US" altLang="en-US" smtClean="0"/>
              <a:t> = 3.</a:t>
            </a:r>
          </a:p>
          <a:p>
            <a:pPr marL="0" indent="0" eaLnBrk="1" hangingPunct="1">
              <a:buFont typeface="Wingdings" pitchFamily="2" charset="2"/>
              <a:buNone/>
            </a:pPr>
            <a:endParaRPr lang="en-US" altLang="en-US" sz="900" smtClean="0"/>
          </a:p>
          <a:p>
            <a:pPr marL="0" indent="0" eaLnBrk="1" hangingPunct="1">
              <a:buFont typeface="Wingdings" pitchFamily="2" charset="2"/>
              <a:buNone/>
            </a:pPr>
            <a:r>
              <a:rPr lang="en-US" altLang="en-US" smtClean="0"/>
              <a:t>	1 = </a:t>
            </a:r>
            <a:r>
              <a:rPr lang="en-US" altLang="en-US" i="1" smtClean="0"/>
              <a:t>A</a:t>
            </a:r>
            <a:r>
              <a:rPr lang="en-US" altLang="en-US" smtClean="0"/>
              <a:t>(</a:t>
            </a:r>
            <a:r>
              <a:rPr lang="en-US" altLang="en-US" smtClean="0">
                <a:solidFill>
                  <a:srgbClr val="CC0066"/>
                </a:solidFill>
              </a:rPr>
              <a:t>3</a:t>
            </a:r>
            <a:r>
              <a:rPr lang="en-US" altLang="en-US" smtClean="0"/>
              <a:t> – 2) + </a:t>
            </a:r>
            <a:r>
              <a:rPr lang="en-US" altLang="en-US" i="1" smtClean="0"/>
              <a:t>B</a:t>
            </a:r>
            <a:r>
              <a:rPr lang="en-US" altLang="en-US" smtClean="0"/>
              <a:t>(</a:t>
            </a:r>
            <a:r>
              <a:rPr lang="en-US" altLang="en-US" smtClean="0">
                <a:solidFill>
                  <a:srgbClr val="CC0066"/>
                </a:solidFill>
              </a:rPr>
              <a:t>3</a:t>
            </a:r>
            <a:r>
              <a:rPr lang="en-US" altLang="en-US" smtClean="0"/>
              <a:t> – 3)            </a:t>
            </a:r>
            <a:r>
              <a:rPr lang="en-US" altLang="en-US" sz="1800" smtClean="0">
                <a:solidFill>
                  <a:srgbClr val="CC0066"/>
                </a:solidFill>
              </a:rPr>
              <a:t>Let </a:t>
            </a:r>
            <a:r>
              <a:rPr lang="en-US" altLang="en-US" sz="1800" i="1" smtClean="0">
                <a:solidFill>
                  <a:srgbClr val="CC0066"/>
                </a:solidFill>
              </a:rPr>
              <a:t>x</a:t>
            </a:r>
            <a:r>
              <a:rPr lang="en-US" altLang="en-US" sz="1800" smtClean="0">
                <a:solidFill>
                  <a:srgbClr val="CC0066"/>
                </a:solidFill>
              </a:rPr>
              <a:t> = 3 in basic equation.</a:t>
            </a:r>
          </a:p>
          <a:p>
            <a:pPr marL="0" indent="0" eaLnBrk="1" hangingPunct="1">
              <a:buFont typeface="Wingdings" pitchFamily="2" charset="2"/>
              <a:buNone/>
            </a:pPr>
            <a:endParaRPr lang="en-US" altLang="en-US" sz="800" smtClean="0"/>
          </a:p>
          <a:p>
            <a:pPr marL="0" indent="0" eaLnBrk="1" hangingPunct="1">
              <a:buFont typeface="Wingdings" pitchFamily="2" charset="2"/>
              <a:buNone/>
            </a:pPr>
            <a:r>
              <a:rPr lang="en-US" altLang="en-US" smtClean="0"/>
              <a:t>	1 = </a:t>
            </a:r>
            <a:r>
              <a:rPr lang="en-US" altLang="en-US" i="1" smtClean="0"/>
              <a:t>A</a:t>
            </a:r>
            <a:r>
              <a:rPr lang="en-US" altLang="en-US" smtClean="0"/>
              <a:t>(1) + </a:t>
            </a:r>
            <a:r>
              <a:rPr lang="en-US" altLang="en-US" i="1" smtClean="0"/>
              <a:t>B</a:t>
            </a:r>
            <a:r>
              <a:rPr lang="en-US" altLang="en-US" smtClean="0"/>
              <a:t>(0)</a:t>
            </a:r>
          </a:p>
          <a:p>
            <a:pPr marL="0" indent="0" eaLnBrk="1" hangingPunct="1">
              <a:buFont typeface="Wingdings" pitchFamily="2" charset="2"/>
              <a:buNone/>
            </a:pPr>
            <a:endParaRPr lang="en-US" altLang="en-US" sz="600" smtClean="0"/>
          </a:p>
          <a:p>
            <a:pPr marL="0" indent="0" eaLnBrk="1" hangingPunct="1">
              <a:buFont typeface="Wingdings" pitchFamily="2" charset="2"/>
              <a:buNone/>
            </a:pPr>
            <a:r>
              <a:rPr lang="en-US" altLang="en-US" i="1" smtClean="0"/>
              <a:t>           </a:t>
            </a:r>
            <a:r>
              <a:rPr lang="en-US" altLang="en-US" smtClean="0"/>
              <a:t>1 =</a:t>
            </a:r>
            <a:r>
              <a:rPr lang="en-US" altLang="en-US" i="1" smtClean="0"/>
              <a:t> A</a:t>
            </a:r>
            <a:endParaRPr lang="en-US" altLang="en-US" smtClean="0"/>
          </a:p>
        </p:txBody>
      </p:sp>
      <p:sp>
        <p:nvSpPr>
          <p:cNvPr id="17416"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3491">
                                            <p:txEl>
                                              <p:pRg st="2" end="2"/>
                                            </p:txEl>
                                          </p:spTgt>
                                        </p:tgtEl>
                                        <p:attrNameLst>
                                          <p:attrName>style.visibility</p:attrName>
                                        </p:attrNameLst>
                                      </p:cBhvr>
                                      <p:to>
                                        <p:strVal val="visible"/>
                                      </p:to>
                                    </p:set>
                                    <p:animEffect transition="in" filter="fade">
                                      <p:cBhvr>
                                        <p:cTn id="7" dur="1000"/>
                                        <p:tgtEl>
                                          <p:spTgt spid="63491">
                                            <p:txEl>
                                              <p:pRg st="2" end="2"/>
                                            </p:txEl>
                                          </p:spTgt>
                                        </p:tgtEl>
                                      </p:cBhvr>
                                    </p:animEffect>
                                    <p:anim calcmode="lin" valueType="num">
                                      <p:cBhvr>
                                        <p:cTn id="8" dur="10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3491">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349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3491">
                                            <p:txEl>
                                              <p:pRg st="4" end="4"/>
                                            </p:txEl>
                                          </p:spTgt>
                                        </p:tgtEl>
                                        <p:attrNameLst>
                                          <p:attrName>style.visibility</p:attrName>
                                        </p:attrNameLst>
                                      </p:cBhvr>
                                      <p:to>
                                        <p:strVal val="visible"/>
                                      </p:to>
                                    </p:set>
                                    <p:animEffect transition="in" filter="fade">
                                      <p:cBhvr>
                                        <p:cTn id="15" dur="1000"/>
                                        <p:tgtEl>
                                          <p:spTgt spid="63491">
                                            <p:txEl>
                                              <p:pRg st="4" end="4"/>
                                            </p:txEl>
                                          </p:spTgt>
                                        </p:tgtEl>
                                      </p:cBhvr>
                                    </p:animEffect>
                                    <p:anim calcmode="lin" valueType="num">
                                      <p:cBhvr>
                                        <p:cTn id="16" dur="1000" fill="hold"/>
                                        <p:tgtEl>
                                          <p:spTgt spid="63491">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3491">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3491">
                                            <p:txEl>
                                              <p:pRg st="4" end="4"/>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63491">
                                            <p:txEl>
                                              <p:pRg st="6" end="6"/>
                                            </p:txEl>
                                          </p:spTgt>
                                        </p:tgtEl>
                                        <p:attrNameLst>
                                          <p:attrName>style.visibility</p:attrName>
                                        </p:attrNameLst>
                                      </p:cBhvr>
                                      <p:to>
                                        <p:strVal val="visible"/>
                                      </p:to>
                                    </p:set>
                                    <p:animEffect transition="in" filter="fade">
                                      <p:cBhvr>
                                        <p:cTn id="21" dur="1000"/>
                                        <p:tgtEl>
                                          <p:spTgt spid="63491">
                                            <p:txEl>
                                              <p:pRg st="6" end="6"/>
                                            </p:txEl>
                                          </p:spTgt>
                                        </p:tgtEl>
                                      </p:cBhvr>
                                    </p:animEffect>
                                    <p:anim calcmode="lin" valueType="num">
                                      <p:cBhvr>
                                        <p:cTn id="22" dur="1000" fill="hold"/>
                                        <p:tgtEl>
                                          <p:spTgt spid="63491">
                                            <p:txEl>
                                              <p:pRg st="6" end="6"/>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63491">
                                            <p:txEl>
                                              <p:pRg st="6" end="6"/>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63491">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63491">
                                            <p:txEl>
                                              <p:pRg st="8" end="8"/>
                                            </p:txEl>
                                          </p:spTgt>
                                        </p:tgtEl>
                                        <p:attrNameLst>
                                          <p:attrName>style.visibility</p:attrName>
                                        </p:attrNameLst>
                                      </p:cBhvr>
                                      <p:to>
                                        <p:strVal val="visible"/>
                                      </p:to>
                                    </p:set>
                                    <p:animEffect transition="in" filter="fade">
                                      <p:cBhvr>
                                        <p:cTn id="29" dur="1000"/>
                                        <p:tgtEl>
                                          <p:spTgt spid="63491">
                                            <p:txEl>
                                              <p:pRg st="8" end="8"/>
                                            </p:txEl>
                                          </p:spTgt>
                                        </p:tgtEl>
                                      </p:cBhvr>
                                    </p:animEffect>
                                    <p:anim calcmode="lin" valueType="num">
                                      <p:cBhvr>
                                        <p:cTn id="30" dur="1000" fill="hold"/>
                                        <p:tgtEl>
                                          <p:spTgt spid="63491">
                                            <p:txEl>
                                              <p:pRg st="8" end="8"/>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63491">
                                            <p:txEl>
                                              <p:pRg st="8" end="8"/>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3491">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63491">
                                            <p:txEl>
                                              <p:pRg st="10" end="10"/>
                                            </p:txEl>
                                          </p:spTgt>
                                        </p:tgtEl>
                                        <p:attrNameLst>
                                          <p:attrName>style.visibility</p:attrName>
                                        </p:attrNameLst>
                                      </p:cBhvr>
                                      <p:to>
                                        <p:strVal val="visible"/>
                                      </p:to>
                                    </p:set>
                                    <p:animEffect transition="in" filter="fade">
                                      <p:cBhvr>
                                        <p:cTn id="37" dur="1000"/>
                                        <p:tgtEl>
                                          <p:spTgt spid="63491">
                                            <p:txEl>
                                              <p:pRg st="10" end="10"/>
                                            </p:txEl>
                                          </p:spTgt>
                                        </p:tgtEl>
                                      </p:cBhvr>
                                    </p:animEffect>
                                    <p:anim calcmode="lin" valueType="num">
                                      <p:cBhvr>
                                        <p:cTn id="38" dur="1000" fill="hold"/>
                                        <p:tgtEl>
                                          <p:spTgt spid="63491">
                                            <p:txEl>
                                              <p:pRg st="10" end="10"/>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63491">
                                            <p:txEl>
                                              <p:pRg st="10" end="10"/>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3491">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1 – </a:t>
            </a:r>
            <a:r>
              <a:rPr lang="en-US" altLang="en-US" sz="3800" i="1" smtClean="0">
                <a:solidFill>
                  <a:schemeClr val="bg1"/>
                </a:solidFill>
              </a:rPr>
              <a:t>Solution</a:t>
            </a:r>
          </a:p>
        </p:txBody>
      </p:sp>
      <p:sp>
        <p:nvSpPr>
          <p:cNvPr id="64515" name="Rectangle 3"/>
          <p:cNvSpPr>
            <a:spLocks noGrp="1" noChangeArrowheads="1"/>
          </p:cNvSpPr>
          <p:nvPr>
            <p:ph type="body" idx="1"/>
          </p:nvPr>
        </p:nvSpPr>
        <p:spPr>
          <a:xfrm>
            <a:off x="457200" y="1370013"/>
            <a:ext cx="8229600" cy="5256212"/>
          </a:xfrm>
        </p:spPr>
        <p:txBody>
          <a:bodyPr/>
          <a:lstStyle/>
          <a:p>
            <a:pPr marL="0" indent="0" eaLnBrk="1" hangingPunct="1">
              <a:buFont typeface="Wingdings" pitchFamily="2" charset="2"/>
              <a:buNone/>
              <a:defRPr/>
            </a:pPr>
            <a:r>
              <a:rPr lang="en-US" altLang="en-US" dirty="0" smtClean="0"/>
              <a:t>To solve for </a:t>
            </a:r>
            <a:r>
              <a:rPr lang="en-US" altLang="en-US" i="1" dirty="0" smtClean="0"/>
              <a:t>B, </a:t>
            </a:r>
            <a:r>
              <a:rPr lang="en-US" altLang="en-US" dirty="0" smtClean="0"/>
              <a:t>let </a:t>
            </a:r>
            <a:r>
              <a:rPr lang="en-US" altLang="en-US" i="1" dirty="0" smtClean="0"/>
              <a:t>x</a:t>
            </a:r>
            <a:r>
              <a:rPr lang="en-US" altLang="en-US" dirty="0" smtClean="0"/>
              <a:t> = 2.</a:t>
            </a:r>
          </a:p>
          <a:p>
            <a:pPr marL="0" indent="0" eaLnBrk="1" hangingPunct="1">
              <a:buFont typeface="Wingdings" pitchFamily="2" charset="2"/>
              <a:buNone/>
              <a:defRPr/>
            </a:pPr>
            <a:endParaRPr lang="en-US" altLang="en-US" sz="1050" dirty="0" smtClean="0"/>
          </a:p>
          <a:p>
            <a:pPr marL="0" indent="0" eaLnBrk="1" hangingPunct="1">
              <a:buFont typeface="Wingdings" pitchFamily="2" charset="2"/>
              <a:buNone/>
              <a:defRPr/>
            </a:pPr>
            <a:r>
              <a:rPr lang="en-US" altLang="en-US" dirty="0" smtClean="0"/>
              <a:t>	1 = </a:t>
            </a:r>
            <a:r>
              <a:rPr lang="en-US" altLang="en-US" i="1" dirty="0" smtClean="0"/>
              <a:t>A</a:t>
            </a:r>
            <a:r>
              <a:rPr lang="en-US" altLang="en-US" dirty="0" smtClean="0"/>
              <a:t>(</a:t>
            </a:r>
            <a:r>
              <a:rPr lang="en-US" altLang="en-US" dirty="0" smtClean="0">
                <a:solidFill>
                  <a:srgbClr val="CC0066"/>
                </a:solidFill>
              </a:rPr>
              <a:t>2</a:t>
            </a:r>
            <a:r>
              <a:rPr lang="en-US" altLang="en-US" dirty="0" smtClean="0"/>
              <a:t> – 2) + </a:t>
            </a:r>
            <a:r>
              <a:rPr lang="en-US" altLang="en-US" i="1" dirty="0" smtClean="0"/>
              <a:t>B</a:t>
            </a:r>
            <a:r>
              <a:rPr lang="en-US" altLang="en-US" dirty="0" smtClean="0"/>
              <a:t>(</a:t>
            </a:r>
            <a:r>
              <a:rPr lang="en-US" altLang="en-US" dirty="0" smtClean="0">
                <a:solidFill>
                  <a:srgbClr val="CC0066"/>
                </a:solidFill>
              </a:rPr>
              <a:t>2</a:t>
            </a:r>
            <a:r>
              <a:rPr lang="en-US" altLang="en-US" dirty="0" smtClean="0"/>
              <a:t> – 3)               </a:t>
            </a:r>
            <a:r>
              <a:rPr lang="en-US" altLang="en-US" sz="1800" dirty="0" smtClean="0">
                <a:solidFill>
                  <a:srgbClr val="CC0066"/>
                </a:solidFill>
              </a:rPr>
              <a:t>Let </a:t>
            </a:r>
            <a:r>
              <a:rPr lang="en-US" altLang="en-US" sz="1800" i="1" dirty="0" smtClean="0">
                <a:solidFill>
                  <a:srgbClr val="CC0066"/>
                </a:solidFill>
              </a:rPr>
              <a:t>x</a:t>
            </a:r>
            <a:r>
              <a:rPr lang="en-US" altLang="en-US" sz="1800" dirty="0" smtClean="0">
                <a:solidFill>
                  <a:srgbClr val="CC0066"/>
                </a:solidFill>
              </a:rPr>
              <a:t> = 2 in basic equation.</a:t>
            </a:r>
            <a:endParaRPr lang="en-US" altLang="en-US" dirty="0" smtClean="0"/>
          </a:p>
          <a:p>
            <a:pPr marL="0" indent="0" eaLnBrk="1" hangingPunct="1">
              <a:buFont typeface="Wingdings" pitchFamily="2" charset="2"/>
              <a:buNone/>
              <a:defRPr/>
            </a:pPr>
            <a:endParaRPr lang="en-US" altLang="en-US" sz="1100" dirty="0" smtClean="0"/>
          </a:p>
          <a:p>
            <a:pPr marL="0" indent="0" eaLnBrk="1" hangingPunct="1">
              <a:buFont typeface="Wingdings" pitchFamily="2" charset="2"/>
              <a:buNone/>
              <a:defRPr/>
            </a:pPr>
            <a:r>
              <a:rPr lang="en-US" altLang="en-US" dirty="0"/>
              <a:t>	</a:t>
            </a:r>
            <a:r>
              <a:rPr lang="en-US" altLang="en-US" dirty="0" smtClean="0"/>
              <a:t>1</a:t>
            </a:r>
            <a:r>
              <a:rPr lang="en-US" altLang="en-US" i="1" dirty="0" smtClean="0"/>
              <a:t> = A</a:t>
            </a:r>
            <a:r>
              <a:rPr lang="en-US" altLang="en-US" dirty="0" smtClean="0"/>
              <a:t>(0) + </a:t>
            </a:r>
            <a:r>
              <a:rPr lang="en-US" altLang="en-US" i="1" dirty="0" smtClean="0"/>
              <a:t>B</a:t>
            </a:r>
            <a:r>
              <a:rPr lang="en-US" altLang="en-US" dirty="0" smtClean="0"/>
              <a:t>(–1)</a:t>
            </a:r>
          </a:p>
          <a:p>
            <a:pPr marL="0" indent="0" eaLnBrk="1" hangingPunct="1">
              <a:buFont typeface="Wingdings" pitchFamily="2" charset="2"/>
              <a:buNone/>
              <a:defRPr/>
            </a:pPr>
            <a:endParaRPr lang="en-US" altLang="en-US" sz="600" dirty="0" smtClean="0"/>
          </a:p>
          <a:p>
            <a:pPr marL="0" indent="0" eaLnBrk="1" hangingPunct="1">
              <a:buFont typeface="Wingdings" pitchFamily="2" charset="2"/>
              <a:buNone/>
              <a:defRPr/>
            </a:pPr>
            <a:r>
              <a:rPr lang="en-US" altLang="en-US" i="1" dirty="0"/>
              <a:t> </a:t>
            </a:r>
            <a:r>
              <a:rPr lang="en-US" altLang="en-US" i="1" dirty="0" smtClean="0"/>
              <a:t>        </a:t>
            </a:r>
            <a:r>
              <a:rPr lang="en-US" altLang="en-US" dirty="0" smtClean="0"/>
              <a:t>–1 = </a:t>
            </a:r>
            <a:r>
              <a:rPr lang="en-US" altLang="en-US" i="1" dirty="0" smtClean="0"/>
              <a:t>B</a:t>
            </a:r>
            <a:endParaRPr lang="en-US" altLang="en-US" dirty="0" smtClean="0"/>
          </a:p>
          <a:p>
            <a:pPr marL="0" indent="0" eaLnBrk="1" hangingPunct="1">
              <a:buFont typeface="Wingdings" pitchFamily="2" charset="2"/>
              <a:buNone/>
              <a:defRPr/>
            </a:pPr>
            <a:endParaRPr lang="en-US" altLang="en-US" sz="1050" dirty="0" smtClean="0"/>
          </a:p>
          <a:p>
            <a:pPr marL="0" indent="0" eaLnBrk="1" hangingPunct="1">
              <a:buFont typeface="Wingdings" pitchFamily="2" charset="2"/>
              <a:buNone/>
              <a:defRPr/>
            </a:pPr>
            <a:r>
              <a:rPr lang="en-US" altLang="en-US" dirty="0" smtClean="0"/>
              <a:t>So, the decomposition is</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dirty="0" smtClean="0"/>
              <a:t>as shown at the beginning of this section.</a:t>
            </a:r>
          </a:p>
        </p:txBody>
      </p:sp>
      <p:pic>
        <p:nvPicPr>
          <p:cNvPr id="64520" name="Picture 8" descr="1/(x^2 minus 5 x + 6) = 1/(x minus 3) minus 1/(x minus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4267200"/>
            <a:ext cx="38671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1"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4515">
                                            <p:txEl>
                                              <p:pRg st="4" end="4"/>
                                            </p:txEl>
                                          </p:spTgt>
                                        </p:tgtEl>
                                        <p:attrNameLst>
                                          <p:attrName>style.visibility</p:attrName>
                                        </p:attrNameLst>
                                      </p:cBhvr>
                                      <p:to>
                                        <p:strVal val="visible"/>
                                      </p:to>
                                    </p:set>
                                    <p:animEffect transition="in" filter="fade">
                                      <p:cBhvr>
                                        <p:cTn id="7" dur="1000"/>
                                        <p:tgtEl>
                                          <p:spTgt spid="64515">
                                            <p:txEl>
                                              <p:pRg st="4" end="4"/>
                                            </p:txEl>
                                          </p:spTgt>
                                        </p:tgtEl>
                                      </p:cBhvr>
                                    </p:animEffect>
                                    <p:anim calcmode="lin" valueType="num">
                                      <p:cBhvr>
                                        <p:cTn id="8" dur="1000" fill="hold"/>
                                        <p:tgtEl>
                                          <p:spTgt spid="64515">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4515">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451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4515">
                                            <p:txEl>
                                              <p:pRg st="6" end="6"/>
                                            </p:txEl>
                                          </p:spTgt>
                                        </p:tgtEl>
                                        <p:attrNameLst>
                                          <p:attrName>style.visibility</p:attrName>
                                        </p:attrNameLst>
                                      </p:cBhvr>
                                      <p:to>
                                        <p:strVal val="visible"/>
                                      </p:to>
                                    </p:set>
                                    <p:animEffect transition="in" filter="fade">
                                      <p:cBhvr>
                                        <p:cTn id="15" dur="1000"/>
                                        <p:tgtEl>
                                          <p:spTgt spid="64515">
                                            <p:txEl>
                                              <p:pRg st="6" end="6"/>
                                            </p:txEl>
                                          </p:spTgt>
                                        </p:tgtEl>
                                      </p:cBhvr>
                                    </p:animEffect>
                                    <p:anim calcmode="lin" valueType="num">
                                      <p:cBhvr>
                                        <p:cTn id="16" dur="1000" fill="hold"/>
                                        <p:tgtEl>
                                          <p:spTgt spid="64515">
                                            <p:txEl>
                                              <p:pRg st="6" end="6"/>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4515">
                                            <p:txEl>
                                              <p:pRg st="6" end="6"/>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451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64515">
                                            <p:txEl>
                                              <p:pRg st="8" end="8"/>
                                            </p:txEl>
                                          </p:spTgt>
                                        </p:tgtEl>
                                        <p:attrNameLst>
                                          <p:attrName>style.visibility</p:attrName>
                                        </p:attrNameLst>
                                      </p:cBhvr>
                                      <p:to>
                                        <p:strVal val="visible"/>
                                      </p:to>
                                    </p:set>
                                    <p:animEffect transition="in" filter="fade">
                                      <p:cBhvr>
                                        <p:cTn id="23" dur="1000"/>
                                        <p:tgtEl>
                                          <p:spTgt spid="64515">
                                            <p:txEl>
                                              <p:pRg st="8" end="8"/>
                                            </p:txEl>
                                          </p:spTgt>
                                        </p:tgtEl>
                                      </p:cBhvr>
                                    </p:animEffect>
                                    <p:anim calcmode="lin" valueType="num">
                                      <p:cBhvr>
                                        <p:cTn id="24" dur="1000" fill="hold"/>
                                        <p:tgtEl>
                                          <p:spTgt spid="64515">
                                            <p:txEl>
                                              <p:pRg st="8" end="8"/>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64515">
                                            <p:txEl>
                                              <p:pRg st="8" end="8"/>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4515">
                                            <p:txEl>
                                              <p:pRg st="8" end="8"/>
                                            </p:txEl>
                                          </p:spTgt>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64515">
                                            <p:txEl>
                                              <p:pRg st="11" end="11"/>
                                            </p:txEl>
                                          </p:spTgt>
                                        </p:tgtEl>
                                        <p:attrNameLst>
                                          <p:attrName>style.visibility</p:attrName>
                                        </p:attrNameLst>
                                      </p:cBhvr>
                                      <p:to>
                                        <p:strVal val="visible"/>
                                      </p:to>
                                    </p:set>
                                    <p:animEffect transition="in" filter="fade">
                                      <p:cBhvr>
                                        <p:cTn id="29" dur="1000"/>
                                        <p:tgtEl>
                                          <p:spTgt spid="64515">
                                            <p:txEl>
                                              <p:pRg st="11" end="11"/>
                                            </p:txEl>
                                          </p:spTgt>
                                        </p:tgtEl>
                                      </p:cBhvr>
                                    </p:animEffect>
                                    <p:anim calcmode="lin" valueType="num">
                                      <p:cBhvr>
                                        <p:cTn id="30" dur="1000" fill="hold"/>
                                        <p:tgtEl>
                                          <p:spTgt spid="64515">
                                            <p:txEl>
                                              <p:pRg st="11" end="11"/>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64515">
                                            <p:txEl>
                                              <p:pRg st="11" end="11"/>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4515">
                                            <p:txEl>
                                              <p:pRg st="11" end="11"/>
                                            </p:txEl>
                                          </p:spTgt>
                                        </p:tgtEl>
                                        <p:attrNameLst>
                                          <p:attrName>ppt_y</p:attrName>
                                        </p:attrNameLst>
                                      </p:cBhvr>
                                      <p:tavLst>
                                        <p:tav tm="0">
                                          <p:val>
                                            <p:strVal val="#ppt_y-.03"/>
                                          </p:val>
                                        </p:tav>
                                        <p:tav tm="100000">
                                          <p:val>
                                            <p:strVal val="#ppt_y"/>
                                          </p:val>
                                        </p:tav>
                                      </p:tavLst>
                                    </p:anim>
                                  </p:childTnLst>
                                </p:cTn>
                              </p:par>
                              <p:par>
                                <p:cTn id="33" presetID="37" presetClass="entr" presetSubtype="0" fill="hold" nodeType="withEffect">
                                  <p:stCondLst>
                                    <p:cond delay="0"/>
                                  </p:stCondLst>
                                  <p:childTnLst>
                                    <p:set>
                                      <p:cBhvr>
                                        <p:cTn id="34" dur="1" fill="hold">
                                          <p:stCondLst>
                                            <p:cond delay="0"/>
                                          </p:stCondLst>
                                        </p:cTn>
                                        <p:tgtEl>
                                          <p:spTgt spid="64520"/>
                                        </p:tgtEl>
                                        <p:attrNameLst>
                                          <p:attrName>style.visibility</p:attrName>
                                        </p:attrNameLst>
                                      </p:cBhvr>
                                      <p:to>
                                        <p:strVal val="visible"/>
                                      </p:to>
                                    </p:set>
                                    <p:animEffect transition="in" filter="fade">
                                      <p:cBhvr>
                                        <p:cTn id="35" dur="1000"/>
                                        <p:tgtEl>
                                          <p:spTgt spid="64520"/>
                                        </p:tgtEl>
                                      </p:cBhvr>
                                    </p:animEffect>
                                    <p:anim calcmode="lin" valueType="num">
                                      <p:cBhvr>
                                        <p:cTn id="36" dur="1000" fill="hold"/>
                                        <p:tgtEl>
                                          <p:spTgt spid="64520"/>
                                        </p:tgtEl>
                                        <p:attrNameLst>
                                          <p:attrName>ppt_x</p:attrName>
                                        </p:attrNameLst>
                                      </p:cBhvr>
                                      <p:tavLst>
                                        <p:tav tm="0">
                                          <p:val>
                                            <p:strVal val="#ppt_x"/>
                                          </p:val>
                                        </p:tav>
                                        <p:tav tm="100000">
                                          <p:val>
                                            <p:strVal val="#ppt_x"/>
                                          </p:val>
                                        </p:tav>
                                      </p:tavLst>
                                    </p:anim>
                                    <p:anim calcmode="lin" valueType="num">
                                      <p:cBhvr>
                                        <p:cTn id="37" dur="900" decel="100000" fill="hold"/>
                                        <p:tgtEl>
                                          <p:spTgt spid="64520"/>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6452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000"/>
              <a:t>Quadratic Factors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Quadratic Factors</a:t>
            </a:r>
          </a:p>
        </p:txBody>
      </p:sp>
      <p:sp>
        <p:nvSpPr>
          <p:cNvPr id="20483" name="Rectangle 3"/>
          <p:cNvSpPr>
            <a:spLocks noGrp="1" noChangeArrowheads="1"/>
          </p:cNvSpPr>
          <p:nvPr>
            <p:ph type="body" idx="1"/>
          </p:nvPr>
        </p:nvSpPr>
        <p:spPr>
          <a:xfrm>
            <a:off x="457200" y="1370013"/>
            <a:ext cx="8229600" cy="5256212"/>
          </a:xfrm>
          <a:noFill/>
        </p:spPr>
        <p:txBody>
          <a:bodyPr/>
          <a:lstStyle/>
          <a:p>
            <a:pPr marL="0" indent="0">
              <a:buFont typeface="Wingdings" pitchFamily="2" charset="2"/>
              <a:buNone/>
            </a:pPr>
            <a:r>
              <a:rPr lang="en-IN" altLang="en-US" smtClean="0"/>
              <a:t>When using the method of partial fractions with </a:t>
            </a:r>
            <a:r>
              <a:rPr lang="en-IN" altLang="en-US" i="1" smtClean="0"/>
              <a:t>linear </a:t>
            </a:r>
            <a:r>
              <a:rPr lang="en-IN" altLang="en-US" smtClean="0"/>
              <a:t>factors, a convenient choice of </a:t>
            </a:r>
            <a:r>
              <a:rPr lang="en-IN" altLang="en-US" i="1" smtClean="0"/>
              <a:t>x </a:t>
            </a:r>
            <a:r>
              <a:rPr lang="en-IN" altLang="en-US" smtClean="0"/>
              <a:t>immediately yields a value for one of the coefficients. </a:t>
            </a:r>
          </a:p>
          <a:p>
            <a:pPr marL="0" indent="0">
              <a:buFont typeface="Wingdings" pitchFamily="2" charset="2"/>
              <a:buNone/>
            </a:pPr>
            <a:endParaRPr lang="en-IN" altLang="en-US" smtClean="0"/>
          </a:p>
          <a:p>
            <a:pPr marL="0" indent="0">
              <a:buFont typeface="Wingdings" pitchFamily="2" charset="2"/>
              <a:buNone/>
            </a:pPr>
            <a:r>
              <a:rPr lang="en-IN" altLang="en-US" smtClean="0"/>
              <a:t>With </a:t>
            </a:r>
            <a:r>
              <a:rPr lang="en-IN" altLang="en-US" i="1" smtClean="0"/>
              <a:t>quadratic </a:t>
            </a:r>
            <a:r>
              <a:rPr lang="en-IN" altLang="en-US" smtClean="0"/>
              <a:t>factors, a system of linear equations usually has to be solved, regardless of the choice of </a:t>
            </a:r>
            <a:r>
              <a:rPr lang="en-IN" altLang="en-US" i="1" smtClean="0"/>
              <a:t>x</a:t>
            </a:r>
            <a:r>
              <a:rPr lang="en-IN" altLang="en-US" smtClean="0"/>
              <a:t>.</a:t>
            </a:r>
            <a:endParaRPr lang="en-US"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49275" y="320675"/>
            <a:ext cx="8229600" cy="639763"/>
          </a:xfrm>
          <a:noFill/>
        </p:spPr>
        <p:txBody>
          <a:bodyPr/>
          <a:lstStyle/>
          <a:p>
            <a:pPr eaLnBrk="1" hangingPunct="1"/>
            <a:r>
              <a:rPr lang="en-US" altLang="en-US" sz="2800" smtClean="0">
                <a:solidFill>
                  <a:schemeClr val="bg1"/>
                </a:solidFill>
              </a:rPr>
              <a:t>Example 3 – </a:t>
            </a:r>
            <a:r>
              <a:rPr lang="en-US" altLang="en-US" sz="2800" i="1" smtClean="0">
                <a:solidFill>
                  <a:schemeClr val="bg1"/>
                </a:solidFill>
              </a:rPr>
              <a:t>Distinct Linear and Quadratic Factors</a:t>
            </a:r>
          </a:p>
        </p:txBody>
      </p:sp>
      <p:sp>
        <p:nvSpPr>
          <p:cNvPr id="66563" name="Rectangle 3"/>
          <p:cNvSpPr>
            <a:spLocks noGrp="1" noChangeArrowheads="1"/>
          </p:cNvSpPr>
          <p:nvPr>
            <p:ph type="body" idx="1"/>
          </p:nvPr>
        </p:nvSpPr>
        <p:spPr>
          <a:xfrm>
            <a:off x="457200" y="1370013"/>
            <a:ext cx="8458200" cy="5256212"/>
          </a:xfrm>
        </p:spPr>
        <p:txBody>
          <a:bodyPr/>
          <a:lstStyle/>
          <a:p>
            <a:pPr marL="0" indent="0" eaLnBrk="1" hangingPunct="1">
              <a:buFont typeface="Wingdings" pitchFamily="2" charset="2"/>
              <a:buNone/>
              <a:defRPr/>
            </a:pPr>
            <a:r>
              <a:rPr lang="en-US" altLang="en-US" dirty="0" smtClean="0"/>
              <a:t>Find</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itchFamily="2" charset="2"/>
              <a:buNone/>
              <a:defRPr/>
            </a:pPr>
            <a:r>
              <a:rPr lang="en-US" altLang="en-US" dirty="0" smtClean="0"/>
              <a:t>Because (</a:t>
            </a:r>
            <a:r>
              <a:rPr lang="en-US" altLang="en-US" i="1" dirty="0" smtClean="0"/>
              <a:t>x</a:t>
            </a:r>
            <a:r>
              <a:rPr lang="en-US" altLang="en-US" baseline="30000" dirty="0" smtClean="0"/>
              <a:t>2</a:t>
            </a:r>
            <a:r>
              <a:rPr lang="en-US" altLang="en-US" dirty="0" smtClean="0"/>
              <a:t> – </a:t>
            </a:r>
            <a:r>
              <a:rPr lang="en-US" altLang="en-US" i="1" dirty="0" smtClean="0"/>
              <a:t>x</a:t>
            </a:r>
            <a:r>
              <a:rPr lang="en-US" altLang="en-US" dirty="0" smtClean="0"/>
              <a:t>)(</a:t>
            </a:r>
            <a:r>
              <a:rPr lang="en-US" altLang="en-US" i="1" dirty="0" smtClean="0"/>
              <a:t>x</a:t>
            </a:r>
            <a:r>
              <a:rPr lang="en-US" altLang="en-US" baseline="30000" dirty="0" smtClean="0"/>
              <a:t>2</a:t>
            </a:r>
            <a:r>
              <a:rPr lang="en-US" altLang="en-US" dirty="0" smtClean="0"/>
              <a:t> + 4) = </a:t>
            </a:r>
            <a:r>
              <a:rPr lang="en-US" altLang="en-US" i="1" dirty="0" smtClean="0"/>
              <a:t>x</a:t>
            </a:r>
            <a:r>
              <a:rPr lang="en-US" altLang="en-US" dirty="0" smtClean="0"/>
              <a:t>(</a:t>
            </a:r>
            <a:r>
              <a:rPr lang="en-US" altLang="en-US" i="1" dirty="0" smtClean="0"/>
              <a:t>x</a:t>
            </a:r>
            <a:r>
              <a:rPr lang="en-US" altLang="en-US" dirty="0" smtClean="0"/>
              <a:t> – 1)(</a:t>
            </a:r>
            <a:r>
              <a:rPr lang="en-US" altLang="en-US" i="1" dirty="0" smtClean="0"/>
              <a:t>x</a:t>
            </a:r>
            <a:r>
              <a:rPr lang="en-US" altLang="en-US" baseline="30000" dirty="0" smtClean="0"/>
              <a:t>2</a:t>
            </a:r>
            <a:r>
              <a:rPr lang="en-US" altLang="en-US" dirty="0" smtClean="0"/>
              <a:t> + 4) you should include one partial fraction for each factor and write</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endParaRPr lang="en-US" altLang="en-US" sz="1050" dirty="0" smtClean="0"/>
          </a:p>
          <a:p>
            <a:pPr marL="0" indent="0" eaLnBrk="1" hangingPunct="1">
              <a:buFont typeface="Wingdings" pitchFamily="2" charset="2"/>
              <a:buNone/>
              <a:defRPr/>
            </a:pPr>
            <a:r>
              <a:rPr lang="en-US" altLang="en-US" dirty="0" smtClean="0"/>
              <a:t>Multiplying by the least common denominator                     </a:t>
            </a:r>
            <a:r>
              <a:rPr lang="en-US" altLang="en-US" i="1" dirty="0" smtClean="0"/>
              <a:t>x</a:t>
            </a:r>
            <a:r>
              <a:rPr lang="en-US" altLang="en-US" dirty="0" smtClean="0"/>
              <a:t>(</a:t>
            </a:r>
            <a:r>
              <a:rPr lang="en-US" altLang="en-US" i="1" dirty="0" smtClean="0"/>
              <a:t>x</a:t>
            </a:r>
            <a:r>
              <a:rPr lang="en-US" altLang="en-US" dirty="0" smtClean="0"/>
              <a:t> – 1)(</a:t>
            </a:r>
            <a:r>
              <a:rPr lang="en-US" altLang="en-US" i="1" dirty="0" smtClean="0"/>
              <a:t>x</a:t>
            </a:r>
            <a:r>
              <a:rPr lang="en-US" altLang="en-US" baseline="30000" dirty="0" smtClean="0"/>
              <a:t>2</a:t>
            </a:r>
            <a:r>
              <a:rPr lang="en-US" altLang="en-US" dirty="0" smtClean="0"/>
              <a:t> + 4) yields the </a:t>
            </a:r>
            <a:r>
              <a:rPr lang="en-US" altLang="en-US" i="1" dirty="0" smtClean="0"/>
              <a:t>basic equation</a:t>
            </a:r>
          </a:p>
          <a:p>
            <a:pPr marL="0" indent="0" eaLnBrk="1" hangingPunct="1">
              <a:buFont typeface="Wingdings" pitchFamily="2" charset="2"/>
              <a:buNone/>
              <a:defRPr/>
            </a:pPr>
            <a:endParaRPr lang="en-US" altLang="en-US" sz="700" i="1" dirty="0" smtClean="0"/>
          </a:p>
          <a:p>
            <a:pPr marL="0" indent="0" eaLnBrk="1" hangingPunct="1">
              <a:buFont typeface="Wingdings" pitchFamily="2" charset="2"/>
              <a:buNone/>
              <a:defRPr/>
            </a:pPr>
            <a:r>
              <a:rPr lang="en-US" altLang="en-US" sz="2300" dirty="0" smtClean="0"/>
              <a:t>2</a:t>
            </a:r>
            <a:r>
              <a:rPr lang="en-US" altLang="en-US" sz="2300" i="1" dirty="0" smtClean="0"/>
              <a:t>x</a:t>
            </a:r>
            <a:r>
              <a:rPr lang="en-US" altLang="en-US" sz="2300" baseline="30000" dirty="0" smtClean="0"/>
              <a:t>3</a:t>
            </a:r>
            <a:r>
              <a:rPr lang="en-US" altLang="en-US" sz="2300" dirty="0" smtClean="0"/>
              <a:t> – 4</a:t>
            </a:r>
            <a:r>
              <a:rPr lang="en-US" altLang="en-US" sz="2300" i="1" dirty="0" smtClean="0"/>
              <a:t>x </a:t>
            </a:r>
            <a:r>
              <a:rPr lang="en-US" altLang="en-US" sz="2300" dirty="0" smtClean="0"/>
              <a:t>– 8 </a:t>
            </a:r>
            <a:r>
              <a:rPr lang="en-US" altLang="en-US" sz="2300" i="1" dirty="0" smtClean="0"/>
              <a:t>= A</a:t>
            </a:r>
            <a:r>
              <a:rPr lang="en-US" altLang="en-US" sz="2300" dirty="0" smtClean="0"/>
              <a:t>(</a:t>
            </a:r>
            <a:r>
              <a:rPr lang="en-US" altLang="en-US" sz="2300" i="1" dirty="0" smtClean="0"/>
              <a:t>x</a:t>
            </a:r>
            <a:r>
              <a:rPr lang="en-US" altLang="en-US" sz="2300" dirty="0" smtClean="0"/>
              <a:t> – 1)(</a:t>
            </a:r>
            <a:r>
              <a:rPr lang="en-US" altLang="en-US" sz="2300" i="1" dirty="0" smtClean="0"/>
              <a:t>x</a:t>
            </a:r>
            <a:r>
              <a:rPr lang="en-US" altLang="en-US" sz="2300" baseline="30000" dirty="0" smtClean="0"/>
              <a:t>2</a:t>
            </a:r>
            <a:r>
              <a:rPr lang="en-US" altLang="en-US" sz="2300" dirty="0" smtClean="0"/>
              <a:t> + 4) + </a:t>
            </a:r>
            <a:r>
              <a:rPr lang="en-US" altLang="en-US" sz="2300" i="1" dirty="0" err="1" smtClean="0"/>
              <a:t>Bx</a:t>
            </a:r>
            <a:r>
              <a:rPr lang="en-US" altLang="en-US" sz="2300" dirty="0" smtClean="0"/>
              <a:t>(</a:t>
            </a:r>
            <a:r>
              <a:rPr lang="en-US" altLang="en-US" sz="2300" i="1" dirty="0" smtClean="0"/>
              <a:t>x</a:t>
            </a:r>
            <a:r>
              <a:rPr lang="en-US" altLang="en-US" sz="2300" baseline="30000" dirty="0" smtClean="0"/>
              <a:t>2</a:t>
            </a:r>
            <a:r>
              <a:rPr lang="en-US" altLang="en-US" sz="2300" dirty="0" smtClean="0"/>
              <a:t> + 4) + (</a:t>
            </a:r>
            <a:r>
              <a:rPr lang="en-US" altLang="en-US" sz="2300" i="1" dirty="0" err="1" smtClean="0"/>
              <a:t>Cx</a:t>
            </a:r>
            <a:r>
              <a:rPr lang="en-US" altLang="en-US" sz="2300" dirty="0" smtClean="0"/>
              <a:t> + </a:t>
            </a:r>
            <a:r>
              <a:rPr lang="en-US" altLang="en-US" sz="2300" i="1" dirty="0" smtClean="0"/>
              <a:t>D</a:t>
            </a:r>
            <a:r>
              <a:rPr lang="en-US" altLang="en-US" sz="2300" dirty="0" smtClean="0"/>
              <a:t>)(</a:t>
            </a:r>
            <a:r>
              <a:rPr lang="en-US" altLang="en-US" sz="2300" i="1" dirty="0" smtClean="0"/>
              <a:t>x</a:t>
            </a:r>
            <a:r>
              <a:rPr lang="en-US" altLang="en-US" sz="2300" dirty="0" smtClean="0"/>
              <a:t>)(</a:t>
            </a:r>
            <a:r>
              <a:rPr lang="en-US" altLang="en-US" sz="2300" i="1" dirty="0" smtClean="0"/>
              <a:t>x</a:t>
            </a:r>
            <a:r>
              <a:rPr lang="en-US" altLang="en-US" sz="2300" dirty="0" smtClean="0"/>
              <a:t> – 1).</a:t>
            </a:r>
            <a:endParaRPr lang="en-US" altLang="en-US" dirty="0" smtClean="0"/>
          </a:p>
        </p:txBody>
      </p:sp>
      <p:pic>
        <p:nvPicPr>
          <p:cNvPr id="21512" name="Picture 10" descr="int((2(x^3) minus 4 x minus 8)/((x^2 minus x)(x^2 + 4))) d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295400"/>
            <a:ext cx="2668588"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71" name="Picture 11" descr="(2(x^3) minus 4 x minus 8)/(x(x minus 1)(x^2 + 4)) = A/x + B/(x minus 1) + (C x + D)/(x^2 +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602038"/>
            <a:ext cx="510063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6563">
                                            <p:txEl>
                                              <p:pRg st="2" end="2"/>
                                            </p:txEl>
                                          </p:spTgt>
                                        </p:tgtEl>
                                        <p:attrNameLst>
                                          <p:attrName>style.visibility</p:attrName>
                                        </p:attrNameLst>
                                      </p:cBhvr>
                                      <p:to>
                                        <p:strVal val="visible"/>
                                      </p:to>
                                    </p:set>
                                    <p:animEffect transition="in" filter="fade">
                                      <p:cBhvr>
                                        <p:cTn id="7" dur="1000"/>
                                        <p:tgtEl>
                                          <p:spTgt spid="66563">
                                            <p:txEl>
                                              <p:pRg st="2" end="2"/>
                                            </p:txEl>
                                          </p:spTgt>
                                        </p:tgtEl>
                                      </p:cBhvr>
                                    </p:animEffect>
                                    <p:anim calcmode="lin" valueType="num">
                                      <p:cBhvr>
                                        <p:cTn id="8" dur="10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656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6563">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6563">
                                            <p:txEl>
                                              <p:pRg st="3" end="3"/>
                                            </p:txEl>
                                          </p:spTgt>
                                        </p:tgtEl>
                                        <p:attrNameLst>
                                          <p:attrName>style.visibility</p:attrName>
                                        </p:attrNameLst>
                                      </p:cBhvr>
                                      <p:to>
                                        <p:strVal val="visible"/>
                                      </p:to>
                                    </p:set>
                                    <p:animEffect transition="in" filter="fade">
                                      <p:cBhvr>
                                        <p:cTn id="13" dur="1000"/>
                                        <p:tgtEl>
                                          <p:spTgt spid="66563">
                                            <p:txEl>
                                              <p:pRg st="3" end="3"/>
                                            </p:txEl>
                                          </p:spTgt>
                                        </p:tgtEl>
                                      </p:cBhvr>
                                    </p:animEffect>
                                    <p:anim calcmode="lin" valueType="num">
                                      <p:cBhvr>
                                        <p:cTn id="14" dur="10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6563">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6563">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66571"/>
                                        </p:tgtEl>
                                        <p:attrNameLst>
                                          <p:attrName>style.visibility</p:attrName>
                                        </p:attrNameLst>
                                      </p:cBhvr>
                                      <p:to>
                                        <p:strVal val="visible"/>
                                      </p:to>
                                    </p:set>
                                    <p:animEffect transition="in" filter="fade">
                                      <p:cBhvr>
                                        <p:cTn id="19" dur="1000"/>
                                        <p:tgtEl>
                                          <p:spTgt spid="66571"/>
                                        </p:tgtEl>
                                      </p:cBhvr>
                                    </p:animEffect>
                                    <p:anim calcmode="lin" valueType="num">
                                      <p:cBhvr>
                                        <p:cTn id="20" dur="1000" fill="hold"/>
                                        <p:tgtEl>
                                          <p:spTgt spid="66571"/>
                                        </p:tgtEl>
                                        <p:attrNameLst>
                                          <p:attrName>ppt_x</p:attrName>
                                        </p:attrNameLst>
                                      </p:cBhvr>
                                      <p:tavLst>
                                        <p:tav tm="0">
                                          <p:val>
                                            <p:strVal val="#ppt_x"/>
                                          </p:val>
                                        </p:tav>
                                        <p:tav tm="100000">
                                          <p:val>
                                            <p:strVal val="#ppt_x"/>
                                          </p:val>
                                        </p:tav>
                                      </p:tavLst>
                                    </p:anim>
                                    <p:anim calcmode="lin" valueType="num">
                                      <p:cBhvr>
                                        <p:cTn id="21" dur="900" decel="100000" fill="hold"/>
                                        <p:tgtEl>
                                          <p:spTgt spid="66571"/>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66571"/>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66563">
                                            <p:txEl>
                                              <p:pRg st="7" end="7"/>
                                            </p:txEl>
                                          </p:spTgt>
                                        </p:tgtEl>
                                        <p:attrNameLst>
                                          <p:attrName>style.visibility</p:attrName>
                                        </p:attrNameLst>
                                      </p:cBhvr>
                                      <p:to>
                                        <p:strVal val="visible"/>
                                      </p:to>
                                    </p:set>
                                    <p:animEffect transition="in" filter="fade">
                                      <p:cBhvr>
                                        <p:cTn id="27" dur="1000"/>
                                        <p:tgtEl>
                                          <p:spTgt spid="66563">
                                            <p:txEl>
                                              <p:pRg st="7" end="7"/>
                                            </p:txEl>
                                          </p:spTgt>
                                        </p:tgtEl>
                                      </p:cBhvr>
                                    </p:animEffect>
                                    <p:anim calcmode="lin" valueType="num">
                                      <p:cBhvr>
                                        <p:cTn id="28" dur="1000" fill="hold"/>
                                        <p:tgtEl>
                                          <p:spTgt spid="66563">
                                            <p:txEl>
                                              <p:pRg st="7" end="7"/>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66563">
                                            <p:txEl>
                                              <p:pRg st="7" end="7"/>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66563">
                                            <p:txEl>
                                              <p:pRg st="7" end="7"/>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66563">
                                            <p:txEl>
                                              <p:pRg st="9" end="9"/>
                                            </p:txEl>
                                          </p:spTgt>
                                        </p:tgtEl>
                                        <p:attrNameLst>
                                          <p:attrName>style.visibility</p:attrName>
                                        </p:attrNameLst>
                                      </p:cBhvr>
                                      <p:to>
                                        <p:strVal val="visible"/>
                                      </p:to>
                                    </p:set>
                                    <p:animEffect transition="in" filter="fade">
                                      <p:cBhvr>
                                        <p:cTn id="33" dur="1000"/>
                                        <p:tgtEl>
                                          <p:spTgt spid="66563">
                                            <p:txEl>
                                              <p:pRg st="9" end="9"/>
                                            </p:txEl>
                                          </p:spTgt>
                                        </p:tgtEl>
                                      </p:cBhvr>
                                    </p:animEffect>
                                    <p:anim calcmode="lin" valueType="num">
                                      <p:cBhvr>
                                        <p:cTn id="34" dur="1000" fill="hold"/>
                                        <p:tgtEl>
                                          <p:spTgt spid="66563">
                                            <p:txEl>
                                              <p:pRg st="9" end="9"/>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66563">
                                            <p:txEl>
                                              <p:pRg st="9" end="9"/>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66563">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3 – </a:t>
            </a:r>
            <a:r>
              <a:rPr lang="en-US" altLang="en-US" sz="3800" i="1" smtClean="0">
                <a:solidFill>
                  <a:schemeClr val="bg1"/>
                </a:solidFill>
              </a:rPr>
              <a:t>Solution</a:t>
            </a:r>
          </a:p>
        </p:txBody>
      </p:sp>
      <p:sp>
        <p:nvSpPr>
          <p:cNvPr id="67587"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dirty="0" smtClean="0"/>
              <a:t>To solve for </a:t>
            </a:r>
            <a:r>
              <a:rPr lang="en-US" altLang="en-US" i="1" dirty="0" smtClean="0"/>
              <a:t>A</a:t>
            </a:r>
            <a:r>
              <a:rPr lang="en-US" altLang="en-US" dirty="0" smtClean="0"/>
              <a:t>,</a:t>
            </a:r>
            <a:r>
              <a:rPr lang="en-US" altLang="en-US" i="1" dirty="0" smtClean="0"/>
              <a:t> </a:t>
            </a:r>
            <a:r>
              <a:rPr lang="en-US" altLang="en-US" dirty="0" smtClean="0"/>
              <a:t>let </a:t>
            </a:r>
            <a:r>
              <a:rPr lang="en-US" altLang="en-US" i="1" dirty="0" smtClean="0"/>
              <a:t>x</a:t>
            </a:r>
            <a:r>
              <a:rPr lang="en-US" altLang="en-US" dirty="0" smtClean="0"/>
              <a:t> = 0 and obtain</a:t>
            </a:r>
          </a:p>
          <a:p>
            <a:pPr marL="0" indent="0" eaLnBrk="1" hangingPunct="1">
              <a:buFont typeface="Wingdings" pitchFamily="2" charset="2"/>
              <a:buNone/>
            </a:pPr>
            <a:r>
              <a:rPr lang="en-US" altLang="en-US" dirty="0" smtClean="0"/>
              <a:t>	–8 = </a:t>
            </a:r>
            <a:r>
              <a:rPr lang="en-US" altLang="en-US" i="1" dirty="0" smtClean="0"/>
              <a:t>A</a:t>
            </a:r>
            <a:r>
              <a:rPr lang="en-US" altLang="en-US" dirty="0" smtClean="0"/>
              <a:t>(–1)(4) + 0 + 0		 </a:t>
            </a:r>
          </a:p>
          <a:p>
            <a:pPr marL="0" indent="0" eaLnBrk="1" hangingPunct="1">
              <a:buFont typeface="Wingdings" pitchFamily="2" charset="2"/>
              <a:buNone/>
            </a:pPr>
            <a:r>
              <a:rPr lang="en-US" altLang="en-US" dirty="0" smtClean="0"/>
              <a:t>             2 = </a:t>
            </a:r>
            <a:r>
              <a:rPr lang="en-US" altLang="en-US" i="1" dirty="0" smtClean="0"/>
              <a:t>A</a:t>
            </a:r>
            <a:r>
              <a:rPr lang="en-US" altLang="en-US" dirty="0" smtClean="0"/>
              <a:t>.</a:t>
            </a:r>
          </a:p>
          <a:p>
            <a:pPr marL="0" indent="0" eaLnBrk="1" hangingPunct="1">
              <a:buFont typeface="Wingdings" pitchFamily="2" charset="2"/>
              <a:buNone/>
            </a:pPr>
            <a:endParaRPr lang="en-US" altLang="en-US" dirty="0" smtClean="0"/>
          </a:p>
          <a:p>
            <a:pPr marL="0" indent="0" eaLnBrk="1" hangingPunct="1">
              <a:buFont typeface="Wingdings" pitchFamily="2" charset="2"/>
              <a:buNone/>
            </a:pPr>
            <a:r>
              <a:rPr lang="en-US" altLang="en-US" dirty="0" smtClean="0"/>
              <a:t>To solve for </a:t>
            </a:r>
            <a:r>
              <a:rPr lang="en-US" altLang="en-US" i="1" dirty="0" smtClean="0"/>
              <a:t>B</a:t>
            </a:r>
            <a:r>
              <a:rPr lang="en-US" altLang="en-US" dirty="0" smtClean="0"/>
              <a:t>,</a:t>
            </a:r>
            <a:r>
              <a:rPr lang="en-US" altLang="en-US" i="1" dirty="0" smtClean="0"/>
              <a:t> </a:t>
            </a:r>
            <a:r>
              <a:rPr lang="en-US" altLang="en-US" dirty="0" smtClean="0"/>
              <a:t>let </a:t>
            </a:r>
            <a:r>
              <a:rPr lang="en-US" altLang="en-US" i="1" dirty="0" smtClean="0"/>
              <a:t>x</a:t>
            </a:r>
            <a:r>
              <a:rPr lang="en-US" altLang="en-US" dirty="0" smtClean="0"/>
              <a:t> = 1 and obtain</a:t>
            </a:r>
          </a:p>
          <a:p>
            <a:pPr marL="0" indent="0" eaLnBrk="1" hangingPunct="1">
              <a:buFont typeface="Wingdings" pitchFamily="2" charset="2"/>
              <a:buNone/>
            </a:pPr>
            <a:r>
              <a:rPr lang="en-US" altLang="en-US" dirty="0" smtClean="0"/>
              <a:t>	–10 = 0 + </a:t>
            </a:r>
            <a:r>
              <a:rPr lang="en-US" altLang="en-US" i="1" dirty="0" smtClean="0"/>
              <a:t>B</a:t>
            </a:r>
            <a:r>
              <a:rPr lang="en-US" altLang="en-US" dirty="0" smtClean="0"/>
              <a:t>(5) + 0			</a:t>
            </a:r>
          </a:p>
          <a:p>
            <a:pPr marL="0" indent="0" eaLnBrk="1" hangingPunct="1">
              <a:buFont typeface="Wingdings" pitchFamily="2" charset="2"/>
              <a:buNone/>
            </a:pPr>
            <a:r>
              <a:rPr lang="en-US" altLang="en-US" dirty="0" smtClean="0"/>
              <a:t>             –2 = </a:t>
            </a:r>
            <a:r>
              <a:rPr lang="en-US" altLang="en-US" i="1" dirty="0" smtClean="0"/>
              <a:t>B</a:t>
            </a:r>
            <a:r>
              <a:rPr lang="en-US" altLang="en-US" dirty="0" smtClean="0"/>
              <a:t>.</a:t>
            </a:r>
          </a:p>
          <a:p>
            <a:pPr marL="0" indent="0" eaLnBrk="1" hangingPunct="1">
              <a:buFont typeface="Wingdings" pitchFamily="2" charset="2"/>
              <a:buNone/>
            </a:pPr>
            <a:endParaRPr lang="en-US" altLang="en-US" i="1" dirty="0" smtClean="0"/>
          </a:p>
          <a:p>
            <a:pPr marL="0" indent="0" eaLnBrk="1" hangingPunct="1">
              <a:buFont typeface="Wingdings" pitchFamily="2" charset="2"/>
              <a:buNone/>
            </a:pPr>
            <a:r>
              <a:rPr lang="en-US" altLang="en-US" dirty="0" smtClean="0"/>
              <a:t>At this point, </a:t>
            </a:r>
            <a:r>
              <a:rPr lang="en-US" altLang="en-US" i="1" dirty="0" smtClean="0"/>
              <a:t>C </a:t>
            </a:r>
            <a:r>
              <a:rPr lang="en-US" altLang="en-US" dirty="0" smtClean="0"/>
              <a:t>and </a:t>
            </a:r>
            <a:r>
              <a:rPr lang="en-US" altLang="en-US" i="1" dirty="0" smtClean="0"/>
              <a:t>D</a:t>
            </a:r>
            <a:r>
              <a:rPr lang="en-US" altLang="en-US" dirty="0" smtClean="0"/>
              <a:t> are yet to be determined. You can find these remaining constants by choosing two other values for </a:t>
            </a:r>
            <a:r>
              <a:rPr lang="en-US" altLang="en-US" i="1" dirty="0" smtClean="0"/>
              <a:t>x </a:t>
            </a:r>
            <a:r>
              <a:rPr lang="en-US" altLang="en-US" dirty="0" smtClean="0"/>
              <a:t>and solving the resulting system of linear equations. </a:t>
            </a:r>
          </a:p>
        </p:txBody>
      </p:sp>
      <p:sp>
        <p:nvSpPr>
          <p:cNvPr id="22536"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7587">
                                            <p:txEl>
                                              <p:pRg st="4" end="4"/>
                                            </p:txEl>
                                          </p:spTgt>
                                        </p:tgtEl>
                                        <p:attrNameLst>
                                          <p:attrName>style.visibility</p:attrName>
                                        </p:attrNameLst>
                                      </p:cBhvr>
                                      <p:to>
                                        <p:strVal val="visible"/>
                                      </p:to>
                                    </p:set>
                                    <p:animEffect transition="in" filter="fade">
                                      <p:cBhvr>
                                        <p:cTn id="7" dur="1000"/>
                                        <p:tgtEl>
                                          <p:spTgt spid="67587">
                                            <p:txEl>
                                              <p:pRg st="4" end="4"/>
                                            </p:txEl>
                                          </p:spTgt>
                                        </p:tgtEl>
                                      </p:cBhvr>
                                    </p:animEffect>
                                    <p:anim calcmode="lin" valueType="num">
                                      <p:cBhvr>
                                        <p:cTn id="8" dur="1000" fill="hold"/>
                                        <p:tgtEl>
                                          <p:spTgt spid="67587">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7587">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7587">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7587">
                                            <p:txEl>
                                              <p:pRg st="5" end="5"/>
                                            </p:txEl>
                                          </p:spTgt>
                                        </p:tgtEl>
                                        <p:attrNameLst>
                                          <p:attrName>style.visibility</p:attrName>
                                        </p:attrNameLst>
                                      </p:cBhvr>
                                      <p:to>
                                        <p:strVal val="visible"/>
                                      </p:to>
                                    </p:set>
                                    <p:animEffect transition="in" filter="fade">
                                      <p:cBhvr>
                                        <p:cTn id="13" dur="1000"/>
                                        <p:tgtEl>
                                          <p:spTgt spid="67587">
                                            <p:txEl>
                                              <p:pRg st="5" end="5"/>
                                            </p:txEl>
                                          </p:spTgt>
                                        </p:tgtEl>
                                      </p:cBhvr>
                                    </p:animEffect>
                                    <p:anim calcmode="lin" valueType="num">
                                      <p:cBhvr>
                                        <p:cTn id="14" dur="1000" fill="hold"/>
                                        <p:tgtEl>
                                          <p:spTgt spid="67587">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7587">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7587">
                                            <p:txEl>
                                              <p:pRg st="5" end="5"/>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67587">
                                            <p:txEl>
                                              <p:pRg st="6" end="6"/>
                                            </p:txEl>
                                          </p:spTgt>
                                        </p:tgtEl>
                                        <p:attrNameLst>
                                          <p:attrName>style.visibility</p:attrName>
                                        </p:attrNameLst>
                                      </p:cBhvr>
                                      <p:to>
                                        <p:strVal val="visible"/>
                                      </p:to>
                                    </p:set>
                                    <p:animEffect transition="in" filter="fade">
                                      <p:cBhvr>
                                        <p:cTn id="19" dur="1000"/>
                                        <p:tgtEl>
                                          <p:spTgt spid="67587">
                                            <p:txEl>
                                              <p:pRg st="6" end="6"/>
                                            </p:txEl>
                                          </p:spTgt>
                                        </p:tgtEl>
                                      </p:cBhvr>
                                    </p:animEffect>
                                    <p:anim calcmode="lin" valueType="num">
                                      <p:cBhvr>
                                        <p:cTn id="20" dur="1000" fill="hold"/>
                                        <p:tgtEl>
                                          <p:spTgt spid="67587">
                                            <p:txEl>
                                              <p:pRg st="6" end="6"/>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67587">
                                            <p:txEl>
                                              <p:pRg st="6" end="6"/>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67587">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67587">
                                            <p:txEl>
                                              <p:pRg st="8" end="8"/>
                                            </p:txEl>
                                          </p:spTgt>
                                        </p:tgtEl>
                                        <p:attrNameLst>
                                          <p:attrName>style.visibility</p:attrName>
                                        </p:attrNameLst>
                                      </p:cBhvr>
                                      <p:to>
                                        <p:strVal val="visible"/>
                                      </p:to>
                                    </p:set>
                                    <p:animEffect transition="in" filter="fade">
                                      <p:cBhvr>
                                        <p:cTn id="27" dur="1000"/>
                                        <p:tgtEl>
                                          <p:spTgt spid="67587">
                                            <p:txEl>
                                              <p:pRg st="8" end="8"/>
                                            </p:txEl>
                                          </p:spTgt>
                                        </p:tgtEl>
                                      </p:cBhvr>
                                    </p:animEffect>
                                    <p:anim calcmode="lin" valueType="num">
                                      <p:cBhvr>
                                        <p:cTn id="28" dur="1000" fill="hold"/>
                                        <p:tgtEl>
                                          <p:spTgt spid="67587">
                                            <p:txEl>
                                              <p:pRg st="8" end="8"/>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67587">
                                            <p:txEl>
                                              <p:pRg st="8" end="8"/>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67587">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33400"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4400" b="1"/>
              <a:t>8.5</a:t>
            </a:r>
          </a:p>
        </p:txBody>
      </p:sp>
      <p:sp>
        <p:nvSpPr>
          <p:cNvPr id="4100" name="Text Box 2"/>
          <p:cNvSpPr txBox="1">
            <a:spLocks noChangeArrowheads="1"/>
          </p:cNvSpPr>
          <p:nvPr/>
        </p:nvSpPr>
        <p:spPr bwMode="auto">
          <a:xfrm>
            <a:off x="2209800" y="2498725"/>
            <a:ext cx="617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 typeface="Wingdings" pitchFamily="2" charset="2"/>
              <a:buNone/>
            </a:pPr>
            <a:r>
              <a:rPr lang="en-US" altLang="en-US" sz="4000">
                <a:solidFill>
                  <a:schemeClr val="bg1"/>
                </a:solidFill>
              </a:rPr>
              <a:t>Partial Fractions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3 – </a:t>
            </a:r>
            <a:r>
              <a:rPr lang="en-US" altLang="en-US" sz="3800" i="1" smtClean="0">
                <a:solidFill>
                  <a:schemeClr val="bg1"/>
                </a:solidFill>
              </a:rPr>
              <a:t>Solution</a:t>
            </a:r>
          </a:p>
        </p:txBody>
      </p:sp>
      <p:sp>
        <p:nvSpPr>
          <p:cNvPr id="68611"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Using </a:t>
            </a:r>
            <a:r>
              <a:rPr lang="en-US" altLang="en-US" i="1" smtClean="0"/>
              <a:t>x</a:t>
            </a:r>
            <a:r>
              <a:rPr lang="en-US" altLang="en-US" smtClean="0"/>
              <a:t> = –1, </a:t>
            </a:r>
            <a:r>
              <a:rPr lang="en-US" altLang="en-US" i="1" smtClean="0"/>
              <a:t>A</a:t>
            </a:r>
            <a:r>
              <a:rPr lang="en-US" altLang="en-US" smtClean="0"/>
              <a:t> = 2, and </a:t>
            </a:r>
            <a:r>
              <a:rPr lang="en-US" altLang="en-US" i="1" smtClean="0"/>
              <a:t>B</a:t>
            </a:r>
            <a:r>
              <a:rPr lang="en-US" altLang="en-US" smtClean="0"/>
              <a:t> = –2, you can write</a:t>
            </a:r>
          </a:p>
          <a:p>
            <a:pPr marL="0" indent="0" eaLnBrk="1" hangingPunct="1">
              <a:buFont typeface="Wingdings" pitchFamily="2" charset="2"/>
              <a:buNone/>
            </a:pPr>
            <a:endParaRPr lang="en-US" altLang="en-US" sz="1600" smtClean="0"/>
          </a:p>
          <a:p>
            <a:pPr marL="0" indent="0" eaLnBrk="1" hangingPunct="1">
              <a:buFont typeface="Wingdings" pitchFamily="2" charset="2"/>
              <a:buNone/>
            </a:pPr>
            <a:r>
              <a:rPr lang="en-US" altLang="en-US" smtClean="0"/>
              <a:t>         –6 = (2)(–2)(5) + (–2)(–1)(5) + (–</a:t>
            </a:r>
            <a:r>
              <a:rPr lang="en-US" altLang="en-US" i="1" smtClean="0"/>
              <a:t>C </a:t>
            </a:r>
            <a:r>
              <a:rPr lang="en-US" altLang="en-US" smtClean="0"/>
              <a:t>+</a:t>
            </a:r>
            <a:r>
              <a:rPr lang="en-US" altLang="en-US" i="1" smtClean="0"/>
              <a:t> D</a:t>
            </a:r>
            <a:r>
              <a:rPr lang="en-US" altLang="en-US" smtClean="0"/>
              <a:t>)(–1)(–2)</a:t>
            </a:r>
          </a:p>
          <a:p>
            <a:pPr marL="0" indent="0" eaLnBrk="1" hangingPunct="1">
              <a:buFont typeface="Wingdings" pitchFamily="2" charset="2"/>
              <a:buNone/>
            </a:pPr>
            <a:endParaRPr lang="en-US" altLang="en-US" sz="1600" smtClean="0"/>
          </a:p>
          <a:p>
            <a:pPr marL="0" indent="0" eaLnBrk="1" hangingPunct="1">
              <a:buFont typeface="Wingdings" pitchFamily="2" charset="2"/>
              <a:buNone/>
            </a:pPr>
            <a:r>
              <a:rPr lang="en-US" altLang="en-US" smtClean="0"/>
              <a:t>	2 = –</a:t>
            </a:r>
            <a:r>
              <a:rPr lang="en-US" altLang="en-US" i="1" smtClean="0"/>
              <a:t>C </a:t>
            </a:r>
            <a:r>
              <a:rPr lang="en-US" altLang="en-US" smtClean="0"/>
              <a:t>+</a:t>
            </a:r>
            <a:r>
              <a:rPr lang="en-US" altLang="en-US" i="1" smtClean="0"/>
              <a:t> D</a:t>
            </a:r>
            <a:r>
              <a:rPr lang="en-US" altLang="en-US" smtClean="0"/>
              <a:t>.</a:t>
            </a:r>
          </a:p>
          <a:p>
            <a:pPr marL="0" indent="0" eaLnBrk="1" hangingPunct="1">
              <a:buFont typeface="Wingdings" pitchFamily="2" charset="2"/>
              <a:buNone/>
            </a:pPr>
            <a:endParaRPr lang="en-US" altLang="en-US" sz="1400" i="1" smtClean="0"/>
          </a:p>
          <a:p>
            <a:pPr marL="0" indent="0" eaLnBrk="1" hangingPunct="1">
              <a:buFont typeface="Wingdings" pitchFamily="2" charset="2"/>
              <a:buNone/>
            </a:pPr>
            <a:r>
              <a:rPr lang="en-US" altLang="en-US" smtClean="0"/>
              <a:t>For </a:t>
            </a:r>
            <a:r>
              <a:rPr lang="en-US" altLang="en-US" i="1" smtClean="0"/>
              <a:t>x</a:t>
            </a:r>
            <a:r>
              <a:rPr lang="en-US" altLang="en-US" smtClean="0"/>
              <a:t> = 2, you have</a:t>
            </a:r>
          </a:p>
          <a:p>
            <a:pPr marL="0" indent="0" eaLnBrk="1" hangingPunct="1">
              <a:buFont typeface="Wingdings" pitchFamily="2" charset="2"/>
              <a:buNone/>
            </a:pPr>
            <a:endParaRPr lang="en-US" altLang="en-US" sz="1100" smtClean="0"/>
          </a:p>
          <a:p>
            <a:pPr marL="0" indent="0" eaLnBrk="1" hangingPunct="1">
              <a:buFont typeface="Wingdings" pitchFamily="2" charset="2"/>
              <a:buNone/>
            </a:pPr>
            <a:r>
              <a:rPr lang="en-US" altLang="en-US" smtClean="0"/>
              <a:t>	0 = (2)(1)(8) + (–2)(2)(8) + (2</a:t>
            </a:r>
            <a:r>
              <a:rPr lang="en-US" altLang="en-US" i="1" smtClean="0"/>
              <a:t>C </a:t>
            </a:r>
            <a:r>
              <a:rPr lang="en-US" altLang="en-US" smtClean="0"/>
              <a:t>+</a:t>
            </a:r>
            <a:r>
              <a:rPr lang="en-US" altLang="en-US" i="1" smtClean="0"/>
              <a:t> D</a:t>
            </a:r>
            <a:r>
              <a:rPr lang="en-US" altLang="en-US" smtClean="0"/>
              <a:t>)(2)(1)</a:t>
            </a:r>
          </a:p>
          <a:p>
            <a:pPr marL="0" indent="0" eaLnBrk="1" hangingPunct="1">
              <a:buFont typeface="Wingdings" pitchFamily="2" charset="2"/>
              <a:buNone/>
            </a:pPr>
            <a:endParaRPr lang="en-US" altLang="en-US" sz="1400" smtClean="0"/>
          </a:p>
          <a:p>
            <a:pPr marL="0" indent="0" eaLnBrk="1" hangingPunct="1">
              <a:buFont typeface="Wingdings" pitchFamily="2" charset="2"/>
              <a:buNone/>
            </a:pPr>
            <a:r>
              <a:rPr lang="en-US" altLang="en-US" smtClean="0"/>
              <a:t>	8 = 2</a:t>
            </a:r>
            <a:r>
              <a:rPr lang="en-US" altLang="en-US" i="1" smtClean="0"/>
              <a:t>C </a:t>
            </a:r>
            <a:r>
              <a:rPr lang="en-US" altLang="en-US" smtClean="0"/>
              <a:t>+</a:t>
            </a:r>
            <a:r>
              <a:rPr lang="en-US" altLang="en-US" i="1" smtClean="0"/>
              <a:t> D</a:t>
            </a:r>
            <a:r>
              <a:rPr lang="en-US" altLang="en-US" smtClean="0"/>
              <a:t>.</a:t>
            </a:r>
          </a:p>
        </p:txBody>
      </p:sp>
      <p:sp>
        <p:nvSpPr>
          <p:cNvPr id="23560"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8611">
                                            <p:txEl>
                                              <p:pRg st="2" end="2"/>
                                            </p:txEl>
                                          </p:spTgt>
                                        </p:tgtEl>
                                        <p:attrNameLst>
                                          <p:attrName>style.visibility</p:attrName>
                                        </p:attrNameLst>
                                      </p:cBhvr>
                                      <p:to>
                                        <p:strVal val="visible"/>
                                      </p:to>
                                    </p:set>
                                    <p:animEffect transition="in" filter="fade">
                                      <p:cBhvr>
                                        <p:cTn id="7" dur="1000"/>
                                        <p:tgtEl>
                                          <p:spTgt spid="68611">
                                            <p:txEl>
                                              <p:pRg st="2" end="2"/>
                                            </p:txEl>
                                          </p:spTgt>
                                        </p:tgtEl>
                                      </p:cBhvr>
                                    </p:animEffect>
                                    <p:anim calcmode="lin" valueType="num">
                                      <p:cBhvr>
                                        <p:cTn id="8" dur="10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8611">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861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8611">
                                            <p:txEl>
                                              <p:pRg st="4" end="4"/>
                                            </p:txEl>
                                          </p:spTgt>
                                        </p:tgtEl>
                                        <p:attrNameLst>
                                          <p:attrName>style.visibility</p:attrName>
                                        </p:attrNameLst>
                                      </p:cBhvr>
                                      <p:to>
                                        <p:strVal val="visible"/>
                                      </p:to>
                                    </p:set>
                                    <p:animEffect transition="in" filter="fade">
                                      <p:cBhvr>
                                        <p:cTn id="15" dur="1000"/>
                                        <p:tgtEl>
                                          <p:spTgt spid="68611">
                                            <p:txEl>
                                              <p:pRg st="4" end="4"/>
                                            </p:txEl>
                                          </p:spTgt>
                                        </p:tgtEl>
                                      </p:cBhvr>
                                    </p:animEffect>
                                    <p:anim calcmode="lin" valueType="num">
                                      <p:cBhvr>
                                        <p:cTn id="16" dur="10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8611">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8611">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68611">
                                            <p:txEl>
                                              <p:pRg st="6" end="6"/>
                                            </p:txEl>
                                          </p:spTgt>
                                        </p:tgtEl>
                                        <p:attrNameLst>
                                          <p:attrName>style.visibility</p:attrName>
                                        </p:attrNameLst>
                                      </p:cBhvr>
                                      <p:to>
                                        <p:strVal val="visible"/>
                                      </p:to>
                                    </p:set>
                                    <p:animEffect transition="in" filter="fade">
                                      <p:cBhvr>
                                        <p:cTn id="23" dur="1000"/>
                                        <p:tgtEl>
                                          <p:spTgt spid="68611">
                                            <p:txEl>
                                              <p:pRg st="6" end="6"/>
                                            </p:txEl>
                                          </p:spTgt>
                                        </p:tgtEl>
                                      </p:cBhvr>
                                    </p:animEffect>
                                    <p:anim calcmode="lin" valueType="num">
                                      <p:cBhvr>
                                        <p:cTn id="24" dur="1000" fill="hold"/>
                                        <p:tgtEl>
                                          <p:spTgt spid="68611">
                                            <p:txEl>
                                              <p:pRg st="6" end="6"/>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68611">
                                            <p:txEl>
                                              <p:pRg st="6" end="6"/>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68611">
                                            <p:txEl>
                                              <p:pRg st="6" end="6"/>
                                            </p:txEl>
                                          </p:spTgt>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68611">
                                            <p:txEl>
                                              <p:pRg st="8" end="8"/>
                                            </p:txEl>
                                          </p:spTgt>
                                        </p:tgtEl>
                                        <p:attrNameLst>
                                          <p:attrName>style.visibility</p:attrName>
                                        </p:attrNameLst>
                                      </p:cBhvr>
                                      <p:to>
                                        <p:strVal val="visible"/>
                                      </p:to>
                                    </p:set>
                                    <p:animEffect transition="in" filter="fade">
                                      <p:cBhvr>
                                        <p:cTn id="29" dur="1000"/>
                                        <p:tgtEl>
                                          <p:spTgt spid="68611">
                                            <p:txEl>
                                              <p:pRg st="8" end="8"/>
                                            </p:txEl>
                                          </p:spTgt>
                                        </p:tgtEl>
                                      </p:cBhvr>
                                    </p:animEffect>
                                    <p:anim calcmode="lin" valueType="num">
                                      <p:cBhvr>
                                        <p:cTn id="30" dur="1000" fill="hold"/>
                                        <p:tgtEl>
                                          <p:spTgt spid="68611">
                                            <p:txEl>
                                              <p:pRg st="8" end="8"/>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68611">
                                            <p:txEl>
                                              <p:pRg st="8" end="8"/>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8611">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68611">
                                            <p:txEl>
                                              <p:pRg st="10" end="10"/>
                                            </p:txEl>
                                          </p:spTgt>
                                        </p:tgtEl>
                                        <p:attrNameLst>
                                          <p:attrName>style.visibility</p:attrName>
                                        </p:attrNameLst>
                                      </p:cBhvr>
                                      <p:to>
                                        <p:strVal val="visible"/>
                                      </p:to>
                                    </p:set>
                                    <p:animEffect transition="in" filter="fade">
                                      <p:cBhvr>
                                        <p:cTn id="37" dur="1000"/>
                                        <p:tgtEl>
                                          <p:spTgt spid="68611">
                                            <p:txEl>
                                              <p:pRg st="10" end="10"/>
                                            </p:txEl>
                                          </p:spTgt>
                                        </p:tgtEl>
                                      </p:cBhvr>
                                    </p:animEffect>
                                    <p:anim calcmode="lin" valueType="num">
                                      <p:cBhvr>
                                        <p:cTn id="38" dur="1000" fill="hold"/>
                                        <p:tgtEl>
                                          <p:spTgt spid="68611">
                                            <p:txEl>
                                              <p:pRg st="10" end="10"/>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68611">
                                            <p:txEl>
                                              <p:pRg st="10" end="10"/>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8611">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49275" y="320675"/>
            <a:ext cx="8229600" cy="639763"/>
          </a:xfrm>
          <a:noFill/>
        </p:spPr>
        <p:txBody>
          <a:bodyPr/>
          <a:lstStyle/>
          <a:p>
            <a:pPr eaLnBrk="1" hangingPunct="1"/>
            <a:r>
              <a:rPr lang="en-US" altLang="en-US" sz="3800" smtClean="0">
                <a:solidFill>
                  <a:schemeClr val="bg1"/>
                </a:solidFill>
              </a:rPr>
              <a:t>Example 3 – </a:t>
            </a:r>
            <a:r>
              <a:rPr lang="en-US" altLang="en-US" sz="3800" i="1" smtClean="0">
                <a:solidFill>
                  <a:schemeClr val="bg1"/>
                </a:solidFill>
              </a:rPr>
              <a:t>Solution</a:t>
            </a:r>
          </a:p>
        </p:txBody>
      </p:sp>
      <p:sp>
        <p:nvSpPr>
          <p:cNvPr id="21507"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Solving the linear system by subtracting the first equation from the second</a:t>
            </a:r>
          </a:p>
          <a:p>
            <a:pPr marL="0" indent="0" eaLnBrk="1" hangingPunct="1">
              <a:buFont typeface="Wingdings" pitchFamily="2" charset="2"/>
              <a:buNone/>
            </a:pPr>
            <a:endParaRPr lang="en-US" altLang="en-US" sz="200" smtClean="0"/>
          </a:p>
          <a:p>
            <a:pPr marL="0" indent="0" eaLnBrk="1" hangingPunct="1">
              <a:buFont typeface="Wingdings" pitchFamily="2" charset="2"/>
              <a:buNone/>
            </a:pPr>
            <a:r>
              <a:rPr lang="en-US" altLang="en-US" smtClean="0"/>
              <a:t>	–</a:t>
            </a:r>
            <a:r>
              <a:rPr lang="en-US" altLang="en-US" i="1" smtClean="0"/>
              <a:t>C </a:t>
            </a:r>
            <a:r>
              <a:rPr lang="en-US" altLang="en-US" smtClean="0"/>
              <a:t>+</a:t>
            </a:r>
            <a:r>
              <a:rPr lang="en-US" altLang="en-US" i="1" smtClean="0"/>
              <a:t> D </a:t>
            </a:r>
            <a:r>
              <a:rPr lang="en-US" altLang="en-US" smtClean="0"/>
              <a:t>= 2</a:t>
            </a:r>
          </a:p>
          <a:p>
            <a:pPr marL="0" indent="0" eaLnBrk="1" hangingPunct="1">
              <a:buFont typeface="Wingdings" pitchFamily="2" charset="2"/>
              <a:buNone/>
            </a:pPr>
            <a:endParaRPr lang="en-US" altLang="en-US" sz="700" smtClean="0"/>
          </a:p>
          <a:p>
            <a:pPr marL="0" indent="0" eaLnBrk="1" hangingPunct="1">
              <a:buFont typeface="Wingdings" pitchFamily="2" charset="2"/>
              <a:buNone/>
            </a:pPr>
            <a:endParaRPr lang="en-US" altLang="en-US" sz="100" smtClean="0"/>
          </a:p>
          <a:p>
            <a:pPr marL="0" indent="0" eaLnBrk="1" hangingPunct="1">
              <a:buFont typeface="Wingdings" pitchFamily="2" charset="2"/>
              <a:buNone/>
            </a:pPr>
            <a:r>
              <a:rPr lang="en-US" altLang="en-US" smtClean="0"/>
              <a:t>	2</a:t>
            </a:r>
            <a:r>
              <a:rPr lang="en-US" altLang="en-US" i="1" smtClean="0"/>
              <a:t>C </a:t>
            </a:r>
            <a:r>
              <a:rPr lang="en-US" altLang="en-US" smtClean="0"/>
              <a:t>+</a:t>
            </a:r>
            <a:r>
              <a:rPr lang="en-US" altLang="en-US" i="1" smtClean="0"/>
              <a:t> D </a:t>
            </a:r>
            <a:r>
              <a:rPr lang="en-US" altLang="en-US" smtClean="0"/>
              <a:t>= 8</a:t>
            </a:r>
          </a:p>
          <a:p>
            <a:pPr marL="0" indent="0" eaLnBrk="1" hangingPunct="1">
              <a:buFont typeface="Wingdings" pitchFamily="2" charset="2"/>
              <a:buNone/>
            </a:pPr>
            <a:endParaRPr lang="en-US" altLang="en-US" sz="900" smtClean="0"/>
          </a:p>
          <a:p>
            <a:pPr marL="0" indent="0" eaLnBrk="1" hangingPunct="1">
              <a:buFont typeface="Wingdings" pitchFamily="2" charset="2"/>
              <a:buNone/>
            </a:pPr>
            <a:endParaRPr lang="en-US" altLang="en-US" sz="300" smtClean="0"/>
          </a:p>
          <a:p>
            <a:pPr marL="0" indent="0" eaLnBrk="1" hangingPunct="1">
              <a:buFont typeface="Wingdings" pitchFamily="2" charset="2"/>
              <a:buNone/>
            </a:pPr>
            <a:endParaRPr lang="en-US" altLang="en-US" sz="200" smtClean="0"/>
          </a:p>
          <a:p>
            <a:pPr marL="0" indent="0" eaLnBrk="1" hangingPunct="1">
              <a:buFont typeface="Wingdings" pitchFamily="2" charset="2"/>
              <a:buNone/>
            </a:pPr>
            <a:r>
              <a:rPr lang="en-US" altLang="en-US" smtClean="0"/>
              <a:t>yields </a:t>
            </a:r>
            <a:r>
              <a:rPr lang="en-US" altLang="en-US" i="1" smtClean="0"/>
              <a:t>C</a:t>
            </a:r>
            <a:r>
              <a:rPr lang="en-US" altLang="en-US" smtClean="0"/>
              <a:t> = 2.</a:t>
            </a:r>
          </a:p>
          <a:p>
            <a:pPr marL="0" indent="0" eaLnBrk="1" hangingPunct="1">
              <a:buFont typeface="Wingdings" pitchFamily="2" charset="2"/>
              <a:buNone/>
            </a:pPr>
            <a:endParaRPr lang="en-US" altLang="en-US" sz="1500" smtClean="0"/>
          </a:p>
          <a:p>
            <a:pPr marL="0" indent="0" eaLnBrk="1" hangingPunct="1">
              <a:buFont typeface="Wingdings" pitchFamily="2" charset="2"/>
              <a:buNone/>
            </a:pPr>
            <a:r>
              <a:rPr lang="en-US" altLang="en-US" smtClean="0"/>
              <a:t>Consequently, </a:t>
            </a:r>
            <a:r>
              <a:rPr lang="en-US" altLang="en-US" i="1" smtClean="0"/>
              <a:t>D</a:t>
            </a:r>
            <a:r>
              <a:rPr lang="en-US" altLang="en-US" smtClean="0"/>
              <a:t> = 4, and it follows that</a:t>
            </a:r>
          </a:p>
        </p:txBody>
      </p:sp>
      <p:pic>
        <p:nvPicPr>
          <p:cNvPr id="21512" name="Picture 8" descr="int((2(x^3) minus 4 x minus 8)/(x(x minus 1)(x^2 + 4))) d x."/>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3725" y="4654550"/>
            <a:ext cx="2395538"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9" descr="= int(2/x minus 2/(x minus 1) + (2 x)/(x^2 + 4) + 4/(x^2 + 4)) d x."/>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25" y="4638675"/>
            <a:ext cx="43878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42" name="Picture 10" descr="= 2 ln(abs(x)) minus 2 ln(abs(x minus 1)) + ln(abs(x^2+ 4)) + 2 arctan(x/2) + C."/>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5925" y="5734050"/>
            <a:ext cx="58229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7" name="Text Box 9"/>
          <p:cNvSpPr txBox="1">
            <a:spLocks noChangeArrowheads="1"/>
          </p:cNvSpPr>
          <p:nvPr/>
        </p:nvSpPr>
        <p:spPr bwMode="auto">
          <a:xfrm>
            <a:off x="8229600" y="692150"/>
            <a:ext cx="8223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1507">
                                            <p:txEl>
                                              <p:pRg st="11" end="11"/>
                                            </p:txEl>
                                          </p:spTgt>
                                        </p:tgtEl>
                                        <p:attrNameLst>
                                          <p:attrName>style.visibility</p:attrName>
                                        </p:attrNameLst>
                                      </p:cBhvr>
                                      <p:to>
                                        <p:strVal val="visible"/>
                                      </p:to>
                                    </p:set>
                                    <p:animEffect transition="in" filter="fade">
                                      <p:cBhvr>
                                        <p:cTn id="7" dur="1000"/>
                                        <p:tgtEl>
                                          <p:spTgt spid="21507">
                                            <p:txEl>
                                              <p:pRg st="11" end="11"/>
                                            </p:txEl>
                                          </p:spTgt>
                                        </p:tgtEl>
                                      </p:cBhvr>
                                    </p:animEffect>
                                    <p:anim calcmode="lin" valueType="num">
                                      <p:cBhvr>
                                        <p:cTn id="8" dur="1000" fill="hold"/>
                                        <p:tgtEl>
                                          <p:spTgt spid="21507">
                                            <p:txEl>
                                              <p:pRg st="11" end="1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1507">
                                            <p:txEl>
                                              <p:pRg st="11" end="1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1507">
                                            <p:txEl>
                                              <p:pRg st="11" end="11"/>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21512"/>
                                        </p:tgtEl>
                                        <p:attrNameLst>
                                          <p:attrName>style.visibility</p:attrName>
                                        </p:attrNameLst>
                                      </p:cBhvr>
                                      <p:to>
                                        <p:strVal val="visible"/>
                                      </p:to>
                                    </p:set>
                                    <p:animEffect transition="in" filter="fade">
                                      <p:cBhvr>
                                        <p:cTn id="13" dur="1000"/>
                                        <p:tgtEl>
                                          <p:spTgt spid="21512"/>
                                        </p:tgtEl>
                                      </p:cBhvr>
                                    </p:animEffect>
                                    <p:anim calcmode="lin" valueType="num">
                                      <p:cBhvr>
                                        <p:cTn id="14" dur="1000" fill="hold"/>
                                        <p:tgtEl>
                                          <p:spTgt spid="21512"/>
                                        </p:tgtEl>
                                        <p:attrNameLst>
                                          <p:attrName>ppt_x</p:attrName>
                                        </p:attrNameLst>
                                      </p:cBhvr>
                                      <p:tavLst>
                                        <p:tav tm="0">
                                          <p:val>
                                            <p:strVal val="#ppt_x"/>
                                          </p:val>
                                        </p:tav>
                                        <p:tav tm="100000">
                                          <p:val>
                                            <p:strVal val="#ppt_x"/>
                                          </p:val>
                                        </p:tav>
                                      </p:tavLst>
                                    </p:anim>
                                    <p:anim calcmode="lin" valueType="num">
                                      <p:cBhvr>
                                        <p:cTn id="15" dur="900" decel="100000" fill="hold"/>
                                        <p:tgtEl>
                                          <p:spTgt spid="2151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1512"/>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21513"/>
                                        </p:tgtEl>
                                        <p:attrNameLst>
                                          <p:attrName>style.visibility</p:attrName>
                                        </p:attrNameLst>
                                      </p:cBhvr>
                                      <p:to>
                                        <p:strVal val="visible"/>
                                      </p:to>
                                    </p:set>
                                    <p:animEffect transition="in" filter="fade">
                                      <p:cBhvr>
                                        <p:cTn id="19" dur="1000"/>
                                        <p:tgtEl>
                                          <p:spTgt spid="21513"/>
                                        </p:tgtEl>
                                      </p:cBhvr>
                                    </p:animEffect>
                                    <p:anim calcmode="lin" valueType="num">
                                      <p:cBhvr>
                                        <p:cTn id="20" dur="1000" fill="hold"/>
                                        <p:tgtEl>
                                          <p:spTgt spid="21513"/>
                                        </p:tgtEl>
                                        <p:attrNameLst>
                                          <p:attrName>ppt_x</p:attrName>
                                        </p:attrNameLst>
                                      </p:cBhvr>
                                      <p:tavLst>
                                        <p:tav tm="0">
                                          <p:val>
                                            <p:strVal val="#ppt_x"/>
                                          </p:val>
                                        </p:tav>
                                        <p:tav tm="100000">
                                          <p:val>
                                            <p:strVal val="#ppt_x"/>
                                          </p:val>
                                        </p:tav>
                                      </p:tavLst>
                                    </p:anim>
                                    <p:anim calcmode="lin" valueType="num">
                                      <p:cBhvr>
                                        <p:cTn id="21" dur="900" decel="100000" fill="hold"/>
                                        <p:tgtEl>
                                          <p:spTgt spid="21513"/>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21513"/>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69642"/>
                                        </p:tgtEl>
                                        <p:attrNameLst>
                                          <p:attrName>style.visibility</p:attrName>
                                        </p:attrNameLst>
                                      </p:cBhvr>
                                      <p:to>
                                        <p:strVal val="visible"/>
                                      </p:to>
                                    </p:set>
                                    <p:animEffect transition="in" filter="fade">
                                      <p:cBhvr>
                                        <p:cTn id="27" dur="1000"/>
                                        <p:tgtEl>
                                          <p:spTgt spid="69642"/>
                                        </p:tgtEl>
                                      </p:cBhvr>
                                    </p:animEffect>
                                    <p:anim calcmode="lin" valueType="num">
                                      <p:cBhvr>
                                        <p:cTn id="28" dur="1000" fill="hold"/>
                                        <p:tgtEl>
                                          <p:spTgt spid="69642"/>
                                        </p:tgtEl>
                                        <p:attrNameLst>
                                          <p:attrName>ppt_x</p:attrName>
                                        </p:attrNameLst>
                                      </p:cBhvr>
                                      <p:tavLst>
                                        <p:tav tm="0">
                                          <p:val>
                                            <p:strVal val="#ppt_x"/>
                                          </p:val>
                                        </p:tav>
                                        <p:tav tm="100000">
                                          <p:val>
                                            <p:strVal val="#ppt_x"/>
                                          </p:val>
                                        </p:tav>
                                      </p:tavLst>
                                    </p:anim>
                                    <p:anim calcmode="lin" valueType="num">
                                      <p:cBhvr>
                                        <p:cTn id="29" dur="900" decel="100000" fill="hold"/>
                                        <p:tgtEl>
                                          <p:spTgt spid="69642"/>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6964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Quadratic Factors</a:t>
            </a:r>
          </a:p>
        </p:txBody>
      </p:sp>
      <p:sp>
        <p:nvSpPr>
          <p:cNvPr id="25607" name="TextBox 10"/>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a:t>Here are some guidelines for solving the basic equation that is obtained in a partial fraction decomposition.</a:t>
            </a:r>
          </a:p>
        </p:txBody>
      </p:sp>
      <p:pic>
        <p:nvPicPr>
          <p:cNvPr id="25608" name="Picture 1" descr="Guidelines for solving the basic equation for linear factors and quadratic factors. (item a). Linear Factors. (guideline 1). Substitute the roots of the distinct linear factors in the basic equation. (guideline 2). For repeated linear factors, use the coefficients determined in the first guideline to rewrite the basic equation. Then substitute other convenient values of x and solve for the remaining coefficients. (item b). Quadratic Factors. (guideline 1). Expand the basic equation. (guideline 2). Collect terms according to powers of x. (guideline 3). Equate the coefficients of like powers to obtain a system of linear equations involving A, B, C, and so on. (guideline 4). Solve the system of linear equation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2925" y="2209800"/>
            <a:ext cx="7610475" cy="423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Understand the concept of partial fraction decomposition.</a:t>
            </a:r>
          </a:p>
          <a:p>
            <a:pPr marL="350838" indent="-350838">
              <a:lnSpc>
                <a:spcPct val="90000"/>
              </a:lnSpc>
              <a:spcBef>
                <a:spcPct val="0"/>
              </a:spcBef>
              <a:buClr>
                <a:srgbClr val="D7181E"/>
              </a:buClr>
              <a:buFont typeface="Wingdings"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Use partial fraction decomposition with linear factors to integrate rational functions.</a:t>
            </a:r>
          </a:p>
          <a:p>
            <a:pPr marL="350838" indent="-350838">
              <a:lnSpc>
                <a:spcPct val="90000"/>
              </a:lnSpc>
              <a:spcBef>
                <a:spcPct val="0"/>
              </a:spcBef>
              <a:buClr>
                <a:srgbClr val="D7181E"/>
              </a:buClr>
              <a:buFont typeface="Wingdings"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Use partial fraction decomposition with quadratic factors to integrate rational functions.</a:t>
            </a:r>
          </a:p>
        </p:txBody>
      </p:sp>
      <p:sp>
        <p:nvSpPr>
          <p:cNvPr id="6147" name="Text Box 5"/>
          <p:cNvSpPr txBox="1">
            <a:spLocks noChangeArrowheads="1"/>
          </p:cNvSpPr>
          <p:nvPr/>
        </p:nvSpPr>
        <p:spPr bwMode="auto">
          <a:xfrm>
            <a:off x="549275" y="320675"/>
            <a:ext cx="822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
        <p:nvSpPr>
          <p:cNvPr id="7171"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IN" altLang="en-US" smtClean="0"/>
              <a:t>A procedure for decomposing a rational function into simpler rational functions to which you can apply the basic integration formulas is called the </a:t>
            </a:r>
            <a:r>
              <a:rPr lang="en-US" altLang="en-US" b="1" smtClean="0"/>
              <a:t>method of partial fractions</a:t>
            </a:r>
            <a:r>
              <a:rPr lang="en-US" altLang="en-US" smtClean="0"/>
              <a:t>.</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To see the benefit of the method of partial fractions, consider the integral</a:t>
            </a:r>
          </a:p>
        </p:txBody>
      </p:sp>
      <p:sp>
        <p:nvSpPr>
          <p:cNvPr id="7172" name="Rectangle 5" descr="Border Line"/>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pic>
        <p:nvPicPr>
          <p:cNvPr id="7177" name="Picture 1" descr="int(1/(x^2 minus 5 x + 6)) d x."/>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4267200"/>
            <a:ext cx="2295525"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To find this integral </a:t>
            </a:r>
            <a:r>
              <a:rPr lang="en-US" altLang="en-US" i="1" smtClean="0"/>
              <a:t>without </a:t>
            </a:r>
          </a:p>
          <a:p>
            <a:pPr marL="0" indent="0" eaLnBrk="1" hangingPunct="1">
              <a:buFont typeface="Wingdings" pitchFamily="2" charset="2"/>
              <a:buNone/>
            </a:pPr>
            <a:r>
              <a:rPr lang="en-US" altLang="en-US" smtClean="0"/>
              <a:t>partial fractions, you can complete </a:t>
            </a:r>
          </a:p>
          <a:p>
            <a:pPr marL="0" indent="0" eaLnBrk="1" hangingPunct="1">
              <a:buFont typeface="Wingdings" pitchFamily="2" charset="2"/>
              <a:buNone/>
            </a:pPr>
            <a:r>
              <a:rPr lang="en-US" altLang="en-US" smtClean="0"/>
              <a:t>the square and use trigonometric </a:t>
            </a:r>
          </a:p>
          <a:p>
            <a:pPr marL="0" indent="0" eaLnBrk="1" hangingPunct="1">
              <a:buFont typeface="Wingdings" pitchFamily="2" charset="2"/>
              <a:buNone/>
            </a:pPr>
            <a:r>
              <a:rPr lang="en-US" altLang="en-US" smtClean="0"/>
              <a:t>substitution (see Figure 8.13) to </a:t>
            </a:r>
          </a:p>
          <a:p>
            <a:pPr marL="0" indent="0" eaLnBrk="1" hangingPunct="1">
              <a:buFont typeface="Wingdings" pitchFamily="2" charset="2"/>
              <a:buNone/>
            </a:pPr>
            <a:r>
              <a:rPr lang="en-US" altLang="en-US" smtClean="0"/>
              <a:t>obtain</a:t>
            </a:r>
          </a:p>
        </p:txBody>
      </p:sp>
      <p:pic>
        <p:nvPicPr>
          <p:cNvPr id="8200" name="Picture 10" descr="The image consists of a visual representation and a caption. Visual representation. A right triangle. The side directly across from the right angle which is the hypotenuse is labeled: 2 x minus 5. One of the other sides called the adjacent side is labeled: 1. The remaining side called the opposite side is labeled: 2 sqrt(x^2 minus 5 x + 6). The angle between the adjacent and hypotenuse sides is labeled: theta. The angle between the opposite and hypotenuse sides is not labeled. Caption. sec(theta) = 2 x minus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1219200"/>
            <a:ext cx="3336925"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1" name="Rectangle 11"/>
          <p:cNvSpPr>
            <a:spLocks noChangeArrowheads="1"/>
          </p:cNvSpPr>
          <p:nvPr/>
        </p:nvSpPr>
        <p:spPr bwMode="auto">
          <a:xfrm>
            <a:off x="6553200" y="35052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200" b="1"/>
              <a:t>Figure 8.13</a:t>
            </a:r>
          </a:p>
        </p:txBody>
      </p:sp>
      <p:pic>
        <p:nvPicPr>
          <p:cNvPr id="8202" name="Picture 13" descr="(item 1). int (1/(x^2 minus 5 x + 6)) d x = int((d x)/(((x minus 5)/2)^2 minus (1/2)^2)). Caption. a = 1/2, x minus 5/2 = 1/2 sec(theta). (item 2). = int(((1/2) sec(theta) tan(theta) d theta)/((1/4) tan^2(theta))). Caption. d x = (1/2) sec(theta) tan(theta) d theta. (item 3). = 2 int(csc(theta)) d thet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3962400"/>
            <a:ext cx="7513638" cy="218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3" name="Picture 2" descr="= 2 ln(abs(csc(theta) minus cot(theta))) + C = 2 ln(abs((2 x minus 5)/(2 sqrt(x^2 minus 5 x + 6)) minus 1/(2 sqrt(x^2 minus 5 x + 6))) + C = 2 ln(abs((x minus 3)/(sqrt(x^2 minus 5 x + 6))) + C = ln(abs(((x minus 3)^2)/(x^2 minus 5 x + 6)) + C = ln(abs(((x minus 3)^2)/((x minus 2)(x minus 3))) + C = ln(abs((x minus 3)/(x minus 2)) + C = ln(abs(x minus 3)) minus ln(abs(x minus 2)) + C."/>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524000"/>
            <a:ext cx="5759450" cy="465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Now, suppose you had observed that</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Then you could find the integral, as follows.</a:t>
            </a:r>
            <a:endParaRPr lang="en-US" altLang="en-US" sz="1800" smtClean="0"/>
          </a:p>
        </p:txBody>
      </p:sp>
      <p:pic>
        <p:nvPicPr>
          <p:cNvPr id="10248" name="Picture 10" descr="1/(x^2 minus 5 x + 6) = 1/(x minus 3) minus 1/(x minus 2). Partial fraction decomposi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2055813"/>
            <a:ext cx="7888288"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2" descr="int(1/(x^2 minus 5 x + 6)) d x = int(1/(x minus 3) minus 1/(x minus 2)) d x = ln(abs(x minus 3)) minus ln(abs(x minus 2)) + C."/>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038600"/>
            <a:ext cx="7396163"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0"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itchFamily="2" charset="2"/>
              <a:buNone/>
            </a:pPr>
            <a:r>
              <a:rPr lang="en-US" altLang="en-US" smtClean="0"/>
              <a:t>This method is clearly preferable to trigonometric substitution. Its use, however, depends on the ability to factor the denominator, </a:t>
            </a:r>
            <a:r>
              <a:rPr lang="en-US" altLang="en-US" i="1" smtClean="0"/>
              <a:t>x</a:t>
            </a:r>
            <a:r>
              <a:rPr lang="en-US" altLang="en-US" baseline="30000" smtClean="0"/>
              <a:t>2</a:t>
            </a:r>
            <a:r>
              <a:rPr lang="en-US" altLang="en-US" smtClean="0"/>
              <a:t> – 5</a:t>
            </a:r>
            <a:r>
              <a:rPr lang="en-US" altLang="en-US" i="1" smtClean="0"/>
              <a:t>x</a:t>
            </a:r>
            <a:r>
              <a:rPr lang="en-US" altLang="en-US" smtClean="0"/>
              <a:t> + 6, and to find the </a:t>
            </a:r>
            <a:r>
              <a:rPr lang="en-US" altLang="en-US" b="1" smtClean="0"/>
              <a:t>partial fractions</a:t>
            </a:r>
          </a:p>
          <a:p>
            <a:pPr marL="0" indent="0" eaLnBrk="1" hangingPunct="1">
              <a:buFont typeface="Wingdings" pitchFamily="2" charset="2"/>
              <a:buNone/>
            </a:pPr>
            <a:endParaRPr lang="en-US" altLang="en-US" b="1" smtClean="0"/>
          </a:p>
          <a:p>
            <a:pPr marL="0" indent="0" eaLnBrk="1" hangingPunct="1">
              <a:buFont typeface="Wingdings" pitchFamily="2" charset="2"/>
              <a:buNone/>
            </a:pPr>
            <a:endParaRPr lang="en-US" altLang="en-US" b="1" smtClean="0"/>
          </a:p>
          <a:p>
            <a:pPr marL="0" indent="0" eaLnBrk="1" hangingPunct="1">
              <a:buFont typeface="Wingdings" pitchFamily="2" charset="2"/>
              <a:buNone/>
            </a:pPr>
            <a:endParaRPr lang="en-US" altLang="en-US" b="1" smtClean="0"/>
          </a:p>
          <a:p>
            <a:pPr marL="0" indent="0" eaLnBrk="1" hangingPunct="1">
              <a:buFont typeface="Wingdings" pitchFamily="2" charset="2"/>
              <a:buNone/>
            </a:pPr>
            <a:r>
              <a:rPr lang="en-US" altLang="en-US" smtClean="0"/>
              <a:t>We know that from algebra every polynomial with real coefficients can be factored into linear and irreducible quadratic factors.</a:t>
            </a:r>
          </a:p>
        </p:txBody>
      </p:sp>
      <p:pic>
        <p:nvPicPr>
          <p:cNvPr id="11272" name="Picture 12" descr="1/(x minus 3) and negative 1/(x minus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1313" y="3048000"/>
            <a:ext cx="3576637" cy="87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3"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TextBox 11"/>
          <p:cNvSpPr txBox="1">
            <a:spLocks noChangeArrowheads="1"/>
          </p:cNvSpPr>
          <p:nvPr/>
        </p:nvSpPr>
        <p:spPr bwMode="auto">
          <a:xfrm>
            <a:off x="457200" y="1371600"/>
            <a:ext cx="8229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dirty="0"/>
              <a:t>For instance, the polynomial</a:t>
            </a:r>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r>
              <a:rPr lang="en-US" altLang="en-US" dirty="0"/>
              <a:t>can be written as</a:t>
            </a:r>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endParaRPr lang="en-US" altLang="en-US" dirty="0"/>
          </a:p>
          <a:p>
            <a:pPr eaLnBrk="1" hangingPunct="1">
              <a:spcBef>
                <a:spcPct val="0"/>
              </a:spcBef>
              <a:buFontTx/>
              <a:buNone/>
            </a:pPr>
            <a:r>
              <a:rPr lang="en-US" altLang="en-US" dirty="0"/>
              <a:t>where (</a:t>
            </a:r>
            <a:r>
              <a:rPr lang="en-US" altLang="en-US" i="1" dirty="0"/>
              <a:t>x – </a:t>
            </a:r>
            <a:r>
              <a:rPr lang="en-US" altLang="en-US" dirty="0"/>
              <a:t>1) is a linear factor, (</a:t>
            </a:r>
            <a:r>
              <a:rPr lang="en-US" altLang="en-US" i="1" dirty="0"/>
              <a:t>x</a:t>
            </a:r>
            <a:r>
              <a:rPr lang="en-US" altLang="en-US" dirty="0"/>
              <a:t> + 1)</a:t>
            </a:r>
            <a:r>
              <a:rPr lang="en-US" altLang="en-US" baseline="30000" dirty="0"/>
              <a:t>2</a:t>
            </a:r>
            <a:r>
              <a:rPr lang="en-US" altLang="en-US" dirty="0"/>
              <a:t> is a repeated linear factor, and (</a:t>
            </a:r>
            <a:r>
              <a:rPr lang="en-US" altLang="en-US" i="1" dirty="0"/>
              <a:t>x</a:t>
            </a:r>
            <a:r>
              <a:rPr lang="en-US" altLang="en-US" baseline="30000" dirty="0"/>
              <a:t>2</a:t>
            </a:r>
            <a:r>
              <a:rPr lang="en-US" altLang="en-US" dirty="0"/>
              <a:t> + 1) is an irreducible quadratic factor.</a:t>
            </a:r>
          </a:p>
        </p:txBody>
      </p:sp>
      <p:pic>
        <p:nvPicPr>
          <p:cNvPr id="12296" name="Picture 13" descr="x^5 + x^4 minus x minus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828800"/>
            <a:ext cx="225107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4" descr="x^5 + x^4 minus x minus 1 = (x^4)(x + 1) minus (x +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971800"/>
            <a:ext cx="4983163"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15" descr="= (x^4 minus 1)(x +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3429000"/>
            <a:ext cx="2209800"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16" descr="= (x^2 + 1)(x^2 minus 1)(x +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3867150"/>
            <a:ext cx="292417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17" descr="= (x^2 + 1)(x + 1)(x minus 1)(x +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305300"/>
            <a:ext cx="35671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1" name="Picture 18" descr="= (x minus 1)((x + 1)^2)(x^2 +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4743450"/>
            <a:ext cx="312896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2" name="Rectangle 2"/>
          <p:cNvSpPr>
            <a:spLocks noGrp="1" noChangeArrowheads="1"/>
          </p:cNvSpPr>
          <p:nvPr>
            <p:ph type="title"/>
          </p:nvPr>
        </p:nvSpPr>
        <p:spPr>
          <a:xfrm>
            <a:off x="549275" y="320675"/>
            <a:ext cx="8229600" cy="639763"/>
          </a:xfrm>
          <a:noFill/>
        </p:spPr>
        <p:txBody>
          <a:bodyPr/>
          <a:lstStyle/>
          <a:p>
            <a:pPr eaLnBrk="1" hangingPunct="1"/>
            <a:r>
              <a:rPr lang="en-US" altLang="en-US" sz="4000" smtClean="0">
                <a:solidFill>
                  <a:schemeClr val="bg1"/>
                </a:solidFill>
              </a:rPr>
              <a:t>Partial Fractions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1096</TotalTime>
  <Words>683</Words>
  <Application>Microsoft Office PowerPoint</Application>
  <PresentationFormat>On-screen Show (4:3)</PresentationFormat>
  <Paragraphs>153</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Larsoen_master slide</vt:lpstr>
      <vt:lpstr>PowerPoint Presentation</vt:lpstr>
      <vt:lpstr>PowerPoint Presentation</vt:lpstr>
      <vt:lpstr>PowerPoint Presentation</vt:lpstr>
      <vt:lpstr>Partial Fractions</vt:lpstr>
      <vt:lpstr>Partial Fractions</vt:lpstr>
      <vt:lpstr>Partial Fractions</vt:lpstr>
      <vt:lpstr>Partial Fractions</vt:lpstr>
      <vt:lpstr>Partial Fractions</vt:lpstr>
      <vt:lpstr>Partial Fractions</vt:lpstr>
      <vt:lpstr>Partial Fractions</vt:lpstr>
      <vt:lpstr>Partial Fractions</vt:lpstr>
      <vt:lpstr>PowerPoint Presentation</vt:lpstr>
      <vt:lpstr>Example 1 – Distinct Linear Factors</vt:lpstr>
      <vt:lpstr>Example 1 – Solution</vt:lpstr>
      <vt:lpstr>Example 1 – Solution</vt:lpstr>
      <vt:lpstr>PowerPoint Presentation</vt:lpstr>
      <vt:lpstr>Quadratic Factors</vt:lpstr>
      <vt:lpstr>Example 3 – Distinct Linear and Quadratic Factors</vt:lpstr>
      <vt:lpstr>Example 3 – Solution</vt:lpstr>
      <vt:lpstr>Example 3 – Solution</vt:lpstr>
      <vt:lpstr>Example 3 – Solution</vt:lpstr>
      <vt:lpstr>Quadratic Factors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322</cp:revision>
  <dcterms:created xsi:type="dcterms:W3CDTF">2008-11-21T04:28:28Z</dcterms:created>
  <dcterms:modified xsi:type="dcterms:W3CDTF">2018-08-03T04:45:04Z</dcterms:modified>
</cp:coreProperties>
</file>