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sldIdLst>
    <p:sldId id="274" r:id="rId2"/>
    <p:sldId id="275" r:id="rId3"/>
    <p:sldId id="256" r:id="rId4"/>
    <p:sldId id="260" r:id="rId5"/>
    <p:sldId id="259" r:id="rId6"/>
    <p:sldId id="261" r:id="rId7"/>
    <p:sldId id="262" r:id="rId8"/>
    <p:sldId id="267" r:id="rId9"/>
    <p:sldId id="268" r:id="rId10"/>
    <p:sldId id="263" r:id="rId11"/>
    <p:sldId id="269" r:id="rId12"/>
    <p:sldId id="270" r:id="rId13"/>
    <p:sldId id="264" r:id="rId14"/>
    <p:sldId id="271" r:id="rId15"/>
    <p:sldId id="272" r:id="rId16"/>
    <p:sldId id="273" r:id="rId17"/>
    <p:sldId id="265" r:id="rId18"/>
    <p:sldId id="266"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0066"/>
    <a:srgbClr val="FF3399"/>
    <a:srgbClr val="CC0099"/>
    <a:srgbClr val="009BAE"/>
    <a:srgbClr val="0099AC"/>
    <a:srgbClr val="007DBC"/>
    <a:srgbClr val="0073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26" autoAdjust="0"/>
    <p:restoredTop sz="94092" autoAdjust="0"/>
  </p:normalViewPr>
  <p:slideViewPr>
    <p:cSldViewPr>
      <p:cViewPr varScale="1">
        <p:scale>
          <a:sx n="92" d="100"/>
          <a:sy n="92" d="100"/>
        </p:scale>
        <p:origin x="-39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FFC92A9-29BC-452D-87F7-DF1684FB216A}" type="slidenum">
              <a:rPr lang="en-US" altLang="en-US"/>
              <a:pPr/>
              <a:t>‹#›</a:t>
            </a:fld>
            <a:endParaRPr lang="en-US" altLang="en-US"/>
          </a:p>
        </p:txBody>
      </p:sp>
    </p:spTree>
    <p:extLst>
      <p:ext uri="{BB962C8B-B14F-4D97-AF65-F5344CB8AC3E}">
        <p14:creationId xmlns:p14="http://schemas.microsoft.com/office/powerpoint/2010/main" val="4292792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0EAE019-F298-463E-8D2C-B9A2CFEB9B25}" type="slidenum">
              <a:rPr lang="en-US" altLang="en-US"/>
              <a:pPr/>
              <a:t>2</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9489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94968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3225"/>
            <a:ext cx="2057400" cy="542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03225"/>
            <a:ext cx="60198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0192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285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89679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00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9515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3936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51377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216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0810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8990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ounded Rectangle 11"/>
          <p:cNvSpPr/>
          <p:nvPr userDrawn="1"/>
        </p:nvSpPr>
        <p:spPr bwMode="auto">
          <a:xfrm>
            <a:off x="223838" y="304800"/>
            <a:ext cx="8839200" cy="727075"/>
          </a:xfrm>
          <a:prstGeom prst="roundRect">
            <a:avLst/>
          </a:prstGeom>
          <a:solidFill>
            <a:srgbClr val="F51F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7" name="Rectangle 2"/>
          <p:cNvSpPr>
            <a:spLocks noGrp="1" noChangeArrowheads="1"/>
          </p:cNvSpPr>
          <p:nvPr>
            <p:ph type="body" idx="1"/>
          </p:nvPr>
        </p:nvSpPr>
        <p:spPr bwMode="auto">
          <a:xfrm>
            <a:off x="457200" y="13001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3"/>
          <p:cNvSpPr>
            <a:spLocks noGrp="1" noChangeArrowheads="1"/>
          </p:cNvSpPr>
          <p:nvPr>
            <p:ph type="title"/>
          </p:nvPr>
        </p:nvSpPr>
        <p:spPr bwMode="auto">
          <a:xfrm>
            <a:off x="457200" y="4032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endParaRPr lang="en-US"/>
          </a:p>
        </p:txBody>
      </p:sp>
      <p:sp>
        <p:nvSpPr>
          <p:cNvPr id="1032" name="Text Box 12"/>
          <p:cNvSpPr txBox="1">
            <a:spLocks noChangeArrowheads="1"/>
          </p:cNvSpPr>
          <p:nvPr userDrawn="1"/>
        </p:nvSpPr>
        <p:spPr bwMode="auto">
          <a:xfrm>
            <a:off x="8543925" y="6172200"/>
            <a:ext cx="600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fld id="{4B471016-24D9-4D11-8E00-620C95091634}" type="slidenum">
              <a:rPr lang="en-US" altLang="en-US"/>
              <a:pPr eaLnBrk="1" hangingPunct="1">
                <a:spcBef>
                  <a:spcPct val="50000"/>
                </a:spcBef>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itchFamily="34" charset="0"/>
        </a:defRPr>
      </a:lvl2pPr>
      <a:lvl3pPr algn="l" rtl="0" eaLnBrk="0" fontAlgn="base" hangingPunct="0">
        <a:spcBef>
          <a:spcPct val="0"/>
        </a:spcBef>
        <a:spcAft>
          <a:spcPct val="0"/>
        </a:spcAft>
        <a:defRPr sz="4000">
          <a:solidFill>
            <a:schemeClr val="bg1"/>
          </a:solidFill>
          <a:latin typeface="Arial" pitchFamily="34" charset="0"/>
        </a:defRPr>
      </a:lvl3pPr>
      <a:lvl4pPr algn="l" rtl="0" eaLnBrk="0" fontAlgn="base" hangingPunct="0">
        <a:spcBef>
          <a:spcPct val="0"/>
        </a:spcBef>
        <a:spcAft>
          <a:spcPct val="0"/>
        </a:spcAft>
        <a:defRPr sz="4000">
          <a:solidFill>
            <a:schemeClr val="bg1"/>
          </a:solidFill>
          <a:latin typeface="Arial" pitchFamily="34" charset="0"/>
        </a:defRPr>
      </a:lvl4pPr>
      <a:lvl5pPr algn="l" rtl="0" eaLnBrk="0" fontAlgn="base" hangingPunct="0">
        <a:spcBef>
          <a:spcPct val="0"/>
        </a:spcBef>
        <a:spcAft>
          <a:spcPct val="0"/>
        </a:spcAft>
        <a:defRPr sz="4000">
          <a:solidFill>
            <a:schemeClr val="bg1"/>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wmf"/><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png"/><Relationship Id="rId9"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2209800" y="228600"/>
            <a:ext cx="68199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24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 typeface="Arial" pitchFamily="34" charset="0"/>
              <a:buNone/>
            </a:pPr>
            <a:r>
              <a:rPr lang="en-IN" altLang="en-US" sz="3800" b="1">
                <a:cs typeface="Arial" pitchFamily="34" charset="0"/>
              </a:rPr>
              <a:t>Integration Techniques and Improper Integrals</a:t>
            </a:r>
            <a:endParaRPr lang="en-US" altLang="en-US" sz="3800" b="1">
              <a:cs typeface="Arial" pitchFamily="34" charset="0"/>
            </a:endParaRPr>
          </a:p>
        </p:txBody>
      </p:sp>
      <p:sp>
        <p:nvSpPr>
          <p:cNvPr id="3076" name="Text Box 4"/>
          <p:cNvSpPr txBox="1">
            <a:spLocks noChangeArrowheads="1"/>
          </p:cNvSpPr>
          <p:nvPr/>
        </p:nvSpPr>
        <p:spPr bwMode="auto">
          <a:xfrm>
            <a:off x="704850" y="292100"/>
            <a:ext cx="10477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24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8000" b="1">
                <a:solidFill>
                  <a:schemeClr val="bg1"/>
                </a:solidFill>
              </a:rPr>
              <a:t>P</a:t>
            </a:r>
          </a:p>
        </p:txBody>
      </p:sp>
      <p:sp>
        <p:nvSpPr>
          <p:cNvPr id="3077" name="Text Box 5"/>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24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
        <p:nvSpPr>
          <p:cNvPr id="3078" name="Text Box 4"/>
          <p:cNvSpPr txBox="1">
            <a:spLocks noChangeArrowheads="1"/>
          </p:cNvSpPr>
          <p:nvPr/>
        </p:nvSpPr>
        <p:spPr bwMode="auto">
          <a:xfrm>
            <a:off x="1139825" y="228600"/>
            <a:ext cx="5365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Font typeface="Wingdings" pitchFamily="2" charset="2"/>
              <a:buChar char="§"/>
              <a:defRPr sz="24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8000" b="1">
                <a:solidFill>
                  <a:srgbClr val="E72D36"/>
                </a:solidFill>
              </a:rPr>
              <a:t>8</a:t>
            </a:r>
          </a:p>
        </p:txBody>
      </p:sp>
      <p:pic>
        <p:nvPicPr>
          <p:cNvPr id="3079" name="Picture 1" descr="Cover p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447800"/>
            <a:ext cx="79375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457200" y="1371600"/>
            <a:ext cx="82264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r>
              <a:rPr lang="en-US" altLang="en-US"/>
              <a:t>These formulas are also valid when </a:t>
            </a:r>
            <a:r>
              <a:rPr lang="en-US" altLang="en-US">
                <a:sym typeface="Symbol" pitchFamily="18" charset="2"/>
              </a:rPr>
              <a:t>cos</a:t>
            </a:r>
            <a:r>
              <a:rPr lang="en-US" altLang="en-US" i="1" baseline="30000">
                <a:sym typeface="Symbol" pitchFamily="18" charset="2"/>
              </a:rPr>
              <a:t>n</a:t>
            </a:r>
            <a:r>
              <a:rPr lang="en-US" altLang="en-US">
                <a:sym typeface="Symbol" pitchFamily="18" charset="2"/>
              </a:rPr>
              <a:t> </a:t>
            </a:r>
            <a:r>
              <a:rPr lang="en-US" altLang="en-US" i="1">
                <a:sym typeface="Symbol" pitchFamily="18" charset="2"/>
              </a:rPr>
              <a:t>x</a:t>
            </a:r>
            <a:r>
              <a:rPr lang="en-US" altLang="en-US">
                <a:sym typeface="Symbol" pitchFamily="18" charset="2"/>
              </a:rPr>
              <a:t> </a:t>
            </a:r>
            <a:r>
              <a:rPr lang="en-US" altLang="en-US"/>
              <a:t>is replaced by </a:t>
            </a:r>
            <a:r>
              <a:rPr lang="en-US" altLang="en-US">
                <a:sym typeface="Symbol" pitchFamily="18" charset="2"/>
              </a:rPr>
              <a:t>sin</a:t>
            </a:r>
            <a:r>
              <a:rPr lang="en-US" altLang="en-US" i="1" baseline="30000">
                <a:sym typeface="Symbol" pitchFamily="18" charset="2"/>
              </a:rPr>
              <a:t>n </a:t>
            </a:r>
            <a:r>
              <a:rPr lang="en-US" altLang="en-US" i="1">
                <a:sym typeface="Symbol" pitchFamily="18" charset="2"/>
              </a:rPr>
              <a:t>x</a:t>
            </a:r>
            <a:r>
              <a:rPr lang="en-US" altLang="en-US">
                <a:sym typeface="Symbol" pitchFamily="18" charset="2"/>
              </a:rPr>
              <a:t>.</a:t>
            </a:r>
          </a:p>
        </p:txBody>
      </p:sp>
      <p:sp>
        <p:nvSpPr>
          <p:cNvPr id="13315" name="Rectangle 2"/>
          <p:cNvSpPr>
            <a:spLocks noGrp="1" noChangeArrowheads="1"/>
          </p:cNvSpPr>
          <p:nvPr>
            <p:ph type="title"/>
          </p:nvPr>
        </p:nvSpPr>
        <p:spPr>
          <a:xfrm>
            <a:off x="547688" y="319088"/>
            <a:ext cx="8226425" cy="685800"/>
          </a:xfrm>
          <a:noFill/>
        </p:spPr>
        <p:txBody>
          <a:bodyPr/>
          <a:lstStyle/>
          <a:p>
            <a:pPr eaLnBrk="1" hangingPunct="1"/>
            <a:r>
              <a:rPr lang="en-US" altLang="en-US" sz="3000" smtClean="0"/>
              <a:t>Integrals Involving Powers of Sine and Cosine</a:t>
            </a:r>
          </a:p>
        </p:txBody>
      </p:sp>
      <p:pic>
        <p:nvPicPr>
          <p:cNvPr id="13321" name="Picture 10" descr="Wallis’s Formulas. (item 1). If n is odd, n &gt;= 3, then int_0^(pi/2) (cos^n(x)) d x = (2/3)(4/5)(6/7) … (n minus 1)/n. (item 2). If n is even, n &gt;= 2, then int_0^(pi/2) (cos^n(x)) d x = (1/2)(3/4)(5/6) … ((n minus 1)/n)(p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9248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4000"/>
              <a:t>Integrals Involving Powers of    Secant and Tangent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47688" y="319088"/>
            <a:ext cx="8226425" cy="685800"/>
          </a:xfrm>
          <a:noFill/>
        </p:spPr>
        <p:txBody>
          <a:bodyPr/>
          <a:lstStyle/>
          <a:p>
            <a:pPr eaLnBrk="1" hangingPunct="1"/>
            <a:r>
              <a:rPr lang="en-US" altLang="en-US" sz="2600" smtClean="0"/>
              <a:t>Integrals Involving Powers of Secant and Tangent</a:t>
            </a:r>
          </a:p>
        </p:txBody>
      </p:sp>
      <p:sp>
        <p:nvSpPr>
          <p:cNvPr id="15363"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itchFamily="2" charset="2"/>
              <a:buNone/>
            </a:pPr>
            <a:r>
              <a:rPr lang="en-US" altLang="en-US" smtClean="0"/>
              <a:t>The guidelines below can help you find integrals of the form</a:t>
            </a:r>
          </a:p>
        </p:txBody>
      </p:sp>
      <p:pic>
        <p:nvPicPr>
          <p:cNvPr id="15369" name="Picture 14" descr="int(sec^m(x) tan^n(x)) d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28825"/>
            <a:ext cx="20859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1" descr="Guidelines for evaluating integrals involving powers of secant and tangent. (item 1). When the power of the secant is even and positive, save a secant-squared factor and convert the remaining factors to tangents. Then expand and integrate. int(sec^(2 k)(x) tan^n(x)) d x = int(((sec^2(x))^(k minus 1)) tan^n(x) sec^2(x)) d x = int(((1 + tan^2(x))^(k minus 1)) tan^n(x) sec^2(x)) d x. A curly bracket is placed over the expression 2 k in int(sec^(2 k)(x) tan^n(x)) d x with the following text: even. A curly bracket is placed over the expressions (sec^2(x))^(k minus 1) and sec^2(x) d x in int(((sec^2(x))^(k minus 1)) tan^n(x) sec^2(x)) d x with the following text respectively: convert to tangents, and save for d u. (item 2). When the power of the tangent is odd and positive, save a secant-tangent factor and convert the remaining factors to secants. Then expand and integrate. int(sec^m(x) tan^(2 k + 1)(x)) d x = int((sec^(m minus 1)(x)) ((tan^2(x))^k) sec(x) tan(x)) d x = int((sec^(m minus 1)(x)) ((sec^2(x) minus 1)^k) sec(x) tan(x)) d x. A curly bracket is placed over the expression 2 k + 1 in int(sec^m(x) tan^(2 k + 1)(x)) d x with the following text: odd. A curly bracket is placed over the expressions (tan^2(x))^k and sec(x) tan(x) d x in int((sec^(m minus 1)(x)) ((tan^2(x))^k) sec(x) tan(x)) d x with the following text respectively: convert to secants, and save for d u."/>
          <p:cNvPicPr>
            <a:picLocks noChangeAspect="1" noChangeArrowheads="1"/>
          </p:cNvPicPr>
          <p:nvPr/>
        </p:nvPicPr>
        <p:blipFill>
          <a:blip r:embed="rId3">
            <a:extLst>
              <a:ext uri="{28A0092B-C50C-407E-A947-70E740481C1C}">
                <a14:useLocalDpi xmlns:a14="http://schemas.microsoft.com/office/drawing/2010/main" val="0"/>
              </a:ext>
            </a:extLst>
          </a:blip>
          <a:srcRect r="862"/>
          <a:stretch>
            <a:fillRect/>
          </a:stretch>
        </p:blipFill>
        <p:spPr bwMode="auto">
          <a:xfrm>
            <a:off x="381000" y="2874963"/>
            <a:ext cx="84582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47688" y="319088"/>
            <a:ext cx="8226425" cy="685800"/>
          </a:xfrm>
          <a:noFill/>
        </p:spPr>
        <p:txBody>
          <a:bodyPr/>
          <a:lstStyle/>
          <a:p>
            <a:pPr eaLnBrk="1" hangingPunct="1"/>
            <a:r>
              <a:rPr lang="en-US" altLang="en-US" sz="2600" smtClean="0"/>
              <a:t>Integrals Involving Powers of Secant and Tangent</a:t>
            </a:r>
          </a:p>
        </p:txBody>
      </p:sp>
      <p:sp>
        <p:nvSpPr>
          <p:cNvPr id="16392" name="Text Box 13"/>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en-US" altLang="en-US" sz="1800">
                <a:solidFill>
                  <a:schemeClr val="bg1"/>
                </a:solidFill>
              </a:rPr>
              <a:t>cont’d</a:t>
            </a:r>
          </a:p>
        </p:txBody>
      </p:sp>
      <p:pic>
        <p:nvPicPr>
          <p:cNvPr id="16393" name="Picture 1" descr="(item 3). When there are no secant factors and the power of the tangent is even and positive, convert a tangent-squared factor to a secant-squared factor, then expand and repeat if necessary. int(tan^n(x)) d x = int((tan^(n minus 2)(x)) (tan^2(x))) d x = int((tan^(n minus 2)(x)) (sec^2(x) minus 1)) d x. A curly bracket is placed over the expression tan^2(x) in int((tan^(n minus 2)(x)) (tan^2(x))) d x with the following expression: convert to secants. (item 4). When the integral is of the form int(sec^m(x)) d x where m is odd and positive, use integration by parts. (item 5). When the first four guidelines do not apply, try converting to sines and cosine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838" y="1690688"/>
            <a:ext cx="862012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47688" y="319088"/>
            <a:ext cx="8226425" cy="685800"/>
          </a:xfrm>
          <a:noFill/>
        </p:spPr>
        <p:txBody>
          <a:bodyPr/>
          <a:lstStyle/>
          <a:p>
            <a:pPr eaLnBrk="1" hangingPunct="1"/>
            <a:r>
              <a:rPr lang="en-US" altLang="en-US" sz="2700" smtClean="0"/>
              <a:t>Example 4 – </a:t>
            </a:r>
            <a:r>
              <a:rPr lang="en-US" altLang="en-US" sz="2700" i="1" smtClean="0">
                <a:latin typeface="TradeGothic-Bold" charset="0"/>
              </a:rPr>
              <a:t>Power of Tangent Is Odd and Positive</a:t>
            </a:r>
          </a:p>
        </p:txBody>
      </p:sp>
      <p:sp>
        <p:nvSpPr>
          <p:cNvPr id="52232" name="Rectangle 8"/>
          <p:cNvSpPr>
            <a:spLocks noGrp="1" noChangeArrowheads="1"/>
          </p:cNvSpPr>
          <p:nvPr>
            <p:ph type="body" idx="1"/>
          </p:nvPr>
        </p:nvSpPr>
        <p:spPr>
          <a:xfrm>
            <a:off x="457200" y="1370013"/>
            <a:ext cx="8229600" cy="5256212"/>
          </a:xfrm>
        </p:spPr>
        <p:txBody>
          <a:bodyPr/>
          <a:lstStyle/>
          <a:p>
            <a:pPr marL="0" indent="0" eaLnBrk="1" hangingPunct="1">
              <a:buFont typeface="Wingdings" pitchFamily="2" charset="2"/>
              <a:buNone/>
              <a:defRPr/>
            </a:pPr>
            <a:r>
              <a:rPr lang="en-US" dirty="0" smtClean="0"/>
              <a:t>Find</a:t>
            </a:r>
          </a:p>
          <a:p>
            <a:pPr marL="0" indent="0" eaLnBrk="1" hangingPunct="1">
              <a:buFont typeface="Wingdings" pitchFamily="2" charset="2"/>
              <a:buNone/>
              <a:defRPr/>
            </a:pPr>
            <a:endParaRPr lang="en-US" dirty="0" smtClean="0"/>
          </a:p>
          <a:p>
            <a:pPr marL="0" indent="0" eaLnBrk="1" hangingPunct="1">
              <a:buFont typeface="Wingdings" pitchFamily="2" charset="2"/>
              <a:buNone/>
              <a:defRPr/>
            </a:pPr>
            <a:endParaRPr lang="en-US" sz="1800" dirty="0" smtClean="0"/>
          </a:p>
          <a:p>
            <a:pPr marL="0" indent="0" eaLnBrk="1" hangingPunct="1">
              <a:buFont typeface="Wingdings" pitchFamily="2" charset="2"/>
              <a:buNone/>
              <a:defRPr/>
            </a:pPr>
            <a:r>
              <a:rPr lang="en-US" kern="1200" dirty="0">
                <a:solidFill>
                  <a:srgbClr val="D7181E"/>
                </a:solidFill>
                <a:cs typeface="Arial" pitchFamily="34" charset="0"/>
              </a:rPr>
              <a:t>Solution:</a:t>
            </a:r>
          </a:p>
          <a:p>
            <a:pPr marL="0" indent="0" eaLnBrk="1" hangingPunct="1">
              <a:buFont typeface="Wingdings" pitchFamily="2" charset="2"/>
              <a:buNone/>
              <a:defRPr/>
            </a:pPr>
            <a:r>
              <a:rPr lang="en-US" dirty="0" smtClean="0"/>
              <a:t>Because you expect to use the Power Rule with </a:t>
            </a:r>
            <a:r>
              <a:rPr lang="en-US" i="1" dirty="0" smtClean="0"/>
              <a:t>u</a:t>
            </a:r>
            <a:r>
              <a:rPr lang="en-US" dirty="0" smtClean="0"/>
              <a:t> = sec </a:t>
            </a:r>
            <a:r>
              <a:rPr lang="en-US" i="1" dirty="0" smtClean="0"/>
              <a:t>x</a:t>
            </a:r>
            <a:r>
              <a:rPr lang="en-US" dirty="0" smtClean="0"/>
              <a:t>,</a:t>
            </a:r>
            <a:r>
              <a:rPr lang="en-US" i="1" dirty="0" smtClean="0"/>
              <a:t> save a factor of </a:t>
            </a:r>
            <a:r>
              <a:rPr lang="en-US" dirty="0" smtClean="0"/>
              <a:t>(</a:t>
            </a:r>
            <a:r>
              <a:rPr lang="en-US" i="1" dirty="0" smtClean="0"/>
              <a:t>sec x tan x</a:t>
            </a:r>
            <a:r>
              <a:rPr lang="en-US" dirty="0" smtClean="0"/>
              <a:t>)</a:t>
            </a:r>
            <a:r>
              <a:rPr lang="en-US" i="1" dirty="0" smtClean="0"/>
              <a:t> </a:t>
            </a:r>
            <a:r>
              <a:rPr lang="en-US" dirty="0" smtClean="0"/>
              <a:t>to form </a:t>
            </a:r>
            <a:r>
              <a:rPr lang="en-US" i="1" dirty="0" smtClean="0"/>
              <a:t>du</a:t>
            </a:r>
            <a:r>
              <a:rPr lang="en-US" dirty="0" smtClean="0"/>
              <a:t> and convert the remaining tangent factors to secants.</a:t>
            </a:r>
          </a:p>
        </p:txBody>
      </p:sp>
      <p:pic>
        <p:nvPicPr>
          <p:cNvPr id="17417" name="Picture 17" descr="int((tan^3(x))/sqrt(sec(x))) d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25" y="1327150"/>
            <a:ext cx="15748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17" descr="int((tan^3(x))/sqrt(sec(x))) d x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4381500"/>
            <a:ext cx="17113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8" name="Picture 18" descr="int(((sec(x))^(negative 1/2)) tan^3(x)) d 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3163" y="4352925"/>
            <a:ext cx="2433637"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9" name="Picture 19" descr="Rewr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4288" y="4616450"/>
            <a:ext cx="82708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1" name="Picture 21" descr="= int(((sec(x))^(negative 3/2)) (tan^2(x)) (sec(x) tan(x))) d x."/>
          <p:cNvPicPr>
            <a:picLocks noChangeAspect="1" noChangeArrowheads="1"/>
          </p:cNvPicPr>
          <p:nvPr/>
        </p:nvPicPr>
        <p:blipFill>
          <a:blip r:embed="rId6">
            <a:extLst>
              <a:ext uri="{28A0092B-C50C-407E-A947-70E740481C1C}">
                <a14:useLocalDpi xmlns:a14="http://schemas.microsoft.com/office/drawing/2010/main" val="0"/>
              </a:ext>
            </a:extLst>
          </a:blip>
          <a:srcRect t="10715"/>
          <a:stretch>
            <a:fillRect/>
          </a:stretch>
        </p:blipFill>
        <p:spPr bwMode="auto">
          <a:xfrm>
            <a:off x="2190750" y="5305425"/>
            <a:ext cx="4030663"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2" name="Picture 22" descr="Rewr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472113"/>
            <a:ext cx="8382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2232">
                                            <p:txEl>
                                              <p:pRg st="3" end="3"/>
                                            </p:txEl>
                                          </p:spTgt>
                                        </p:tgtEl>
                                        <p:attrNameLst>
                                          <p:attrName>style.visibility</p:attrName>
                                        </p:attrNameLst>
                                      </p:cBhvr>
                                      <p:to>
                                        <p:strVal val="visible"/>
                                      </p:to>
                                    </p:set>
                                    <p:animEffect transition="in" filter="fade">
                                      <p:cBhvr>
                                        <p:cTn id="7" dur="1000"/>
                                        <p:tgtEl>
                                          <p:spTgt spid="52232">
                                            <p:txEl>
                                              <p:pRg st="3" end="3"/>
                                            </p:txEl>
                                          </p:spTgt>
                                        </p:tgtEl>
                                      </p:cBhvr>
                                    </p:animEffect>
                                    <p:anim calcmode="lin" valueType="num">
                                      <p:cBhvr>
                                        <p:cTn id="8" dur="1000" fill="hold"/>
                                        <p:tgtEl>
                                          <p:spTgt spid="52232">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2232">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2232">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2232">
                                            <p:txEl>
                                              <p:pRg st="4" end="4"/>
                                            </p:txEl>
                                          </p:spTgt>
                                        </p:tgtEl>
                                        <p:attrNameLst>
                                          <p:attrName>style.visibility</p:attrName>
                                        </p:attrNameLst>
                                      </p:cBhvr>
                                      <p:to>
                                        <p:strVal val="visible"/>
                                      </p:to>
                                    </p:set>
                                    <p:animEffect transition="in" filter="fade">
                                      <p:cBhvr>
                                        <p:cTn id="13" dur="1000"/>
                                        <p:tgtEl>
                                          <p:spTgt spid="52232">
                                            <p:txEl>
                                              <p:pRg st="4" end="4"/>
                                            </p:txEl>
                                          </p:spTgt>
                                        </p:tgtEl>
                                      </p:cBhvr>
                                    </p:animEffect>
                                    <p:anim calcmode="lin" valueType="num">
                                      <p:cBhvr>
                                        <p:cTn id="14" dur="1000" fill="hold"/>
                                        <p:tgtEl>
                                          <p:spTgt spid="52232">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2232">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223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5377"/>
                                        </p:tgtEl>
                                        <p:attrNameLst>
                                          <p:attrName>style.visibility</p:attrName>
                                        </p:attrNameLst>
                                      </p:cBhvr>
                                      <p:to>
                                        <p:strVal val="visible"/>
                                      </p:to>
                                    </p:set>
                                    <p:animEffect transition="in" filter="fade">
                                      <p:cBhvr>
                                        <p:cTn id="21" dur="1000"/>
                                        <p:tgtEl>
                                          <p:spTgt spid="15377"/>
                                        </p:tgtEl>
                                      </p:cBhvr>
                                    </p:animEffect>
                                    <p:anim calcmode="lin" valueType="num">
                                      <p:cBhvr>
                                        <p:cTn id="22" dur="1000" fill="hold"/>
                                        <p:tgtEl>
                                          <p:spTgt spid="15377"/>
                                        </p:tgtEl>
                                        <p:attrNameLst>
                                          <p:attrName>ppt_x</p:attrName>
                                        </p:attrNameLst>
                                      </p:cBhvr>
                                      <p:tavLst>
                                        <p:tav tm="0">
                                          <p:val>
                                            <p:strVal val="#ppt_x"/>
                                          </p:val>
                                        </p:tav>
                                        <p:tav tm="100000">
                                          <p:val>
                                            <p:strVal val="#ppt_x"/>
                                          </p:val>
                                        </p:tav>
                                      </p:tavLst>
                                    </p:anim>
                                    <p:anim calcmode="lin" valueType="num">
                                      <p:cBhvr>
                                        <p:cTn id="23" dur="900" decel="100000" fill="hold"/>
                                        <p:tgtEl>
                                          <p:spTgt spid="1537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377"/>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5378"/>
                                        </p:tgtEl>
                                        <p:attrNameLst>
                                          <p:attrName>style.visibility</p:attrName>
                                        </p:attrNameLst>
                                      </p:cBhvr>
                                      <p:to>
                                        <p:strVal val="visible"/>
                                      </p:to>
                                    </p:set>
                                    <p:animEffect transition="in" filter="fade">
                                      <p:cBhvr>
                                        <p:cTn id="27" dur="1000"/>
                                        <p:tgtEl>
                                          <p:spTgt spid="15378"/>
                                        </p:tgtEl>
                                      </p:cBhvr>
                                    </p:animEffect>
                                    <p:anim calcmode="lin" valueType="num">
                                      <p:cBhvr>
                                        <p:cTn id="28" dur="1000" fill="hold"/>
                                        <p:tgtEl>
                                          <p:spTgt spid="15378"/>
                                        </p:tgtEl>
                                        <p:attrNameLst>
                                          <p:attrName>ppt_x</p:attrName>
                                        </p:attrNameLst>
                                      </p:cBhvr>
                                      <p:tavLst>
                                        <p:tav tm="0">
                                          <p:val>
                                            <p:strVal val="#ppt_x"/>
                                          </p:val>
                                        </p:tav>
                                        <p:tav tm="100000">
                                          <p:val>
                                            <p:strVal val="#ppt_x"/>
                                          </p:val>
                                        </p:tav>
                                      </p:tavLst>
                                    </p:anim>
                                    <p:anim calcmode="lin" valueType="num">
                                      <p:cBhvr>
                                        <p:cTn id="29" dur="900" decel="100000" fill="hold"/>
                                        <p:tgtEl>
                                          <p:spTgt spid="1537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5378"/>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5379"/>
                                        </p:tgtEl>
                                        <p:attrNameLst>
                                          <p:attrName>style.visibility</p:attrName>
                                        </p:attrNameLst>
                                      </p:cBhvr>
                                      <p:to>
                                        <p:strVal val="visible"/>
                                      </p:to>
                                    </p:set>
                                    <p:animEffect transition="in" filter="fade">
                                      <p:cBhvr>
                                        <p:cTn id="33" dur="1000"/>
                                        <p:tgtEl>
                                          <p:spTgt spid="15379"/>
                                        </p:tgtEl>
                                      </p:cBhvr>
                                    </p:animEffect>
                                    <p:anim calcmode="lin" valueType="num">
                                      <p:cBhvr>
                                        <p:cTn id="34" dur="1000" fill="hold"/>
                                        <p:tgtEl>
                                          <p:spTgt spid="15379"/>
                                        </p:tgtEl>
                                        <p:attrNameLst>
                                          <p:attrName>ppt_x</p:attrName>
                                        </p:attrNameLst>
                                      </p:cBhvr>
                                      <p:tavLst>
                                        <p:tav tm="0">
                                          <p:val>
                                            <p:strVal val="#ppt_x"/>
                                          </p:val>
                                        </p:tav>
                                        <p:tav tm="100000">
                                          <p:val>
                                            <p:strVal val="#ppt_x"/>
                                          </p:val>
                                        </p:tav>
                                      </p:tavLst>
                                    </p:anim>
                                    <p:anim calcmode="lin" valueType="num">
                                      <p:cBhvr>
                                        <p:cTn id="35" dur="900" decel="100000" fill="hold"/>
                                        <p:tgtEl>
                                          <p:spTgt spid="1537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5379"/>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15381"/>
                                        </p:tgtEl>
                                        <p:attrNameLst>
                                          <p:attrName>style.visibility</p:attrName>
                                        </p:attrNameLst>
                                      </p:cBhvr>
                                      <p:to>
                                        <p:strVal val="visible"/>
                                      </p:to>
                                    </p:set>
                                    <p:animEffect transition="in" filter="fade">
                                      <p:cBhvr>
                                        <p:cTn id="41" dur="1000"/>
                                        <p:tgtEl>
                                          <p:spTgt spid="15381"/>
                                        </p:tgtEl>
                                      </p:cBhvr>
                                    </p:animEffect>
                                    <p:anim calcmode="lin" valueType="num">
                                      <p:cBhvr>
                                        <p:cTn id="42" dur="1000" fill="hold"/>
                                        <p:tgtEl>
                                          <p:spTgt spid="15381"/>
                                        </p:tgtEl>
                                        <p:attrNameLst>
                                          <p:attrName>ppt_x</p:attrName>
                                        </p:attrNameLst>
                                      </p:cBhvr>
                                      <p:tavLst>
                                        <p:tav tm="0">
                                          <p:val>
                                            <p:strVal val="#ppt_x"/>
                                          </p:val>
                                        </p:tav>
                                        <p:tav tm="100000">
                                          <p:val>
                                            <p:strVal val="#ppt_x"/>
                                          </p:val>
                                        </p:tav>
                                      </p:tavLst>
                                    </p:anim>
                                    <p:anim calcmode="lin" valueType="num">
                                      <p:cBhvr>
                                        <p:cTn id="43" dur="900" decel="100000" fill="hold"/>
                                        <p:tgtEl>
                                          <p:spTgt spid="15381"/>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5381"/>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15382"/>
                                        </p:tgtEl>
                                        <p:attrNameLst>
                                          <p:attrName>style.visibility</p:attrName>
                                        </p:attrNameLst>
                                      </p:cBhvr>
                                      <p:to>
                                        <p:strVal val="visible"/>
                                      </p:to>
                                    </p:set>
                                    <p:animEffect transition="in" filter="fade">
                                      <p:cBhvr>
                                        <p:cTn id="47" dur="1000"/>
                                        <p:tgtEl>
                                          <p:spTgt spid="15382"/>
                                        </p:tgtEl>
                                      </p:cBhvr>
                                    </p:animEffect>
                                    <p:anim calcmode="lin" valueType="num">
                                      <p:cBhvr>
                                        <p:cTn id="48" dur="1000" fill="hold"/>
                                        <p:tgtEl>
                                          <p:spTgt spid="15382"/>
                                        </p:tgtEl>
                                        <p:attrNameLst>
                                          <p:attrName>ppt_x</p:attrName>
                                        </p:attrNameLst>
                                      </p:cBhvr>
                                      <p:tavLst>
                                        <p:tav tm="0">
                                          <p:val>
                                            <p:strVal val="#ppt_x"/>
                                          </p:val>
                                        </p:tav>
                                        <p:tav tm="100000">
                                          <p:val>
                                            <p:strVal val="#ppt_x"/>
                                          </p:val>
                                        </p:tav>
                                      </p:tavLst>
                                    </p:anim>
                                    <p:anim calcmode="lin" valueType="num">
                                      <p:cBhvr>
                                        <p:cTn id="49" dur="900" decel="100000" fill="hold"/>
                                        <p:tgtEl>
                                          <p:spTgt spid="1538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538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47688" y="319088"/>
            <a:ext cx="8226425" cy="685800"/>
          </a:xfrm>
          <a:noFill/>
        </p:spPr>
        <p:txBody>
          <a:bodyPr/>
          <a:lstStyle/>
          <a:p>
            <a:pPr eaLnBrk="1" hangingPunct="1"/>
            <a:r>
              <a:rPr lang="en-US" altLang="en-US" smtClean="0"/>
              <a:t>Example 4 – </a:t>
            </a:r>
            <a:r>
              <a:rPr lang="en-US" altLang="en-US" i="1" smtClean="0"/>
              <a:t>Solution</a:t>
            </a:r>
          </a:p>
        </p:txBody>
      </p:sp>
      <p:sp>
        <p:nvSpPr>
          <p:cNvPr id="18440" name="Text Box 13"/>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en-US" altLang="en-US" sz="1800">
                <a:solidFill>
                  <a:schemeClr val="bg1"/>
                </a:solidFill>
              </a:rPr>
              <a:t>cont’d</a:t>
            </a:r>
          </a:p>
        </p:txBody>
      </p:sp>
      <p:pic>
        <p:nvPicPr>
          <p:cNvPr id="16396" name="Picture 12" descr="Integ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950" y="4017963"/>
            <a:ext cx="9921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2" name="Picture 23" descr="int(((sec(x))^(negative 3/2)) (sec^2(x) minus 1) (sec(x) tan(x)) 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1828800"/>
            <a:ext cx="39338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3" name="Picture 24" descr="Trigonometric identity."/>
          <p:cNvPicPr>
            <a:picLocks noChangeAspect="1" noChangeArrowheads="1"/>
          </p:cNvPicPr>
          <p:nvPr/>
        </p:nvPicPr>
        <p:blipFill>
          <a:blip r:embed="rId4">
            <a:extLst>
              <a:ext uri="{28A0092B-C50C-407E-A947-70E740481C1C}">
                <a14:useLocalDpi xmlns:a14="http://schemas.microsoft.com/office/drawing/2010/main" val="0"/>
              </a:ext>
            </a:extLst>
          </a:blip>
          <a:srcRect r="3488" b="20277"/>
          <a:stretch>
            <a:fillRect/>
          </a:stretch>
        </p:blipFill>
        <p:spPr bwMode="auto">
          <a:xfrm>
            <a:off x="6388100" y="1871663"/>
            <a:ext cx="2146300"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descr="int([((sec (x))^(1/2)) minus ((sec(x))^(negative 3/2))](sec(x) tan(x))) d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0713" y="2971800"/>
            <a:ext cx="44735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 (2/3) ((sec(x))^(3/2)) + 2 ((sec(x))^(negative 1/2)) + 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9288" y="4006850"/>
            <a:ext cx="3489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Multipl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1900" y="3052763"/>
            <a:ext cx="1065213"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900" decel="100000" fill="hold"/>
                                        <p:tgtEl>
                                          <p:spTgt spid="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900" decel="100000" fill="hold"/>
                                        <p:tgtEl>
                                          <p:spTgt spid="1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6396"/>
                                        </p:tgtEl>
                                        <p:attrNameLst>
                                          <p:attrName>style.visibility</p:attrName>
                                        </p:attrNameLst>
                                      </p:cBhvr>
                                      <p:to>
                                        <p:strVal val="visible"/>
                                      </p:to>
                                    </p:set>
                                    <p:animEffect transition="in" filter="fade">
                                      <p:cBhvr>
                                        <p:cTn id="27" dur="1000"/>
                                        <p:tgtEl>
                                          <p:spTgt spid="16396"/>
                                        </p:tgtEl>
                                      </p:cBhvr>
                                    </p:animEffect>
                                    <p:anim calcmode="lin" valueType="num">
                                      <p:cBhvr>
                                        <p:cTn id="28" dur="1000" fill="hold"/>
                                        <p:tgtEl>
                                          <p:spTgt spid="16396"/>
                                        </p:tgtEl>
                                        <p:attrNameLst>
                                          <p:attrName>ppt_x</p:attrName>
                                        </p:attrNameLst>
                                      </p:cBhvr>
                                      <p:tavLst>
                                        <p:tav tm="0">
                                          <p:val>
                                            <p:strVal val="#ppt_x"/>
                                          </p:val>
                                        </p:tav>
                                        <p:tav tm="100000">
                                          <p:val>
                                            <p:strVal val="#ppt_x"/>
                                          </p:val>
                                        </p:tav>
                                      </p:tavLst>
                                    </p:anim>
                                    <p:anim calcmode="lin" valueType="num">
                                      <p:cBhvr>
                                        <p:cTn id="29" dur="900" decel="100000" fill="hold"/>
                                        <p:tgtEl>
                                          <p:spTgt spid="1639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639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4000"/>
              <a:t>Integrals Involving Sine-Cosine Products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47688" y="319088"/>
            <a:ext cx="8226425" cy="685800"/>
          </a:xfrm>
          <a:noFill/>
        </p:spPr>
        <p:txBody>
          <a:bodyPr/>
          <a:lstStyle/>
          <a:p>
            <a:pPr eaLnBrk="1" hangingPunct="1"/>
            <a:r>
              <a:rPr lang="en-IN" altLang="en-US" sz="3500" smtClean="0"/>
              <a:t>Integrals Involving Sine-Cosine Products</a:t>
            </a:r>
            <a:endParaRPr lang="en-US" altLang="en-US" sz="3500" smtClean="0"/>
          </a:p>
        </p:txBody>
      </p:sp>
      <p:sp>
        <p:nvSpPr>
          <p:cNvPr id="20488" name="Rectangle 9"/>
          <p:cNvSpPr>
            <a:spLocks noGrp="1" noChangeArrowheads="1"/>
          </p:cNvSpPr>
          <p:nvPr>
            <p:ph type="body" idx="1"/>
          </p:nvPr>
        </p:nvSpPr>
        <p:spPr>
          <a:xfrm>
            <a:off x="457200" y="1370013"/>
            <a:ext cx="8229600" cy="5256212"/>
          </a:xfrm>
          <a:noFill/>
        </p:spPr>
        <p:txBody>
          <a:bodyPr/>
          <a:lstStyle/>
          <a:p>
            <a:pPr marL="0" indent="0" eaLnBrk="1" hangingPunct="1">
              <a:buFont typeface="Wingdings" pitchFamily="2" charset="2"/>
              <a:buNone/>
            </a:pPr>
            <a:r>
              <a:rPr lang="en-US" altLang="en-US" smtClean="0"/>
              <a:t>Integrals involving the products of sines and cosines of </a:t>
            </a:r>
            <a:br>
              <a:rPr lang="en-US" altLang="en-US" smtClean="0"/>
            </a:br>
            <a:r>
              <a:rPr lang="en-US" altLang="en-US" smtClean="0"/>
              <a:t>two angles occur in many applications.</a:t>
            </a:r>
          </a:p>
          <a:p>
            <a:pPr marL="0" indent="0" eaLnBrk="1" hangingPunct="1">
              <a:buFont typeface="Wingdings" pitchFamily="2" charset="2"/>
              <a:buNone/>
            </a:pPr>
            <a:endParaRPr lang="en-US" altLang="en-US" sz="1200" smtClean="0"/>
          </a:p>
          <a:p>
            <a:pPr marL="0" indent="0" eaLnBrk="1" hangingPunct="1">
              <a:buFont typeface="Wingdings" pitchFamily="2" charset="2"/>
              <a:buNone/>
            </a:pPr>
            <a:r>
              <a:rPr lang="en-US" altLang="en-US" smtClean="0"/>
              <a:t>In such instances, you can use the following </a:t>
            </a:r>
            <a:br>
              <a:rPr lang="en-US" altLang="en-US" smtClean="0"/>
            </a:br>
            <a:r>
              <a:rPr lang="en-US" altLang="en-US" smtClean="0"/>
              <a:t>product-to-sum </a:t>
            </a:r>
            <a:r>
              <a:rPr lang="en-IN" altLang="en-US" smtClean="0"/>
              <a:t>formulas</a:t>
            </a:r>
            <a:r>
              <a:rPr lang="en-US" altLang="en-US" smtClean="0"/>
              <a:t>.</a:t>
            </a:r>
          </a:p>
        </p:txBody>
      </p:sp>
      <p:pic>
        <p:nvPicPr>
          <p:cNvPr id="20489" name="Picture 10" descr="sin(m x) sin(n x) = (1/2) (cos((m minus n)x) minus cos((m + n)x)). sin(m x) cos(n x) = (1/2) (sin((m minus n)x) + sin((m + n)x)). cos(m x) cos(n x) = (1/2) (cos((m minus n)x) + cos((m + n)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462338"/>
            <a:ext cx="6513513" cy="248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47688" y="319088"/>
            <a:ext cx="8226425" cy="685800"/>
          </a:xfrm>
          <a:noFill/>
        </p:spPr>
        <p:txBody>
          <a:bodyPr/>
          <a:lstStyle/>
          <a:p>
            <a:pPr eaLnBrk="1" hangingPunct="1"/>
            <a:r>
              <a:rPr lang="en-US" altLang="en-US" sz="3000" smtClean="0"/>
              <a:t>Example 8 – </a:t>
            </a:r>
            <a:r>
              <a:rPr lang="en-US" altLang="en-US" sz="3000" i="1" smtClean="0"/>
              <a:t>Using a Product-to-Sum Formula</a:t>
            </a:r>
          </a:p>
        </p:txBody>
      </p:sp>
      <p:sp>
        <p:nvSpPr>
          <p:cNvPr id="46088" name="Rectangle 8"/>
          <p:cNvSpPr>
            <a:spLocks noGrp="1" noChangeArrowheads="1"/>
          </p:cNvSpPr>
          <p:nvPr>
            <p:ph type="body" idx="1"/>
          </p:nvPr>
        </p:nvSpPr>
        <p:spPr>
          <a:xfrm>
            <a:off x="457200" y="1370013"/>
            <a:ext cx="8229600" cy="5256212"/>
          </a:xfrm>
        </p:spPr>
        <p:txBody>
          <a:bodyPr/>
          <a:lstStyle/>
          <a:p>
            <a:pPr marL="0" indent="0" eaLnBrk="1" hangingPunct="1">
              <a:buFont typeface="Wingdings" pitchFamily="2" charset="2"/>
              <a:buNone/>
              <a:defRPr/>
            </a:pPr>
            <a:r>
              <a:rPr lang="en-US" dirty="0" smtClean="0"/>
              <a:t>Find</a:t>
            </a:r>
          </a:p>
          <a:p>
            <a:pPr marL="0" indent="0" eaLnBrk="1" hangingPunct="1">
              <a:buFont typeface="Wingdings" pitchFamily="2" charset="2"/>
              <a:buNone/>
              <a:defRPr/>
            </a:pPr>
            <a:endParaRPr lang="en-US" dirty="0" smtClean="0"/>
          </a:p>
          <a:p>
            <a:pPr marL="0" indent="0" eaLnBrk="1" hangingPunct="1">
              <a:buFont typeface="Wingdings" pitchFamily="2" charset="2"/>
              <a:buNone/>
              <a:defRPr/>
            </a:pPr>
            <a:r>
              <a:rPr lang="en-US" kern="1200" dirty="0">
                <a:solidFill>
                  <a:srgbClr val="D7181E"/>
                </a:solidFill>
                <a:cs typeface="Arial" pitchFamily="34" charset="0"/>
              </a:rPr>
              <a:t>Solution:</a:t>
            </a:r>
          </a:p>
          <a:p>
            <a:pPr marL="0" indent="0" eaLnBrk="1" hangingPunct="1">
              <a:buFont typeface="Wingdings" pitchFamily="2" charset="2"/>
              <a:buNone/>
              <a:defRPr/>
            </a:pPr>
            <a:r>
              <a:rPr lang="en-US" dirty="0" smtClean="0"/>
              <a:t>Considering the second product-to-sum </a:t>
            </a:r>
            <a:r>
              <a:rPr lang="en-IN" dirty="0" smtClean="0"/>
              <a:t>formula</a:t>
            </a:r>
            <a:r>
              <a:rPr lang="en-US" dirty="0" smtClean="0"/>
              <a:t>, you can write</a:t>
            </a:r>
          </a:p>
        </p:txBody>
      </p:sp>
      <p:pic>
        <p:nvPicPr>
          <p:cNvPr id="21513" name="Picture 10" descr="int(sin(5 x) cos(4 x)) d 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219200"/>
            <a:ext cx="191928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11" descr="int(sin(5 x) cos(4 x)) d 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505200"/>
            <a:ext cx="18827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12" descr="= (1/2) (int(sin(x) + sin(9 x)) d 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3517900"/>
            <a:ext cx="27146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13" descr="= (1/2) (negative cos(x) minus (cos(9 x))/9) + 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5500" y="4530725"/>
            <a:ext cx="30353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14" descr="= negative cos(x)/2 minus cos(9 x)/18 + 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1375" y="5410200"/>
            <a:ext cx="27051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6088">
                                            <p:txEl>
                                              <p:pRg st="2" end="2"/>
                                            </p:txEl>
                                          </p:spTgt>
                                        </p:tgtEl>
                                        <p:attrNameLst>
                                          <p:attrName>style.visibility</p:attrName>
                                        </p:attrNameLst>
                                      </p:cBhvr>
                                      <p:to>
                                        <p:strVal val="visible"/>
                                      </p:to>
                                    </p:set>
                                    <p:animEffect transition="in" filter="fade">
                                      <p:cBhvr>
                                        <p:cTn id="7" dur="1000"/>
                                        <p:tgtEl>
                                          <p:spTgt spid="46088">
                                            <p:txEl>
                                              <p:pRg st="2" end="2"/>
                                            </p:txEl>
                                          </p:spTgt>
                                        </p:tgtEl>
                                      </p:cBhvr>
                                    </p:animEffect>
                                    <p:anim calcmode="lin" valueType="num">
                                      <p:cBhvr>
                                        <p:cTn id="8" dur="1000" fill="hold"/>
                                        <p:tgtEl>
                                          <p:spTgt spid="46088">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6088">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6088">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6088">
                                            <p:txEl>
                                              <p:pRg st="3" end="3"/>
                                            </p:txEl>
                                          </p:spTgt>
                                        </p:tgtEl>
                                        <p:attrNameLst>
                                          <p:attrName>style.visibility</p:attrName>
                                        </p:attrNameLst>
                                      </p:cBhvr>
                                      <p:to>
                                        <p:strVal val="visible"/>
                                      </p:to>
                                    </p:set>
                                    <p:animEffect transition="in" filter="fade">
                                      <p:cBhvr>
                                        <p:cTn id="13" dur="1000"/>
                                        <p:tgtEl>
                                          <p:spTgt spid="46088">
                                            <p:txEl>
                                              <p:pRg st="3" end="3"/>
                                            </p:txEl>
                                          </p:spTgt>
                                        </p:tgtEl>
                                      </p:cBhvr>
                                    </p:animEffect>
                                    <p:anim calcmode="lin" valueType="num">
                                      <p:cBhvr>
                                        <p:cTn id="14" dur="1000" fill="hold"/>
                                        <p:tgtEl>
                                          <p:spTgt spid="46088">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6088">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6088">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6091"/>
                                        </p:tgtEl>
                                        <p:attrNameLst>
                                          <p:attrName>style.visibility</p:attrName>
                                        </p:attrNameLst>
                                      </p:cBhvr>
                                      <p:to>
                                        <p:strVal val="visible"/>
                                      </p:to>
                                    </p:set>
                                    <p:animEffect transition="in" filter="fade">
                                      <p:cBhvr>
                                        <p:cTn id="19" dur="1000"/>
                                        <p:tgtEl>
                                          <p:spTgt spid="46091"/>
                                        </p:tgtEl>
                                      </p:cBhvr>
                                    </p:animEffect>
                                    <p:anim calcmode="lin" valueType="num">
                                      <p:cBhvr>
                                        <p:cTn id="20" dur="1000" fill="hold"/>
                                        <p:tgtEl>
                                          <p:spTgt spid="46091"/>
                                        </p:tgtEl>
                                        <p:attrNameLst>
                                          <p:attrName>ppt_x</p:attrName>
                                        </p:attrNameLst>
                                      </p:cBhvr>
                                      <p:tavLst>
                                        <p:tav tm="0">
                                          <p:val>
                                            <p:strVal val="#ppt_x"/>
                                          </p:val>
                                        </p:tav>
                                        <p:tav tm="100000">
                                          <p:val>
                                            <p:strVal val="#ppt_x"/>
                                          </p:val>
                                        </p:tav>
                                      </p:tavLst>
                                    </p:anim>
                                    <p:anim calcmode="lin" valueType="num">
                                      <p:cBhvr>
                                        <p:cTn id="21" dur="900" decel="100000" fill="hold"/>
                                        <p:tgtEl>
                                          <p:spTgt spid="4609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6091"/>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6092"/>
                                        </p:tgtEl>
                                        <p:attrNameLst>
                                          <p:attrName>style.visibility</p:attrName>
                                        </p:attrNameLst>
                                      </p:cBhvr>
                                      <p:to>
                                        <p:strVal val="visible"/>
                                      </p:to>
                                    </p:set>
                                    <p:animEffect transition="in" filter="fade">
                                      <p:cBhvr>
                                        <p:cTn id="25" dur="1000"/>
                                        <p:tgtEl>
                                          <p:spTgt spid="46092"/>
                                        </p:tgtEl>
                                      </p:cBhvr>
                                    </p:animEffect>
                                    <p:anim calcmode="lin" valueType="num">
                                      <p:cBhvr>
                                        <p:cTn id="26" dur="1000" fill="hold"/>
                                        <p:tgtEl>
                                          <p:spTgt spid="46092"/>
                                        </p:tgtEl>
                                        <p:attrNameLst>
                                          <p:attrName>ppt_x</p:attrName>
                                        </p:attrNameLst>
                                      </p:cBhvr>
                                      <p:tavLst>
                                        <p:tav tm="0">
                                          <p:val>
                                            <p:strVal val="#ppt_x"/>
                                          </p:val>
                                        </p:tav>
                                        <p:tav tm="100000">
                                          <p:val>
                                            <p:strVal val="#ppt_x"/>
                                          </p:val>
                                        </p:tav>
                                      </p:tavLst>
                                    </p:anim>
                                    <p:anim calcmode="lin" valueType="num">
                                      <p:cBhvr>
                                        <p:cTn id="27" dur="900" decel="100000" fill="hold"/>
                                        <p:tgtEl>
                                          <p:spTgt spid="4609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092"/>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nodeType="clickEffect">
                                  <p:stCondLst>
                                    <p:cond delay="0"/>
                                  </p:stCondLst>
                                  <p:childTnLst>
                                    <p:set>
                                      <p:cBhvr>
                                        <p:cTn id="32" dur="1" fill="hold">
                                          <p:stCondLst>
                                            <p:cond delay="0"/>
                                          </p:stCondLst>
                                        </p:cTn>
                                        <p:tgtEl>
                                          <p:spTgt spid="46093"/>
                                        </p:tgtEl>
                                        <p:attrNameLst>
                                          <p:attrName>style.visibility</p:attrName>
                                        </p:attrNameLst>
                                      </p:cBhvr>
                                      <p:to>
                                        <p:strVal val="visible"/>
                                      </p:to>
                                    </p:set>
                                    <p:animEffect transition="in" filter="fade">
                                      <p:cBhvr>
                                        <p:cTn id="33" dur="1000"/>
                                        <p:tgtEl>
                                          <p:spTgt spid="46093"/>
                                        </p:tgtEl>
                                      </p:cBhvr>
                                    </p:animEffect>
                                    <p:anim calcmode="lin" valueType="num">
                                      <p:cBhvr>
                                        <p:cTn id="34" dur="1000" fill="hold"/>
                                        <p:tgtEl>
                                          <p:spTgt spid="46093"/>
                                        </p:tgtEl>
                                        <p:attrNameLst>
                                          <p:attrName>ppt_x</p:attrName>
                                        </p:attrNameLst>
                                      </p:cBhvr>
                                      <p:tavLst>
                                        <p:tav tm="0">
                                          <p:val>
                                            <p:strVal val="#ppt_x"/>
                                          </p:val>
                                        </p:tav>
                                        <p:tav tm="100000">
                                          <p:val>
                                            <p:strVal val="#ppt_x"/>
                                          </p:val>
                                        </p:tav>
                                      </p:tavLst>
                                    </p:anim>
                                    <p:anim calcmode="lin" valueType="num">
                                      <p:cBhvr>
                                        <p:cTn id="35" dur="900" decel="100000" fill="hold"/>
                                        <p:tgtEl>
                                          <p:spTgt spid="4609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6093"/>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46094"/>
                                        </p:tgtEl>
                                        <p:attrNameLst>
                                          <p:attrName>style.visibility</p:attrName>
                                        </p:attrNameLst>
                                      </p:cBhvr>
                                      <p:to>
                                        <p:strVal val="visible"/>
                                      </p:to>
                                    </p:set>
                                    <p:animEffect transition="in" filter="fade">
                                      <p:cBhvr>
                                        <p:cTn id="41" dur="1000"/>
                                        <p:tgtEl>
                                          <p:spTgt spid="46094"/>
                                        </p:tgtEl>
                                      </p:cBhvr>
                                    </p:animEffect>
                                    <p:anim calcmode="lin" valueType="num">
                                      <p:cBhvr>
                                        <p:cTn id="42" dur="1000" fill="hold"/>
                                        <p:tgtEl>
                                          <p:spTgt spid="46094"/>
                                        </p:tgtEl>
                                        <p:attrNameLst>
                                          <p:attrName>ppt_x</p:attrName>
                                        </p:attrNameLst>
                                      </p:cBhvr>
                                      <p:tavLst>
                                        <p:tav tm="0">
                                          <p:val>
                                            <p:strVal val="#ppt_x"/>
                                          </p:val>
                                        </p:tav>
                                        <p:tav tm="100000">
                                          <p:val>
                                            <p:strVal val="#ppt_x"/>
                                          </p:val>
                                        </p:tav>
                                      </p:tavLst>
                                    </p:anim>
                                    <p:anim calcmode="lin" valueType="num">
                                      <p:cBhvr>
                                        <p:cTn id="43" dur="900" decel="100000" fill="hold"/>
                                        <p:tgtEl>
                                          <p:spTgt spid="4609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609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2119313"/>
            <a:ext cx="8702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p:cNvSpPr txBox="1">
            <a:spLocks noChangeArrowheads="1"/>
          </p:cNvSpPr>
          <p:nvPr/>
        </p:nvSpPr>
        <p:spPr bwMode="auto">
          <a:xfrm>
            <a:off x="533400" y="2465388"/>
            <a:ext cx="18367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24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4400" b="1"/>
              <a:t>8.3</a:t>
            </a:r>
          </a:p>
        </p:txBody>
      </p:sp>
      <p:sp>
        <p:nvSpPr>
          <p:cNvPr id="4100" name="Text Box 2"/>
          <p:cNvSpPr txBox="1">
            <a:spLocks noChangeArrowheads="1"/>
          </p:cNvSpPr>
          <p:nvPr/>
        </p:nvSpPr>
        <p:spPr bwMode="auto">
          <a:xfrm>
            <a:off x="2209800" y="2498725"/>
            <a:ext cx="617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24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4000">
                <a:solidFill>
                  <a:schemeClr val="bg1"/>
                </a:solidFill>
              </a:rPr>
              <a:t>Trigonometric Integrals</a:t>
            </a:r>
          </a:p>
        </p:txBody>
      </p:sp>
      <p:sp>
        <p:nvSpPr>
          <p:cNvPr id="4101" name="Text Box 3"/>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24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body" idx="1"/>
          </p:nvPr>
        </p:nvSpPr>
        <p:spPr>
          <a:xfrm>
            <a:off x="457200" y="1370013"/>
            <a:ext cx="8229600" cy="5256212"/>
          </a:xfrm>
        </p:spPr>
        <p:txBody>
          <a:bodyPr/>
          <a:lstStyle/>
          <a:p>
            <a:pPr marL="350838" indent="-350838">
              <a:lnSpc>
                <a:spcPct val="90000"/>
              </a:lnSpc>
              <a:spcBef>
                <a:spcPct val="0"/>
              </a:spcBef>
              <a:buClr>
                <a:srgbClr val="D7181E"/>
              </a:buClr>
              <a:buFont typeface="Wingdings" pitchFamily="2" charset="2"/>
              <a:buChar char="n"/>
              <a:defRPr/>
            </a:pPr>
            <a:r>
              <a:rPr lang="en-US" sz="2800" kern="1200" dirty="0">
                <a:cs typeface="Arial" pitchFamily="34" charset="0"/>
              </a:rPr>
              <a:t>Solve trigonometric integrals involving powers of sine and cosine.</a:t>
            </a:r>
          </a:p>
          <a:p>
            <a:pPr marL="350838" indent="-350838">
              <a:lnSpc>
                <a:spcPct val="90000"/>
              </a:lnSpc>
              <a:spcBef>
                <a:spcPct val="0"/>
              </a:spcBef>
              <a:buClr>
                <a:srgbClr val="D7181E"/>
              </a:buClr>
              <a:buFont typeface="Wingdings" pitchFamily="2" charset="2"/>
              <a:buChar char="n"/>
              <a:defRPr/>
            </a:pPr>
            <a:endParaRPr lang="en-US" sz="3200" kern="1200" dirty="0">
              <a:cs typeface="Arial" pitchFamily="34" charset="0"/>
            </a:endParaRPr>
          </a:p>
          <a:p>
            <a:pPr marL="350838" indent="-350838">
              <a:lnSpc>
                <a:spcPct val="90000"/>
              </a:lnSpc>
              <a:spcBef>
                <a:spcPct val="0"/>
              </a:spcBef>
              <a:buClr>
                <a:srgbClr val="D7181E"/>
              </a:buClr>
              <a:buFont typeface="Wingdings" pitchFamily="2" charset="2"/>
              <a:buChar char="n"/>
              <a:defRPr/>
            </a:pPr>
            <a:r>
              <a:rPr lang="en-US" sz="2800" kern="1200" dirty="0">
                <a:cs typeface="Arial" pitchFamily="34" charset="0"/>
              </a:rPr>
              <a:t>Solve trigonometric integrals involving powers of secant and tangent.</a:t>
            </a:r>
          </a:p>
          <a:p>
            <a:pPr marL="350838" indent="-350838">
              <a:lnSpc>
                <a:spcPct val="90000"/>
              </a:lnSpc>
              <a:spcBef>
                <a:spcPct val="0"/>
              </a:spcBef>
              <a:buClr>
                <a:srgbClr val="D7181E"/>
              </a:buClr>
              <a:buFont typeface="Wingdings" pitchFamily="2" charset="2"/>
              <a:buChar char="n"/>
              <a:defRPr/>
            </a:pPr>
            <a:endParaRPr lang="en-US" sz="3200" kern="1200" dirty="0">
              <a:cs typeface="Arial" pitchFamily="34" charset="0"/>
            </a:endParaRPr>
          </a:p>
          <a:p>
            <a:pPr marL="350838" indent="-350838">
              <a:lnSpc>
                <a:spcPct val="90000"/>
              </a:lnSpc>
              <a:spcBef>
                <a:spcPct val="0"/>
              </a:spcBef>
              <a:buClr>
                <a:srgbClr val="D7181E"/>
              </a:buClr>
              <a:buFont typeface="Wingdings" pitchFamily="2" charset="2"/>
              <a:buChar char="n"/>
              <a:defRPr/>
            </a:pPr>
            <a:r>
              <a:rPr lang="en-US" sz="2800" kern="1200" dirty="0">
                <a:cs typeface="Arial" pitchFamily="34" charset="0"/>
              </a:rPr>
              <a:t>Solve trigonometric integrals involving sine-cosine </a:t>
            </a:r>
            <a:r>
              <a:rPr lang="en-US" sz="2800" kern="1200" dirty="0" smtClean="0">
                <a:cs typeface="Arial" pitchFamily="34" charset="0"/>
              </a:rPr>
              <a:t>products.</a:t>
            </a:r>
            <a:endParaRPr lang="en-US" sz="2800" kern="1200" dirty="0">
              <a:cs typeface="Arial" pitchFamily="34" charset="0"/>
            </a:endParaRPr>
          </a:p>
        </p:txBody>
      </p:sp>
      <p:sp>
        <p:nvSpPr>
          <p:cNvPr id="6147" name="Text Box 5"/>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4000">
                <a:solidFill>
                  <a:schemeClr val="bg1"/>
                </a:solidFill>
              </a:rPr>
              <a:t>Objectives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4000"/>
              <a:t>Integrals Involving Powers of    Sine and Cosine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47688" y="319088"/>
            <a:ext cx="8226425" cy="685800"/>
          </a:xfrm>
          <a:noFill/>
        </p:spPr>
        <p:txBody>
          <a:bodyPr/>
          <a:lstStyle/>
          <a:p>
            <a:pPr eaLnBrk="1" hangingPunct="1"/>
            <a:r>
              <a:rPr lang="en-US" altLang="en-US" sz="3000" smtClean="0"/>
              <a:t>Integrals Involving Powers of Sine and Cosine</a:t>
            </a:r>
          </a:p>
        </p:txBody>
      </p:sp>
      <p:sp>
        <p:nvSpPr>
          <p:cNvPr id="8195"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itchFamily="2" charset="2"/>
              <a:buNone/>
            </a:pPr>
            <a:r>
              <a:rPr lang="en-US" altLang="en-US" smtClean="0"/>
              <a:t>In this section, you will study techniques for evaluating integrals of the form</a:t>
            </a:r>
          </a:p>
          <a:p>
            <a:pPr marL="0" indent="0" eaLnBrk="1" hangingPunct="1">
              <a:buFont typeface="Wingdings" pitchFamily="2" charset="2"/>
              <a:buNone/>
            </a:pPr>
            <a:endParaRPr lang="en-US" altLang="en-US" smtClean="0"/>
          </a:p>
          <a:p>
            <a:pPr marL="0" indent="0" eaLnBrk="1" hangingPunct="1">
              <a:buFont typeface="Wingdings" pitchFamily="2" charset="2"/>
              <a:buNone/>
            </a:pPr>
            <a:endParaRPr lang="en-US" altLang="en-US" smtClean="0"/>
          </a:p>
          <a:p>
            <a:pPr marL="0" indent="0" eaLnBrk="1" hangingPunct="1">
              <a:buFont typeface="Wingdings" pitchFamily="2" charset="2"/>
              <a:buNone/>
            </a:pPr>
            <a:endParaRPr lang="en-US" altLang="en-US" sz="1200" smtClean="0"/>
          </a:p>
          <a:p>
            <a:pPr marL="0" indent="0" eaLnBrk="1" hangingPunct="1">
              <a:buFont typeface="Wingdings" pitchFamily="2" charset="2"/>
              <a:buNone/>
            </a:pPr>
            <a:r>
              <a:rPr lang="en-US" altLang="en-US" smtClean="0"/>
              <a:t>where either </a:t>
            </a:r>
            <a:r>
              <a:rPr lang="en-US" altLang="en-US" i="1" smtClean="0"/>
              <a:t>m</a:t>
            </a:r>
            <a:r>
              <a:rPr lang="en-US" altLang="en-US" smtClean="0"/>
              <a:t> or </a:t>
            </a:r>
            <a:r>
              <a:rPr lang="en-US" altLang="en-US" i="1" smtClean="0"/>
              <a:t>n</a:t>
            </a:r>
            <a:r>
              <a:rPr lang="en-US" altLang="en-US" smtClean="0"/>
              <a:t> is a positive integer. </a:t>
            </a:r>
          </a:p>
          <a:p>
            <a:pPr marL="0" indent="0" eaLnBrk="1" hangingPunct="1">
              <a:buFont typeface="Wingdings" pitchFamily="2" charset="2"/>
              <a:buNone/>
            </a:pPr>
            <a:endParaRPr lang="en-US" altLang="en-US" smtClean="0"/>
          </a:p>
          <a:p>
            <a:pPr marL="0" indent="0" eaLnBrk="1" hangingPunct="1">
              <a:buFont typeface="Wingdings" pitchFamily="2" charset="2"/>
              <a:buNone/>
            </a:pPr>
            <a:r>
              <a:rPr lang="en-US" altLang="en-US" smtClean="0"/>
              <a:t>To find antiderivatives for these forms, try to break them into combinations of trigonometric integrals to which you can apply the Power Rule.</a:t>
            </a:r>
          </a:p>
        </p:txBody>
      </p:sp>
      <p:pic>
        <p:nvPicPr>
          <p:cNvPr id="8201" name="Picture 17" descr="int(sin^m(x) cos^n(x)) d x and int(sec^m(x) tan^m(x)) d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2260600"/>
            <a:ext cx="6438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47688" y="319088"/>
            <a:ext cx="8226425" cy="685800"/>
          </a:xfrm>
          <a:noFill/>
        </p:spPr>
        <p:txBody>
          <a:bodyPr/>
          <a:lstStyle/>
          <a:p>
            <a:pPr eaLnBrk="1" hangingPunct="1"/>
            <a:r>
              <a:rPr lang="en-US" altLang="en-US" sz="3000" smtClean="0"/>
              <a:t>Integrals Involving Powers of Sine and Cosine</a:t>
            </a:r>
          </a:p>
        </p:txBody>
      </p:sp>
      <p:sp>
        <p:nvSpPr>
          <p:cNvPr id="9219"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itchFamily="2" charset="2"/>
              <a:buNone/>
            </a:pPr>
            <a:r>
              <a:rPr lang="en-US" altLang="en-US" smtClean="0"/>
              <a:t>For instance, you can find </a:t>
            </a:r>
            <a:r>
              <a:rPr lang="en-US" altLang="en-US" smtClean="0">
                <a:sym typeface="Symbol" pitchFamily="18" charset="2"/>
              </a:rPr>
              <a:t> sin</a:t>
            </a:r>
            <a:r>
              <a:rPr lang="en-US" altLang="en-US" baseline="30000" smtClean="0">
                <a:sym typeface="Symbol" pitchFamily="18" charset="2"/>
              </a:rPr>
              <a:t>5 </a:t>
            </a:r>
            <a:r>
              <a:rPr lang="en-US" altLang="en-US" i="1" smtClean="0">
                <a:sym typeface="Symbol" pitchFamily="18" charset="2"/>
              </a:rPr>
              <a:t>x</a:t>
            </a:r>
            <a:r>
              <a:rPr lang="en-US" altLang="en-US" smtClean="0">
                <a:sym typeface="Symbol" pitchFamily="18" charset="2"/>
              </a:rPr>
              <a:t> cos </a:t>
            </a:r>
            <a:r>
              <a:rPr lang="en-US" altLang="en-US" i="1" smtClean="0">
                <a:sym typeface="Symbol" pitchFamily="18" charset="2"/>
              </a:rPr>
              <a:t>x dx </a:t>
            </a:r>
            <a:r>
              <a:rPr lang="en-US" altLang="en-US" smtClean="0"/>
              <a:t>with the Power Rule by letting </a:t>
            </a:r>
            <a:r>
              <a:rPr lang="en-US" altLang="en-US" i="1" smtClean="0"/>
              <a:t>u</a:t>
            </a:r>
            <a:r>
              <a:rPr lang="en-US" altLang="en-US" smtClean="0"/>
              <a:t> = sin </a:t>
            </a:r>
            <a:r>
              <a:rPr lang="en-US" altLang="en-US" i="1" smtClean="0"/>
              <a:t>x</a:t>
            </a:r>
            <a:r>
              <a:rPr lang="en-US" altLang="en-US" smtClean="0"/>
              <a:t>. Then, </a:t>
            </a:r>
            <a:r>
              <a:rPr lang="en-US" altLang="en-US" i="1" smtClean="0"/>
              <a:t>du</a:t>
            </a:r>
            <a:r>
              <a:rPr lang="en-US" altLang="en-US" smtClean="0"/>
              <a:t> = cos </a:t>
            </a:r>
            <a:r>
              <a:rPr lang="en-US" altLang="en-US" i="1" smtClean="0"/>
              <a:t>x</a:t>
            </a:r>
            <a:r>
              <a:rPr lang="en-US" altLang="en-US" smtClean="0"/>
              <a:t> </a:t>
            </a:r>
            <a:r>
              <a:rPr lang="en-US" altLang="en-US" i="1" smtClean="0"/>
              <a:t>dx</a:t>
            </a:r>
            <a:r>
              <a:rPr lang="en-US" altLang="en-US" smtClean="0"/>
              <a:t> and you have</a:t>
            </a:r>
          </a:p>
          <a:p>
            <a:pPr marL="0" indent="0" eaLnBrk="1" hangingPunct="1">
              <a:buFont typeface="Wingdings" pitchFamily="2" charset="2"/>
              <a:buNone/>
            </a:pPr>
            <a:endParaRPr lang="en-US" altLang="en-US" smtClean="0"/>
          </a:p>
          <a:p>
            <a:pPr marL="0" indent="0" eaLnBrk="1" hangingPunct="1">
              <a:buFont typeface="Wingdings" pitchFamily="2" charset="2"/>
              <a:buNone/>
            </a:pPr>
            <a:endParaRPr lang="en-US" altLang="en-US" smtClean="0"/>
          </a:p>
          <a:p>
            <a:pPr marL="0" indent="0" eaLnBrk="1" hangingPunct="1">
              <a:buFont typeface="Wingdings" pitchFamily="2" charset="2"/>
              <a:buNone/>
            </a:pPr>
            <a:endParaRPr lang="en-US" altLang="en-US" smtClean="0"/>
          </a:p>
          <a:p>
            <a:pPr marL="0" indent="0" eaLnBrk="1" hangingPunct="1">
              <a:buFont typeface="Wingdings" pitchFamily="2" charset="2"/>
              <a:buNone/>
            </a:pPr>
            <a:r>
              <a:rPr lang="en-US" altLang="en-US" smtClean="0"/>
              <a:t>To break up </a:t>
            </a:r>
            <a:r>
              <a:rPr lang="en-US" altLang="en-US" smtClean="0">
                <a:sym typeface="Symbol" pitchFamily="18" charset="2"/>
              </a:rPr>
              <a:t> sin</a:t>
            </a:r>
            <a:r>
              <a:rPr lang="en-US" altLang="en-US" i="1" baseline="30000" smtClean="0">
                <a:sym typeface="Symbol" pitchFamily="18" charset="2"/>
              </a:rPr>
              <a:t>m</a:t>
            </a:r>
            <a:r>
              <a:rPr lang="en-US" altLang="en-US" smtClean="0">
                <a:sym typeface="Symbol" pitchFamily="18" charset="2"/>
              </a:rPr>
              <a:t> </a:t>
            </a:r>
            <a:r>
              <a:rPr lang="en-US" altLang="en-US" i="1" smtClean="0">
                <a:sym typeface="Symbol" pitchFamily="18" charset="2"/>
              </a:rPr>
              <a:t>x</a:t>
            </a:r>
            <a:r>
              <a:rPr lang="en-US" altLang="en-US" smtClean="0">
                <a:sym typeface="Symbol" pitchFamily="18" charset="2"/>
              </a:rPr>
              <a:t> cos</a:t>
            </a:r>
            <a:r>
              <a:rPr lang="en-US" altLang="en-US" i="1" baseline="30000" smtClean="0">
                <a:sym typeface="Symbol" pitchFamily="18" charset="2"/>
              </a:rPr>
              <a:t>n</a:t>
            </a:r>
            <a:r>
              <a:rPr lang="en-US" altLang="en-US" smtClean="0">
                <a:sym typeface="Symbol" pitchFamily="18" charset="2"/>
              </a:rPr>
              <a:t> </a:t>
            </a:r>
            <a:r>
              <a:rPr lang="en-US" altLang="en-US" i="1" smtClean="0">
                <a:sym typeface="Symbol" pitchFamily="18" charset="2"/>
              </a:rPr>
              <a:t>x dx </a:t>
            </a:r>
            <a:r>
              <a:rPr lang="en-US" altLang="en-US" smtClean="0"/>
              <a:t>into forms to which you can apply the Power Rule, use the following </a:t>
            </a:r>
            <a:r>
              <a:rPr lang="en-IN" altLang="en-US" smtClean="0"/>
              <a:t>relationships</a:t>
            </a:r>
            <a:r>
              <a:rPr lang="en-US" altLang="en-US" smtClean="0"/>
              <a:t>.</a:t>
            </a:r>
          </a:p>
        </p:txBody>
      </p:sp>
      <p:pic>
        <p:nvPicPr>
          <p:cNvPr id="9225" name="Picture 10" descr="int(sin^5(x) cos(x)) d x = int(u^5) d u = ((u^6)/6) + C = (sin^6(x))/6 + 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276475"/>
            <a:ext cx="576738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1" descr="(item 1). sin^2(x) + cos^2x = 1. Caption. Pythagorean identity. (item 2). sin^2(x) = (1 minus cos(2 x))/2. Caption. Power-reducing formula for sin^2x. (item 3). cos^2(x) = (1 + cos(2 x))/2. Caption. Power-reducing formula for cos^2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8" y="4497388"/>
            <a:ext cx="5643562" cy="178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47688" y="319088"/>
            <a:ext cx="8226425" cy="685800"/>
          </a:xfrm>
          <a:noFill/>
        </p:spPr>
        <p:txBody>
          <a:bodyPr/>
          <a:lstStyle/>
          <a:p>
            <a:pPr eaLnBrk="1" hangingPunct="1"/>
            <a:r>
              <a:rPr lang="en-US" altLang="en-US" sz="3000" smtClean="0"/>
              <a:t>Integrals Involving Powers of Sine and Cosine</a:t>
            </a:r>
          </a:p>
        </p:txBody>
      </p:sp>
      <p:pic>
        <p:nvPicPr>
          <p:cNvPr id="10248" name="Picture 9" descr="Guidelines for evaluating integrals involving powers of sine and cosine. (item 1). When the power of the sine is odd and positive, save one sine factor and convert the remaining factors to cosines. Then expand and integrate. int(sin^(2 k + 1)(x) cos^n(x)) d x = int(((sin^2(x))^k) cos^n(x) sin(x)) d x = int(((1 minus cos^2(x))^k) cos^n(x) sin(x)) d x. A curly bracket is placed over the expression 2 k + 1 in int(sin^(2 k + 1)(x) cos^n(x)) d x with the following text: odd. A curly bracket is placed over the expressions (sin^2(x))^k and sin(x) d x in int(((sin^2(x))^k) cos^n(x) sin(x)) d x with the following text respectively: convert to cosines, and save for d u. (item 2).When the power of the cosine is odd and positive, save one cosine factor and convert the remaining factors to sines. Then expand and integrate. int(sin^m(x) cos^(2 k + 1)(x)) d x = int(sin^m(x) ((cos^2(x))^k) cos(x)) d x = int(sin^m(x) ((1 minus sin^2(x))^k) cos(x)) d x. A curly bracket is placed over the expression 2 k + 1 in int(sin^m(x) cos^(2 k + 1)(x)) d x with the following text: odd. A curly bracket is placed over the expressions (cos^2(x))^k and cos(x) d x in int(sin^m(x) ((cos^2(x))^k) cos(x)) d x with the following text respectively: covert to sines, and save for d u. (item 3). When the powers of both the sine and the cosine are even and nonnegative, make repeated use of the formulas sin^2(x) = (1 minus cos(2 x))/2 and cos^2(x) = (1 + cos(2 x))/2 to convert the integrand to odd powers of the cosine. Then proceed as in the second guide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45513"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47688" y="319088"/>
            <a:ext cx="8226425" cy="685800"/>
          </a:xfrm>
          <a:noFill/>
        </p:spPr>
        <p:txBody>
          <a:bodyPr/>
          <a:lstStyle/>
          <a:p>
            <a:pPr eaLnBrk="1" hangingPunct="1"/>
            <a:r>
              <a:rPr lang="en-US" altLang="en-US" sz="2900" smtClean="0"/>
              <a:t>Example 1 – </a:t>
            </a:r>
            <a:r>
              <a:rPr lang="en-US" altLang="en-US" sz="2900" i="1" smtClean="0"/>
              <a:t>Power of Sine Is Odd and Positive</a:t>
            </a:r>
          </a:p>
        </p:txBody>
      </p:sp>
      <p:sp>
        <p:nvSpPr>
          <p:cNvPr id="47113" name="Rectangle 9"/>
          <p:cNvSpPr>
            <a:spLocks noGrp="1" noChangeArrowheads="1"/>
          </p:cNvSpPr>
          <p:nvPr>
            <p:ph type="body" idx="1"/>
          </p:nvPr>
        </p:nvSpPr>
        <p:spPr>
          <a:xfrm>
            <a:off x="457200" y="1370013"/>
            <a:ext cx="8229600" cy="5256212"/>
          </a:xfrm>
        </p:spPr>
        <p:txBody>
          <a:bodyPr/>
          <a:lstStyle/>
          <a:p>
            <a:pPr marL="0" indent="0" eaLnBrk="1" hangingPunct="1">
              <a:buFont typeface="Wingdings" pitchFamily="2" charset="2"/>
              <a:buNone/>
              <a:defRPr/>
            </a:pPr>
            <a:r>
              <a:rPr lang="en-US" dirty="0" smtClean="0"/>
              <a:t>Find</a:t>
            </a:r>
          </a:p>
          <a:p>
            <a:pPr marL="0" indent="0" eaLnBrk="1" hangingPunct="1">
              <a:buFont typeface="Wingdings" pitchFamily="2" charset="2"/>
              <a:buNone/>
              <a:defRPr/>
            </a:pPr>
            <a:endParaRPr lang="en-US" dirty="0" smtClean="0"/>
          </a:p>
          <a:p>
            <a:pPr marL="0" indent="0" eaLnBrk="1" hangingPunct="1">
              <a:buFont typeface="Wingdings" pitchFamily="2" charset="2"/>
              <a:buNone/>
              <a:defRPr/>
            </a:pPr>
            <a:r>
              <a:rPr lang="en-US" kern="1200" dirty="0">
                <a:solidFill>
                  <a:srgbClr val="D7181E"/>
                </a:solidFill>
                <a:cs typeface="Arial" pitchFamily="34" charset="0"/>
              </a:rPr>
              <a:t>Solution:</a:t>
            </a:r>
          </a:p>
          <a:p>
            <a:pPr marL="0" indent="0" eaLnBrk="1" hangingPunct="1">
              <a:buFont typeface="Wingdings" pitchFamily="2" charset="2"/>
              <a:buNone/>
              <a:defRPr/>
            </a:pPr>
            <a:r>
              <a:rPr lang="en-US" dirty="0" smtClean="0"/>
              <a:t>Because you expect to use the Power Rule with </a:t>
            </a:r>
            <a:r>
              <a:rPr lang="en-US" i="1" dirty="0" smtClean="0"/>
              <a:t>u</a:t>
            </a:r>
            <a:r>
              <a:rPr lang="en-US" dirty="0" smtClean="0"/>
              <a:t> = </a:t>
            </a:r>
            <a:r>
              <a:rPr lang="en-US" dirty="0" err="1" smtClean="0"/>
              <a:t>cos</a:t>
            </a:r>
            <a:r>
              <a:rPr lang="en-US" dirty="0" smtClean="0"/>
              <a:t> </a:t>
            </a:r>
            <a:r>
              <a:rPr lang="en-US" i="1" dirty="0" smtClean="0"/>
              <a:t>x</a:t>
            </a:r>
            <a:r>
              <a:rPr lang="en-US" dirty="0" smtClean="0"/>
              <a:t>,</a:t>
            </a:r>
            <a:r>
              <a:rPr lang="en-US" i="1" dirty="0" smtClean="0"/>
              <a:t> save one sine factor </a:t>
            </a:r>
            <a:r>
              <a:rPr lang="en-US" dirty="0" smtClean="0"/>
              <a:t>to form </a:t>
            </a:r>
            <a:r>
              <a:rPr lang="en-US" i="1" dirty="0" smtClean="0"/>
              <a:t>du</a:t>
            </a:r>
            <a:r>
              <a:rPr lang="en-US" dirty="0" smtClean="0"/>
              <a:t> and convert the remaining sine factors to cosines.</a:t>
            </a:r>
          </a:p>
        </p:txBody>
      </p:sp>
      <p:pic>
        <p:nvPicPr>
          <p:cNvPr id="11273" name="Picture 10" descr="int(sin^3(x) cos^4(x)) d 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2213" y="1230313"/>
            <a:ext cx="1855787"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11" descr="int(sin^3(x) cos^4(x)) d 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962400"/>
            <a:ext cx="18288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12" descr="= int(sin^2(x) cos^4(x) (sin(x))) d 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3962400"/>
            <a:ext cx="272415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13" descr="Rewr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3100" y="4262438"/>
            <a:ext cx="749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14" descr="= int((1 minus cos^2(x)) cos^4(x) sin(x)) d 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5600" y="4840288"/>
            <a:ext cx="330041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9" name="Picture 15" descr="Trigonometric identit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5111750"/>
            <a:ext cx="186531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0" name="Picture 16" descr="= int((cos^4(x) minus cos^6(x)) sin(x)) d x."/>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3375" y="5715000"/>
            <a:ext cx="3108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1" name="Picture 17" descr="Multipl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48500" y="5957888"/>
            <a:ext cx="7953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7113">
                                            <p:txEl>
                                              <p:pRg st="2" end="2"/>
                                            </p:txEl>
                                          </p:spTgt>
                                        </p:tgtEl>
                                        <p:attrNameLst>
                                          <p:attrName>style.visibility</p:attrName>
                                        </p:attrNameLst>
                                      </p:cBhvr>
                                      <p:to>
                                        <p:strVal val="visible"/>
                                      </p:to>
                                    </p:set>
                                    <p:animEffect transition="in" filter="fade">
                                      <p:cBhvr>
                                        <p:cTn id="7" dur="1000"/>
                                        <p:tgtEl>
                                          <p:spTgt spid="47113">
                                            <p:txEl>
                                              <p:pRg st="2" end="2"/>
                                            </p:txEl>
                                          </p:spTgt>
                                        </p:tgtEl>
                                      </p:cBhvr>
                                    </p:animEffect>
                                    <p:anim calcmode="lin" valueType="num">
                                      <p:cBhvr>
                                        <p:cTn id="8" dur="1000" fill="hold"/>
                                        <p:tgtEl>
                                          <p:spTgt spid="4711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711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7113">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7113">
                                            <p:txEl>
                                              <p:pRg st="3" end="3"/>
                                            </p:txEl>
                                          </p:spTgt>
                                        </p:tgtEl>
                                        <p:attrNameLst>
                                          <p:attrName>style.visibility</p:attrName>
                                        </p:attrNameLst>
                                      </p:cBhvr>
                                      <p:to>
                                        <p:strVal val="visible"/>
                                      </p:to>
                                    </p:set>
                                    <p:animEffect transition="in" filter="fade">
                                      <p:cBhvr>
                                        <p:cTn id="13" dur="1000"/>
                                        <p:tgtEl>
                                          <p:spTgt spid="47113">
                                            <p:txEl>
                                              <p:pRg st="3" end="3"/>
                                            </p:txEl>
                                          </p:spTgt>
                                        </p:tgtEl>
                                      </p:cBhvr>
                                    </p:animEffect>
                                    <p:anim calcmode="lin" valueType="num">
                                      <p:cBhvr>
                                        <p:cTn id="14" dur="1000" fill="hold"/>
                                        <p:tgtEl>
                                          <p:spTgt spid="47113">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7113">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711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47115"/>
                                        </p:tgtEl>
                                        <p:attrNameLst>
                                          <p:attrName>style.visibility</p:attrName>
                                        </p:attrNameLst>
                                      </p:cBhvr>
                                      <p:to>
                                        <p:strVal val="visible"/>
                                      </p:to>
                                    </p:set>
                                    <p:animEffect transition="in" filter="fade">
                                      <p:cBhvr>
                                        <p:cTn id="21" dur="1000"/>
                                        <p:tgtEl>
                                          <p:spTgt spid="47115"/>
                                        </p:tgtEl>
                                      </p:cBhvr>
                                    </p:animEffect>
                                    <p:anim calcmode="lin" valueType="num">
                                      <p:cBhvr>
                                        <p:cTn id="22" dur="1000" fill="hold"/>
                                        <p:tgtEl>
                                          <p:spTgt spid="47115"/>
                                        </p:tgtEl>
                                        <p:attrNameLst>
                                          <p:attrName>ppt_x</p:attrName>
                                        </p:attrNameLst>
                                      </p:cBhvr>
                                      <p:tavLst>
                                        <p:tav tm="0">
                                          <p:val>
                                            <p:strVal val="#ppt_x"/>
                                          </p:val>
                                        </p:tav>
                                        <p:tav tm="100000">
                                          <p:val>
                                            <p:strVal val="#ppt_x"/>
                                          </p:val>
                                        </p:tav>
                                      </p:tavLst>
                                    </p:anim>
                                    <p:anim calcmode="lin" valueType="num">
                                      <p:cBhvr>
                                        <p:cTn id="23" dur="900" decel="100000" fill="hold"/>
                                        <p:tgtEl>
                                          <p:spTgt spid="4711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115"/>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7116"/>
                                        </p:tgtEl>
                                        <p:attrNameLst>
                                          <p:attrName>style.visibility</p:attrName>
                                        </p:attrNameLst>
                                      </p:cBhvr>
                                      <p:to>
                                        <p:strVal val="visible"/>
                                      </p:to>
                                    </p:set>
                                    <p:animEffect transition="in" filter="fade">
                                      <p:cBhvr>
                                        <p:cTn id="27" dur="1000"/>
                                        <p:tgtEl>
                                          <p:spTgt spid="47116"/>
                                        </p:tgtEl>
                                      </p:cBhvr>
                                    </p:animEffect>
                                    <p:anim calcmode="lin" valueType="num">
                                      <p:cBhvr>
                                        <p:cTn id="28" dur="1000" fill="hold"/>
                                        <p:tgtEl>
                                          <p:spTgt spid="47116"/>
                                        </p:tgtEl>
                                        <p:attrNameLst>
                                          <p:attrName>ppt_x</p:attrName>
                                        </p:attrNameLst>
                                      </p:cBhvr>
                                      <p:tavLst>
                                        <p:tav tm="0">
                                          <p:val>
                                            <p:strVal val="#ppt_x"/>
                                          </p:val>
                                        </p:tav>
                                        <p:tav tm="100000">
                                          <p:val>
                                            <p:strVal val="#ppt_x"/>
                                          </p:val>
                                        </p:tav>
                                      </p:tavLst>
                                    </p:anim>
                                    <p:anim calcmode="lin" valueType="num">
                                      <p:cBhvr>
                                        <p:cTn id="29" dur="900" decel="100000" fill="hold"/>
                                        <p:tgtEl>
                                          <p:spTgt spid="4711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7116"/>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47117"/>
                                        </p:tgtEl>
                                        <p:attrNameLst>
                                          <p:attrName>style.visibility</p:attrName>
                                        </p:attrNameLst>
                                      </p:cBhvr>
                                      <p:to>
                                        <p:strVal val="visible"/>
                                      </p:to>
                                    </p:set>
                                    <p:animEffect transition="in" filter="fade">
                                      <p:cBhvr>
                                        <p:cTn id="33" dur="1000"/>
                                        <p:tgtEl>
                                          <p:spTgt spid="47117"/>
                                        </p:tgtEl>
                                      </p:cBhvr>
                                    </p:animEffect>
                                    <p:anim calcmode="lin" valueType="num">
                                      <p:cBhvr>
                                        <p:cTn id="34" dur="1000" fill="hold"/>
                                        <p:tgtEl>
                                          <p:spTgt spid="47117"/>
                                        </p:tgtEl>
                                        <p:attrNameLst>
                                          <p:attrName>ppt_x</p:attrName>
                                        </p:attrNameLst>
                                      </p:cBhvr>
                                      <p:tavLst>
                                        <p:tav tm="0">
                                          <p:val>
                                            <p:strVal val="#ppt_x"/>
                                          </p:val>
                                        </p:tav>
                                        <p:tav tm="100000">
                                          <p:val>
                                            <p:strVal val="#ppt_x"/>
                                          </p:val>
                                        </p:tav>
                                      </p:tavLst>
                                    </p:anim>
                                    <p:anim calcmode="lin" valueType="num">
                                      <p:cBhvr>
                                        <p:cTn id="35" dur="900" decel="100000" fill="hold"/>
                                        <p:tgtEl>
                                          <p:spTgt spid="47117"/>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7117"/>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47118"/>
                                        </p:tgtEl>
                                        <p:attrNameLst>
                                          <p:attrName>style.visibility</p:attrName>
                                        </p:attrNameLst>
                                      </p:cBhvr>
                                      <p:to>
                                        <p:strVal val="visible"/>
                                      </p:to>
                                    </p:set>
                                    <p:animEffect transition="in" filter="fade">
                                      <p:cBhvr>
                                        <p:cTn id="41" dur="1000"/>
                                        <p:tgtEl>
                                          <p:spTgt spid="47118"/>
                                        </p:tgtEl>
                                      </p:cBhvr>
                                    </p:animEffect>
                                    <p:anim calcmode="lin" valueType="num">
                                      <p:cBhvr>
                                        <p:cTn id="42" dur="1000" fill="hold"/>
                                        <p:tgtEl>
                                          <p:spTgt spid="47118"/>
                                        </p:tgtEl>
                                        <p:attrNameLst>
                                          <p:attrName>ppt_x</p:attrName>
                                        </p:attrNameLst>
                                      </p:cBhvr>
                                      <p:tavLst>
                                        <p:tav tm="0">
                                          <p:val>
                                            <p:strVal val="#ppt_x"/>
                                          </p:val>
                                        </p:tav>
                                        <p:tav tm="100000">
                                          <p:val>
                                            <p:strVal val="#ppt_x"/>
                                          </p:val>
                                        </p:tav>
                                      </p:tavLst>
                                    </p:anim>
                                    <p:anim calcmode="lin" valueType="num">
                                      <p:cBhvr>
                                        <p:cTn id="43" dur="900" decel="100000" fill="hold"/>
                                        <p:tgtEl>
                                          <p:spTgt spid="4711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7118"/>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47119"/>
                                        </p:tgtEl>
                                        <p:attrNameLst>
                                          <p:attrName>style.visibility</p:attrName>
                                        </p:attrNameLst>
                                      </p:cBhvr>
                                      <p:to>
                                        <p:strVal val="visible"/>
                                      </p:to>
                                    </p:set>
                                    <p:animEffect transition="in" filter="fade">
                                      <p:cBhvr>
                                        <p:cTn id="47" dur="1000"/>
                                        <p:tgtEl>
                                          <p:spTgt spid="47119"/>
                                        </p:tgtEl>
                                      </p:cBhvr>
                                    </p:animEffect>
                                    <p:anim calcmode="lin" valueType="num">
                                      <p:cBhvr>
                                        <p:cTn id="48" dur="1000" fill="hold"/>
                                        <p:tgtEl>
                                          <p:spTgt spid="47119"/>
                                        </p:tgtEl>
                                        <p:attrNameLst>
                                          <p:attrName>ppt_x</p:attrName>
                                        </p:attrNameLst>
                                      </p:cBhvr>
                                      <p:tavLst>
                                        <p:tav tm="0">
                                          <p:val>
                                            <p:strVal val="#ppt_x"/>
                                          </p:val>
                                        </p:tav>
                                        <p:tav tm="100000">
                                          <p:val>
                                            <p:strVal val="#ppt_x"/>
                                          </p:val>
                                        </p:tav>
                                      </p:tavLst>
                                    </p:anim>
                                    <p:anim calcmode="lin" valueType="num">
                                      <p:cBhvr>
                                        <p:cTn id="49" dur="900" decel="100000" fill="hold"/>
                                        <p:tgtEl>
                                          <p:spTgt spid="4711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7119"/>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nodeType="clickEffect">
                                  <p:stCondLst>
                                    <p:cond delay="0"/>
                                  </p:stCondLst>
                                  <p:childTnLst>
                                    <p:set>
                                      <p:cBhvr>
                                        <p:cTn id="54" dur="1" fill="hold">
                                          <p:stCondLst>
                                            <p:cond delay="0"/>
                                          </p:stCondLst>
                                        </p:cTn>
                                        <p:tgtEl>
                                          <p:spTgt spid="47120"/>
                                        </p:tgtEl>
                                        <p:attrNameLst>
                                          <p:attrName>style.visibility</p:attrName>
                                        </p:attrNameLst>
                                      </p:cBhvr>
                                      <p:to>
                                        <p:strVal val="visible"/>
                                      </p:to>
                                    </p:set>
                                    <p:animEffect transition="in" filter="fade">
                                      <p:cBhvr>
                                        <p:cTn id="55" dur="1000"/>
                                        <p:tgtEl>
                                          <p:spTgt spid="47120"/>
                                        </p:tgtEl>
                                      </p:cBhvr>
                                    </p:animEffect>
                                    <p:anim calcmode="lin" valueType="num">
                                      <p:cBhvr>
                                        <p:cTn id="56" dur="1000" fill="hold"/>
                                        <p:tgtEl>
                                          <p:spTgt spid="47120"/>
                                        </p:tgtEl>
                                        <p:attrNameLst>
                                          <p:attrName>ppt_x</p:attrName>
                                        </p:attrNameLst>
                                      </p:cBhvr>
                                      <p:tavLst>
                                        <p:tav tm="0">
                                          <p:val>
                                            <p:strVal val="#ppt_x"/>
                                          </p:val>
                                        </p:tav>
                                        <p:tav tm="100000">
                                          <p:val>
                                            <p:strVal val="#ppt_x"/>
                                          </p:val>
                                        </p:tav>
                                      </p:tavLst>
                                    </p:anim>
                                    <p:anim calcmode="lin" valueType="num">
                                      <p:cBhvr>
                                        <p:cTn id="57" dur="900" decel="100000" fill="hold"/>
                                        <p:tgtEl>
                                          <p:spTgt spid="4712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7120"/>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47121"/>
                                        </p:tgtEl>
                                        <p:attrNameLst>
                                          <p:attrName>style.visibility</p:attrName>
                                        </p:attrNameLst>
                                      </p:cBhvr>
                                      <p:to>
                                        <p:strVal val="visible"/>
                                      </p:to>
                                    </p:set>
                                    <p:animEffect transition="in" filter="fade">
                                      <p:cBhvr>
                                        <p:cTn id="61" dur="1000"/>
                                        <p:tgtEl>
                                          <p:spTgt spid="47121"/>
                                        </p:tgtEl>
                                      </p:cBhvr>
                                    </p:animEffect>
                                    <p:anim calcmode="lin" valueType="num">
                                      <p:cBhvr>
                                        <p:cTn id="62" dur="1000" fill="hold"/>
                                        <p:tgtEl>
                                          <p:spTgt spid="47121"/>
                                        </p:tgtEl>
                                        <p:attrNameLst>
                                          <p:attrName>ppt_x</p:attrName>
                                        </p:attrNameLst>
                                      </p:cBhvr>
                                      <p:tavLst>
                                        <p:tav tm="0">
                                          <p:val>
                                            <p:strVal val="#ppt_x"/>
                                          </p:val>
                                        </p:tav>
                                        <p:tav tm="100000">
                                          <p:val>
                                            <p:strVal val="#ppt_x"/>
                                          </p:val>
                                        </p:tav>
                                      </p:tavLst>
                                    </p:anim>
                                    <p:anim calcmode="lin" valueType="num">
                                      <p:cBhvr>
                                        <p:cTn id="63" dur="900" decel="100000" fill="hold"/>
                                        <p:tgtEl>
                                          <p:spTgt spid="471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471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47688" y="319088"/>
            <a:ext cx="8226425" cy="685800"/>
          </a:xfrm>
          <a:noFill/>
        </p:spPr>
        <p:txBody>
          <a:bodyPr/>
          <a:lstStyle/>
          <a:p>
            <a:pPr eaLnBrk="1" hangingPunct="1"/>
            <a:r>
              <a:rPr lang="en-US" altLang="en-US" smtClean="0"/>
              <a:t>Example 1 – </a:t>
            </a:r>
            <a:r>
              <a:rPr lang="en-US" altLang="en-US" i="1" smtClean="0"/>
              <a:t>Solution</a:t>
            </a:r>
          </a:p>
        </p:txBody>
      </p:sp>
      <p:pic>
        <p:nvPicPr>
          <p:cNvPr id="12296" name="Picture 17" descr="= int(cos^4(x) sin(x)) d x minus int(cos^6(x) sin(x)) d 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200"/>
            <a:ext cx="40592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9" descr="Rewr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828800"/>
            <a:ext cx="7683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8" name="Picture 20" descr="Integra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3725" y="3657600"/>
            <a:ext cx="8223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9" name="Picture 21" descr="= negative (cos^5(x))/5 + (cos^7(x))/7 + 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4638" y="3505200"/>
            <a:ext cx="2760662"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0" name="Picture 22" descr="= negative int(cos^4(x) (negative sin(x))) d x + int(cos^6 (x) (negative sin(x))) d 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8300" y="2590800"/>
            <a:ext cx="48355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Text Box 24"/>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4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8150"/>
                                        </p:tgtEl>
                                        <p:attrNameLst>
                                          <p:attrName>style.visibility</p:attrName>
                                        </p:attrNameLst>
                                      </p:cBhvr>
                                      <p:to>
                                        <p:strVal val="visible"/>
                                      </p:to>
                                    </p:set>
                                    <p:animEffect transition="in" filter="fade">
                                      <p:cBhvr>
                                        <p:cTn id="7" dur="1000"/>
                                        <p:tgtEl>
                                          <p:spTgt spid="48150"/>
                                        </p:tgtEl>
                                      </p:cBhvr>
                                    </p:animEffect>
                                    <p:anim calcmode="lin" valueType="num">
                                      <p:cBhvr>
                                        <p:cTn id="8" dur="1000" fill="hold"/>
                                        <p:tgtEl>
                                          <p:spTgt spid="48150"/>
                                        </p:tgtEl>
                                        <p:attrNameLst>
                                          <p:attrName>ppt_x</p:attrName>
                                        </p:attrNameLst>
                                      </p:cBhvr>
                                      <p:tavLst>
                                        <p:tav tm="0">
                                          <p:val>
                                            <p:strVal val="#ppt_x"/>
                                          </p:val>
                                        </p:tav>
                                        <p:tav tm="100000">
                                          <p:val>
                                            <p:strVal val="#ppt_x"/>
                                          </p:val>
                                        </p:tav>
                                      </p:tavLst>
                                    </p:anim>
                                    <p:anim calcmode="lin" valueType="num">
                                      <p:cBhvr>
                                        <p:cTn id="9" dur="900" decel="100000" fill="hold"/>
                                        <p:tgtEl>
                                          <p:spTgt spid="481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815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48149"/>
                                        </p:tgtEl>
                                        <p:attrNameLst>
                                          <p:attrName>style.visibility</p:attrName>
                                        </p:attrNameLst>
                                      </p:cBhvr>
                                      <p:to>
                                        <p:strVal val="visible"/>
                                      </p:to>
                                    </p:set>
                                    <p:animEffect transition="in" filter="fade">
                                      <p:cBhvr>
                                        <p:cTn id="15" dur="1000"/>
                                        <p:tgtEl>
                                          <p:spTgt spid="48149"/>
                                        </p:tgtEl>
                                      </p:cBhvr>
                                    </p:animEffect>
                                    <p:anim calcmode="lin" valueType="num">
                                      <p:cBhvr>
                                        <p:cTn id="16" dur="1000" fill="hold"/>
                                        <p:tgtEl>
                                          <p:spTgt spid="48149"/>
                                        </p:tgtEl>
                                        <p:attrNameLst>
                                          <p:attrName>ppt_x</p:attrName>
                                        </p:attrNameLst>
                                      </p:cBhvr>
                                      <p:tavLst>
                                        <p:tav tm="0">
                                          <p:val>
                                            <p:strVal val="#ppt_x"/>
                                          </p:val>
                                        </p:tav>
                                        <p:tav tm="100000">
                                          <p:val>
                                            <p:strVal val="#ppt_x"/>
                                          </p:val>
                                        </p:tav>
                                      </p:tavLst>
                                    </p:anim>
                                    <p:anim calcmode="lin" valueType="num">
                                      <p:cBhvr>
                                        <p:cTn id="17" dur="900" decel="100000" fill="hold"/>
                                        <p:tgtEl>
                                          <p:spTgt spid="4814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8149"/>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8148"/>
                                        </p:tgtEl>
                                        <p:attrNameLst>
                                          <p:attrName>style.visibility</p:attrName>
                                        </p:attrNameLst>
                                      </p:cBhvr>
                                      <p:to>
                                        <p:strVal val="visible"/>
                                      </p:to>
                                    </p:set>
                                    <p:animEffect transition="in" filter="fade">
                                      <p:cBhvr>
                                        <p:cTn id="21" dur="1000"/>
                                        <p:tgtEl>
                                          <p:spTgt spid="48148"/>
                                        </p:tgtEl>
                                      </p:cBhvr>
                                    </p:animEffect>
                                    <p:anim calcmode="lin" valueType="num">
                                      <p:cBhvr>
                                        <p:cTn id="22" dur="1000" fill="hold"/>
                                        <p:tgtEl>
                                          <p:spTgt spid="48148"/>
                                        </p:tgtEl>
                                        <p:attrNameLst>
                                          <p:attrName>ppt_x</p:attrName>
                                        </p:attrNameLst>
                                      </p:cBhvr>
                                      <p:tavLst>
                                        <p:tav tm="0">
                                          <p:val>
                                            <p:strVal val="#ppt_x"/>
                                          </p:val>
                                        </p:tav>
                                        <p:tav tm="100000">
                                          <p:val>
                                            <p:strVal val="#ppt_x"/>
                                          </p:val>
                                        </p:tav>
                                      </p:tavLst>
                                    </p:anim>
                                    <p:anim calcmode="lin" valueType="num">
                                      <p:cBhvr>
                                        <p:cTn id="23" dur="900" decel="100000" fill="hold"/>
                                        <p:tgtEl>
                                          <p:spTgt spid="4814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814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soen_master slide">
  <a:themeElements>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soen_mast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soen_mast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soen_mast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soen_mast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soen_mast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soen_mast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soen_mast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soen_mast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soen_mast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soen_mast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soen_mast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soen_mast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Larsoen_master slide</Template>
  <TotalTime>884</TotalTime>
  <Words>384</Words>
  <Application>Microsoft Office PowerPoint</Application>
  <PresentationFormat>On-screen Show (4:3)</PresentationFormat>
  <Paragraphs>71</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Larsoen_master slide</vt:lpstr>
      <vt:lpstr>PowerPoint Presentation</vt:lpstr>
      <vt:lpstr>PowerPoint Presentation</vt:lpstr>
      <vt:lpstr>PowerPoint Presentation</vt:lpstr>
      <vt:lpstr>PowerPoint Presentation</vt:lpstr>
      <vt:lpstr>Integrals Involving Powers of Sine and Cosine</vt:lpstr>
      <vt:lpstr>Integrals Involving Powers of Sine and Cosine</vt:lpstr>
      <vt:lpstr>Integrals Involving Powers of Sine and Cosine</vt:lpstr>
      <vt:lpstr>Example 1 – Power of Sine Is Odd and Positive</vt:lpstr>
      <vt:lpstr>Example 1 – Solution</vt:lpstr>
      <vt:lpstr>Integrals Involving Powers of Sine and Cosine</vt:lpstr>
      <vt:lpstr>PowerPoint Presentation</vt:lpstr>
      <vt:lpstr>Integrals Involving Powers of Secant and Tangent</vt:lpstr>
      <vt:lpstr>Integrals Involving Powers of Secant and Tangent</vt:lpstr>
      <vt:lpstr>Example 4 – Power of Tangent Is Odd and Positive</vt:lpstr>
      <vt:lpstr>Example 4 – Solution</vt:lpstr>
      <vt:lpstr>PowerPoint Presentation</vt:lpstr>
      <vt:lpstr>Integrals Involving Sine-Cosine Products</vt:lpstr>
      <vt:lpstr>Example 8 – Using a Product-to-Sum Formula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ssharma</dc:creator>
  <cp:lastModifiedBy>Masilla, Anjappan</cp:lastModifiedBy>
  <cp:revision>293</cp:revision>
  <dcterms:created xsi:type="dcterms:W3CDTF">2008-11-21T04:28:28Z</dcterms:created>
  <dcterms:modified xsi:type="dcterms:W3CDTF">2018-08-02T03:38:08Z</dcterms:modified>
</cp:coreProperties>
</file>