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66" r:id="rId2"/>
    <p:sldId id="267" r:id="rId3"/>
    <p:sldId id="256" r:id="rId4"/>
    <p:sldId id="260" r:id="rId5"/>
    <p:sldId id="264" r:id="rId6"/>
    <p:sldId id="259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66"/>
    <a:srgbClr val="FF3399"/>
    <a:srgbClr val="CC0099"/>
    <a:srgbClr val="009BAE"/>
    <a:srgbClr val="0099AC"/>
    <a:srgbClr val="007DBC"/>
    <a:srgbClr val="0073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26" autoAdjust="0"/>
    <p:restoredTop sz="93237" autoAdjust="0"/>
  </p:normalViewPr>
  <p:slideViewPr>
    <p:cSldViewPr>
      <p:cViewPr>
        <p:scale>
          <a:sx n="70" d="100"/>
          <a:sy n="70" d="100"/>
        </p:scale>
        <p:origin x="-1026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EEAC35AA-455E-40D2-BB15-C011ECAB0F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433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CD51D16-837F-498C-922B-48E2B9B44FAB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4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94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03225"/>
            <a:ext cx="2057400" cy="5422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03225"/>
            <a:ext cx="6019800" cy="5422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6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78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91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001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001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0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8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59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6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7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4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 bwMode="auto">
          <a:xfrm>
            <a:off x="223838" y="304800"/>
            <a:ext cx="8839200" cy="727075"/>
          </a:xfrm>
          <a:prstGeom prst="roundRect">
            <a:avLst/>
          </a:prstGeom>
          <a:solidFill>
            <a:srgbClr val="F51F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0016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3225"/>
            <a:ext cx="82296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4" name="Text Box 12"/>
          <p:cNvSpPr txBox="1">
            <a:spLocks noChangeArrowheads="1"/>
          </p:cNvSpPr>
          <p:nvPr userDrawn="1"/>
        </p:nvSpPr>
        <p:spPr bwMode="auto">
          <a:xfrm>
            <a:off x="8543925" y="6172200"/>
            <a:ext cx="600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B047E4AC-23F8-4AA4-A3F0-474DB52C471D}" type="slidenum">
              <a:rPr lang="en-US" altLang="en-US" smtClean="0"/>
              <a:pPr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209800" y="228600"/>
            <a:ext cx="6819900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IN" altLang="en-US" sz="3800" b="1">
                <a:ea typeface="Arial" charset="0"/>
                <a:cs typeface="Arial" charset="0"/>
              </a:rPr>
              <a:t>Integration Techniques and Improper Integrals</a:t>
            </a:r>
            <a:endParaRPr lang="en-US" altLang="en-US" sz="3800" b="1">
              <a:ea typeface="Arial" charset="0"/>
              <a:cs typeface="Arial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04850" y="292100"/>
            <a:ext cx="10477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133600" y="6248400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/>
              <a:t>Copyright © Cengage Learning. All rights reserved.</a:t>
            </a:r>
            <a:r>
              <a:rPr lang="en-US" altLang="en-US"/>
              <a:t> </a:t>
            </a:r>
          </a:p>
        </p:txBody>
      </p:sp>
      <p:sp>
        <p:nvSpPr>
          <p:cNvPr id="2054" name="Text Box 4"/>
          <p:cNvSpPr txBox="1">
            <a:spLocks noChangeArrowheads="1"/>
          </p:cNvSpPr>
          <p:nvPr/>
        </p:nvSpPr>
        <p:spPr bwMode="auto">
          <a:xfrm>
            <a:off x="1139825" y="228600"/>
            <a:ext cx="536575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8000" b="1">
                <a:solidFill>
                  <a:srgbClr val="E72D36"/>
                </a:solidFill>
              </a:rPr>
              <a:t>8</a:t>
            </a:r>
          </a:p>
        </p:txBody>
      </p:sp>
      <p:pic>
        <p:nvPicPr>
          <p:cNvPr id="2055" name="Picture 1" descr="Cover page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447800"/>
            <a:ext cx="7937500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16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6425" cy="685800"/>
          </a:xfrm>
          <a:noFill/>
        </p:spPr>
        <p:txBody>
          <a:bodyPr/>
          <a:lstStyle/>
          <a:p>
            <a:pPr eaLnBrk="1" hangingPunct="1"/>
            <a:r>
              <a:rPr lang="en-US" altLang="en-US" sz="3200" smtClean="0">
                <a:solidFill>
                  <a:schemeClr val="bg1"/>
                </a:solidFill>
              </a:rPr>
              <a:t>Fitting Integrands to Basic Integration Rules</a:t>
            </a:r>
          </a:p>
        </p:txBody>
      </p:sp>
      <p:pic>
        <p:nvPicPr>
          <p:cNvPr id="11271" name="Picture 1" descr="Procedures for fitting integrands to basic integration rules. (item 1). Technique: expand, numerator. Example: (1+ e^x)^2 = 1 + 2(e^x) + e^(2 x). (item 2). Technique: separate numerator. Example: (1 + x)/(x^2 + 1) = 1/(x^2 + 1) + x/(x^2+1). (item 3). Technique: complete the square. Example: 1/sqrt(2 x minus x^2) = 1/sqrt(1 minus ((x minus 1)^2)). (item 4). Technique: divide improper rational function. Example: (x^2)/(x^2 + 1) = 1 minus 1/(x^2 + 1). (item 5). Technique: add and subtract terms in numerator. Example: (2 x)/(x^2 + 2 x + 1) = (2 x + 2 minus 2)/(x^2 + 2 x + 1) = (2 x + 2)/(x^2 + 2 x + 1) minus 2/(x + 1)^2. (item 6). Technique: use trigonometric identities. Example: cot^2(x) = csc^2(x) minus 1. (item 7). Technique: multiply and divide by Pythagorean conjugate. Example: 1/(1 + sin(x)) = (1/(1 + sin(x)) ((1 minus sin(x))/(1 minus sin(x))) = (1 minus sin(x))/(1 minus sin^2(x)) = (1 minus sin(x))/(cos^2(x)) = sec^2(x) minus (sin(x))/(cos^2(x))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323975"/>
            <a:ext cx="7867650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3" y="2119313"/>
            <a:ext cx="87026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609600" y="2465388"/>
            <a:ext cx="18367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8.1</a:t>
            </a:r>
          </a:p>
        </p:txBody>
      </p:sp>
      <p:sp>
        <p:nvSpPr>
          <p:cNvPr id="3076" name="Text Box 2"/>
          <p:cNvSpPr txBox="1">
            <a:spLocks noChangeArrowheads="1"/>
          </p:cNvSpPr>
          <p:nvPr/>
        </p:nvSpPr>
        <p:spPr bwMode="auto">
          <a:xfrm>
            <a:off x="2209800" y="2498725"/>
            <a:ext cx="617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en-US" sz="4000">
                <a:solidFill>
                  <a:schemeClr val="bg1"/>
                </a:solidFill>
              </a:rPr>
              <a:t>Basic Integration Rules</a:t>
            </a: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2133600" y="6248400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/>
              <a:t>Copyright © Cengage Learning. All rights reserved.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4799012"/>
          </a:xfrm>
        </p:spPr>
        <p:txBody>
          <a:bodyPr/>
          <a:lstStyle/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itchFamily="2" charset="2"/>
              <a:buChar char="n"/>
              <a:defRPr/>
            </a:pPr>
            <a:r>
              <a:rPr lang="en-US" altLang="en-US" sz="2800" kern="1200" dirty="0">
                <a:cs typeface="Arial" panose="020B0604020202020204" pitchFamily="34" charset="0"/>
              </a:rPr>
              <a:t>Review procedures for fitting an integrand to one of the basic integration rules.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593725" y="319088"/>
            <a:ext cx="83105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>
                <a:solidFill>
                  <a:schemeClr val="bg1"/>
                </a:solidFill>
              </a:rPr>
              <a:t>Objective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455613" y="3198813"/>
            <a:ext cx="822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/>
              <a:t>Fitting Integrands to Basic Integration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6425" cy="685800"/>
          </a:xfrm>
          <a:noFill/>
        </p:spPr>
        <p:txBody>
          <a:bodyPr/>
          <a:lstStyle/>
          <a:p>
            <a:pPr eaLnBrk="1" hangingPunct="1"/>
            <a:r>
              <a:rPr lang="en-US" altLang="en-US" sz="3200" smtClean="0">
                <a:solidFill>
                  <a:schemeClr val="bg1"/>
                </a:solidFill>
              </a:rPr>
              <a:t>Fitting Integrands to Basic Integration Rules</a:t>
            </a:r>
          </a:p>
        </p:txBody>
      </p:sp>
      <p:pic>
        <p:nvPicPr>
          <p:cNvPr id="6150" name="Picture 33" descr="Review of basic integration rules, a &gt; 0. (item 1). int(k f(u)) d u = k int(f(u)) d u. (item 2). int(f(u) plus-minus g(u)) d u = int(f(u)) d u plus-minus int(g(u)) d u. (item 3). int(d u) = u + C. (item 4). int(u^n) d u = (u^(n + 1))/(n + 1) + C, n != negative 1. (item 5). int((d u)/u) = In(abs(u)) + C. (item 6). int(e^u) d u = e^u + C. (item 7). int(a^u) d u = (1/In(a)) (a^u) + C. (item 8). int(sin(u)) d u = negative cos(u) + C. (item 9). int(cos(u)) d u = sin(u) + C. (item 10). int(tan(u)) d u = negative In(abs(cos(u))) + C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08100"/>
            <a:ext cx="2209800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34" descr="(item 11). int(cot(u)) d u = In(abs(sin(u))) + C. (item 12). int(sec(u)) d u = In(abs(sec(u) + tan(u))) + C. (item 13). int(csc(u)) d u = negative In(abs(csc(u) + cot (u))) + C. (item 14). int(sec^2(u)) d u = tan(u) + C. (item 15). int(csc^2(u)) d u = negative cot(u) + C. (item 16). int(sec(u) tan(u)) d u = sec(u) + C. (item 17). int(csc(u) cot(u)) d u = negative csc(u) + C. (item 18). int((d u)/sqrt(a^2 minus u^2)) = arcsin(u/a) + C. (item 19). int((d u)/(a^2 + u^2)) = (1/a) arctan(u/a) + C. (item 20). int((d u)/(u sqrt(u^2 minus a^2))) = (1/a) arcsec(abs(u)/a) + C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295400"/>
            <a:ext cx="2667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6425" cy="685800"/>
          </a:xfrm>
          <a:noFill/>
        </p:spPr>
        <p:txBody>
          <a:bodyPr/>
          <a:lstStyle/>
          <a:p>
            <a:pPr eaLnBrk="1" hangingPunct="1"/>
            <a:r>
              <a:rPr lang="en-US" altLang="en-US" sz="2600" smtClean="0">
                <a:solidFill>
                  <a:schemeClr val="bg1"/>
                </a:solidFill>
              </a:rPr>
              <a:t>Example 1 – </a:t>
            </a:r>
            <a:r>
              <a:rPr lang="en-US" altLang="en-US" sz="2600" i="1" smtClean="0">
                <a:solidFill>
                  <a:schemeClr val="bg1"/>
                </a:solidFill>
              </a:rPr>
              <a:t>A Comparison of Three Similar Integrals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4799012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Find each integral.</a:t>
            </a:r>
          </a:p>
        </p:txBody>
      </p:sp>
      <p:pic>
        <p:nvPicPr>
          <p:cNvPr id="7177" name="Picture 1" descr="(item a). int(4/(x^2 + 9)) d x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75" y="2030413"/>
            <a:ext cx="1838325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2" descr="(item b). int((4 x)/(x^2 + 9)) d x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489325"/>
            <a:ext cx="19145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3" descr="(item c). int((4(x^2))/(x^2 + 9)) d x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650" y="4889500"/>
            <a:ext cx="18002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6425" cy="685800"/>
          </a:xfrm>
          <a:noFill/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chemeClr val="bg1"/>
                </a:solidFill>
              </a:rPr>
              <a:t>Example 1(a) – </a:t>
            </a:r>
            <a:r>
              <a:rPr lang="en-US" altLang="en-US" sz="4000" i="1" smtClean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4799012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Use the Arctangent Rule and let </a:t>
            </a:r>
            <a:r>
              <a:rPr lang="en-US" altLang="en-US" i="1" smtClean="0"/>
              <a:t>u</a:t>
            </a:r>
            <a:r>
              <a:rPr lang="en-US" altLang="en-US" smtClean="0"/>
              <a:t> = </a:t>
            </a:r>
            <a:r>
              <a:rPr lang="en-US" altLang="en-US" i="1" smtClean="0"/>
              <a:t>x</a:t>
            </a:r>
            <a:r>
              <a:rPr lang="en-US" altLang="en-US" smtClean="0"/>
              <a:t> and </a:t>
            </a:r>
            <a:r>
              <a:rPr lang="en-US" altLang="en-US" i="1" smtClean="0"/>
              <a:t>a</a:t>
            </a:r>
            <a:r>
              <a:rPr lang="en-US" altLang="en-US" smtClean="0"/>
              <a:t> = 3.</a:t>
            </a:r>
          </a:p>
        </p:txBody>
      </p:sp>
      <p:pic>
        <p:nvPicPr>
          <p:cNvPr id="3" name="Picture 2" descr="int(4/(x^2 + 9)) d x = 4 int(1/(x^2 + 3^2)) d x. Constant Multiple Rule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8" y="2195513"/>
            <a:ext cx="7523162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= 4((1/3) arctan(x/3)) + C. Arctangent Rule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363" y="3438525"/>
            <a:ext cx="582771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= (4/3) arctan(x/3) + C. Simplify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363" y="4572000"/>
            <a:ext cx="51990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6425" cy="685800"/>
          </a:xfrm>
          <a:noFill/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chemeClr val="bg1"/>
                </a:solidFill>
              </a:rPr>
              <a:t>Example 1(b) – </a:t>
            </a:r>
            <a:r>
              <a:rPr lang="en-US" altLang="en-US" sz="4000" i="1" smtClean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78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The Arctangent Rule does not apply because the numerator contains a factor of </a:t>
            </a:r>
            <a:r>
              <a:rPr lang="en-US" altLang="en-US" i="1" smtClean="0"/>
              <a:t>x</a:t>
            </a:r>
            <a:r>
              <a:rPr lang="en-US" altLang="en-US" smtClean="0"/>
              <a:t>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2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Consider the Log Rule and let </a:t>
            </a:r>
            <a:r>
              <a:rPr lang="en-US" altLang="en-US" i="1" smtClean="0"/>
              <a:t>u</a:t>
            </a:r>
            <a:r>
              <a:rPr lang="en-US" altLang="en-US" smtClean="0"/>
              <a:t> = </a:t>
            </a:r>
            <a:r>
              <a:rPr lang="en-US" altLang="en-US" i="1" smtClean="0"/>
              <a:t>x</a:t>
            </a:r>
            <a:r>
              <a:rPr lang="en-US" altLang="en-US" baseline="30000" smtClean="0"/>
              <a:t>2</a:t>
            </a:r>
            <a:r>
              <a:rPr lang="en-US" altLang="en-US" smtClean="0"/>
              <a:t> + 9. Then </a:t>
            </a:r>
            <a:r>
              <a:rPr lang="en-US" altLang="en-US" i="1" smtClean="0"/>
              <a:t>du</a:t>
            </a:r>
            <a:r>
              <a:rPr lang="en-US" altLang="en-US" smtClean="0"/>
              <a:t> = 2</a:t>
            </a:r>
            <a:r>
              <a:rPr lang="en-US" altLang="en-US" i="1" smtClean="0"/>
              <a:t>x dx</a:t>
            </a:r>
            <a:r>
              <a:rPr lang="en-US" altLang="en-US" smtClean="0"/>
              <a:t>, and you have</a:t>
            </a: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8229600" y="685800"/>
            <a:ext cx="8223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>
                <a:solidFill>
                  <a:schemeClr val="bg1"/>
                </a:solidFill>
              </a:rPr>
              <a:t>cont’d</a:t>
            </a:r>
          </a:p>
        </p:txBody>
      </p:sp>
      <p:pic>
        <p:nvPicPr>
          <p:cNvPr id="3" name="Picture 2" descr="int((4 x)/(x^2 + 9)) d x = 2 int((2 x d x)/(x^2 + 9)). Constant Multiple Rule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63" y="3424238"/>
            <a:ext cx="6916737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= 2 int((d u)/u). Substitute: u = x^2 + 9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4356100"/>
            <a:ext cx="570071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= 2 In(abs(u)) + C. Log Rule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688" y="5370513"/>
            <a:ext cx="4445000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= 2 In(x^2 + 9) + C. Rewrite as a function of x.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6105525"/>
            <a:ext cx="58578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6425" cy="685800"/>
          </a:xfrm>
          <a:noFill/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chemeClr val="bg1"/>
                </a:solidFill>
              </a:rPr>
              <a:t>Example 1(c) – </a:t>
            </a:r>
            <a:r>
              <a:rPr lang="en-US" altLang="en-US" sz="4000" i="1" smtClean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78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mtClean="0"/>
              <a:t>Because the degree of the numerator is equal to the degree of the denominator, you should first use division to rewrite the improper rational function as the sum of a polynomial and a proper rational function.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8229600" y="685800"/>
            <a:ext cx="8223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US" altLang="en-US">
                <a:solidFill>
                  <a:schemeClr val="bg1"/>
                </a:solidFill>
              </a:rPr>
              <a:t>cont’d</a:t>
            </a:r>
          </a:p>
        </p:txBody>
      </p:sp>
      <p:pic>
        <p:nvPicPr>
          <p:cNvPr id="2" name="Picture 1" descr="int((4(x^2))/(x^2 + 9)) d x = int(4 + (negative 36)/(x^2 + 9)) d x. Rewrite using long division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3138488"/>
            <a:ext cx="721995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= int(4) d x minus 36 int(1/(x^2+9)) d x. Rewrite as two integrals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4095750"/>
            <a:ext cx="59531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= 4 x minus 36((1/3) arctan(x/3)) + C. Integrate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138" y="5019675"/>
            <a:ext cx="466566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= 4 x minus 12 arctan(x/3) + C. Simplify.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138" y="5981700"/>
            <a:ext cx="468471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Larsoen_master slide">
  <a:themeElements>
    <a:clrScheme name="Larsoen_master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soen_master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rsoen_master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Larsoen_master slide</Template>
  <TotalTime>588</TotalTime>
  <Words>181</Words>
  <Application>Microsoft Office PowerPoint</Application>
  <PresentationFormat>On-screen Show (4:3)</PresentationFormat>
  <Paragraphs>25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Larsoen_master slide</vt:lpstr>
      <vt:lpstr>PowerPoint Presentation</vt:lpstr>
      <vt:lpstr>PowerPoint Presentation</vt:lpstr>
      <vt:lpstr>PowerPoint Presentation</vt:lpstr>
      <vt:lpstr>PowerPoint Presentation</vt:lpstr>
      <vt:lpstr>Fitting Integrands to Basic Integration Rules</vt:lpstr>
      <vt:lpstr>Example 1 – A Comparison of Three Similar Integrals</vt:lpstr>
      <vt:lpstr>Example 1(a) – Solution</vt:lpstr>
      <vt:lpstr>Example 1(b) – Solution</vt:lpstr>
      <vt:lpstr>Example 1(c) – Solution</vt:lpstr>
      <vt:lpstr>Fitting Integrands to Basic Integration Rules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ssharma</dc:creator>
  <cp:lastModifiedBy>Masilla, Anjappan</cp:lastModifiedBy>
  <cp:revision>171</cp:revision>
  <dcterms:created xsi:type="dcterms:W3CDTF">2008-11-21T04:28:28Z</dcterms:created>
  <dcterms:modified xsi:type="dcterms:W3CDTF">2018-08-02T03:24:01Z</dcterms:modified>
</cp:coreProperties>
</file>