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3"/>
  </p:notesMasterIdLst>
  <p:sldIdLst>
    <p:sldId id="311" r:id="rId2"/>
    <p:sldId id="312" r:id="rId3"/>
    <p:sldId id="256" r:id="rId4"/>
    <p:sldId id="262" r:id="rId5"/>
    <p:sldId id="282" r:id="rId6"/>
    <p:sldId id="301" r:id="rId7"/>
    <p:sldId id="283" r:id="rId8"/>
    <p:sldId id="284" r:id="rId9"/>
    <p:sldId id="263" r:id="rId10"/>
    <p:sldId id="285" r:id="rId11"/>
    <p:sldId id="286" r:id="rId12"/>
    <p:sldId id="287" r:id="rId13"/>
    <p:sldId id="302" r:id="rId14"/>
    <p:sldId id="303" r:id="rId15"/>
    <p:sldId id="304" r:id="rId16"/>
    <p:sldId id="305" r:id="rId17"/>
    <p:sldId id="307" r:id="rId18"/>
    <p:sldId id="308" r:id="rId19"/>
    <p:sldId id="313" r:id="rId20"/>
    <p:sldId id="314" r:id="rId21"/>
    <p:sldId id="310" r:id="rId22"/>
  </p:sldIdLst>
  <p:sldSz cx="9144000" cy="6858000" type="screen4x3"/>
  <p:notesSz cx="6858000" cy="9144000"/>
  <p:custDataLst>
    <p:tags r:id="rId24"/>
  </p:custDataLst>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FF0066"/>
    <a:srgbClr val="FF3399"/>
    <a:srgbClr val="CC0099"/>
    <a:srgbClr val="009BAE"/>
    <a:srgbClr val="0099AC"/>
    <a:srgbClr val="007DBC"/>
    <a:srgbClr val="0073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52" autoAdjust="0"/>
    <p:restoredTop sz="94404" autoAdjust="0"/>
  </p:normalViewPr>
  <p:slideViewPr>
    <p:cSldViewPr>
      <p:cViewPr varScale="1">
        <p:scale>
          <a:sx n="92" d="100"/>
          <a:sy n="92" d="100"/>
        </p:scale>
        <p:origin x="-28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2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B8E77EA5-EA53-475E-9BB9-13C423EFEFE7}" type="slidenum">
              <a:rPr lang="en-US" altLang="en-US"/>
              <a:pPr/>
              <a:t>‹#›</a:t>
            </a:fld>
            <a:endParaRPr lang="en-US" altLang="en-US"/>
          </a:p>
        </p:txBody>
      </p:sp>
    </p:spTree>
    <p:extLst>
      <p:ext uri="{BB962C8B-B14F-4D97-AF65-F5344CB8AC3E}">
        <p14:creationId xmlns:p14="http://schemas.microsoft.com/office/powerpoint/2010/main" val="19447444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7D3EE11-D9C2-43DB-B263-0BAB66F1D0D5}" type="slidenum">
              <a:rPr lang="en-US" altLang="en-US"/>
              <a:pPr/>
              <a:t>2</a:t>
            </a:fld>
            <a:endParaRPr lang="en-US" altLang="en-US"/>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2931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884168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03225"/>
            <a:ext cx="2057400" cy="5422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03225"/>
            <a:ext cx="6019800" cy="5422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35343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80711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007963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348557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02675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73818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95124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46453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131024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ounded Rectangle 11"/>
          <p:cNvSpPr/>
          <p:nvPr userDrawn="1"/>
        </p:nvSpPr>
        <p:spPr bwMode="auto">
          <a:xfrm>
            <a:off x="223838" y="304800"/>
            <a:ext cx="8839200" cy="727075"/>
          </a:xfrm>
          <a:prstGeom prst="roundRect">
            <a:avLst/>
          </a:prstGeom>
          <a:solidFill>
            <a:srgbClr val="F51F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Font typeface="Arial" panose="020B0604020202020204" pitchFamily="34" charset="0"/>
              <a:buNone/>
              <a:defRPr/>
            </a:pPr>
            <a:endParaRPr lang="en-US"/>
          </a:p>
        </p:txBody>
      </p:sp>
      <p:sp>
        <p:nvSpPr>
          <p:cNvPr id="1027" name="Rectangle 2"/>
          <p:cNvSpPr>
            <a:spLocks noGrp="1" noChangeArrowheads="1"/>
          </p:cNvSpPr>
          <p:nvPr>
            <p:ph type="body" idx="1"/>
          </p:nvPr>
        </p:nvSpPr>
        <p:spPr bwMode="auto">
          <a:xfrm>
            <a:off x="457200" y="1300163"/>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3"/>
          <p:cNvSpPr>
            <a:spLocks noGrp="1" noChangeArrowheads="1"/>
          </p:cNvSpPr>
          <p:nvPr>
            <p:ph type="title"/>
          </p:nvPr>
        </p:nvSpPr>
        <p:spPr bwMode="auto">
          <a:xfrm>
            <a:off x="457200" y="403225"/>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endParaRPr lang="en-US"/>
          </a:p>
        </p:txBody>
      </p:sp>
      <p:sp>
        <p:nvSpPr>
          <p:cNvPr id="13324" name="Text Box 12"/>
          <p:cNvSpPr txBox="1">
            <a:spLocks noChangeArrowheads="1"/>
          </p:cNvSpPr>
          <p:nvPr userDrawn="1"/>
        </p:nvSpPr>
        <p:spPr bwMode="auto">
          <a:xfrm>
            <a:off x="8543925" y="6172200"/>
            <a:ext cx="600075" cy="366713"/>
          </a:xfrm>
          <a:prstGeom prst="rect">
            <a:avLst/>
          </a:prstGeom>
          <a:noFill/>
          <a:ln w="9525">
            <a:noFill/>
            <a:miter lim="800000"/>
            <a:headEnd/>
            <a:tailEnd/>
          </a:ln>
          <a:effec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fld id="{717D384D-21AB-4453-9BA1-FFBBA8C2584C}" type="slidenum">
              <a:rPr lang="en-US" altLang="en-US"/>
              <a:pPr eaLnBrk="1" hangingPunct="1">
                <a:spcBef>
                  <a:spcPct val="50000"/>
                </a:spcBef>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pitchFamily="34" charset="0"/>
        </a:defRPr>
      </a:lvl2pPr>
      <a:lvl3pPr algn="l" rtl="0" eaLnBrk="0" fontAlgn="base" hangingPunct="0">
        <a:spcBef>
          <a:spcPct val="0"/>
        </a:spcBef>
        <a:spcAft>
          <a:spcPct val="0"/>
        </a:spcAft>
        <a:defRPr sz="4400">
          <a:solidFill>
            <a:schemeClr val="tx2"/>
          </a:solidFill>
          <a:latin typeface="Arial" pitchFamily="34" charset="0"/>
        </a:defRPr>
      </a:lvl3pPr>
      <a:lvl4pPr algn="l" rtl="0" eaLnBrk="0" fontAlgn="base" hangingPunct="0">
        <a:spcBef>
          <a:spcPct val="0"/>
        </a:spcBef>
        <a:spcAft>
          <a:spcPct val="0"/>
        </a:spcAft>
        <a:defRPr sz="4400">
          <a:solidFill>
            <a:schemeClr val="tx2"/>
          </a:solidFill>
          <a:latin typeface="Arial" pitchFamily="34" charset="0"/>
        </a:defRPr>
      </a:lvl4pPr>
      <a:lvl5pPr algn="l" rtl="0" eaLnBrk="0" fontAlgn="base" hangingPunct="0">
        <a:spcBef>
          <a:spcPct val="0"/>
        </a:spcBef>
        <a:spcAft>
          <a:spcPct val="0"/>
        </a:spcAft>
        <a:defRPr sz="4400">
          <a:solidFill>
            <a:schemeClr val="tx2"/>
          </a:solidFill>
          <a:latin typeface="Arial" pitchFamily="34" charset="0"/>
        </a:defRPr>
      </a:lvl5pPr>
      <a:lvl6pPr marL="457200" algn="l" rtl="0" fontAlgn="base">
        <a:spcBef>
          <a:spcPct val="0"/>
        </a:spcBef>
        <a:spcAft>
          <a:spcPct val="0"/>
        </a:spcAft>
        <a:defRPr sz="4400">
          <a:solidFill>
            <a:schemeClr val="tx2"/>
          </a:solidFill>
          <a:latin typeface="Arial" pitchFamily="34" charset="0"/>
        </a:defRPr>
      </a:lvl6pPr>
      <a:lvl7pPr marL="914400" algn="l" rtl="0" fontAlgn="base">
        <a:spcBef>
          <a:spcPct val="0"/>
        </a:spcBef>
        <a:spcAft>
          <a:spcPct val="0"/>
        </a:spcAft>
        <a:defRPr sz="4400">
          <a:solidFill>
            <a:schemeClr val="tx2"/>
          </a:solidFill>
          <a:latin typeface="Arial" pitchFamily="34" charset="0"/>
        </a:defRPr>
      </a:lvl7pPr>
      <a:lvl8pPr marL="1371600" algn="l" rtl="0" fontAlgn="base">
        <a:spcBef>
          <a:spcPct val="0"/>
        </a:spcBef>
        <a:spcAft>
          <a:spcPct val="0"/>
        </a:spcAft>
        <a:defRPr sz="4400">
          <a:solidFill>
            <a:schemeClr val="tx2"/>
          </a:solidFill>
          <a:latin typeface="Arial" pitchFamily="34" charset="0"/>
        </a:defRPr>
      </a:lvl8pPr>
      <a:lvl9pPr marL="1828800" algn="l"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Font typeface="Wingdings"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png"/><Relationship Id="rId1" Type="http://schemas.openxmlformats.org/officeDocument/2006/relationships/slideLayout" Target="../slideLayouts/slideLayout2.xml"/><Relationship Id="rId5" Type="http://schemas.openxmlformats.org/officeDocument/2006/relationships/image" Target="../media/image19.wmf"/><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wmf"/><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1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17.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 Id="rId4" Type="http://schemas.openxmlformats.org/officeDocument/2006/relationships/image" Target="../media/image37.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 Id="rId6" Type="http://schemas.openxmlformats.org/officeDocument/2006/relationships/image" Target="../media/image42.png"/><Relationship Id="rId5" Type="http://schemas.openxmlformats.org/officeDocument/2006/relationships/image" Target="../media/image41.png"/><Relationship Id="rId4" Type="http://schemas.openxmlformats.org/officeDocument/2006/relationships/image" Target="../media/image40.png"/></Relationships>
</file>

<file path=ppt/slides/_rels/slide21.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2209800" y="511175"/>
            <a:ext cx="68199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buFont typeface="Arial" pitchFamily="34" charset="0"/>
              <a:buNone/>
            </a:pPr>
            <a:r>
              <a:rPr lang="en-IN" altLang="en-US" sz="4000" b="1">
                <a:cs typeface="Arial" pitchFamily="34" charset="0"/>
              </a:rPr>
              <a:t>Differential Equations</a:t>
            </a:r>
            <a:endParaRPr lang="en-US" altLang="en-US" sz="4000" b="1">
              <a:cs typeface="Arial" pitchFamily="34" charset="0"/>
            </a:endParaRPr>
          </a:p>
        </p:txBody>
      </p:sp>
      <p:sp>
        <p:nvSpPr>
          <p:cNvPr id="3076" name="Text Box 4"/>
          <p:cNvSpPr txBox="1">
            <a:spLocks noChangeArrowheads="1"/>
          </p:cNvSpPr>
          <p:nvPr/>
        </p:nvSpPr>
        <p:spPr bwMode="auto">
          <a:xfrm>
            <a:off x="704850" y="292100"/>
            <a:ext cx="104775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50000"/>
              </a:spcBef>
              <a:buFontTx/>
              <a:buNone/>
            </a:pPr>
            <a:r>
              <a:rPr lang="en-US" altLang="en-US" sz="8000" b="1">
                <a:solidFill>
                  <a:schemeClr val="bg1"/>
                </a:solidFill>
              </a:rPr>
              <a:t>P</a:t>
            </a:r>
          </a:p>
        </p:txBody>
      </p:sp>
      <p:sp>
        <p:nvSpPr>
          <p:cNvPr id="3077" name="Text Box 5"/>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
        <p:nvSpPr>
          <p:cNvPr id="3078" name="Text Box 4"/>
          <p:cNvSpPr txBox="1">
            <a:spLocks noChangeArrowheads="1"/>
          </p:cNvSpPr>
          <p:nvPr/>
        </p:nvSpPr>
        <p:spPr bwMode="auto">
          <a:xfrm>
            <a:off x="1139825" y="228600"/>
            <a:ext cx="536575"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50000"/>
              </a:spcBef>
              <a:buFontTx/>
              <a:buNone/>
            </a:pPr>
            <a:r>
              <a:rPr lang="en-US" altLang="en-US" sz="8000" b="1">
                <a:solidFill>
                  <a:srgbClr val="E72D36"/>
                </a:solidFill>
              </a:rPr>
              <a:t>6</a:t>
            </a:r>
          </a:p>
        </p:txBody>
      </p:sp>
      <p:pic>
        <p:nvPicPr>
          <p:cNvPr id="3079" name="Picture 1" descr="Cover page."/>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1663" y="1447800"/>
            <a:ext cx="7939087" cy="47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47688" y="319088"/>
            <a:ext cx="8226425" cy="685800"/>
          </a:xfrm>
          <a:noFill/>
        </p:spPr>
        <p:txBody>
          <a:bodyPr/>
          <a:lstStyle/>
          <a:p>
            <a:pPr eaLnBrk="1" hangingPunct="1"/>
            <a:r>
              <a:rPr lang="en-US" altLang="en-US" sz="2200" smtClean="0">
                <a:solidFill>
                  <a:schemeClr val="bg1"/>
                </a:solidFill>
              </a:rPr>
              <a:t>Example 2 – </a:t>
            </a:r>
            <a:r>
              <a:rPr lang="en-US" altLang="en-US" sz="2200" i="1" smtClean="0">
                <a:solidFill>
                  <a:schemeClr val="bg1"/>
                </a:solidFill>
              </a:rPr>
              <a:t>Solving a First-Order Linear Differential Equation</a:t>
            </a:r>
          </a:p>
        </p:txBody>
      </p:sp>
      <p:sp>
        <p:nvSpPr>
          <p:cNvPr id="58372" name="Rectangle 4"/>
          <p:cNvSpPr>
            <a:spLocks noGrp="1" noChangeArrowheads="1"/>
          </p:cNvSpPr>
          <p:nvPr>
            <p:ph type="body" idx="1"/>
          </p:nvPr>
        </p:nvSpPr>
        <p:spPr>
          <a:xfrm>
            <a:off x="457200" y="1370013"/>
            <a:ext cx="8229600" cy="4525962"/>
          </a:xfrm>
        </p:spPr>
        <p:txBody>
          <a:bodyPr/>
          <a:lstStyle/>
          <a:p>
            <a:pPr marL="0" indent="0" eaLnBrk="1" hangingPunct="1">
              <a:buFont typeface="Wingdings" pitchFamily="2" charset="2"/>
              <a:buNone/>
              <a:defRPr/>
            </a:pPr>
            <a:r>
              <a:rPr lang="en-US" altLang="en-US" dirty="0" smtClean="0"/>
              <a:t>Find the general solution of </a:t>
            </a:r>
            <a:r>
              <a:rPr lang="en-US" altLang="en-US" i="1" dirty="0" err="1" smtClean="0"/>
              <a:t>xy</a:t>
            </a:r>
            <a:r>
              <a:rPr lang="en-US" altLang="en-US" i="1" dirty="0" smtClean="0"/>
              <a:t>'</a:t>
            </a:r>
            <a:r>
              <a:rPr lang="en-US" altLang="en-US" dirty="0" smtClean="0"/>
              <a:t> </a:t>
            </a:r>
            <a:r>
              <a:rPr lang="en-US" altLang="en-US" dirty="0" smtClean="0">
                <a:solidFill>
                  <a:srgbClr val="000000"/>
                </a:solidFill>
                <a:cs typeface="Times New Roman" panose="02020603050405020304" pitchFamily="18" charset="0"/>
              </a:rPr>
              <a:t>–</a:t>
            </a:r>
            <a:r>
              <a:rPr lang="en-US" altLang="en-US" dirty="0" smtClean="0"/>
              <a:t> 2</a:t>
            </a:r>
            <a:r>
              <a:rPr lang="en-US" altLang="en-US" i="1" dirty="0" smtClean="0"/>
              <a:t>y</a:t>
            </a:r>
            <a:r>
              <a:rPr lang="en-US" altLang="en-US" dirty="0" smtClean="0"/>
              <a:t> = </a:t>
            </a:r>
            <a:r>
              <a:rPr lang="en-US" altLang="en-US" i="1" dirty="0" smtClean="0"/>
              <a:t>x</a:t>
            </a:r>
            <a:r>
              <a:rPr lang="en-US" altLang="en-US" baseline="30000" dirty="0" smtClean="0"/>
              <a:t>2</a:t>
            </a:r>
            <a:r>
              <a:rPr lang="en-US" altLang="en-US" dirty="0" smtClean="0"/>
              <a:t>, </a:t>
            </a:r>
            <a:r>
              <a:rPr lang="en-US" altLang="en-US" i="1" dirty="0" smtClean="0"/>
              <a:t>x </a:t>
            </a:r>
            <a:r>
              <a:rPr lang="en-US" altLang="en-US" dirty="0" smtClean="0"/>
              <a:t>&gt; 0.</a:t>
            </a:r>
          </a:p>
          <a:p>
            <a:pPr marL="0" indent="0" eaLnBrk="1" hangingPunct="1">
              <a:buFont typeface="Wingdings" pitchFamily="2" charset="2"/>
              <a:buNone/>
              <a:defRPr/>
            </a:pPr>
            <a:endParaRPr lang="en-US" altLang="en-US" dirty="0" smtClean="0"/>
          </a:p>
          <a:p>
            <a:pPr marL="0" indent="0" eaLnBrk="1" hangingPunct="1">
              <a:buFont typeface="Wingdings" pitchFamily="2" charset="2"/>
              <a:buNone/>
              <a:defRPr/>
            </a:pPr>
            <a:r>
              <a:rPr lang="en-US" altLang="en-US" kern="1200" dirty="0">
                <a:solidFill>
                  <a:srgbClr val="D7181E"/>
                </a:solidFill>
                <a:cs typeface="Arial" panose="020B0604020202020204" pitchFamily="34" charset="0"/>
              </a:rPr>
              <a:t>Solution:</a:t>
            </a:r>
          </a:p>
          <a:p>
            <a:pPr marL="0" indent="0" eaLnBrk="1" hangingPunct="1">
              <a:spcBef>
                <a:spcPct val="0"/>
              </a:spcBef>
              <a:buFontTx/>
              <a:buNone/>
              <a:defRPr/>
            </a:pPr>
            <a:r>
              <a:rPr lang="en-US" altLang="en-US" dirty="0" smtClean="0"/>
              <a:t>The standard form of the equation is</a:t>
            </a:r>
          </a:p>
          <a:p>
            <a:pPr marL="0" indent="0" eaLnBrk="1" hangingPunct="1">
              <a:spcBef>
                <a:spcPct val="0"/>
              </a:spcBef>
              <a:buFontTx/>
              <a:buNone/>
              <a:defRPr/>
            </a:pPr>
            <a:endParaRPr lang="en-US" altLang="en-US" dirty="0" smtClean="0"/>
          </a:p>
          <a:p>
            <a:pPr marL="0" indent="0" eaLnBrk="1" hangingPunct="1">
              <a:spcBef>
                <a:spcPct val="0"/>
              </a:spcBef>
              <a:buFontTx/>
              <a:buNone/>
              <a:defRPr/>
            </a:pPr>
            <a:endParaRPr lang="en-US" altLang="en-US" dirty="0" smtClean="0"/>
          </a:p>
          <a:p>
            <a:pPr marL="0" indent="0" eaLnBrk="1" hangingPunct="1">
              <a:spcBef>
                <a:spcPct val="0"/>
              </a:spcBef>
              <a:buFontTx/>
              <a:buNone/>
              <a:defRPr/>
            </a:pPr>
            <a:endParaRPr lang="en-US" altLang="en-US" dirty="0" smtClean="0"/>
          </a:p>
          <a:p>
            <a:pPr marL="0" indent="0" eaLnBrk="1" hangingPunct="1">
              <a:spcBef>
                <a:spcPct val="0"/>
              </a:spcBef>
              <a:buFontTx/>
              <a:buNone/>
              <a:defRPr/>
            </a:pPr>
            <a:r>
              <a:rPr lang="en-US" altLang="en-US" dirty="0" smtClean="0"/>
              <a:t>So, </a:t>
            </a:r>
            <a:r>
              <a:rPr lang="en-US" altLang="en-US" i="1" dirty="0" smtClean="0"/>
              <a:t>P</a:t>
            </a:r>
            <a:r>
              <a:rPr lang="en-US" altLang="en-US" dirty="0" smtClean="0"/>
              <a:t>(</a:t>
            </a:r>
            <a:r>
              <a:rPr lang="en-US" altLang="en-US" i="1" dirty="0" smtClean="0"/>
              <a:t>x</a:t>
            </a:r>
            <a:r>
              <a:rPr lang="en-US" altLang="en-US" dirty="0" smtClean="0"/>
              <a:t>) = </a:t>
            </a:r>
            <a:r>
              <a:rPr lang="en-US" altLang="en-US" dirty="0" smtClean="0">
                <a:solidFill>
                  <a:srgbClr val="000000"/>
                </a:solidFill>
                <a:cs typeface="Times New Roman" panose="02020603050405020304" pitchFamily="18" charset="0"/>
              </a:rPr>
              <a:t>–</a:t>
            </a:r>
            <a:r>
              <a:rPr lang="en-US" altLang="en-US" dirty="0" smtClean="0"/>
              <a:t>2/</a:t>
            </a:r>
            <a:r>
              <a:rPr lang="en-US" altLang="en-US" i="1" dirty="0" smtClean="0"/>
              <a:t>x</a:t>
            </a:r>
            <a:r>
              <a:rPr lang="en-US" altLang="en-US" dirty="0" smtClean="0"/>
              <a:t>, and you have</a:t>
            </a:r>
          </a:p>
          <a:p>
            <a:pPr marL="0" indent="0" eaLnBrk="1" hangingPunct="1">
              <a:buFont typeface="Wingdings" pitchFamily="2" charset="2"/>
              <a:buNone/>
              <a:defRPr/>
            </a:pPr>
            <a:endParaRPr lang="en-US" altLang="en-US" dirty="0" smtClean="0"/>
          </a:p>
        </p:txBody>
      </p:sp>
      <p:pic>
        <p:nvPicPr>
          <p:cNvPr id="58380" name="Picture 12" descr="int(P(x)) d x = negative int(2/x) d x = negative ln(x^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7313" y="4800600"/>
            <a:ext cx="3824287"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descr="y prime + (negative 2/x) y = x, x &gt; 0. Standard form."/>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00175" y="3100388"/>
            <a:ext cx="5356225" cy="86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58372">
                                            <p:txEl>
                                              <p:pRg st="2" end="2"/>
                                            </p:txEl>
                                          </p:spTgt>
                                        </p:tgtEl>
                                        <p:attrNameLst>
                                          <p:attrName>style.visibility</p:attrName>
                                        </p:attrNameLst>
                                      </p:cBhvr>
                                      <p:to>
                                        <p:strVal val="visible"/>
                                      </p:to>
                                    </p:set>
                                    <p:animEffect transition="in" filter="fade">
                                      <p:cBhvr>
                                        <p:cTn id="7" dur="1000"/>
                                        <p:tgtEl>
                                          <p:spTgt spid="58372">
                                            <p:txEl>
                                              <p:pRg st="2" end="2"/>
                                            </p:txEl>
                                          </p:spTgt>
                                        </p:tgtEl>
                                      </p:cBhvr>
                                    </p:animEffect>
                                    <p:anim calcmode="lin" valueType="num">
                                      <p:cBhvr>
                                        <p:cTn id="8" dur="1000" fill="hold"/>
                                        <p:tgtEl>
                                          <p:spTgt spid="58372">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8372">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8372">
                                            <p:txEl>
                                              <p:pRg st="2" end="2"/>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58372">
                                            <p:txEl>
                                              <p:pRg st="3" end="3"/>
                                            </p:txEl>
                                          </p:spTgt>
                                        </p:tgtEl>
                                        <p:attrNameLst>
                                          <p:attrName>style.visibility</p:attrName>
                                        </p:attrNameLst>
                                      </p:cBhvr>
                                      <p:to>
                                        <p:strVal val="visible"/>
                                      </p:to>
                                    </p:set>
                                    <p:animEffect transition="in" filter="fade">
                                      <p:cBhvr>
                                        <p:cTn id="13" dur="1000"/>
                                        <p:tgtEl>
                                          <p:spTgt spid="58372">
                                            <p:txEl>
                                              <p:pRg st="3" end="3"/>
                                            </p:txEl>
                                          </p:spTgt>
                                        </p:tgtEl>
                                      </p:cBhvr>
                                    </p:animEffect>
                                    <p:anim calcmode="lin" valueType="num">
                                      <p:cBhvr>
                                        <p:cTn id="14" dur="1000" fill="hold"/>
                                        <p:tgtEl>
                                          <p:spTgt spid="58372">
                                            <p:txEl>
                                              <p:pRg st="3" end="3"/>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58372">
                                            <p:txEl>
                                              <p:pRg st="3" end="3"/>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8372">
                                            <p:txEl>
                                              <p:pRg st="3" end="3"/>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900" decel="100000" fill="hold"/>
                                        <p:tgtEl>
                                          <p:spTgt spid="2"/>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nodeType="clickEffect">
                                  <p:stCondLst>
                                    <p:cond delay="0"/>
                                  </p:stCondLst>
                                  <p:childTnLst>
                                    <p:set>
                                      <p:cBhvr>
                                        <p:cTn id="26" dur="1" fill="hold">
                                          <p:stCondLst>
                                            <p:cond delay="0"/>
                                          </p:stCondLst>
                                        </p:cTn>
                                        <p:tgtEl>
                                          <p:spTgt spid="58372">
                                            <p:txEl>
                                              <p:pRg st="7" end="7"/>
                                            </p:txEl>
                                          </p:spTgt>
                                        </p:tgtEl>
                                        <p:attrNameLst>
                                          <p:attrName>style.visibility</p:attrName>
                                        </p:attrNameLst>
                                      </p:cBhvr>
                                      <p:to>
                                        <p:strVal val="visible"/>
                                      </p:to>
                                    </p:set>
                                    <p:animEffect transition="in" filter="fade">
                                      <p:cBhvr>
                                        <p:cTn id="27" dur="1000"/>
                                        <p:tgtEl>
                                          <p:spTgt spid="58372">
                                            <p:txEl>
                                              <p:pRg st="7" end="7"/>
                                            </p:txEl>
                                          </p:spTgt>
                                        </p:tgtEl>
                                      </p:cBhvr>
                                    </p:animEffect>
                                    <p:anim calcmode="lin" valueType="num">
                                      <p:cBhvr>
                                        <p:cTn id="28" dur="1000" fill="hold"/>
                                        <p:tgtEl>
                                          <p:spTgt spid="58372">
                                            <p:txEl>
                                              <p:pRg st="7" end="7"/>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58372">
                                            <p:txEl>
                                              <p:pRg st="7" end="7"/>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58372">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7" presetClass="entr" presetSubtype="0" fill="hold" nodeType="clickEffect">
                                  <p:stCondLst>
                                    <p:cond delay="0"/>
                                  </p:stCondLst>
                                  <p:childTnLst>
                                    <p:set>
                                      <p:cBhvr>
                                        <p:cTn id="34" dur="1" fill="hold">
                                          <p:stCondLst>
                                            <p:cond delay="0"/>
                                          </p:stCondLst>
                                        </p:cTn>
                                        <p:tgtEl>
                                          <p:spTgt spid="58380"/>
                                        </p:tgtEl>
                                        <p:attrNameLst>
                                          <p:attrName>style.visibility</p:attrName>
                                        </p:attrNameLst>
                                      </p:cBhvr>
                                      <p:to>
                                        <p:strVal val="visible"/>
                                      </p:to>
                                    </p:set>
                                    <p:animEffect transition="in" filter="fade">
                                      <p:cBhvr>
                                        <p:cTn id="35" dur="1000"/>
                                        <p:tgtEl>
                                          <p:spTgt spid="58380"/>
                                        </p:tgtEl>
                                      </p:cBhvr>
                                    </p:animEffect>
                                    <p:anim calcmode="lin" valueType="num">
                                      <p:cBhvr>
                                        <p:cTn id="36" dur="1000" fill="hold"/>
                                        <p:tgtEl>
                                          <p:spTgt spid="58380"/>
                                        </p:tgtEl>
                                        <p:attrNameLst>
                                          <p:attrName>ppt_x</p:attrName>
                                        </p:attrNameLst>
                                      </p:cBhvr>
                                      <p:tavLst>
                                        <p:tav tm="0">
                                          <p:val>
                                            <p:strVal val="#ppt_x"/>
                                          </p:val>
                                        </p:tav>
                                        <p:tav tm="100000">
                                          <p:val>
                                            <p:strVal val="#ppt_x"/>
                                          </p:val>
                                        </p:tav>
                                      </p:tavLst>
                                    </p:anim>
                                    <p:anim calcmode="lin" valueType="num">
                                      <p:cBhvr>
                                        <p:cTn id="37" dur="900" decel="100000" fill="hold"/>
                                        <p:tgtEl>
                                          <p:spTgt spid="58380"/>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58380"/>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Example 2 – </a:t>
            </a:r>
            <a:r>
              <a:rPr lang="en-US" altLang="en-US" sz="4000" i="1" smtClean="0">
                <a:solidFill>
                  <a:schemeClr val="bg1"/>
                </a:solidFill>
              </a:rPr>
              <a:t>Solution</a:t>
            </a:r>
          </a:p>
        </p:txBody>
      </p:sp>
      <p:sp>
        <p:nvSpPr>
          <p:cNvPr id="59405" name="Text Box 13"/>
          <p:cNvSpPr txBox="1">
            <a:spLocks noChangeArrowheads="1"/>
          </p:cNvSpPr>
          <p:nvPr/>
        </p:nvSpPr>
        <p:spPr bwMode="auto">
          <a:xfrm>
            <a:off x="457200" y="2819400"/>
            <a:ext cx="82756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en-US" altLang="en-US"/>
              <a:t>So, multiplying each side of the standard form by 1/</a:t>
            </a:r>
            <a:r>
              <a:rPr lang="en-US" altLang="en-US" i="1"/>
              <a:t>x</a:t>
            </a:r>
            <a:r>
              <a:rPr lang="en-US" altLang="en-US" baseline="30000"/>
              <a:t>2  </a:t>
            </a:r>
            <a:r>
              <a:rPr lang="en-US" altLang="en-US"/>
              <a:t>yields</a:t>
            </a:r>
          </a:p>
        </p:txBody>
      </p:sp>
      <p:pic>
        <p:nvPicPr>
          <p:cNvPr id="59406" name="Picture 14" descr="(y prime)/(x^2) minus (2 y)/(x^3) = 1/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3357563"/>
            <a:ext cx="1727200" cy="83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407" name="Picture 15" descr="(d/(d x))[y/(x^2)] = 1/x."/>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4438650"/>
            <a:ext cx="1481138"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3" name="TextBox 13"/>
          <p:cNvSpPr txBox="1">
            <a:spLocks noChangeArrowheads="1"/>
          </p:cNvSpPr>
          <p:nvPr/>
        </p:nvSpPr>
        <p:spPr bwMode="auto">
          <a:xfrm>
            <a:off x="381000" y="1371600"/>
            <a:ext cx="8305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en-US" altLang="en-US"/>
              <a:t>which implies that the integrating factor is </a:t>
            </a:r>
          </a:p>
        </p:txBody>
      </p:sp>
      <p:pic>
        <p:nvPicPr>
          <p:cNvPr id="14344" name="Picture 18" descr="e^(int(P(x)) d x) = e^(negative ln(x^2)) = 1/(e^ln(x^2)) = 1/(x^2). Integrating facto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1835150"/>
            <a:ext cx="637698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2" descr="y/(x^2) = int(1/x) d 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5456238"/>
            <a:ext cx="1682750" cy="71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6"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59405"/>
                                        </p:tgtEl>
                                        <p:attrNameLst>
                                          <p:attrName>style.visibility</p:attrName>
                                        </p:attrNameLst>
                                      </p:cBhvr>
                                      <p:to>
                                        <p:strVal val="visible"/>
                                      </p:to>
                                    </p:set>
                                    <p:animEffect transition="in" filter="fade">
                                      <p:cBhvr>
                                        <p:cTn id="7" dur="1000"/>
                                        <p:tgtEl>
                                          <p:spTgt spid="59405"/>
                                        </p:tgtEl>
                                      </p:cBhvr>
                                    </p:animEffect>
                                    <p:anim calcmode="lin" valueType="num">
                                      <p:cBhvr>
                                        <p:cTn id="8" dur="1000" fill="hold"/>
                                        <p:tgtEl>
                                          <p:spTgt spid="59405"/>
                                        </p:tgtEl>
                                        <p:attrNameLst>
                                          <p:attrName>ppt_x</p:attrName>
                                        </p:attrNameLst>
                                      </p:cBhvr>
                                      <p:tavLst>
                                        <p:tav tm="0">
                                          <p:val>
                                            <p:strVal val="#ppt_x"/>
                                          </p:val>
                                        </p:tav>
                                        <p:tav tm="100000">
                                          <p:val>
                                            <p:strVal val="#ppt_x"/>
                                          </p:val>
                                        </p:tav>
                                      </p:tavLst>
                                    </p:anim>
                                    <p:anim calcmode="lin" valueType="num">
                                      <p:cBhvr>
                                        <p:cTn id="9" dur="900" decel="100000" fill="hold"/>
                                        <p:tgtEl>
                                          <p:spTgt spid="5940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9405"/>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59406"/>
                                        </p:tgtEl>
                                        <p:attrNameLst>
                                          <p:attrName>style.visibility</p:attrName>
                                        </p:attrNameLst>
                                      </p:cBhvr>
                                      <p:to>
                                        <p:strVal val="visible"/>
                                      </p:to>
                                    </p:set>
                                    <p:animEffect transition="in" filter="fade">
                                      <p:cBhvr>
                                        <p:cTn id="13" dur="1000"/>
                                        <p:tgtEl>
                                          <p:spTgt spid="59406"/>
                                        </p:tgtEl>
                                      </p:cBhvr>
                                    </p:animEffect>
                                    <p:anim calcmode="lin" valueType="num">
                                      <p:cBhvr>
                                        <p:cTn id="14" dur="1000" fill="hold"/>
                                        <p:tgtEl>
                                          <p:spTgt spid="59406"/>
                                        </p:tgtEl>
                                        <p:attrNameLst>
                                          <p:attrName>ppt_x</p:attrName>
                                        </p:attrNameLst>
                                      </p:cBhvr>
                                      <p:tavLst>
                                        <p:tav tm="0">
                                          <p:val>
                                            <p:strVal val="#ppt_x"/>
                                          </p:val>
                                        </p:tav>
                                        <p:tav tm="100000">
                                          <p:val>
                                            <p:strVal val="#ppt_x"/>
                                          </p:val>
                                        </p:tav>
                                      </p:tavLst>
                                    </p:anim>
                                    <p:anim calcmode="lin" valueType="num">
                                      <p:cBhvr>
                                        <p:cTn id="15" dur="900" decel="100000" fill="hold"/>
                                        <p:tgtEl>
                                          <p:spTgt spid="59406"/>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9406"/>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nodeType="clickEffect">
                                  <p:stCondLst>
                                    <p:cond delay="0"/>
                                  </p:stCondLst>
                                  <p:childTnLst>
                                    <p:set>
                                      <p:cBhvr>
                                        <p:cTn id="20" dur="1" fill="hold">
                                          <p:stCondLst>
                                            <p:cond delay="0"/>
                                          </p:stCondLst>
                                        </p:cTn>
                                        <p:tgtEl>
                                          <p:spTgt spid="59407"/>
                                        </p:tgtEl>
                                        <p:attrNameLst>
                                          <p:attrName>style.visibility</p:attrName>
                                        </p:attrNameLst>
                                      </p:cBhvr>
                                      <p:to>
                                        <p:strVal val="visible"/>
                                      </p:to>
                                    </p:set>
                                    <p:animEffect transition="in" filter="fade">
                                      <p:cBhvr>
                                        <p:cTn id="21" dur="1000"/>
                                        <p:tgtEl>
                                          <p:spTgt spid="59407"/>
                                        </p:tgtEl>
                                      </p:cBhvr>
                                    </p:animEffect>
                                    <p:anim calcmode="lin" valueType="num">
                                      <p:cBhvr>
                                        <p:cTn id="22" dur="1000" fill="hold"/>
                                        <p:tgtEl>
                                          <p:spTgt spid="59407"/>
                                        </p:tgtEl>
                                        <p:attrNameLst>
                                          <p:attrName>ppt_x</p:attrName>
                                        </p:attrNameLst>
                                      </p:cBhvr>
                                      <p:tavLst>
                                        <p:tav tm="0">
                                          <p:val>
                                            <p:strVal val="#ppt_x"/>
                                          </p:val>
                                        </p:tav>
                                        <p:tav tm="100000">
                                          <p:val>
                                            <p:strVal val="#ppt_x"/>
                                          </p:val>
                                        </p:tav>
                                      </p:tavLst>
                                    </p:anim>
                                    <p:anim calcmode="lin" valueType="num">
                                      <p:cBhvr>
                                        <p:cTn id="23" dur="900" decel="100000" fill="hold"/>
                                        <p:tgtEl>
                                          <p:spTgt spid="59407"/>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59407"/>
                                        </p:tgtEl>
                                        <p:attrNameLst>
                                          <p:attrName>ppt_y</p:attrName>
                                        </p:attrNameLst>
                                      </p:cBhvr>
                                      <p:tavLst>
                                        <p:tav tm="0">
                                          <p:val>
                                            <p:strVal val="#ppt_y-.03"/>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7" presetClass="entr" presetSubtype="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1000"/>
                                        <p:tgtEl>
                                          <p:spTgt spid="10"/>
                                        </p:tgtEl>
                                      </p:cBhvr>
                                    </p:animEffect>
                                    <p:anim calcmode="lin" valueType="num">
                                      <p:cBhvr>
                                        <p:cTn id="30" dur="1000" fill="hold"/>
                                        <p:tgtEl>
                                          <p:spTgt spid="10"/>
                                        </p:tgtEl>
                                        <p:attrNameLst>
                                          <p:attrName>ppt_x</p:attrName>
                                        </p:attrNameLst>
                                      </p:cBhvr>
                                      <p:tavLst>
                                        <p:tav tm="0">
                                          <p:val>
                                            <p:strVal val="#ppt_x"/>
                                          </p:val>
                                        </p:tav>
                                        <p:tav tm="100000">
                                          <p:val>
                                            <p:strVal val="#ppt_x"/>
                                          </p:val>
                                        </p:tav>
                                      </p:tavLst>
                                    </p:anim>
                                    <p:anim calcmode="lin" valueType="num">
                                      <p:cBhvr>
                                        <p:cTn id="31" dur="900" decel="100000" fill="hold"/>
                                        <p:tgtEl>
                                          <p:spTgt spid="10"/>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10"/>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0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3" name="Picture 13" descr="y/(x^2) = ln(abs(x)) + 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1495425"/>
            <a:ext cx="1909763"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33" name="Text Box 17"/>
          <p:cNvSpPr txBox="1">
            <a:spLocks noChangeArrowheads="1"/>
          </p:cNvSpPr>
          <p:nvPr/>
        </p:nvSpPr>
        <p:spPr bwMode="auto">
          <a:xfrm>
            <a:off x="457200" y="3276600"/>
            <a:ext cx="47402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en-US" altLang="en-US"/>
              <a:t>Several solution curves</a:t>
            </a:r>
          </a:p>
          <a:p>
            <a:pPr eaLnBrk="1" hangingPunct="1">
              <a:spcBef>
                <a:spcPct val="0"/>
              </a:spcBef>
              <a:buFontTx/>
              <a:buNone/>
            </a:pPr>
            <a:r>
              <a:rPr lang="en-US" altLang="en-US"/>
              <a:t>(for </a:t>
            </a:r>
            <a:r>
              <a:rPr lang="en-US" altLang="en-US" i="1"/>
              <a:t>C =</a:t>
            </a:r>
            <a:r>
              <a:rPr lang="en-US" altLang="en-US"/>
              <a:t> </a:t>
            </a:r>
            <a:r>
              <a:rPr lang="en-US" altLang="en-US">
                <a:solidFill>
                  <a:srgbClr val="000000"/>
                </a:solidFill>
                <a:cs typeface="Times New Roman" pitchFamily="18" charset="0"/>
              </a:rPr>
              <a:t>–</a:t>
            </a:r>
            <a:r>
              <a:rPr lang="en-US" altLang="en-US"/>
              <a:t>2, </a:t>
            </a:r>
            <a:r>
              <a:rPr lang="en-US" altLang="en-US">
                <a:solidFill>
                  <a:srgbClr val="000000"/>
                </a:solidFill>
                <a:cs typeface="Times New Roman" pitchFamily="18" charset="0"/>
              </a:rPr>
              <a:t>–</a:t>
            </a:r>
            <a:r>
              <a:rPr lang="en-US" altLang="en-US"/>
              <a:t>1, 0, 1, 2, 3, and 4) </a:t>
            </a:r>
          </a:p>
          <a:p>
            <a:pPr eaLnBrk="1" hangingPunct="1">
              <a:spcBef>
                <a:spcPct val="0"/>
              </a:spcBef>
              <a:buFontTx/>
              <a:buNone/>
            </a:pPr>
            <a:r>
              <a:rPr lang="en-US" altLang="en-US"/>
              <a:t>are shown in Figure 6.18.</a:t>
            </a:r>
          </a:p>
        </p:txBody>
      </p:sp>
      <p:pic>
        <p:nvPicPr>
          <p:cNvPr id="60434" name="Picture 18" descr="y = (x^2)(ln(abs(x)) + C). General solu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9788" y="2406650"/>
            <a:ext cx="4900612"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35" name="Text Box 19"/>
          <p:cNvSpPr txBox="1">
            <a:spLocks noChangeArrowheads="1"/>
          </p:cNvSpPr>
          <p:nvPr/>
        </p:nvSpPr>
        <p:spPr bwMode="auto">
          <a:xfrm>
            <a:off x="6705600" y="5943600"/>
            <a:ext cx="9969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en-US" altLang="en-US" sz="1200" b="1"/>
              <a:t>Figure 6.18</a:t>
            </a:r>
          </a:p>
        </p:txBody>
      </p:sp>
      <p:sp>
        <p:nvSpPr>
          <p:cNvPr id="15367" name="Rectangle 22"/>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Example 2 – </a:t>
            </a:r>
            <a:r>
              <a:rPr lang="en-US" altLang="en-US" sz="4000" i="1" smtClean="0">
                <a:solidFill>
                  <a:schemeClr val="bg1"/>
                </a:solidFill>
              </a:rPr>
              <a:t>Solution</a:t>
            </a:r>
          </a:p>
        </p:txBody>
      </p:sp>
      <p:pic>
        <p:nvPicPr>
          <p:cNvPr id="3" name="Picture 2" descr="Seven curves are graphed on the x y coordinate plane. They are graphed for different values for C. They begin from the same open point (0, 0) and do not intersect each other. They are as follows from bottom to top. The curve for C = negative 2 goes down and to the right from the origin in the fourth quadrant, and exits the bottom of the viewing window. The curve for C = negative 1, goes down and to the right from the origin in the fourth quadrant, reaches a low point, then goes up and to the right, intersects the positive x axis between the values 2 and 3, enters the first quadrant, and exits the top right of the viewing window. The curve for C = 0 goes down and to the right from the origin in the fourth quadrant, reaches a low point, then goes up and to the right, intersects the positive x axis at (1, 0), enters the first quadrant, and exits the top of the viewing window. The curve for C = 1, C = 2, C = 3, and C = 4 go up and to the right from the origin in the first quadrant, and exit the top of the viewing window."/>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68975" y="2895600"/>
            <a:ext cx="3006725" cy="287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9"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60434"/>
                                        </p:tgtEl>
                                        <p:attrNameLst>
                                          <p:attrName>style.visibility</p:attrName>
                                        </p:attrNameLst>
                                      </p:cBhvr>
                                      <p:to>
                                        <p:strVal val="visible"/>
                                      </p:to>
                                    </p:set>
                                    <p:animEffect transition="in" filter="fade">
                                      <p:cBhvr>
                                        <p:cTn id="7" dur="1000"/>
                                        <p:tgtEl>
                                          <p:spTgt spid="60434"/>
                                        </p:tgtEl>
                                      </p:cBhvr>
                                    </p:animEffect>
                                    <p:anim calcmode="lin" valueType="num">
                                      <p:cBhvr>
                                        <p:cTn id="8" dur="1000" fill="hold"/>
                                        <p:tgtEl>
                                          <p:spTgt spid="60434"/>
                                        </p:tgtEl>
                                        <p:attrNameLst>
                                          <p:attrName>ppt_x</p:attrName>
                                        </p:attrNameLst>
                                      </p:cBhvr>
                                      <p:tavLst>
                                        <p:tav tm="0">
                                          <p:val>
                                            <p:strVal val="#ppt_x"/>
                                          </p:val>
                                        </p:tav>
                                        <p:tav tm="100000">
                                          <p:val>
                                            <p:strVal val="#ppt_x"/>
                                          </p:val>
                                        </p:tav>
                                      </p:tavLst>
                                    </p:anim>
                                    <p:anim calcmode="lin" valueType="num">
                                      <p:cBhvr>
                                        <p:cTn id="9" dur="900" decel="100000" fill="hold"/>
                                        <p:tgtEl>
                                          <p:spTgt spid="6043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0434"/>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60433"/>
                                        </p:tgtEl>
                                        <p:attrNameLst>
                                          <p:attrName>style.visibility</p:attrName>
                                        </p:attrNameLst>
                                      </p:cBhvr>
                                      <p:to>
                                        <p:strVal val="visible"/>
                                      </p:to>
                                    </p:set>
                                    <p:animEffect transition="in" filter="fade">
                                      <p:cBhvr>
                                        <p:cTn id="15" dur="1000"/>
                                        <p:tgtEl>
                                          <p:spTgt spid="60433"/>
                                        </p:tgtEl>
                                      </p:cBhvr>
                                    </p:animEffect>
                                    <p:anim calcmode="lin" valueType="num">
                                      <p:cBhvr>
                                        <p:cTn id="16" dur="1000" fill="hold"/>
                                        <p:tgtEl>
                                          <p:spTgt spid="60433"/>
                                        </p:tgtEl>
                                        <p:attrNameLst>
                                          <p:attrName>ppt_x</p:attrName>
                                        </p:attrNameLst>
                                      </p:cBhvr>
                                      <p:tavLst>
                                        <p:tav tm="0">
                                          <p:val>
                                            <p:strVal val="#ppt_x"/>
                                          </p:val>
                                        </p:tav>
                                        <p:tav tm="100000">
                                          <p:val>
                                            <p:strVal val="#ppt_x"/>
                                          </p:val>
                                        </p:tav>
                                      </p:tavLst>
                                    </p:anim>
                                    <p:anim calcmode="lin" valueType="num">
                                      <p:cBhvr>
                                        <p:cTn id="17" dur="900" decel="100000" fill="hold"/>
                                        <p:tgtEl>
                                          <p:spTgt spid="60433"/>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60433"/>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60435"/>
                                        </p:tgtEl>
                                        <p:attrNameLst>
                                          <p:attrName>style.visibility</p:attrName>
                                        </p:attrNameLst>
                                      </p:cBhvr>
                                      <p:to>
                                        <p:strVal val="visible"/>
                                      </p:to>
                                    </p:set>
                                    <p:animEffect transition="in" filter="fade">
                                      <p:cBhvr>
                                        <p:cTn id="21" dur="1000"/>
                                        <p:tgtEl>
                                          <p:spTgt spid="60435"/>
                                        </p:tgtEl>
                                      </p:cBhvr>
                                    </p:animEffect>
                                    <p:anim calcmode="lin" valueType="num">
                                      <p:cBhvr>
                                        <p:cTn id="22" dur="1000" fill="hold"/>
                                        <p:tgtEl>
                                          <p:spTgt spid="60435"/>
                                        </p:tgtEl>
                                        <p:attrNameLst>
                                          <p:attrName>ppt_x</p:attrName>
                                        </p:attrNameLst>
                                      </p:cBhvr>
                                      <p:tavLst>
                                        <p:tav tm="0">
                                          <p:val>
                                            <p:strVal val="#ppt_x"/>
                                          </p:val>
                                        </p:tav>
                                        <p:tav tm="100000">
                                          <p:val>
                                            <p:strVal val="#ppt_x"/>
                                          </p:val>
                                        </p:tav>
                                      </p:tavLst>
                                    </p:anim>
                                    <p:anim calcmode="lin" valueType="num">
                                      <p:cBhvr>
                                        <p:cTn id="23" dur="900" decel="100000" fill="hold"/>
                                        <p:tgtEl>
                                          <p:spTgt spid="60435"/>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60435"/>
                                        </p:tgtEl>
                                        <p:attrNameLst>
                                          <p:attrName>ppt_y</p:attrName>
                                        </p:attrNameLst>
                                      </p:cBhvr>
                                      <p:tavLst>
                                        <p:tav tm="0">
                                          <p:val>
                                            <p:strVal val="#ppt_y-.03"/>
                                          </p:val>
                                        </p:tav>
                                        <p:tav tm="100000">
                                          <p:val>
                                            <p:strVal val="#ppt_y"/>
                                          </p:val>
                                        </p:tav>
                                      </p:tavLst>
                                    </p:anim>
                                  </p:childTnLst>
                                </p:cTn>
                              </p:par>
                              <p:par>
                                <p:cTn id="25" presetID="37" presetClass="entr" presetSubtype="0" fill="hold" nodeType="with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1000"/>
                                        <p:tgtEl>
                                          <p:spTgt spid="3"/>
                                        </p:tgtEl>
                                      </p:cBhvr>
                                    </p:animEffect>
                                    <p:anim calcmode="lin" valueType="num">
                                      <p:cBhvr>
                                        <p:cTn id="28" dur="1000" fill="hold"/>
                                        <p:tgtEl>
                                          <p:spTgt spid="3"/>
                                        </p:tgtEl>
                                        <p:attrNameLst>
                                          <p:attrName>ppt_x</p:attrName>
                                        </p:attrNameLst>
                                      </p:cBhvr>
                                      <p:tavLst>
                                        <p:tav tm="0">
                                          <p:val>
                                            <p:strVal val="#ppt_x"/>
                                          </p:val>
                                        </p:tav>
                                        <p:tav tm="100000">
                                          <p:val>
                                            <p:strVal val="#ppt_x"/>
                                          </p:val>
                                        </p:tav>
                                      </p:tavLst>
                                    </p:anim>
                                    <p:anim calcmode="lin" valueType="num">
                                      <p:cBhvr>
                                        <p:cTn id="29" dur="900" decel="100000" fill="hold"/>
                                        <p:tgtEl>
                                          <p:spTgt spid="3"/>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33" grpId="0"/>
      <p:bldP spid="6043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47688" y="319088"/>
            <a:ext cx="8229600" cy="685800"/>
          </a:xfrm>
          <a:noFill/>
        </p:spPr>
        <p:txBody>
          <a:bodyPr/>
          <a:lstStyle/>
          <a:p>
            <a:pPr eaLnBrk="1" hangingPunct="1"/>
            <a:r>
              <a:rPr lang="en-US" altLang="en-US" sz="3500" smtClean="0">
                <a:solidFill>
                  <a:schemeClr val="bg1"/>
                </a:solidFill>
              </a:rPr>
              <a:t>First-Order Linear Differential Equations</a:t>
            </a:r>
          </a:p>
        </p:txBody>
      </p:sp>
      <p:sp>
        <p:nvSpPr>
          <p:cNvPr id="16387" name="TextBox 3"/>
          <p:cNvSpPr txBox="1">
            <a:spLocks noChangeArrowheads="1"/>
          </p:cNvSpPr>
          <p:nvPr/>
        </p:nvSpPr>
        <p:spPr bwMode="auto">
          <a:xfrm>
            <a:off x="381000" y="1447800"/>
            <a:ext cx="83058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en-US" altLang="en-US"/>
              <a:t>In most falling-body problems discussed so far, air resistance has been neglected. The next example includes this factor.</a:t>
            </a:r>
          </a:p>
          <a:p>
            <a:pPr eaLnBrk="1" hangingPunct="1">
              <a:spcBef>
                <a:spcPct val="0"/>
              </a:spcBef>
              <a:buFontTx/>
              <a:buNone/>
            </a:pPr>
            <a:endParaRPr lang="en-US" altLang="en-US"/>
          </a:p>
          <a:p>
            <a:pPr eaLnBrk="1" hangingPunct="1">
              <a:spcBef>
                <a:spcPct val="0"/>
              </a:spcBef>
              <a:buFontTx/>
              <a:buNone/>
            </a:pPr>
            <a:r>
              <a:rPr lang="en-US" altLang="en-US"/>
              <a:t>In the example, the air resistance on the falling object is assumed to be proportional to its velocity </a:t>
            </a:r>
            <a:r>
              <a:rPr lang="en-US" altLang="en-US" i="1"/>
              <a:t>v. </a:t>
            </a:r>
            <a:r>
              <a:rPr lang="en-US" altLang="en-US"/>
              <a:t>If </a:t>
            </a:r>
            <a:r>
              <a:rPr lang="en-US" altLang="en-US" i="1"/>
              <a:t>g </a:t>
            </a:r>
            <a:r>
              <a:rPr lang="en-US" altLang="en-US"/>
              <a:t>is the acceleration due to gravity, the downward force </a:t>
            </a:r>
            <a:r>
              <a:rPr lang="en-US" altLang="en-US" i="1"/>
              <a:t>F </a:t>
            </a:r>
            <a:r>
              <a:rPr lang="en-US" altLang="en-US"/>
              <a:t>on a falling object of mass </a:t>
            </a:r>
            <a:r>
              <a:rPr lang="en-US" altLang="en-US" i="1"/>
              <a:t>m </a:t>
            </a:r>
            <a:r>
              <a:rPr lang="en-US" altLang="en-US"/>
              <a:t>is given by </a:t>
            </a:r>
            <a:r>
              <a:rPr lang="en-US" altLang="en-US" i="1"/>
              <a:t>– mg – kv</a:t>
            </a:r>
            <a:r>
              <a:rPr lang="en-US" altLang="en-US"/>
              <a:t>.</a:t>
            </a:r>
            <a:r>
              <a:rPr lang="en-US" altLang="en-US" i="1"/>
              <a:t> </a:t>
            </a:r>
            <a:r>
              <a:rPr lang="en-US" altLang="en-US"/>
              <a:t>If </a:t>
            </a:r>
            <a:r>
              <a:rPr lang="en-US" altLang="en-US" i="1"/>
              <a:t>a </a:t>
            </a:r>
            <a:r>
              <a:rPr lang="en-US" altLang="en-US"/>
              <a:t>is the acceleration of the object, then by Newton’s Second Law of Motion,</a:t>
            </a:r>
            <a:r>
              <a:rPr lang="en-US" altLang="en-US" i="1"/>
              <a:t> </a:t>
            </a:r>
            <a:endParaRPr lang="en-US" altLang="en-US"/>
          </a:p>
        </p:txBody>
      </p:sp>
      <p:pic>
        <p:nvPicPr>
          <p:cNvPr id="16388" name="Picture 2" descr="F = m a = m((d v)/(d 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850" y="5257800"/>
            <a:ext cx="280035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47688" y="319088"/>
            <a:ext cx="8229600" cy="685800"/>
          </a:xfrm>
          <a:noFill/>
        </p:spPr>
        <p:txBody>
          <a:bodyPr/>
          <a:lstStyle/>
          <a:p>
            <a:pPr eaLnBrk="1" hangingPunct="1"/>
            <a:r>
              <a:rPr lang="en-US" altLang="en-US" sz="3500" smtClean="0">
                <a:solidFill>
                  <a:schemeClr val="bg1"/>
                </a:solidFill>
              </a:rPr>
              <a:t>First-Order Linear Differential Equations</a:t>
            </a:r>
          </a:p>
        </p:txBody>
      </p:sp>
      <p:sp>
        <p:nvSpPr>
          <p:cNvPr id="17411" name="TextBox 3"/>
          <p:cNvSpPr txBox="1">
            <a:spLocks noChangeArrowheads="1"/>
          </p:cNvSpPr>
          <p:nvPr/>
        </p:nvSpPr>
        <p:spPr bwMode="auto">
          <a:xfrm>
            <a:off x="457200" y="1447800"/>
            <a:ext cx="8305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en-US" altLang="en-US"/>
              <a:t>which yields the following differential equation.</a:t>
            </a:r>
          </a:p>
        </p:txBody>
      </p:sp>
      <p:pic>
        <p:nvPicPr>
          <p:cNvPr id="17412" name="Picture 1" descr="m((d v)/(d t)) = negative m g minus k v right arrow (d v)/(d t) + (k v)/m = negative 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2057400"/>
            <a:ext cx="5629275" cy="935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TextBox 9"/>
          <p:cNvSpPr txBox="1">
            <a:spLocks noChangeArrowheads="1"/>
          </p:cNvSpPr>
          <p:nvPr/>
        </p:nvSpPr>
        <p:spPr bwMode="auto">
          <a:xfrm>
            <a:off x="457200" y="1371600"/>
            <a:ext cx="83058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en-US" sz="2400" dirty="0" smtClean="0"/>
              <a:t>An object of mass </a:t>
            </a:r>
            <a:r>
              <a:rPr lang="en-US" altLang="en-US" sz="2400" i="1" dirty="0" smtClean="0"/>
              <a:t>m </a:t>
            </a:r>
            <a:r>
              <a:rPr lang="en-US" altLang="en-US" sz="2400" dirty="0" smtClean="0"/>
              <a:t>is dropped from a hovering helicopter. The air resistance is proportional to the velocity of the object. Find the velocity of the object as a function of time </a:t>
            </a:r>
            <a:r>
              <a:rPr lang="en-US" altLang="en-US" sz="2400" i="1" dirty="0" smtClean="0"/>
              <a:t>t</a:t>
            </a:r>
            <a:r>
              <a:rPr lang="en-US" altLang="en-US" sz="2400" dirty="0" smtClean="0"/>
              <a:t>.</a:t>
            </a:r>
          </a:p>
          <a:p>
            <a:pPr eaLnBrk="1" hangingPunct="1">
              <a:defRPr/>
            </a:pPr>
            <a:endParaRPr lang="en-US" altLang="en-US" sz="2400" i="1" dirty="0" smtClean="0"/>
          </a:p>
          <a:p>
            <a:pPr eaLnBrk="1" hangingPunct="1">
              <a:defRPr/>
            </a:pPr>
            <a:endParaRPr lang="en-US" altLang="en-US" sz="2400" dirty="0">
              <a:solidFill>
                <a:srgbClr val="D7181E"/>
              </a:solidFill>
              <a:latin typeface="+mn-lt"/>
              <a:cs typeface="Arial" panose="020B0604020202020204" pitchFamily="34" charset="0"/>
            </a:endParaRPr>
          </a:p>
        </p:txBody>
      </p:sp>
      <p:sp>
        <p:nvSpPr>
          <p:cNvPr id="18435" name="Rectangle 2"/>
          <p:cNvSpPr>
            <a:spLocks noGrp="1" noChangeArrowheads="1"/>
          </p:cNvSpPr>
          <p:nvPr>
            <p:ph type="title"/>
          </p:nvPr>
        </p:nvSpPr>
        <p:spPr>
          <a:xfrm>
            <a:off x="547688" y="319088"/>
            <a:ext cx="8226425" cy="685800"/>
          </a:xfrm>
          <a:noFill/>
        </p:spPr>
        <p:txBody>
          <a:bodyPr/>
          <a:lstStyle/>
          <a:p>
            <a:pPr eaLnBrk="1" hangingPunct="1"/>
            <a:r>
              <a:rPr lang="en-US" altLang="en-US" sz="2800" smtClean="0">
                <a:solidFill>
                  <a:schemeClr val="bg1"/>
                </a:solidFill>
              </a:rPr>
              <a:t>Example 3 – </a:t>
            </a:r>
            <a:r>
              <a:rPr lang="en-US" altLang="en-US" sz="2800" i="1" smtClean="0">
                <a:solidFill>
                  <a:schemeClr val="bg1"/>
                </a:solidFill>
              </a:rPr>
              <a:t>A Falling Object with Air Resistance</a:t>
            </a:r>
          </a:p>
        </p:txBody>
      </p:sp>
      <p:sp>
        <p:nvSpPr>
          <p:cNvPr id="11" name="Rectangle 10"/>
          <p:cNvSpPr>
            <a:spLocks noChangeArrowheads="1"/>
          </p:cNvSpPr>
          <p:nvPr/>
        </p:nvSpPr>
        <p:spPr bwMode="auto">
          <a:xfrm>
            <a:off x="457200" y="2895600"/>
            <a:ext cx="1676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defRPr/>
            </a:pPr>
            <a:r>
              <a:rPr lang="en-US" altLang="en-US" sz="2400" dirty="0">
                <a:solidFill>
                  <a:srgbClr val="D7181E"/>
                </a:solidFill>
                <a:latin typeface="+mn-lt"/>
                <a:cs typeface="Arial" panose="020B0604020202020204" pitchFamily="34" charset="0"/>
              </a:rPr>
              <a:t>Solution:</a:t>
            </a:r>
          </a:p>
        </p:txBody>
      </p:sp>
      <p:sp>
        <p:nvSpPr>
          <p:cNvPr id="12" name="TextBox 11"/>
          <p:cNvSpPr txBox="1">
            <a:spLocks noChangeArrowheads="1"/>
          </p:cNvSpPr>
          <p:nvPr/>
        </p:nvSpPr>
        <p:spPr bwMode="auto">
          <a:xfrm>
            <a:off x="457200" y="3429000"/>
            <a:ext cx="8001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en-US" altLang="en-US"/>
              <a:t>The velocity </a:t>
            </a:r>
            <a:r>
              <a:rPr lang="en-US" altLang="en-US" i="1"/>
              <a:t>v </a:t>
            </a:r>
            <a:r>
              <a:rPr lang="en-US" altLang="en-US"/>
              <a:t>satisfies the equation</a:t>
            </a:r>
          </a:p>
          <a:p>
            <a:pPr eaLnBrk="1" hangingPunct="1">
              <a:spcBef>
                <a:spcPct val="0"/>
              </a:spcBef>
              <a:buFontTx/>
              <a:buNone/>
            </a:pPr>
            <a:endParaRPr lang="en-US" altLang="en-US"/>
          </a:p>
          <a:p>
            <a:pPr eaLnBrk="1" hangingPunct="1">
              <a:spcBef>
                <a:spcPct val="0"/>
              </a:spcBef>
              <a:buFontTx/>
              <a:buNone/>
            </a:pPr>
            <a:endParaRPr lang="en-US" altLang="en-US"/>
          </a:p>
          <a:p>
            <a:pPr eaLnBrk="1" hangingPunct="1">
              <a:spcBef>
                <a:spcPct val="0"/>
              </a:spcBef>
              <a:buFontTx/>
              <a:buNone/>
            </a:pPr>
            <a:endParaRPr lang="en-US" altLang="en-US"/>
          </a:p>
        </p:txBody>
      </p:sp>
      <p:pic>
        <p:nvPicPr>
          <p:cNvPr id="2" name="Picture 1" descr="(d v)/(d t) + (k v)/m = negative g. Caption. g = acceleration due to gravity, k = constant of proportionality."/>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4060825"/>
            <a:ext cx="7654925"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457200" y="5264150"/>
            <a:ext cx="75279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en-US" altLang="en-US"/>
              <a:t>Letting </a:t>
            </a:r>
            <a:r>
              <a:rPr lang="en-US" altLang="en-US" i="1"/>
              <a:t>b </a:t>
            </a:r>
            <a:r>
              <a:rPr lang="en-US" altLang="en-US"/>
              <a:t>= </a:t>
            </a:r>
            <a:r>
              <a:rPr lang="en-US" altLang="en-US" i="1"/>
              <a:t>k</a:t>
            </a:r>
            <a:r>
              <a:rPr lang="en-US" altLang="en-US" sz="800" i="1"/>
              <a:t> </a:t>
            </a:r>
            <a:r>
              <a:rPr lang="en-US" altLang="en-US"/>
              <a:t>/</a:t>
            </a:r>
            <a:r>
              <a:rPr lang="en-US" altLang="en-US" i="1"/>
              <a:t>m</a:t>
            </a:r>
            <a:r>
              <a:rPr lang="en-US" altLang="en-US"/>
              <a:t>, you can </a:t>
            </a:r>
            <a:r>
              <a:rPr lang="en-US" altLang="en-US" i="1"/>
              <a:t>separate variables </a:t>
            </a:r>
            <a:r>
              <a:rPr lang="en-US" altLang="en-US"/>
              <a:t>to obtain </a:t>
            </a:r>
          </a:p>
        </p:txBody>
      </p:sp>
      <p:pic>
        <p:nvPicPr>
          <p:cNvPr id="4" name="Picture 3" descr="d v = negative (g + b v) (d t)."/>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84500" y="5915025"/>
            <a:ext cx="28067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11">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1">
                                            <p:txEl>
                                              <p:pRg st="0" end="0"/>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12">
                                            <p:txEl>
                                              <p:pRg st="0" end="0"/>
                                            </p:txEl>
                                          </p:spTgt>
                                        </p:tgtEl>
                                        <p:attrNameLst>
                                          <p:attrName>style.visibility</p:attrName>
                                        </p:attrNameLst>
                                      </p:cBhvr>
                                      <p:to>
                                        <p:strVal val="visible"/>
                                      </p:to>
                                    </p:set>
                                    <p:animEffect transition="in" filter="fade">
                                      <p:cBhvr>
                                        <p:cTn id="13" dur="1000"/>
                                        <p:tgtEl>
                                          <p:spTgt spid="12">
                                            <p:txEl>
                                              <p:pRg st="0" end="0"/>
                                            </p:txEl>
                                          </p:spTgt>
                                        </p:tgtEl>
                                      </p:cBhvr>
                                    </p:animEffect>
                                    <p:anim calcmode="lin" valueType="num">
                                      <p:cBhvr>
                                        <p:cTn id="14"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12">
                                            <p:txEl>
                                              <p:pRg st="0" end="0"/>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12">
                                            <p:txEl>
                                              <p:pRg st="0" end="0"/>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900" decel="100000" fill="hold"/>
                                        <p:tgtEl>
                                          <p:spTgt spid="2"/>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1000"/>
                                        <p:tgtEl>
                                          <p:spTgt spid="3"/>
                                        </p:tgtEl>
                                      </p:cBhvr>
                                    </p:animEffect>
                                    <p:anim calcmode="lin" valueType="num">
                                      <p:cBhvr>
                                        <p:cTn id="28" dur="1000" fill="hold"/>
                                        <p:tgtEl>
                                          <p:spTgt spid="3"/>
                                        </p:tgtEl>
                                        <p:attrNameLst>
                                          <p:attrName>ppt_x</p:attrName>
                                        </p:attrNameLst>
                                      </p:cBhvr>
                                      <p:tavLst>
                                        <p:tav tm="0">
                                          <p:val>
                                            <p:strVal val="#ppt_x"/>
                                          </p:val>
                                        </p:tav>
                                        <p:tav tm="100000">
                                          <p:val>
                                            <p:strVal val="#ppt_x"/>
                                          </p:val>
                                        </p:tav>
                                      </p:tavLst>
                                    </p:anim>
                                    <p:anim calcmode="lin" valueType="num">
                                      <p:cBhvr>
                                        <p:cTn id="29" dur="900" decel="100000" fill="hold"/>
                                        <p:tgtEl>
                                          <p:spTgt spid="3"/>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par>
                                <p:cTn id="31" presetID="37" presetClass="entr" presetSubtype="0" fill="hold" nodeType="with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fade">
                                      <p:cBhvr>
                                        <p:cTn id="33" dur="1000"/>
                                        <p:tgtEl>
                                          <p:spTgt spid="4"/>
                                        </p:tgtEl>
                                      </p:cBhvr>
                                    </p:animEffect>
                                    <p:anim calcmode="lin" valueType="num">
                                      <p:cBhvr>
                                        <p:cTn id="34" dur="1000" fill="hold"/>
                                        <p:tgtEl>
                                          <p:spTgt spid="4"/>
                                        </p:tgtEl>
                                        <p:attrNameLst>
                                          <p:attrName>ppt_x</p:attrName>
                                        </p:attrNameLst>
                                      </p:cBhvr>
                                      <p:tavLst>
                                        <p:tav tm="0">
                                          <p:val>
                                            <p:strVal val="#ppt_x"/>
                                          </p:val>
                                        </p:tav>
                                        <p:tav tm="100000">
                                          <p:val>
                                            <p:strVal val="#ppt_x"/>
                                          </p:val>
                                        </p:tav>
                                      </p:tavLst>
                                    </p:anim>
                                    <p:anim calcmode="lin" valueType="num">
                                      <p:cBhvr>
                                        <p:cTn id="35" dur="900" decel="100000" fill="hold"/>
                                        <p:tgtEl>
                                          <p:spTgt spid="4"/>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allAtOnce"/>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Example 3 – </a:t>
            </a:r>
            <a:r>
              <a:rPr lang="en-US" altLang="en-US" sz="4000" i="1" smtClean="0">
                <a:solidFill>
                  <a:schemeClr val="bg1"/>
                </a:solidFill>
              </a:rPr>
              <a:t>Solution </a:t>
            </a:r>
          </a:p>
        </p:txBody>
      </p:sp>
      <p:pic>
        <p:nvPicPr>
          <p:cNvPr id="19461" name="Picture 1" descr="int((d v)/(g + b v)) = negative int(d t)."/>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1447800"/>
            <a:ext cx="2130425"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1/b) ln(abs(g + b v)) = negative t + C_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68475" y="2362200"/>
            <a:ext cx="3105150" cy="65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ln(abs(g + b v)) = negative b t + b C_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087563" y="3200400"/>
            <a:ext cx="3094037"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g + b v = C (e^(negative b t)). C = e^(b C_1)."/>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590800" y="3810000"/>
            <a:ext cx="42084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b v = negative g + g e^(negative b t) right arrow v = (negative g (1 minus e^(negative b t)))/b = negative ((m g)/k)(1 minus e^(negative (k t)/m))."/>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963613" y="5435600"/>
            <a:ext cx="7037387"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6"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hangingPunct="1">
              <a:spcBef>
                <a:spcPct val="0"/>
              </a:spcBef>
              <a:buFontTx/>
              <a:buNone/>
            </a:pPr>
            <a:r>
              <a:rPr lang="en-US" altLang="en-US" sz="1800">
                <a:solidFill>
                  <a:schemeClr val="bg1"/>
                </a:solidFill>
              </a:rPr>
              <a:t>cont’d</a:t>
            </a:r>
          </a:p>
        </p:txBody>
      </p:sp>
      <p:sp>
        <p:nvSpPr>
          <p:cNvPr id="2" name="Rectangle 1"/>
          <p:cNvSpPr>
            <a:spLocks noChangeArrowheads="1"/>
          </p:cNvSpPr>
          <p:nvPr/>
        </p:nvSpPr>
        <p:spPr bwMode="auto">
          <a:xfrm>
            <a:off x="566738" y="4427538"/>
            <a:ext cx="758666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en-US" altLang="en-US"/>
              <a:t>Because the object was dropped, </a:t>
            </a:r>
            <a:r>
              <a:rPr lang="en-US" altLang="en-US" i="1"/>
              <a:t>v = </a:t>
            </a:r>
            <a:r>
              <a:rPr lang="en-US" altLang="en-US"/>
              <a:t>0 when </a:t>
            </a:r>
            <a:r>
              <a:rPr lang="en-US" altLang="en-US" i="1"/>
              <a:t>t = </a:t>
            </a:r>
            <a:r>
              <a:rPr lang="en-US" altLang="en-US"/>
              <a:t>0; </a:t>
            </a:r>
            <a:br>
              <a:rPr lang="en-US" altLang="en-US"/>
            </a:br>
            <a:r>
              <a:rPr lang="en-US" altLang="en-US"/>
              <a:t>so </a:t>
            </a:r>
            <a:r>
              <a:rPr lang="en-US" altLang="en-US" i="1"/>
              <a:t>g = C</a:t>
            </a:r>
            <a:r>
              <a:rPr lang="en-US" altLang="en-US"/>
              <a:t>, and it follows that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900" decel="100000" fill="hold"/>
                                        <p:tgtEl>
                                          <p:spTgt spid="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900" decel="100000" fill="hold"/>
                                        <p:tgtEl>
                                          <p:spTgt spid="4"/>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1000"/>
                                        <p:tgtEl>
                                          <p:spTgt spid="5"/>
                                        </p:tgtEl>
                                      </p:cBhvr>
                                    </p:animEffect>
                                    <p:anim calcmode="lin" valueType="num">
                                      <p:cBhvr>
                                        <p:cTn id="24" dur="1000" fill="hold"/>
                                        <p:tgtEl>
                                          <p:spTgt spid="5"/>
                                        </p:tgtEl>
                                        <p:attrNameLst>
                                          <p:attrName>ppt_x</p:attrName>
                                        </p:attrNameLst>
                                      </p:cBhvr>
                                      <p:tavLst>
                                        <p:tav tm="0">
                                          <p:val>
                                            <p:strVal val="#ppt_x"/>
                                          </p:val>
                                        </p:tav>
                                        <p:tav tm="100000">
                                          <p:val>
                                            <p:strVal val="#ppt_x"/>
                                          </p:val>
                                        </p:tav>
                                      </p:tavLst>
                                    </p:anim>
                                    <p:anim calcmode="lin" valueType="num">
                                      <p:cBhvr>
                                        <p:cTn id="25" dur="900" decel="100000" fill="hold"/>
                                        <p:tgtEl>
                                          <p:spTgt spid="5"/>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nodeType="clickEffect">
                                  <p:stCondLst>
                                    <p:cond delay="0"/>
                                  </p:stCondLst>
                                  <p:childTnLst>
                                    <p:set>
                                      <p:cBhvr>
                                        <p:cTn id="30" dur="1" fill="hold">
                                          <p:stCondLst>
                                            <p:cond delay="0"/>
                                          </p:stCondLst>
                                        </p:cTn>
                                        <p:tgtEl>
                                          <p:spTgt spid="2">
                                            <p:txEl>
                                              <p:pRg st="0" end="0"/>
                                            </p:txEl>
                                          </p:spTgt>
                                        </p:tgtEl>
                                        <p:attrNameLst>
                                          <p:attrName>style.visibility</p:attrName>
                                        </p:attrNameLst>
                                      </p:cBhvr>
                                      <p:to>
                                        <p:strVal val="visible"/>
                                      </p:to>
                                    </p:set>
                                    <p:animEffect transition="in" filter="fade">
                                      <p:cBhvr>
                                        <p:cTn id="31" dur="1000"/>
                                        <p:tgtEl>
                                          <p:spTgt spid="2">
                                            <p:txEl>
                                              <p:pRg st="0" end="0"/>
                                            </p:txEl>
                                          </p:spTgt>
                                        </p:tgtEl>
                                      </p:cBhvr>
                                    </p:animEffect>
                                    <p:anim calcmode="lin" valueType="num">
                                      <p:cBhvr>
                                        <p:cTn id="32"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2">
                                            <p:txEl>
                                              <p:pRg st="0" end="0"/>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2">
                                            <p:txEl>
                                              <p:pRg st="0" end="0"/>
                                            </p:txEl>
                                          </p:spTgt>
                                        </p:tgtEl>
                                        <p:attrNameLst>
                                          <p:attrName>ppt_y</p:attrName>
                                        </p:attrNameLst>
                                      </p:cBhvr>
                                      <p:tavLst>
                                        <p:tav tm="0">
                                          <p:val>
                                            <p:strVal val="#ppt_y-.03"/>
                                          </p:val>
                                        </p:tav>
                                        <p:tav tm="100000">
                                          <p:val>
                                            <p:strVal val="#ppt_y"/>
                                          </p:val>
                                        </p:tav>
                                      </p:tavLst>
                                    </p:anim>
                                  </p:childTnLst>
                                </p:cTn>
                              </p:par>
                              <p:par>
                                <p:cTn id="35" presetID="37" presetClass="entr" presetSubtype="0" fill="hold" nodeType="with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1000"/>
                                        <p:tgtEl>
                                          <p:spTgt spid="7"/>
                                        </p:tgtEl>
                                      </p:cBhvr>
                                    </p:animEffect>
                                    <p:anim calcmode="lin" valueType="num">
                                      <p:cBhvr>
                                        <p:cTn id="38" dur="1000" fill="hold"/>
                                        <p:tgtEl>
                                          <p:spTgt spid="7"/>
                                        </p:tgtEl>
                                        <p:attrNameLst>
                                          <p:attrName>ppt_x</p:attrName>
                                        </p:attrNameLst>
                                      </p:cBhvr>
                                      <p:tavLst>
                                        <p:tav tm="0">
                                          <p:val>
                                            <p:strVal val="#ppt_x"/>
                                          </p:val>
                                        </p:tav>
                                        <p:tav tm="100000">
                                          <p:val>
                                            <p:strVal val="#ppt_x"/>
                                          </p:val>
                                        </p:tav>
                                      </p:tavLst>
                                    </p:anim>
                                    <p:anim calcmode="lin" valueType="num">
                                      <p:cBhvr>
                                        <p:cTn id="39" dur="900" decel="100000" fill="hold"/>
                                        <p:tgtEl>
                                          <p:spTgt spid="7"/>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Example 5 – </a:t>
            </a:r>
            <a:r>
              <a:rPr lang="en-US" altLang="en-US" sz="4000" i="1" smtClean="0">
                <a:solidFill>
                  <a:schemeClr val="bg1"/>
                </a:solidFill>
              </a:rPr>
              <a:t>A Mixture Problem</a:t>
            </a:r>
          </a:p>
        </p:txBody>
      </p:sp>
      <p:sp>
        <p:nvSpPr>
          <p:cNvPr id="20484" name="Rectangle 4"/>
          <p:cNvSpPr>
            <a:spLocks noGrp="1" noChangeArrowheads="1"/>
          </p:cNvSpPr>
          <p:nvPr>
            <p:ph type="body" idx="1"/>
          </p:nvPr>
        </p:nvSpPr>
        <p:spPr>
          <a:xfrm>
            <a:off x="457200" y="1370013"/>
            <a:ext cx="8229600" cy="5257800"/>
          </a:xfrm>
          <a:noFill/>
        </p:spPr>
        <p:txBody>
          <a:bodyPr/>
          <a:lstStyle/>
          <a:p>
            <a:pPr marL="0" indent="0" eaLnBrk="1" hangingPunct="1">
              <a:buFont typeface="Wingdings" pitchFamily="2" charset="2"/>
              <a:buNone/>
            </a:pPr>
            <a:r>
              <a:rPr lang="en-US" altLang="en-US" smtClean="0"/>
              <a:t>A tank contains 50 gallons of a solution composed of 90% water and 10% alcohol. A second solution containing 50% water and 50% alcohol is added to the tank at the rate of     4 gallons per minute. As the second solution is being added, the tank is being drained at a rate of 5 gallons per minute, as shown in Figure 6.20. The solution in the tank is stirred constantly. How much alcohol is in the tank after 10 minutes?</a:t>
            </a:r>
          </a:p>
        </p:txBody>
      </p:sp>
      <p:pic>
        <p:nvPicPr>
          <p:cNvPr id="20485" name="Picture 10" descr="An image of a cylindrical tank that contains a solution. The tank has an output tube at the bottom through which the solution flows out at the rate of 5 gallons per minute. A tube is placed above the tank through which a solution flows into the tank at the rate of 4 gallons per minut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95600" y="3962400"/>
            <a:ext cx="3757613" cy="272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6" name="Text Box 11"/>
          <p:cNvSpPr txBox="1">
            <a:spLocks noChangeArrowheads="1"/>
          </p:cNvSpPr>
          <p:nvPr/>
        </p:nvSpPr>
        <p:spPr bwMode="auto">
          <a:xfrm>
            <a:off x="3957638" y="6400800"/>
            <a:ext cx="9985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en-US" altLang="en-US" sz="1200" b="1"/>
              <a:t>Figure 6.20</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Example 5 – </a:t>
            </a:r>
            <a:r>
              <a:rPr lang="en-US" altLang="en-US" sz="4000" i="1" smtClean="0">
                <a:solidFill>
                  <a:schemeClr val="bg1"/>
                </a:solidFill>
              </a:rPr>
              <a:t>Solution</a:t>
            </a:r>
          </a:p>
        </p:txBody>
      </p:sp>
      <p:sp>
        <p:nvSpPr>
          <p:cNvPr id="71692" name="Rectangle 12"/>
          <p:cNvSpPr>
            <a:spLocks noGrp="1" noChangeAspect="1" noChangeArrowheads="1"/>
          </p:cNvSpPr>
          <p:nvPr>
            <p:ph type="body" idx="1"/>
          </p:nvPr>
        </p:nvSpPr>
        <p:spPr>
          <a:xfrm>
            <a:off x="457200" y="1447800"/>
            <a:ext cx="8229600" cy="5257800"/>
          </a:xfrm>
          <a:noFill/>
        </p:spPr>
        <p:txBody>
          <a:bodyPr/>
          <a:lstStyle/>
          <a:p>
            <a:pPr marL="0" indent="0" eaLnBrk="1" hangingPunct="1">
              <a:lnSpc>
                <a:spcPct val="80000"/>
              </a:lnSpc>
              <a:buFont typeface="Wingdings" pitchFamily="2" charset="2"/>
              <a:buNone/>
            </a:pPr>
            <a:r>
              <a:rPr lang="en-US" altLang="en-US" dirty="0" smtClean="0"/>
              <a:t>Let </a:t>
            </a:r>
            <a:r>
              <a:rPr lang="en-US" altLang="en-US" i="1" dirty="0" smtClean="0"/>
              <a:t>y </a:t>
            </a:r>
            <a:r>
              <a:rPr lang="en-US" altLang="en-US" dirty="0" smtClean="0"/>
              <a:t>be the number of gallons of alcohol in the tank at any time </a:t>
            </a:r>
            <a:r>
              <a:rPr lang="en-US" altLang="en-US" i="1" dirty="0" smtClean="0"/>
              <a:t>t</a:t>
            </a:r>
            <a:r>
              <a:rPr lang="en-US" altLang="en-US" dirty="0" smtClean="0"/>
              <a:t>.</a:t>
            </a:r>
            <a:r>
              <a:rPr lang="en-US" altLang="en-US" i="1" dirty="0" smtClean="0"/>
              <a:t> </a:t>
            </a:r>
            <a:r>
              <a:rPr lang="en-US" altLang="en-US" dirty="0" smtClean="0"/>
              <a:t>You know that </a:t>
            </a:r>
            <a:r>
              <a:rPr lang="en-US" altLang="en-US" i="1" dirty="0" smtClean="0"/>
              <a:t>y </a:t>
            </a:r>
            <a:r>
              <a:rPr lang="en-US" altLang="en-US" dirty="0" smtClean="0"/>
              <a:t>= 5 when </a:t>
            </a:r>
            <a:r>
              <a:rPr lang="en-US" altLang="en-US" i="1" dirty="0" smtClean="0"/>
              <a:t>t</a:t>
            </a:r>
            <a:r>
              <a:rPr lang="en-US" altLang="en-US" dirty="0" smtClean="0"/>
              <a:t> = 0. </a:t>
            </a:r>
          </a:p>
          <a:p>
            <a:pPr marL="0" indent="0" eaLnBrk="1" hangingPunct="1">
              <a:lnSpc>
                <a:spcPct val="80000"/>
              </a:lnSpc>
              <a:buFont typeface="Wingdings" pitchFamily="2" charset="2"/>
              <a:buNone/>
            </a:pPr>
            <a:endParaRPr lang="en-US" altLang="en-US" sz="1000" dirty="0" smtClean="0"/>
          </a:p>
          <a:p>
            <a:pPr marL="0" indent="0" eaLnBrk="1" hangingPunct="1">
              <a:buFont typeface="Wingdings" pitchFamily="2" charset="2"/>
              <a:buNone/>
            </a:pPr>
            <a:r>
              <a:rPr lang="en-US" altLang="en-US" dirty="0" smtClean="0"/>
              <a:t>Because the number of gallons of solution in the tank at any time is </a:t>
            </a:r>
            <a:r>
              <a:rPr lang="en-US" altLang="en-US" dirty="0" smtClean="0">
                <a:latin typeface="Times-Roman" charset="0"/>
              </a:rPr>
              <a:t>50 </a:t>
            </a:r>
            <a:r>
              <a:rPr lang="en-US" altLang="en-US" dirty="0" smtClean="0">
                <a:solidFill>
                  <a:schemeClr val="tx2"/>
                </a:solidFill>
              </a:rPr>
              <a:t>–</a:t>
            </a:r>
            <a:r>
              <a:rPr lang="en-US" altLang="en-US" dirty="0" smtClean="0">
                <a:latin typeface="MathematicalPi-One" charset="0"/>
              </a:rPr>
              <a:t> </a:t>
            </a:r>
            <a:r>
              <a:rPr lang="en-US" altLang="en-US" i="1" dirty="0" smtClean="0">
                <a:latin typeface="Times-Italic" charset="0"/>
              </a:rPr>
              <a:t>t</a:t>
            </a:r>
            <a:r>
              <a:rPr lang="en-US" altLang="en-US" dirty="0" smtClean="0">
                <a:latin typeface="Times-Roman" charset="0"/>
              </a:rPr>
              <a:t>, </a:t>
            </a:r>
            <a:r>
              <a:rPr lang="en-US" altLang="en-US" dirty="0" smtClean="0"/>
              <a:t>and the tank loses 5 gallons of solution per minute, it must lose</a:t>
            </a:r>
          </a:p>
          <a:p>
            <a:pPr marL="0" indent="0" eaLnBrk="1" hangingPunct="1">
              <a:buFont typeface="Wingdings" pitchFamily="2" charset="2"/>
              <a:buNone/>
            </a:pPr>
            <a:r>
              <a:rPr lang="en-US" altLang="en-US" dirty="0" smtClean="0"/>
              <a:t>        </a:t>
            </a:r>
          </a:p>
          <a:p>
            <a:pPr marL="0" indent="0" eaLnBrk="1" hangingPunct="1">
              <a:buFont typeface="Wingdings" pitchFamily="2" charset="2"/>
              <a:buNone/>
            </a:pPr>
            <a:endParaRPr lang="en-US" altLang="en-US" dirty="0" smtClean="0"/>
          </a:p>
          <a:p>
            <a:pPr marL="0" indent="0" eaLnBrk="1" hangingPunct="1">
              <a:buFont typeface="Wingdings" pitchFamily="2" charset="2"/>
              <a:buNone/>
            </a:pPr>
            <a:r>
              <a:rPr lang="en-US" altLang="en-US" dirty="0" smtClean="0"/>
              <a:t>gallons of alcohol per minute. </a:t>
            </a:r>
          </a:p>
          <a:p>
            <a:pPr marL="0" indent="0" eaLnBrk="1" hangingPunct="1">
              <a:buFont typeface="Wingdings" pitchFamily="2" charset="2"/>
              <a:buNone/>
            </a:pPr>
            <a:endParaRPr lang="en-US" altLang="en-US" sz="100" dirty="0" smtClean="0"/>
          </a:p>
          <a:p>
            <a:pPr marL="0" indent="0" eaLnBrk="1" hangingPunct="1">
              <a:buFont typeface="Wingdings" pitchFamily="2" charset="2"/>
              <a:buNone/>
            </a:pPr>
            <a:endParaRPr lang="en-US" altLang="en-US" sz="800" dirty="0" smtClean="0"/>
          </a:p>
          <a:p>
            <a:pPr marL="0" indent="0" eaLnBrk="1" hangingPunct="1">
              <a:buFont typeface="Wingdings" pitchFamily="2" charset="2"/>
              <a:buNone/>
            </a:pPr>
            <a:r>
              <a:rPr lang="en-US" altLang="en-US" dirty="0" smtClean="0"/>
              <a:t>Furthermore, because the tank is gaining 2 gallons of alcohol per minute, the rate of change of alcohol in the tank is</a:t>
            </a:r>
          </a:p>
        </p:txBody>
      </p:sp>
      <p:pic>
        <p:nvPicPr>
          <p:cNvPr id="81922" name="Picture 2" descr="(d y)/(d t) = 2 minus (5/(50 minus t))y right arrow (d y)/(d t) + (5/(50 minus t))y =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9625" y="5824538"/>
            <a:ext cx="4984750"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descr="(5/(50 minus t))y."/>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71688" y="3494088"/>
            <a:ext cx="1357312"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71692">
                                            <p:txEl>
                                              <p:pRg st="2" end="2"/>
                                            </p:txEl>
                                          </p:spTgt>
                                        </p:tgtEl>
                                        <p:attrNameLst>
                                          <p:attrName>style.visibility</p:attrName>
                                        </p:attrNameLst>
                                      </p:cBhvr>
                                      <p:to>
                                        <p:strVal val="visible"/>
                                      </p:to>
                                    </p:set>
                                    <p:animEffect transition="in" filter="fade">
                                      <p:cBhvr>
                                        <p:cTn id="7" dur="1000"/>
                                        <p:tgtEl>
                                          <p:spTgt spid="71692">
                                            <p:txEl>
                                              <p:pRg st="2" end="2"/>
                                            </p:txEl>
                                          </p:spTgt>
                                        </p:tgtEl>
                                      </p:cBhvr>
                                    </p:animEffect>
                                    <p:anim calcmode="lin" valueType="num">
                                      <p:cBhvr>
                                        <p:cTn id="8" dur="1000" fill="hold"/>
                                        <p:tgtEl>
                                          <p:spTgt spid="71692">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71692">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1692">
                                            <p:txEl>
                                              <p:pRg st="2" end="2"/>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900" decel="100000" fill="hold"/>
                                        <p:tgtEl>
                                          <p:spTgt spid="2"/>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71692">
                                            <p:txEl>
                                              <p:pRg st="5" end="5"/>
                                            </p:txEl>
                                          </p:spTgt>
                                        </p:tgtEl>
                                        <p:attrNameLst>
                                          <p:attrName>style.visibility</p:attrName>
                                        </p:attrNameLst>
                                      </p:cBhvr>
                                      <p:to>
                                        <p:strVal val="visible"/>
                                      </p:to>
                                    </p:set>
                                    <p:animEffect transition="in" filter="fade">
                                      <p:cBhvr>
                                        <p:cTn id="19" dur="1000"/>
                                        <p:tgtEl>
                                          <p:spTgt spid="71692">
                                            <p:txEl>
                                              <p:pRg st="5" end="5"/>
                                            </p:txEl>
                                          </p:spTgt>
                                        </p:tgtEl>
                                      </p:cBhvr>
                                    </p:animEffect>
                                    <p:anim calcmode="lin" valueType="num">
                                      <p:cBhvr>
                                        <p:cTn id="20" dur="1000" fill="hold"/>
                                        <p:tgtEl>
                                          <p:spTgt spid="71692">
                                            <p:txEl>
                                              <p:pRg st="5" end="5"/>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71692">
                                            <p:txEl>
                                              <p:pRg st="5" end="5"/>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71692">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nodeType="clickEffect">
                                  <p:stCondLst>
                                    <p:cond delay="0"/>
                                  </p:stCondLst>
                                  <p:childTnLst>
                                    <p:set>
                                      <p:cBhvr>
                                        <p:cTn id="26" dur="1" fill="hold">
                                          <p:stCondLst>
                                            <p:cond delay="0"/>
                                          </p:stCondLst>
                                        </p:cTn>
                                        <p:tgtEl>
                                          <p:spTgt spid="71692">
                                            <p:txEl>
                                              <p:pRg st="8" end="8"/>
                                            </p:txEl>
                                          </p:spTgt>
                                        </p:tgtEl>
                                        <p:attrNameLst>
                                          <p:attrName>style.visibility</p:attrName>
                                        </p:attrNameLst>
                                      </p:cBhvr>
                                      <p:to>
                                        <p:strVal val="visible"/>
                                      </p:to>
                                    </p:set>
                                    <p:animEffect transition="in" filter="fade">
                                      <p:cBhvr>
                                        <p:cTn id="27" dur="1000"/>
                                        <p:tgtEl>
                                          <p:spTgt spid="71692">
                                            <p:txEl>
                                              <p:pRg st="8" end="8"/>
                                            </p:txEl>
                                          </p:spTgt>
                                        </p:tgtEl>
                                      </p:cBhvr>
                                    </p:animEffect>
                                    <p:anim calcmode="lin" valueType="num">
                                      <p:cBhvr>
                                        <p:cTn id="28" dur="1000" fill="hold"/>
                                        <p:tgtEl>
                                          <p:spTgt spid="71692">
                                            <p:txEl>
                                              <p:pRg st="8" end="8"/>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71692">
                                            <p:txEl>
                                              <p:pRg st="8" end="8"/>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71692">
                                            <p:txEl>
                                              <p:pRg st="8" end="8"/>
                                            </p:txEl>
                                          </p:spTgt>
                                        </p:tgtEl>
                                        <p:attrNameLst>
                                          <p:attrName>ppt_y</p:attrName>
                                        </p:attrNameLst>
                                      </p:cBhvr>
                                      <p:tavLst>
                                        <p:tav tm="0">
                                          <p:val>
                                            <p:strVal val="#ppt_y-.03"/>
                                          </p:val>
                                        </p:tav>
                                        <p:tav tm="100000">
                                          <p:val>
                                            <p:strVal val="#ppt_y"/>
                                          </p:val>
                                        </p:tav>
                                      </p:tavLst>
                                    </p:anim>
                                  </p:childTnLst>
                                </p:cTn>
                              </p:par>
                              <p:par>
                                <p:cTn id="31" presetID="37" presetClass="entr" presetSubtype="0" fill="hold" nodeType="withEffect">
                                  <p:stCondLst>
                                    <p:cond delay="0"/>
                                  </p:stCondLst>
                                  <p:childTnLst>
                                    <p:set>
                                      <p:cBhvr>
                                        <p:cTn id="32" dur="1" fill="hold">
                                          <p:stCondLst>
                                            <p:cond delay="0"/>
                                          </p:stCondLst>
                                        </p:cTn>
                                        <p:tgtEl>
                                          <p:spTgt spid="81922"/>
                                        </p:tgtEl>
                                        <p:attrNameLst>
                                          <p:attrName>style.visibility</p:attrName>
                                        </p:attrNameLst>
                                      </p:cBhvr>
                                      <p:to>
                                        <p:strVal val="visible"/>
                                      </p:to>
                                    </p:set>
                                    <p:animEffect transition="in" filter="fade">
                                      <p:cBhvr>
                                        <p:cTn id="33" dur="1000"/>
                                        <p:tgtEl>
                                          <p:spTgt spid="81922"/>
                                        </p:tgtEl>
                                      </p:cBhvr>
                                    </p:animEffect>
                                    <p:anim calcmode="lin" valueType="num">
                                      <p:cBhvr>
                                        <p:cTn id="34" dur="1000" fill="hold"/>
                                        <p:tgtEl>
                                          <p:spTgt spid="81922"/>
                                        </p:tgtEl>
                                        <p:attrNameLst>
                                          <p:attrName>ppt_x</p:attrName>
                                        </p:attrNameLst>
                                      </p:cBhvr>
                                      <p:tavLst>
                                        <p:tav tm="0">
                                          <p:val>
                                            <p:strVal val="#ppt_x"/>
                                          </p:val>
                                        </p:tav>
                                        <p:tav tm="100000">
                                          <p:val>
                                            <p:strVal val="#ppt_x"/>
                                          </p:val>
                                        </p:tav>
                                      </p:tavLst>
                                    </p:anim>
                                    <p:anim calcmode="lin" valueType="num">
                                      <p:cBhvr>
                                        <p:cTn id="35" dur="900" decel="100000" fill="hold"/>
                                        <p:tgtEl>
                                          <p:spTgt spid="81922"/>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8192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11" name="Rectangle 7"/>
          <p:cNvSpPr>
            <a:spLocks noGrp="1" noChangeArrowheads="1"/>
          </p:cNvSpPr>
          <p:nvPr>
            <p:ph type="body" idx="1"/>
          </p:nvPr>
        </p:nvSpPr>
        <p:spPr>
          <a:xfrm>
            <a:off x="457200" y="1370013"/>
            <a:ext cx="8229600" cy="5259387"/>
          </a:xfrm>
          <a:noFill/>
        </p:spPr>
        <p:txBody>
          <a:bodyPr/>
          <a:lstStyle/>
          <a:p>
            <a:pPr marL="0" indent="0" eaLnBrk="1" hangingPunct="1">
              <a:buFont typeface="Wingdings" pitchFamily="2" charset="2"/>
              <a:buNone/>
            </a:pPr>
            <a:r>
              <a:rPr lang="en-US" altLang="en-US" smtClean="0"/>
              <a:t>To solve this linear </a:t>
            </a:r>
            <a:r>
              <a:rPr lang="en-IN" altLang="en-US" smtClean="0"/>
              <a:t>differential </a:t>
            </a:r>
            <a:r>
              <a:rPr lang="en-US" altLang="en-US" smtClean="0"/>
              <a:t>equation, let </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z="1200" smtClean="0"/>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and obtain</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Because </a:t>
            </a:r>
            <a:r>
              <a:rPr lang="en-US" altLang="en-US" i="1" smtClean="0"/>
              <a:t>t</a:t>
            </a:r>
            <a:r>
              <a:rPr lang="en-US" altLang="en-US" smtClean="0"/>
              <a:t> &lt; 50, you can drop the absolute value signs and conclude that</a:t>
            </a:r>
          </a:p>
        </p:txBody>
      </p:sp>
      <p:pic>
        <p:nvPicPr>
          <p:cNvPr id="22532" name="Picture 8" descr="int(P(t)) d t = int(5/(50 minus t)) d t = negative 5 ln(abs(50 minus 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3536950"/>
            <a:ext cx="4760913" cy="795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3" name="Rectangle 18"/>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Example 5 – </a:t>
            </a:r>
            <a:r>
              <a:rPr lang="en-US" altLang="en-US" sz="4000" i="1" smtClean="0">
                <a:solidFill>
                  <a:schemeClr val="bg1"/>
                </a:solidFill>
              </a:rPr>
              <a:t>Solution</a:t>
            </a:r>
          </a:p>
        </p:txBody>
      </p:sp>
      <p:pic>
        <p:nvPicPr>
          <p:cNvPr id="2" name="Picture 1" descr="e^(int(P(t)) d t) = e^(negative 5 ln(50 minus t)) = 1/((50 minus t)^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5638800"/>
            <a:ext cx="4359275" cy="79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5"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hangingPunct="1">
              <a:spcBef>
                <a:spcPct val="0"/>
              </a:spcBef>
              <a:buFontTx/>
              <a:buNone/>
            </a:pPr>
            <a:r>
              <a:rPr lang="en-US" altLang="en-US" sz="1800">
                <a:solidFill>
                  <a:schemeClr val="bg1"/>
                </a:solidFill>
              </a:rPr>
              <a:t>cont’d</a:t>
            </a:r>
          </a:p>
        </p:txBody>
      </p:sp>
      <p:pic>
        <p:nvPicPr>
          <p:cNvPr id="22536" name="Picture 2" descr="P(t) = 5/(50 minus t)."/>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2101850"/>
            <a:ext cx="1933575"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72711">
                                            <p:txEl>
                                              <p:pRg st="8" end="8"/>
                                            </p:txEl>
                                          </p:spTgt>
                                        </p:tgtEl>
                                        <p:attrNameLst>
                                          <p:attrName>style.visibility</p:attrName>
                                        </p:attrNameLst>
                                      </p:cBhvr>
                                      <p:to>
                                        <p:strVal val="visible"/>
                                      </p:to>
                                    </p:set>
                                    <p:animEffect transition="in" filter="fade">
                                      <p:cBhvr>
                                        <p:cTn id="7" dur="1000"/>
                                        <p:tgtEl>
                                          <p:spTgt spid="72711">
                                            <p:txEl>
                                              <p:pRg st="8" end="8"/>
                                            </p:txEl>
                                          </p:spTgt>
                                        </p:tgtEl>
                                      </p:cBhvr>
                                    </p:animEffect>
                                    <p:anim calcmode="lin" valueType="num">
                                      <p:cBhvr>
                                        <p:cTn id="8" dur="1000" fill="hold"/>
                                        <p:tgtEl>
                                          <p:spTgt spid="72711">
                                            <p:txEl>
                                              <p:pRg st="8" end="8"/>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72711">
                                            <p:txEl>
                                              <p:pRg st="8" end="8"/>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2711">
                                            <p:txEl>
                                              <p:pRg st="8" end="8"/>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900" decel="100000" fill="hold"/>
                                        <p:tgtEl>
                                          <p:spTgt spid="2"/>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0663" y="2119313"/>
            <a:ext cx="8702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2"/>
          <p:cNvSpPr txBox="1">
            <a:spLocks noChangeArrowheads="1"/>
          </p:cNvSpPr>
          <p:nvPr/>
        </p:nvSpPr>
        <p:spPr bwMode="auto">
          <a:xfrm>
            <a:off x="542925" y="2465388"/>
            <a:ext cx="183673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50000"/>
              </a:spcBef>
              <a:buFontTx/>
              <a:buNone/>
            </a:pPr>
            <a:r>
              <a:rPr lang="en-US" altLang="en-US" sz="4400" b="1"/>
              <a:t>6.4</a:t>
            </a:r>
          </a:p>
        </p:txBody>
      </p:sp>
      <p:sp>
        <p:nvSpPr>
          <p:cNvPr id="4100" name="Text Box 2"/>
          <p:cNvSpPr txBox="1">
            <a:spLocks noChangeArrowheads="1"/>
          </p:cNvSpPr>
          <p:nvPr/>
        </p:nvSpPr>
        <p:spPr bwMode="auto">
          <a:xfrm>
            <a:off x="2590800" y="2209800"/>
            <a:ext cx="6172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50000"/>
              </a:spcBef>
              <a:buFont typeface="Wingdings" pitchFamily="2" charset="2"/>
              <a:buNone/>
            </a:pPr>
            <a:r>
              <a:rPr lang="en-US" altLang="en-US" sz="4000">
                <a:solidFill>
                  <a:schemeClr val="bg1"/>
                </a:solidFill>
              </a:rPr>
              <a:t>First-Order Linear Differential Equations</a:t>
            </a:r>
          </a:p>
        </p:txBody>
      </p:sp>
      <p:sp>
        <p:nvSpPr>
          <p:cNvPr id="4101" name="Text Box 3"/>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3" name="Rectangle 5"/>
          <p:cNvSpPr>
            <a:spLocks noGrp="1" noChangeArrowheads="1"/>
          </p:cNvSpPr>
          <p:nvPr>
            <p:ph type="body" idx="1"/>
          </p:nvPr>
        </p:nvSpPr>
        <p:spPr>
          <a:xfrm>
            <a:off x="457200" y="1370013"/>
            <a:ext cx="8229600" cy="5259387"/>
          </a:xfrm>
          <a:noFill/>
        </p:spPr>
        <p:txBody>
          <a:bodyPr/>
          <a:lstStyle/>
          <a:p>
            <a:pPr marL="0" indent="0" eaLnBrk="1" hangingPunct="1">
              <a:buFont typeface="Wingdings" pitchFamily="2" charset="2"/>
              <a:buNone/>
            </a:pPr>
            <a:r>
              <a:rPr lang="en-US" altLang="en-US" smtClean="0"/>
              <a:t>So, the general solution is</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z="3200"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z="2800" smtClean="0"/>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Because </a:t>
            </a:r>
            <a:r>
              <a:rPr lang="en-US" altLang="en-US" i="1" smtClean="0"/>
              <a:t>y</a:t>
            </a:r>
            <a:r>
              <a:rPr lang="en-US" altLang="en-US" smtClean="0"/>
              <a:t> = 5 when </a:t>
            </a:r>
            <a:r>
              <a:rPr lang="en-US" altLang="en-US" i="1" smtClean="0"/>
              <a:t>t</a:t>
            </a:r>
            <a:r>
              <a:rPr lang="en-US" altLang="en-US" smtClean="0"/>
              <a:t> = 0, you have</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which means that the particular solution is</a:t>
            </a:r>
          </a:p>
        </p:txBody>
      </p:sp>
      <p:pic>
        <p:nvPicPr>
          <p:cNvPr id="23556" name="Picture 11" descr="y = (50 minus t)/2 minus 20(((50 minus t)/50)^5)."/>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71600" y="5976938"/>
            <a:ext cx="3300413" cy="71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7" name="Rectangle 18"/>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Example 5 – </a:t>
            </a:r>
            <a:r>
              <a:rPr lang="en-US" altLang="en-US" sz="4000" i="1" smtClean="0">
                <a:solidFill>
                  <a:schemeClr val="bg1"/>
                </a:solidFill>
              </a:rPr>
              <a:t>Solution</a:t>
            </a:r>
          </a:p>
        </p:txBody>
      </p:sp>
      <p:pic>
        <p:nvPicPr>
          <p:cNvPr id="23559" name="Picture 2" descr="5 = 50/2 + C((50)^5) right arrow negative 20/((50)^5) = 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9863" y="4679950"/>
            <a:ext cx="414337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hangingPunct="1">
              <a:spcBef>
                <a:spcPct val="0"/>
              </a:spcBef>
              <a:buFontTx/>
              <a:buNone/>
            </a:pPr>
            <a:r>
              <a:rPr lang="en-US" altLang="en-US" sz="1800">
                <a:solidFill>
                  <a:schemeClr val="bg1"/>
                </a:solidFill>
              </a:rPr>
              <a:t>cont’d</a:t>
            </a:r>
          </a:p>
        </p:txBody>
      </p:sp>
      <p:pic>
        <p:nvPicPr>
          <p:cNvPr id="23560" name="Picture 2" descr="y/((50 minus t)^5) = int(2/((50 minus t)^5)) d 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1762125"/>
            <a:ext cx="2743200" cy="65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descr="y/((50 minus t)^5) = 1/(2((50 minus t)^4)) + 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2667000"/>
            <a:ext cx="3048000" cy="62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y = (50 minus t)/2 + C((50 minus t)^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0400" y="3467100"/>
            <a:ext cx="2387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900" decel="100000" fill="hold"/>
                                        <p:tgtEl>
                                          <p:spTgt spid="10"/>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0"/>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1000"/>
                                        <p:tgtEl>
                                          <p:spTgt spid="11"/>
                                        </p:tgtEl>
                                      </p:cBhvr>
                                    </p:animEffect>
                                    <p:anim calcmode="lin" valueType="num">
                                      <p:cBhvr>
                                        <p:cTn id="16" dur="1000" fill="hold"/>
                                        <p:tgtEl>
                                          <p:spTgt spid="11"/>
                                        </p:tgtEl>
                                        <p:attrNameLst>
                                          <p:attrName>ppt_x</p:attrName>
                                        </p:attrNameLst>
                                      </p:cBhvr>
                                      <p:tavLst>
                                        <p:tav tm="0">
                                          <p:val>
                                            <p:strVal val="#ppt_x"/>
                                          </p:val>
                                        </p:tav>
                                        <p:tav tm="100000">
                                          <p:val>
                                            <p:strVal val="#ppt_x"/>
                                          </p:val>
                                        </p:tav>
                                      </p:tavLst>
                                    </p:anim>
                                    <p:anim calcmode="lin" valueType="num">
                                      <p:cBhvr>
                                        <p:cTn id="17" dur="900" decel="100000" fill="hold"/>
                                        <p:tgtEl>
                                          <p:spTgt spid="11"/>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1"/>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73733">
                                            <p:txEl>
                                              <p:pRg st="6" end="6"/>
                                            </p:txEl>
                                          </p:spTgt>
                                        </p:tgtEl>
                                        <p:attrNameLst>
                                          <p:attrName>style.visibility</p:attrName>
                                        </p:attrNameLst>
                                      </p:cBhvr>
                                      <p:to>
                                        <p:strVal val="visible"/>
                                      </p:to>
                                    </p:set>
                                    <p:animEffect transition="in" filter="fade">
                                      <p:cBhvr>
                                        <p:cTn id="23" dur="1000"/>
                                        <p:tgtEl>
                                          <p:spTgt spid="73733">
                                            <p:txEl>
                                              <p:pRg st="6" end="6"/>
                                            </p:txEl>
                                          </p:spTgt>
                                        </p:tgtEl>
                                      </p:cBhvr>
                                    </p:animEffect>
                                    <p:anim calcmode="lin" valueType="num">
                                      <p:cBhvr>
                                        <p:cTn id="24" dur="1000" fill="hold"/>
                                        <p:tgtEl>
                                          <p:spTgt spid="73733">
                                            <p:txEl>
                                              <p:pRg st="6" end="6"/>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73733">
                                            <p:txEl>
                                              <p:pRg st="6" end="6"/>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73733">
                                            <p:txEl>
                                              <p:pRg st="6" end="6"/>
                                            </p:txEl>
                                          </p:spTgt>
                                        </p:tgtEl>
                                        <p:attrNameLst>
                                          <p:attrName>ppt_y</p:attrName>
                                        </p:attrNameLst>
                                      </p:cBhvr>
                                      <p:tavLst>
                                        <p:tav tm="0">
                                          <p:val>
                                            <p:strVal val="#ppt_y-.03"/>
                                          </p:val>
                                        </p:tav>
                                        <p:tav tm="100000">
                                          <p:val>
                                            <p:strVal val="#ppt_y"/>
                                          </p:val>
                                        </p:tav>
                                      </p:tavLst>
                                    </p:anim>
                                  </p:childTnLst>
                                </p:cTn>
                              </p:par>
                              <p:par>
                                <p:cTn id="27" presetID="37" presetClass="entr" presetSubtype="0" fill="hold" nodeType="withEffect">
                                  <p:stCondLst>
                                    <p:cond delay="0"/>
                                  </p:stCondLst>
                                  <p:childTnLst>
                                    <p:set>
                                      <p:cBhvr>
                                        <p:cTn id="28" dur="1" fill="hold">
                                          <p:stCondLst>
                                            <p:cond delay="0"/>
                                          </p:stCondLst>
                                        </p:cTn>
                                        <p:tgtEl>
                                          <p:spTgt spid="23559"/>
                                        </p:tgtEl>
                                        <p:attrNameLst>
                                          <p:attrName>style.visibility</p:attrName>
                                        </p:attrNameLst>
                                      </p:cBhvr>
                                      <p:to>
                                        <p:strVal val="visible"/>
                                      </p:to>
                                    </p:set>
                                    <p:animEffect transition="in" filter="fade">
                                      <p:cBhvr>
                                        <p:cTn id="29" dur="1000"/>
                                        <p:tgtEl>
                                          <p:spTgt spid="23559"/>
                                        </p:tgtEl>
                                      </p:cBhvr>
                                    </p:animEffect>
                                    <p:anim calcmode="lin" valueType="num">
                                      <p:cBhvr>
                                        <p:cTn id="30" dur="1000" fill="hold"/>
                                        <p:tgtEl>
                                          <p:spTgt spid="23559"/>
                                        </p:tgtEl>
                                        <p:attrNameLst>
                                          <p:attrName>ppt_x</p:attrName>
                                        </p:attrNameLst>
                                      </p:cBhvr>
                                      <p:tavLst>
                                        <p:tav tm="0">
                                          <p:val>
                                            <p:strVal val="#ppt_x"/>
                                          </p:val>
                                        </p:tav>
                                        <p:tav tm="100000">
                                          <p:val>
                                            <p:strVal val="#ppt_x"/>
                                          </p:val>
                                        </p:tav>
                                      </p:tavLst>
                                    </p:anim>
                                    <p:anim calcmode="lin" valueType="num">
                                      <p:cBhvr>
                                        <p:cTn id="31" dur="900" decel="100000" fill="hold"/>
                                        <p:tgtEl>
                                          <p:spTgt spid="23559"/>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23559"/>
                                        </p:tgtEl>
                                        <p:attrNameLst>
                                          <p:attrName>ppt_y</p:attrName>
                                        </p:attrNameLst>
                                      </p:cBhvr>
                                      <p:tavLst>
                                        <p:tav tm="0">
                                          <p:val>
                                            <p:strVal val="#ppt_y-.03"/>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7" presetClass="entr" presetSubtype="0" fill="hold" nodeType="clickEffect">
                                  <p:stCondLst>
                                    <p:cond delay="0"/>
                                  </p:stCondLst>
                                  <p:childTnLst>
                                    <p:set>
                                      <p:cBhvr>
                                        <p:cTn id="36" dur="1" fill="hold">
                                          <p:stCondLst>
                                            <p:cond delay="0"/>
                                          </p:stCondLst>
                                        </p:cTn>
                                        <p:tgtEl>
                                          <p:spTgt spid="73733">
                                            <p:txEl>
                                              <p:pRg st="9" end="9"/>
                                            </p:txEl>
                                          </p:spTgt>
                                        </p:tgtEl>
                                        <p:attrNameLst>
                                          <p:attrName>style.visibility</p:attrName>
                                        </p:attrNameLst>
                                      </p:cBhvr>
                                      <p:to>
                                        <p:strVal val="visible"/>
                                      </p:to>
                                    </p:set>
                                    <p:animEffect transition="in" filter="fade">
                                      <p:cBhvr>
                                        <p:cTn id="37" dur="1000"/>
                                        <p:tgtEl>
                                          <p:spTgt spid="73733">
                                            <p:txEl>
                                              <p:pRg st="9" end="9"/>
                                            </p:txEl>
                                          </p:spTgt>
                                        </p:tgtEl>
                                      </p:cBhvr>
                                    </p:animEffect>
                                    <p:anim calcmode="lin" valueType="num">
                                      <p:cBhvr>
                                        <p:cTn id="38" dur="1000" fill="hold"/>
                                        <p:tgtEl>
                                          <p:spTgt spid="73733">
                                            <p:txEl>
                                              <p:pRg st="9" end="9"/>
                                            </p:txEl>
                                          </p:spTgt>
                                        </p:tgtEl>
                                        <p:attrNameLst>
                                          <p:attrName>ppt_x</p:attrName>
                                        </p:attrNameLst>
                                      </p:cBhvr>
                                      <p:tavLst>
                                        <p:tav tm="0">
                                          <p:val>
                                            <p:strVal val="#ppt_x"/>
                                          </p:val>
                                        </p:tav>
                                        <p:tav tm="100000">
                                          <p:val>
                                            <p:strVal val="#ppt_x"/>
                                          </p:val>
                                        </p:tav>
                                      </p:tavLst>
                                    </p:anim>
                                    <p:anim calcmode="lin" valueType="num">
                                      <p:cBhvr>
                                        <p:cTn id="39" dur="900" decel="100000" fill="hold"/>
                                        <p:tgtEl>
                                          <p:spTgt spid="73733">
                                            <p:txEl>
                                              <p:pRg st="9" end="9"/>
                                            </p:txEl>
                                          </p:spTgt>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73733">
                                            <p:txEl>
                                              <p:pRg st="9" end="9"/>
                                            </p:txEl>
                                          </p:spTgt>
                                        </p:tgtEl>
                                        <p:attrNameLst>
                                          <p:attrName>ppt_y</p:attrName>
                                        </p:attrNameLst>
                                      </p:cBhvr>
                                      <p:tavLst>
                                        <p:tav tm="0">
                                          <p:val>
                                            <p:strVal val="#ppt_y-.03"/>
                                          </p:val>
                                        </p:tav>
                                        <p:tav tm="100000">
                                          <p:val>
                                            <p:strVal val="#ppt_y"/>
                                          </p:val>
                                        </p:tav>
                                      </p:tavLst>
                                    </p:anim>
                                  </p:childTnLst>
                                </p:cTn>
                              </p:par>
                              <p:par>
                                <p:cTn id="41" presetID="37" presetClass="entr" presetSubtype="0" fill="hold" nodeType="withEffect">
                                  <p:stCondLst>
                                    <p:cond delay="0"/>
                                  </p:stCondLst>
                                  <p:childTnLst>
                                    <p:set>
                                      <p:cBhvr>
                                        <p:cTn id="42" dur="1" fill="hold">
                                          <p:stCondLst>
                                            <p:cond delay="0"/>
                                          </p:stCondLst>
                                        </p:cTn>
                                        <p:tgtEl>
                                          <p:spTgt spid="23556"/>
                                        </p:tgtEl>
                                        <p:attrNameLst>
                                          <p:attrName>style.visibility</p:attrName>
                                        </p:attrNameLst>
                                      </p:cBhvr>
                                      <p:to>
                                        <p:strVal val="visible"/>
                                      </p:to>
                                    </p:set>
                                    <p:animEffect transition="in" filter="fade">
                                      <p:cBhvr>
                                        <p:cTn id="43" dur="1000"/>
                                        <p:tgtEl>
                                          <p:spTgt spid="23556"/>
                                        </p:tgtEl>
                                      </p:cBhvr>
                                    </p:animEffect>
                                    <p:anim calcmode="lin" valueType="num">
                                      <p:cBhvr>
                                        <p:cTn id="44" dur="1000" fill="hold"/>
                                        <p:tgtEl>
                                          <p:spTgt spid="23556"/>
                                        </p:tgtEl>
                                        <p:attrNameLst>
                                          <p:attrName>ppt_x</p:attrName>
                                        </p:attrNameLst>
                                      </p:cBhvr>
                                      <p:tavLst>
                                        <p:tav tm="0">
                                          <p:val>
                                            <p:strVal val="#ppt_x"/>
                                          </p:val>
                                        </p:tav>
                                        <p:tav tm="100000">
                                          <p:val>
                                            <p:strVal val="#ppt_x"/>
                                          </p:val>
                                        </p:tav>
                                      </p:tavLst>
                                    </p:anim>
                                    <p:anim calcmode="lin" valueType="num">
                                      <p:cBhvr>
                                        <p:cTn id="45" dur="900" decel="100000" fill="hold"/>
                                        <p:tgtEl>
                                          <p:spTgt spid="23556"/>
                                        </p:tgtEl>
                                        <p:attrNameLst>
                                          <p:attrName>ppt_y</p:attrName>
                                        </p:attrNameLst>
                                      </p:cBhvr>
                                      <p:tavLst>
                                        <p:tav tm="0">
                                          <p:val>
                                            <p:strVal val="#ppt_y+1"/>
                                          </p:val>
                                        </p:tav>
                                        <p:tav tm="100000">
                                          <p:val>
                                            <p:strVal val="#ppt_y-.03"/>
                                          </p:val>
                                        </p:tav>
                                      </p:tavLst>
                                    </p:anim>
                                    <p:anim calcmode="lin" valueType="num">
                                      <p:cBhvr>
                                        <p:cTn id="46" dur="100" accel="100000" fill="hold">
                                          <p:stCondLst>
                                            <p:cond delay="900"/>
                                          </p:stCondLst>
                                        </p:cTn>
                                        <p:tgtEl>
                                          <p:spTgt spid="2355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3" name="Rectangle 5"/>
          <p:cNvSpPr>
            <a:spLocks noGrp="1" noChangeArrowheads="1"/>
          </p:cNvSpPr>
          <p:nvPr>
            <p:ph type="body" idx="1"/>
          </p:nvPr>
        </p:nvSpPr>
        <p:spPr>
          <a:xfrm>
            <a:off x="457200" y="1370013"/>
            <a:ext cx="8229600" cy="5259387"/>
          </a:xfrm>
          <a:noFill/>
        </p:spPr>
        <p:txBody>
          <a:bodyPr/>
          <a:lstStyle/>
          <a:p>
            <a:pPr marL="0" indent="0" eaLnBrk="1" hangingPunct="1">
              <a:buFont typeface="Wingdings" pitchFamily="2" charset="2"/>
              <a:buNone/>
            </a:pPr>
            <a:r>
              <a:rPr lang="en-US" altLang="en-US" smtClean="0"/>
              <a:t>Finally, when </a:t>
            </a:r>
            <a:r>
              <a:rPr lang="en-US" altLang="en-US" i="1" smtClean="0"/>
              <a:t>t </a:t>
            </a:r>
            <a:r>
              <a:rPr lang="en-US" altLang="en-US" smtClean="0"/>
              <a:t>= 10, the amount of alcohol in the tank is</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z="700" smtClean="0"/>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which represents a solution containing 33.6% alcohol.</a:t>
            </a:r>
          </a:p>
        </p:txBody>
      </p:sp>
      <p:pic>
        <p:nvPicPr>
          <p:cNvPr id="24580" name="Picture 12" descr="y = (50 minus 10)/2 minus 20(((50 minus 10)/50)^5)."/>
          <p:cNvPicPr>
            <a:picLocks noChangeAspect="1" noChangeArrowheads="1"/>
          </p:cNvPicPr>
          <p:nvPr/>
        </p:nvPicPr>
        <p:blipFill>
          <a:blip r:embed="rId2">
            <a:extLst>
              <a:ext uri="{28A0092B-C50C-407E-A947-70E740481C1C}">
                <a14:useLocalDpi xmlns:a14="http://schemas.microsoft.com/office/drawing/2010/main" val="0"/>
              </a:ext>
            </a:extLst>
          </a:blip>
          <a:srcRect r="29825"/>
          <a:stretch>
            <a:fillRect/>
          </a:stretch>
        </p:blipFill>
        <p:spPr bwMode="auto">
          <a:xfrm>
            <a:off x="2133600" y="2057400"/>
            <a:ext cx="38100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Rectangle 18"/>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Example 5 – </a:t>
            </a:r>
            <a:r>
              <a:rPr lang="en-US" altLang="en-US" sz="4000" i="1" smtClean="0">
                <a:solidFill>
                  <a:schemeClr val="bg1"/>
                </a:solidFill>
              </a:rPr>
              <a:t>Solution</a:t>
            </a:r>
          </a:p>
        </p:txBody>
      </p:sp>
      <p:sp>
        <p:nvSpPr>
          <p:cNvPr id="24582"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hangingPunct="1">
              <a:spcBef>
                <a:spcPct val="0"/>
              </a:spcBef>
              <a:buFontTx/>
              <a:buNone/>
            </a:pPr>
            <a:r>
              <a:rPr lang="en-US" altLang="en-US" sz="1800">
                <a:solidFill>
                  <a:schemeClr val="bg1"/>
                </a:solidFill>
              </a:rPr>
              <a:t>cont’d</a:t>
            </a:r>
          </a:p>
        </p:txBody>
      </p:sp>
      <p:pic>
        <p:nvPicPr>
          <p:cNvPr id="12" name="Picture 12" descr="approximately 13.45 gallons."/>
          <p:cNvPicPr>
            <a:picLocks noChangeAspect="1" noChangeArrowheads="1"/>
          </p:cNvPicPr>
          <p:nvPr/>
        </p:nvPicPr>
        <p:blipFill>
          <a:blip r:embed="rId2">
            <a:extLst>
              <a:ext uri="{28A0092B-C50C-407E-A947-70E740481C1C}">
                <a14:useLocalDpi xmlns:a14="http://schemas.microsoft.com/office/drawing/2010/main" val="0"/>
              </a:ext>
            </a:extLst>
          </a:blip>
          <a:srcRect l="70175" t="12134" b="17574"/>
          <a:stretch>
            <a:fillRect/>
          </a:stretch>
        </p:blipFill>
        <p:spPr bwMode="auto">
          <a:xfrm>
            <a:off x="2590800" y="3048000"/>
            <a:ext cx="16192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900" decel="100000" fill="hold"/>
                                        <p:tgtEl>
                                          <p:spTgt spid="1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2"/>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73733">
                                            <p:txEl>
                                              <p:pRg st="6" end="6"/>
                                            </p:txEl>
                                          </p:spTgt>
                                        </p:tgtEl>
                                        <p:attrNameLst>
                                          <p:attrName>style.visibility</p:attrName>
                                        </p:attrNameLst>
                                      </p:cBhvr>
                                      <p:to>
                                        <p:strVal val="visible"/>
                                      </p:to>
                                    </p:set>
                                    <p:animEffect transition="in" filter="fade">
                                      <p:cBhvr>
                                        <p:cTn id="13" dur="1000"/>
                                        <p:tgtEl>
                                          <p:spTgt spid="73733">
                                            <p:txEl>
                                              <p:pRg st="6" end="6"/>
                                            </p:txEl>
                                          </p:spTgt>
                                        </p:tgtEl>
                                      </p:cBhvr>
                                    </p:animEffect>
                                    <p:anim calcmode="lin" valueType="num">
                                      <p:cBhvr>
                                        <p:cTn id="14" dur="1000" fill="hold"/>
                                        <p:tgtEl>
                                          <p:spTgt spid="73733">
                                            <p:txEl>
                                              <p:pRg st="6" end="6"/>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73733">
                                            <p:txEl>
                                              <p:pRg st="6" end="6"/>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73733">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body" idx="1"/>
          </p:nvPr>
        </p:nvSpPr>
        <p:spPr>
          <a:xfrm>
            <a:off x="457200" y="1370013"/>
            <a:ext cx="8229600" cy="4525962"/>
          </a:xfrm>
        </p:spPr>
        <p:txBody>
          <a:bodyPr/>
          <a:lstStyle/>
          <a:p>
            <a:pPr marL="350838" indent="-350838">
              <a:lnSpc>
                <a:spcPct val="90000"/>
              </a:lnSpc>
              <a:spcBef>
                <a:spcPct val="0"/>
              </a:spcBef>
              <a:buClr>
                <a:srgbClr val="D7181E"/>
              </a:buClr>
              <a:buFont typeface="Wingdings" pitchFamily="2" charset="2"/>
              <a:buChar char="n"/>
              <a:defRPr/>
            </a:pPr>
            <a:r>
              <a:rPr lang="en-US" altLang="en-US" sz="2800" kern="1200" dirty="0">
                <a:cs typeface="Arial" panose="020B0604020202020204" pitchFamily="34" charset="0"/>
              </a:rPr>
              <a:t>Solve a first-order linear differential equation, and use linear differential equations to solve applied problems.</a:t>
            </a:r>
          </a:p>
        </p:txBody>
      </p:sp>
      <p:sp>
        <p:nvSpPr>
          <p:cNvPr id="6147" name="Text Box 5"/>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spcBef>
                <a:spcPct val="50000"/>
              </a:spcBef>
              <a:buFontTx/>
              <a:buNone/>
            </a:pPr>
            <a:r>
              <a:rPr lang="en-US" altLang="en-US" sz="4000">
                <a:solidFill>
                  <a:schemeClr val="bg1"/>
                </a:solidFill>
              </a:rPr>
              <a:t>Objective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547688" y="319088"/>
            <a:ext cx="8229600" cy="685800"/>
          </a:xfrm>
          <a:noFill/>
        </p:spPr>
        <p:txBody>
          <a:bodyPr/>
          <a:lstStyle/>
          <a:p>
            <a:pPr eaLnBrk="1" hangingPunct="1"/>
            <a:r>
              <a:rPr lang="en-US" altLang="en-US" sz="3500" smtClean="0">
                <a:solidFill>
                  <a:schemeClr val="bg1"/>
                </a:solidFill>
              </a:rPr>
              <a:t>First-Order Linear Differential Equations</a:t>
            </a:r>
          </a:p>
        </p:txBody>
      </p:sp>
      <p:sp>
        <p:nvSpPr>
          <p:cNvPr id="7171" name="TextBox 6"/>
          <p:cNvSpPr txBox="1">
            <a:spLocks noChangeArrowheads="1"/>
          </p:cNvSpPr>
          <p:nvPr/>
        </p:nvSpPr>
        <p:spPr bwMode="auto">
          <a:xfrm>
            <a:off x="457200" y="1371600"/>
            <a:ext cx="8229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en-US" altLang="en-US"/>
              <a:t>You will see how to solve a very important class of </a:t>
            </a:r>
            <a:br>
              <a:rPr lang="en-US" altLang="en-US"/>
            </a:br>
            <a:r>
              <a:rPr lang="en-US" altLang="en-US"/>
              <a:t>first-order differential equations</a:t>
            </a:r>
            <a:r>
              <a:rPr lang="en-IN" altLang="en-US"/>
              <a:t>—</a:t>
            </a:r>
            <a:r>
              <a:rPr lang="en-US" altLang="en-US"/>
              <a:t>first-order linear </a:t>
            </a:r>
            <a:br>
              <a:rPr lang="en-US" altLang="en-US"/>
            </a:br>
            <a:r>
              <a:rPr lang="en-US" altLang="en-US"/>
              <a:t>differential equations.</a:t>
            </a:r>
          </a:p>
        </p:txBody>
      </p:sp>
      <p:pic>
        <p:nvPicPr>
          <p:cNvPr id="7172" name="Picture 1" descr="Definition of First-Order Linear Differential Equation. A first-order linear differential equation is an equation of the form (d y)/(d x) + (P(x))y = Q(x) where P and Q are continuous functions of x. This first-order linear differential equation is said to be in standard form."/>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708275"/>
            <a:ext cx="7794625" cy="254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body" idx="1"/>
          </p:nvPr>
        </p:nvSpPr>
        <p:spPr>
          <a:xfrm>
            <a:off x="457200" y="1370013"/>
            <a:ext cx="8229600" cy="4525962"/>
          </a:xfrm>
          <a:noFill/>
        </p:spPr>
        <p:txBody>
          <a:bodyPr/>
          <a:lstStyle/>
          <a:p>
            <a:pPr marL="0" indent="0" eaLnBrk="1" hangingPunct="1">
              <a:buFont typeface="Wingdings" pitchFamily="2" charset="2"/>
              <a:buNone/>
            </a:pPr>
            <a:r>
              <a:rPr lang="en-US" altLang="en-US" smtClean="0"/>
              <a:t>To solve a linear differential equation, write it in standard form to identify the functions </a:t>
            </a:r>
            <a:r>
              <a:rPr lang="en-US" altLang="en-US" i="1" smtClean="0"/>
              <a:t>P</a:t>
            </a:r>
            <a:r>
              <a:rPr lang="en-US" altLang="en-US" smtClean="0"/>
              <a:t>(</a:t>
            </a:r>
            <a:r>
              <a:rPr lang="en-US" altLang="en-US" i="1" smtClean="0"/>
              <a:t>x</a:t>
            </a:r>
            <a:r>
              <a:rPr lang="en-US" altLang="en-US" smtClean="0"/>
              <a:t>) and </a:t>
            </a:r>
            <a:r>
              <a:rPr lang="en-US" altLang="en-US" i="1" smtClean="0"/>
              <a:t>Q</a:t>
            </a:r>
            <a:r>
              <a:rPr lang="en-US" altLang="en-US" smtClean="0"/>
              <a:t>(</a:t>
            </a:r>
            <a:r>
              <a:rPr lang="en-US" altLang="en-US" i="1" smtClean="0"/>
              <a:t>x</a:t>
            </a:r>
            <a:r>
              <a:rPr lang="en-US" altLang="en-US" smtClean="0"/>
              <a:t>). </a:t>
            </a:r>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Then integrate </a:t>
            </a:r>
            <a:r>
              <a:rPr lang="en-US" altLang="en-US" i="1" smtClean="0"/>
              <a:t>P</a:t>
            </a:r>
            <a:r>
              <a:rPr lang="en-US" altLang="en-US" smtClean="0"/>
              <a:t>(</a:t>
            </a:r>
            <a:r>
              <a:rPr lang="en-US" altLang="en-US" i="1" smtClean="0"/>
              <a:t>x</a:t>
            </a:r>
            <a:r>
              <a:rPr lang="en-US" altLang="en-US" smtClean="0"/>
              <a:t>) and form the expression</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z="2800" smtClean="0"/>
          </a:p>
          <a:p>
            <a:pPr marL="0" indent="0" eaLnBrk="1" hangingPunct="1">
              <a:buFont typeface="Wingdings" pitchFamily="2" charset="2"/>
              <a:buNone/>
            </a:pPr>
            <a:r>
              <a:rPr lang="en-US" altLang="en-US" smtClean="0"/>
              <a:t>which is called an </a:t>
            </a:r>
            <a:r>
              <a:rPr lang="en-US" altLang="en-US" b="1" smtClean="0"/>
              <a:t>integrating factor. </a:t>
            </a:r>
            <a:r>
              <a:rPr lang="en-US" altLang="en-US" smtClean="0"/>
              <a:t>The general solution of the equation is</a:t>
            </a:r>
          </a:p>
        </p:txBody>
      </p:sp>
      <p:pic>
        <p:nvPicPr>
          <p:cNvPr id="8195" name="Picture 5" descr="u(x) = e^(int(P(x)) d x). Integrating fact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276600"/>
            <a:ext cx="5338763"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6" descr="y = 1/(u(x)) int(Q(x) u(x)) d x. General solu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4995863"/>
            <a:ext cx="530225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Rectangle 9"/>
          <p:cNvSpPr>
            <a:spLocks noGrp="1" noChangeArrowheads="1"/>
          </p:cNvSpPr>
          <p:nvPr>
            <p:ph type="title"/>
          </p:nvPr>
        </p:nvSpPr>
        <p:spPr>
          <a:xfrm>
            <a:off x="547688" y="319088"/>
            <a:ext cx="8229600" cy="685800"/>
          </a:xfrm>
          <a:noFill/>
        </p:spPr>
        <p:txBody>
          <a:bodyPr/>
          <a:lstStyle/>
          <a:p>
            <a:pPr eaLnBrk="1" hangingPunct="1"/>
            <a:r>
              <a:rPr lang="en-US" altLang="en-US" sz="3500" smtClean="0">
                <a:solidFill>
                  <a:schemeClr val="bg1"/>
                </a:solidFill>
              </a:rPr>
              <a:t>First-Order Linear Differential Equations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Grp="1" noChangeArrowheads="1"/>
          </p:cNvSpPr>
          <p:nvPr>
            <p:ph type="body" idx="1"/>
          </p:nvPr>
        </p:nvSpPr>
        <p:spPr>
          <a:xfrm>
            <a:off x="457200" y="1370013"/>
            <a:ext cx="8229600" cy="4525962"/>
          </a:xfrm>
          <a:noFill/>
        </p:spPr>
        <p:txBody>
          <a:bodyPr/>
          <a:lstStyle/>
          <a:p>
            <a:pPr marL="0" indent="0" eaLnBrk="1" hangingPunct="1">
              <a:buFont typeface="Wingdings" pitchFamily="2" charset="2"/>
              <a:buNone/>
            </a:pPr>
            <a:r>
              <a:rPr lang="en-US" altLang="en-US" smtClean="0"/>
              <a:t>It is instructive to see why the integrating factor helps solve a linear differential equation of the form </a:t>
            </a:r>
            <a:r>
              <a:rPr lang="en-US" altLang="en-US" i="1" smtClean="0"/>
              <a:t>y' = P</a:t>
            </a:r>
            <a:r>
              <a:rPr lang="en-US" altLang="en-US" smtClean="0"/>
              <a:t>(</a:t>
            </a:r>
            <a:r>
              <a:rPr lang="en-US" altLang="en-US" i="1" smtClean="0"/>
              <a:t>x</a:t>
            </a:r>
            <a:r>
              <a:rPr lang="en-US" altLang="en-US" smtClean="0"/>
              <a:t>)</a:t>
            </a:r>
            <a:r>
              <a:rPr lang="en-US" altLang="en-US" i="1" smtClean="0"/>
              <a:t>y</a:t>
            </a:r>
            <a:r>
              <a:rPr lang="en-US" altLang="en-US" smtClean="0"/>
              <a:t> = </a:t>
            </a:r>
            <a:r>
              <a:rPr lang="en-US" altLang="en-US" i="1" smtClean="0"/>
              <a:t>Q</a:t>
            </a:r>
            <a:r>
              <a:rPr lang="en-US" altLang="en-US" smtClean="0"/>
              <a:t>(</a:t>
            </a:r>
            <a:r>
              <a:rPr lang="en-US" altLang="en-US" i="1" smtClean="0"/>
              <a:t>x</a:t>
            </a:r>
            <a:r>
              <a:rPr lang="en-US" altLang="en-US" smtClean="0"/>
              <a:t>).</a:t>
            </a:r>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When both sides of the equation are multiplied by the integrating factor                        the left side becomes the derivative of a product.</a:t>
            </a:r>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endParaRPr lang="en-US" altLang="en-US" smtClean="0"/>
          </a:p>
          <a:p>
            <a:pPr marL="0" indent="0" eaLnBrk="1" hangingPunct="1">
              <a:buFont typeface="Wingdings" pitchFamily="2" charset="2"/>
              <a:buNone/>
            </a:pPr>
            <a:r>
              <a:rPr lang="en-US" altLang="en-US" smtClean="0"/>
              <a:t>Integrating both sides of this second equation and dividing by </a:t>
            </a:r>
            <a:r>
              <a:rPr lang="en-US" altLang="en-US" i="1" smtClean="0"/>
              <a:t>u</a:t>
            </a:r>
            <a:r>
              <a:rPr lang="en-US" altLang="en-US" smtClean="0"/>
              <a:t>(</a:t>
            </a:r>
            <a:r>
              <a:rPr lang="en-US" altLang="en-US" i="1" smtClean="0"/>
              <a:t>x</a:t>
            </a:r>
            <a:r>
              <a:rPr lang="en-US" altLang="en-US" smtClean="0"/>
              <a:t>) produce the general solution.</a:t>
            </a:r>
          </a:p>
        </p:txBody>
      </p:sp>
      <p:sp>
        <p:nvSpPr>
          <p:cNvPr id="9219" name="Rectangle 9"/>
          <p:cNvSpPr>
            <a:spLocks noGrp="1" noChangeArrowheads="1"/>
          </p:cNvSpPr>
          <p:nvPr>
            <p:ph type="title"/>
          </p:nvPr>
        </p:nvSpPr>
        <p:spPr>
          <a:xfrm>
            <a:off x="547688" y="319088"/>
            <a:ext cx="8229600" cy="685800"/>
          </a:xfrm>
          <a:noFill/>
        </p:spPr>
        <p:txBody>
          <a:bodyPr/>
          <a:lstStyle/>
          <a:p>
            <a:pPr eaLnBrk="1" hangingPunct="1"/>
            <a:r>
              <a:rPr lang="en-US" altLang="en-US" sz="3500" smtClean="0">
                <a:solidFill>
                  <a:schemeClr val="bg1"/>
                </a:solidFill>
              </a:rPr>
              <a:t>First-Order Linear Differential Equations</a:t>
            </a:r>
          </a:p>
        </p:txBody>
      </p:sp>
      <p:pic>
        <p:nvPicPr>
          <p:cNvPr id="9220" name="Picture 3" descr="y prime e^(int(P(x)) d x) + P(x) y e^(int(P(x)) d x = Q(x) (e^(int(P(x)) d x)). [y e^(int(P(x)) d x] prime = Q(x) (e^(int(P(x)) d 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4038600"/>
            <a:ext cx="52006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1" descr="u(x) = e^(int(P(x)) d x)."/>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73375" y="2947988"/>
            <a:ext cx="192722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47688" y="319088"/>
            <a:ext cx="8226425" cy="685800"/>
          </a:xfrm>
          <a:noFill/>
        </p:spPr>
        <p:txBody>
          <a:bodyPr/>
          <a:lstStyle/>
          <a:p>
            <a:pPr eaLnBrk="1" hangingPunct="1"/>
            <a:r>
              <a:rPr lang="en-US" altLang="en-US" sz="2800" smtClean="0">
                <a:solidFill>
                  <a:schemeClr val="bg1"/>
                </a:solidFill>
              </a:rPr>
              <a:t>Example 1 – </a:t>
            </a:r>
            <a:r>
              <a:rPr lang="en-US" altLang="en-US" sz="2800" i="1" smtClean="0">
                <a:solidFill>
                  <a:schemeClr val="bg1"/>
                </a:solidFill>
              </a:rPr>
              <a:t>Solving a Linear Differential Equation</a:t>
            </a:r>
          </a:p>
        </p:txBody>
      </p:sp>
      <p:sp>
        <p:nvSpPr>
          <p:cNvPr id="56324" name="Rectangle 4"/>
          <p:cNvSpPr>
            <a:spLocks noGrp="1" noChangeArrowheads="1"/>
          </p:cNvSpPr>
          <p:nvPr>
            <p:ph type="body" idx="1"/>
          </p:nvPr>
        </p:nvSpPr>
        <p:spPr>
          <a:xfrm>
            <a:off x="457200" y="1370013"/>
            <a:ext cx="8229600" cy="4525962"/>
          </a:xfrm>
        </p:spPr>
        <p:txBody>
          <a:bodyPr/>
          <a:lstStyle/>
          <a:p>
            <a:pPr marL="0" indent="0" eaLnBrk="1" hangingPunct="1">
              <a:buFont typeface="Wingdings" pitchFamily="2" charset="2"/>
              <a:buNone/>
              <a:defRPr/>
            </a:pPr>
            <a:r>
              <a:rPr lang="en-US" altLang="en-US" dirty="0" smtClean="0"/>
              <a:t>Find the general solution of </a:t>
            </a:r>
          </a:p>
          <a:p>
            <a:pPr marL="0" indent="0" eaLnBrk="1" hangingPunct="1">
              <a:buFont typeface="Wingdings" pitchFamily="2" charset="2"/>
              <a:buNone/>
              <a:defRPr/>
            </a:pPr>
            <a:endParaRPr lang="en-US" altLang="en-US" sz="600" i="1" dirty="0"/>
          </a:p>
          <a:p>
            <a:pPr marL="0" indent="0" eaLnBrk="1" hangingPunct="1">
              <a:buFont typeface="Wingdings" pitchFamily="2" charset="2"/>
              <a:buNone/>
              <a:defRPr/>
            </a:pPr>
            <a:r>
              <a:rPr lang="en-US" altLang="en-US" i="1" dirty="0" smtClean="0"/>
              <a:t>           y'</a:t>
            </a:r>
            <a:r>
              <a:rPr lang="en-US" altLang="en-US" dirty="0" smtClean="0"/>
              <a:t> + </a:t>
            </a:r>
            <a:r>
              <a:rPr lang="en-US" altLang="en-US" i="1" dirty="0" smtClean="0"/>
              <a:t>y</a:t>
            </a:r>
            <a:r>
              <a:rPr lang="en-US" altLang="en-US" dirty="0" smtClean="0"/>
              <a:t> = </a:t>
            </a:r>
            <a:r>
              <a:rPr lang="en-US" altLang="en-US" i="1" dirty="0" smtClean="0"/>
              <a:t>e</a:t>
            </a:r>
            <a:r>
              <a:rPr lang="en-US" altLang="en-US" i="1" baseline="30000" dirty="0" smtClean="0"/>
              <a:t>x</a:t>
            </a:r>
            <a:r>
              <a:rPr lang="en-US" altLang="en-US" dirty="0" smtClean="0"/>
              <a:t>.</a:t>
            </a:r>
          </a:p>
          <a:p>
            <a:pPr marL="0" indent="0" eaLnBrk="1" hangingPunct="1">
              <a:buFont typeface="Wingdings" pitchFamily="2" charset="2"/>
              <a:buNone/>
              <a:defRPr/>
            </a:pPr>
            <a:endParaRPr lang="en-US" altLang="en-US" dirty="0" smtClean="0"/>
          </a:p>
          <a:p>
            <a:pPr marL="0" indent="0" eaLnBrk="1" hangingPunct="1">
              <a:buFont typeface="Wingdings" pitchFamily="2" charset="2"/>
              <a:buNone/>
              <a:defRPr/>
            </a:pPr>
            <a:r>
              <a:rPr lang="en-US" altLang="en-US" kern="1200" dirty="0">
                <a:solidFill>
                  <a:srgbClr val="D7181E"/>
                </a:solidFill>
                <a:cs typeface="Arial" panose="020B0604020202020204" pitchFamily="34" charset="0"/>
              </a:rPr>
              <a:t>Solution:</a:t>
            </a:r>
          </a:p>
          <a:p>
            <a:pPr marL="0" indent="0" eaLnBrk="1" hangingPunct="1">
              <a:spcBef>
                <a:spcPct val="0"/>
              </a:spcBef>
              <a:buFontTx/>
              <a:buNone/>
              <a:defRPr/>
            </a:pPr>
            <a:r>
              <a:rPr lang="en-US" altLang="en-US" dirty="0" smtClean="0"/>
              <a:t>For this equation, </a:t>
            </a:r>
            <a:r>
              <a:rPr lang="en-US" altLang="en-US" i="1" dirty="0" smtClean="0"/>
              <a:t>P</a:t>
            </a:r>
            <a:r>
              <a:rPr lang="en-US" altLang="en-US" dirty="0" smtClean="0"/>
              <a:t>(</a:t>
            </a:r>
            <a:r>
              <a:rPr lang="en-US" altLang="en-US" i="1" dirty="0" smtClean="0"/>
              <a:t>x</a:t>
            </a:r>
            <a:r>
              <a:rPr lang="en-US" altLang="en-US" dirty="0" smtClean="0"/>
              <a:t>) = 1 and </a:t>
            </a:r>
            <a:r>
              <a:rPr lang="en-US" altLang="en-US" i="1" dirty="0" smtClean="0"/>
              <a:t>Q</a:t>
            </a:r>
            <a:r>
              <a:rPr lang="en-US" altLang="en-US" dirty="0" smtClean="0"/>
              <a:t>(</a:t>
            </a:r>
            <a:r>
              <a:rPr lang="en-US" altLang="en-US" i="1" dirty="0" smtClean="0"/>
              <a:t>x</a:t>
            </a:r>
            <a:r>
              <a:rPr lang="en-US" altLang="en-US" dirty="0" smtClean="0"/>
              <a:t>) = </a:t>
            </a:r>
            <a:r>
              <a:rPr lang="en-US" altLang="en-US" i="1" dirty="0" smtClean="0"/>
              <a:t>e</a:t>
            </a:r>
            <a:r>
              <a:rPr lang="en-US" altLang="en-US" i="1" baseline="30000" dirty="0" smtClean="0"/>
              <a:t>x</a:t>
            </a:r>
            <a:r>
              <a:rPr lang="en-US" altLang="en-US" dirty="0" smtClean="0"/>
              <a:t>.</a:t>
            </a:r>
          </a:p>
          <a:p>
            <a:pPr marL="0" indent="0" eaLnBrk="1" hangingPunct="1">
              <a:spcBef>
                <a:spcPct val="0"/>
              </a:spcBef>
              <a:buFontTx/>
              <a:buNone/>
              <a:defRPr/>
            </a:pPr>
            <a:endParaRPr lang="en-US" altLang="en-US" i="1" dirty="0" smtClean="0"/>
          </a:p>
          <a:p>
            <a:pPr marL="0" indent="0" eaLnBrk="1" hangingPunct="1">
              <a:spcBef>
                <a:spcPct val="0"/>
              </a:spcBef>
              <a:buFontTx/>
              <a:buNone/>
              <a:defRPr/>
            </a:pPr>
            <a:r>
              <a:rPr lang="en-US" altLang="en-US" dirty="0" smtClean="0"/>
              <a:t>So, the integrating factor is</a:t>
            </a:r>
          </a:p>
        </p:txBody>
      </p:sp>
      <p:pic>
        <p:nvPicPr>
          <p:cNvPr id="56331" name="Picture 11" descr="u(x) = e^(int(P(x)) d x) = e^(int(d x)) = e^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7300" y="4591050"/>
            <a:ext cx="39243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56324">
                                            <p:txEl>
                                              <p:pRg st="4" end="4"/>
                                            </p:txEl>
                                          </p:spTgt>
                                        </p:tgtEl>
                                        <p:attrNameLst>
                                          <p:attrName>style.visibility</p:attrName>
                                        </p:attrNameLst>
                                      </p:cBhvr>
                                      <p:to>
                                        <p:strVal val="visible"/>
                                      </p:to>
                                    </p:set>
                                    <p:animEffect transition="in" filter="fade">
                                      <p:cBhvr>
                                        <p:cTn id="7" dur="1000"/>
                                        <p:tgtEl>
                                          <p:spTgt spid="56324">
                                            <p:txEl>
                                              <p:pRg st="4" end="4"/>
                                            </p:txEl>
                                          </p:spTgt>
                                        </p:tgtEl>
                                      </p:cBhvr>
                                    </p:animEffect>
                                    <p:anim calcmode="lin" valueType="num">
                                      <p:cBhvr>
                                        <p:cTn id="8" dur="1000" fill="hold"/>
                                        <p:tgtEl>
                                          <p:spTgt spid="56324">
                                            <p:txEl>
                                              <p:pRg st="4" end="4"/>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6324">
                                            <p:txEl>
                                              <p:pRg st="4" end="4"/>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324">
                                            <p:txEl>
                                              <p:pRg st="4" end="4"/>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56324">
                                            <p:txEl>
                                              <p:pRg st="5" end="5"/>
                                            </p:txEl>
                                          </p:spTgt>
                                        </p:tgtEl>
                                        <p:attrNameLst>
                                          <p:attrName>style.visibility</p:attrName>
                                        </p:attrNameLst>
                                      </p:cBhvr>
                                      <p:to>
                                        <p:strVal val="visible"/>
                                      </p:to>
                                    </p:set>
                                    <p:animEffect transition="in" filter="fade">
                                      <p:cBhvr>
                                        <p:cTn id="13" dur="1000"/>
                                        <p:tgtEl>
                                          <p:spTgt spid="56324">
                                            <p:txEl>
                                              <p:pRg st="5" end="5"/>
                                            </p:txEl>
                                          </p:spTgt>
                                        </p:tgtEl>
                                      </p:cBhvr>
                                    </p:animEffect>
                                    <p:anim calcmode="lin" valueType="num">
                                      <p:cBhvr>
                                        <p:cTn id="14" dur="1000" fill="hold"/>
                                        <p:tgtEl>
                                          <p:spTgt spid="56324">
                                            <p:txEl>
                                              <p:pRg st="5" end="5"/>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56324">
                                            <p:txEl>
                                              <p:pRg st="5" end="5"/>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6324">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nodeType="clickEffect">
                                  <p:stCondLst>
                                    <p:cond delay="0"/>
                                  </p:stCondLst>
                                  <p:childTnLst>
                                    <p:set>
                                      <p:cBhvr>
                                        <p:cTn id="20" dur="1" fill="hold">
                                          <p:stCondLst>
                                            <p:cond delay="0"/>
                                          </p:stCondLst>
                                        </p:cTn>
                                        <p:tgtEl>
                                          <p:spTgt spid="56324">
                                            <p:txEl>
                                              <p:pRg st="7" end="7"/>
                                            </p:txEl>
                                          </p:spTgt>
                                        </p:tgtEl>
                                        <p:attrNameLst>
                                          <p:attrName>style.visibility</p:attrName>
                                        </p:attrNameLst>
                                      </p:cBhvr>
                                      <p:to>
                                        <p:strVal val="visible"/>
                                      </p:to>
                                    </p:set>
                                    <p:animEffect transition="in" filter="fade">
                                      <p:cBhvr>
                                        <p:cTn id="21" dur="1000"/>
                                        <p:tgtEl>
                                          <p:spTgt spid="56324">
                                            <p:txEl>
                                              <p:pRg st="7" end="7"/>
                                            </p:txEl>
                                          </p:spTgt>
                                        </p:tgtEl>
                                      </p:cBhvr>
                                    </p:animEffect>
                                    <p:anim calcmode="lin" valueType="num">
                                      <p:cBhvr>
                                        <p:cTn id="22" dur="1000" fill="hold"/>
                                        <p:tgtEl>
                                          <p:spTgt spid="56324">
                                            <p:txEl>
                                              <p:pRg st="7" end="7"/>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56324">
                                            <p:txEl>
                                              <p:pRg st="7" end="7"/>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56324">
                                            <p:txEl>
                                              <p:pRg st="7" end="7"/>
                                            </p:txEl>
                                          </p:spTgt>
                                        </p:tgtEl>
                                        <p:attrNameLst>
                                          <p:attrName>ppt_y</p:attrName>
                                        </p:attrNameLst>
                                      </p:cBhvr>
                                      <p:tavLst>
                                        <p:tav tm="0">
                                          <p:val>
                                            <p:strVal val="#ppt_y-.03"/>
                                          </p:val>
                                        </p:tav>
                                        <p:tav tm="100000">
                                          <p:val>
                                            <p:strVal val="#ppt_y"/>
                                          </p:val>
                                        </p:tav>
                                      </p:tavLst>
                                    </p:anim>
                                  </p:childTnLst>
                                </p:cTn>
                              </p:par>
                              <p:par>
                                <p:cTn id="25" presetID="37" presetClass="entr" presetSubtype="0" fill="hold" nodeType="withEffect">
                                  <p:stCondLst>
                                    <p:cond delay="0"/>
                                  </p:stCondLst>
                                  <p:childTnLst>
                                    <p:set>
                                      <p:cBhvr>
                                        <p:cTn id="26" dur="1" fill="hold">
                                          <p:stCondLst>
                                            <p:cond delay="0"/>
                                          </p:stCondLst>
                                        </p:cTn>
                                        <p:tgtEl>
                                          <p:spTgt spid="56331"/>
                                        </p:tgtEl>
                                        <p:attrNameLst>
                                          <p:attrName>style.visibility</p:attrName>
                                        </p:attrNameLst>
                                      </p:cBhvr>
                                      <p:to>
                                        <p:strVal val="visible"/>
                                      </p:to>
                                    </p:set>
                                    <p:animEffect transition="in" filter="fade">
                                      <p:cBhvr>
                                        <p:cTn id="27" dur="1000"/>
                                        <p:tgtEl>
                                          <p:spTgt spid="56331"/>
                                        </p:tgtEl>
                                      </p:cBhvr>
                                    </p:animEffect>
                                    <p:anim calcmode="lin" valueType="num">
                                      <p:cBhvr>
                                        <p:cTn id="28" dur="1000" fill="hold"/>
                                        <p:tgtEl>
                                          <p:spTgt spid="56331"/>
                                        </p:tgtEl>
                                        <p:attrNameLst>
                                          <p:attrName>ppt_x</p:attrName>
                                        </p:attrNameLst>
                                      </p:cBhvr>
                                      <p:tavLst>
                                        <p:tav tm="0">
                                          <p:val>
                                            <p:strVal val="#ppt_x"/>
                                          </p:val>
                                        </p:tav>
                                        <p:tav tm="100000">
                                          <p:val>
                                            <p:strVal val="#ppt_x"/>
                                          </p:val>
                                        </p:tav>
                                      </p:tavLst>
                                    </p:anim>
                                    <p:anim calcmode="lin" valueType="num">
                                      <p:cBhvr>
                                        <p:cTn id="29" dur="900" decel="100000" fill="hold"/>
                                        <p:tgtEl>
                                          <p:spTgt spid="56331"/>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56331"/>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Example 1 – </a:t>
            </a:r>
            <a:r>
              <a:rPr lang="en-US" altLang="en-US" sz="4000" i="1" smtClean="0">
                <a:solidFill>
                  <a:schemeClr val="bg1"/>
                </a:solidFill>
              </a:rPr>
              <a:t>Solution</a:t>
            </a:r>
          </a:p>
        </p:txBody>
      </p:sp>
      <p:pic>
        <p:nvPicPr>
          <p:cNvPr id="11268" name="Picture 10" descr="y = (1/(u(x))) int(Q(x) u(x)) d x."/>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869950" y="2057400"/>
            <a:ext cx="3016250" cy="814388"/>
          </a:xfrm>
          <a:noFill/>
        </p:spPr>
      </p:pic>
      <p:pic>
        <p:nvPicPr>
          <p:cNvPr id="57355" name="Picture 11" descr="= (1/e^x) int((e^x) (e^x)) d x."/>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3146425"/>
            <a:ext cx="210185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56" name="Picture 12" descr="= (e^(negative x)) ((1/2)(e^(2 x)) + 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0750" y="4267200"/>
            <a:ext cx="2432050"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1" name="Text Box 14"/>
          <p:cNvSpPr txBox="1">
            <a:spLocks noChangeArrowheads="1"/>
          </p:cNvSpPr>
          <p:nvPr/>
        </p:nvSpPr>
        <p:spPr bwMode="auto">
          <a:xfrm>
            <a:off x="455613" y="1370013"/>
            <a:ext cx="54403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r>
              <a:rPr lang="en-US" altLang="en-US"/>
              <a:t>This implies that the general solution is</a:t>
            </a:r>
          </a:p>
        </p:txBody>
      </p:sp>
      <p:pic>
        <p:nvPicPr>
          <p:cNvPr id="57359" name="Picture 15" descr="= (1/2) (e^x) + C (e^(negative 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5181600"/>
            <a:ext cx="2286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3"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itchFamily="2" charset="2"/>
              <a:buChar char="§"/>
              <a:defRPr sz="24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57355"/>
                                        </p:tgtEl>
                                        <p:attrNameLst>
                                          <p:attrName>style.visibility</p:attrName>
                                        </p:attrNameLst>
                                      </p:cBhvr>
                                      <p:to>
                                        <p:strVal val="visible"/>
                                      </p:to>
                                    </p:set>
                                    <p:animEffect transition="in" filter="fade">
                                      <p:cBhvr>
                                        <p:cTn id="7" dur="1000"/>
                                        <p:tgtEl>
                                          <p:spTgt spid="57355"/>
                                        </p:tgtEl>
                                      </p:cBhvr>
                                    </p:animEffect>
                                    <p:anim calcmode="lin" valueType="num">
                                      <p:cBhvr>
                                        <p:cTn id="8" dur="1000" fill="hold"/>
                                        <p:tgtEl>
                                          <p:spTgt spid="57355"/>
                                        </p:tgtEl>
                                        <p:attrNameLst>
                                          <p:attrName>ppt_x</p:attrName>
                                        </p:attrNameLst>
                                      </p:cBhvr>
                                      <p:tavLst>
                                        <p:tav tm="0">
                                          <p:val>
                                            <p:strVal val="#ppt_x"/>
                                          </p:val>
                                        </p:tav>
                                        <p:tav tm="100000">
                                          <p:val>
                                            <p:strVal val="#ppt_x"/>
                                          </p:val>
                                        </p:tav>
                                      </p:tavLst>
                                    </p:anim>
                                    <p:anim calcmode="lin" valueType="num">
                                      <p:cBhvr>
                                        <p:cTn id="9" dur="900" decel="100000" fill="hold"/>
                                        <p:tgtEl>
                                          <p:spTgt spid="5735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7355"/>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57356"/>
                                        </p:tgtEl>
                                        <p:attrNameLst>
                                          <p:attrName>style.visibility</p:attrName>
                                        </p:attrNameLst>
                                      </p:cBhvr>
                                      <p:to>
                                        <p:strVal val="visible"/>
                                      </p:to>
                                    </p:set>
                                    <p:animEffect transition="in" filter="fade">
                                      <p:cBhvr>
                                        <p:cTn id="15" dur="1000"/>
                                        <p:tgtEl>
                                          <p:spTgt spid="57356"/>
                                        </p:tgtEl>
                                      </p:cBhvr>
                                    </p:animEffect>
                                    <p:anim calcmode="lin" valueType="num">
                                      <p:cBhvr>
                                        <p:cTn id="16" dur="1000" fill="hold"/>
                                        <p:tgtEl>
                                          <p:spTgt spid="57356"/>
                                        </p:tgtEl>
                                        <p:attrNameLst>
                                          <p:attrName>ppt_x</p:attrName>
                                        </p:attrNameLst>
                                      </p:cBhvr>
                                      <p:tavLst>
                                        <p:tav tm="0">
                                          <p:val>
                                            <p:strVal val="#ppt_x"/>
                                          </p:val>
                                        </p:tav>
                                        <p:tav tm="100000">
                                          <p:val>
                                            <p:strVal val="#ppt_x"/>
                                          </p:val>
                                        </p:tav>
                                      </p:tavLst>
                                    </p:anim>
                                    <p:anim calcmode="lin" valueType="num">
                                      <p:cBhvr>
                                        <p:cTn id="17" dur="900" decel="100000" fill="hold"/>
                                        <p:tgtEl>
                                          <p:spTgt spid="57356"/>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57356"/>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57359"/>
                                        </p:tgtEl>
                                        <p:attrNameLst>
                                          <p:attrName>style.visibility</p:attrName>
                                        </p:attrNameLst>
                                      </p:cBhvr>
                                      <p:to>
                                        <p:strVal val="visible"/>
                                      </p:to>
                                    </p:set>
                                    <p:animEffect transition="in" filter="fade">
                                      <p:cBhvr>
                                        <p:cTn id="23" dur="1000"/>
                                        <p:tgtEl>
                                          <p:spTgt spid="57359"/>
                                        </p:tgtEl>
                                      </p:cBhvr>
                                    </p:animEffect>
                                    <p:anim calcmode="lin" valueType="num">
                                      <p:cBhvr>
                                        <p:cTn id="24" dur="1000" fill="hold"/>
                                        <p:tgtEl>
                                          <p:spTgt spid="57359"/>
                                        </p:tgtEl>
                                        <p:attrNameLst>
                                          <p:attrName>ppt_x</p:attrName>
                                        </p:attrNameLst>
                                      </p:cBhvr>
                                      <p:tavLst>
                                        <p:tav tm="0">
                                          <p:val>
                                            <p:strVal val="#ppt_x"/>
                                          </p:val>
                                        </p:tav>
                                        <p:tav tm="100000">
                                          <p:val>
                                            <p:strVal val="#ppt_x"/>
                                          </p:val>
                                        </p:tav>
                                      </p:tavLst>
                                    </p:anim>
                                    <p:anim calcmode="lin" valueType="num">
                                      <p:cBhvr>
                                        <p:cTn id="25" dur="900" decel="100000" fill="hold"/>
                                        <p:tgtEl>
                                          <p:spTgt spid="57359"/>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57359"/>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547688" y="319088"/>
            <a:ext cx="8229600" cy="685800"/>
          </a:xfrm>
          <a:noFill/>
        </p:spPr>
        <p:txBody>
          <a:bodyPr/>
          <a:lstStyle/>
          <a:p>
            <a:pPr eaLnBrk="1" hangingPunct="1"/>
            <a:r>
              <a:rPr lang="en-US" altLang="en-US" sz="3500" smtClean="0">
                <a:solidFill>
                  <a:schemeClr val="bg1"/>
                </a:solidFill>
              </a:rPr>
              <a:t>First-Order Linear Differential Equations</a:t>
            </a:r>
          </a:p>
        </p:txBody>
      </p:sp>
      <p:pic>
        <p:nvPicPr>
          <p:cNvPr id="12291" name="Picture 1" descr="Theorem 6.2. Solution of a First-order Linear Differential Equation. An integrating factor for the first-order linear differential equation. y prime + (P(x)) y = Q(x) is u(x) = e^(int(P(x)) d x). The solution of the differential equation is y (e^(int(P(x)) d x)) = int(Q(x) (e^(int(P(x)) d x))) d x + C."/>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752600"/>
            <a:ext cx="7480300" cy="293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Larsoen_master slide">
  <a:themeElements>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soen_master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rsoen_mast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rsoen_mast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rsoen_mast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rsoen_mast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rsoen_mast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rsoen_mast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rsoen_mast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rsoen_mast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rsoen_mast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rsoen_mast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rsoen_mast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Larsoen_master slide</Template>
  <TotalTime>1241</TotalTime>
  <Words>811</Words>
  <Application>Microsoft Office PowerPoint</Application>
  <PresentationFormat>On-screen Show (4:3)</PresentationFormat>
  <Paragraphs>119</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Larsoen_master slide</vt:lpstr>
      <vt:lpstr>PowerPoint Presentation</vt:lpstr>
      <vt:lpstr>PowerPoint Presentation</vt:lpstr>
      <vt:lpstr>PowerPoint Presentation</vt:lpstr>
      <vt:lpstr>First-Order Linear Differential Equations</vt:lpstr>
      <vt:lpstr>First-Order Linear Differential Equations</vt:lpstr>
      <vt:lpstr>First-Order Linear Differential Equations</vt:lpstr>
      <vt:lpstr>Example 1 – Solving a Linear Differential Equation</vt:lpstr>
      <vt:lpstr>Example 1 – Solution</vt:lpstr>
      <vt:lpstr>First-Order Linear Differential Equations</vt:lpstr>
      <vt:lpstr>Example 2 – Solving a First-Order Linear Differential Equation</vt:lpstr>
      <vt:lpstr>Example 2 – Solution</vt:lpstr>
      <vt:lpstr>Example 2 – Solution</vt:lpstr>
      <vt:lpstr>First-Order Linear Differential Equations</vt:lpstr>
      <vt:lpstr>First-Order Linear Differential Equations</vt:lpstr>
      <vt:lpstr>Example 3 – A Falling Object with Air Resistance</vt:lpstr>
      <vt:lpstr>Example 3 – Solution </vt:lpstr>
      <vt:lpstr>Example 5 – A Mixture Problem</vt:lpstr>
      <vt:lpstr>Example 5 – Solution</vt:lpstr>
      <vt:lpstr>Example 5 – Solution</vt:lpstr>
      <vt:lpstr>Example 5 – Solution</vt:lpstr>
      <vt:lpstr>Example 5 – Solution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ssharma</dc:creator>
  <cp:lastModifiedBy>Masilla, Anjappan</cp:lastModifiedBy>
  <cp:revision>818</cp:revision>
  <dcterms:created xsi:type="dcterms:W3CDTF">2008-11-21T04:28:28Z</dcterms:created>
  <dcterms:modified xsi:type="dcterms:W3CDTF">2018-08-01T12:09:05Z</dcterms:modified>
</cp:coreProperties>
</file>