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9"/>
  </p:notesMasterIdLst>
  <p:sldIdLst>
    <p:sldId id="274" r:id="rId2"/>
    <p:sldId id="275" r:id="rId3"/>
    <p:sldId id="276" r:id="rId4"/>
    <p:sldId id="277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72" r:id="rId13"/>
    <p:sldId id="269" r:id="rId14"/>
    <p:sldId id="267" r:id="rId15"/>
    <p:sldId id="268" r:id="rId16"/>
    <p:sldId id="270" r:id="rId17"/>
    <p:sldId id="273" r:id="rId1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7181E"/>
    <a:srgbClr val="CC0066"/>
    <a:srgbClr val="FF0066"/>
    <a:srgbClr val="FF3399"/>
    <a:srgbClr val="CC0099"/>
    <a:srgbClr val="009BAE"/>
    <a:srgbClr val="0099AC"/>
    <a:srgbClr val="007D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426" autoAdjust="0"/>
    <p:restoredTop sz="94660"/>
  </p:normalViewPr>
  <p:slideViewPr>
    <p:cSldViewPr>
      <p:cViewPr varScale="1">
        <p:scale>
          <a:sx n="105" d="100"/>
          <a:sy n="105" d="100"/>
        </p:scale>
        <p:origin x="132" y="3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3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E5E302A0-30A0-4F5C-9276-E39ABC95089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50922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E9EBC22-8C9D-48F5-B83A-F1A0B5675B85}" type="slidenum">
              <a:rPr lang="en-US" altLang="en-US" smtClean="0"/>
              <a:pPr/>
              <a:t>2</a:t>
            </a:fld>
            <a:endParaRPr lang="en-US" altLang="en-US" smtClean="0"/>
          </a:p>
        </p:txBody>
      </p:sp>
      <p:sp>
        <p:nvSpPr>
          <p:cNvPr id="51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9680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8553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30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61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537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375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353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43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65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015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408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482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 userDrawn="1"/>
        </p:nvSpPr>
        <p:spPr bwMode="auto">
          <a:xfrm>
            <a:off x="223838" y="304800"/>
            <a:ext cx="8839200" cy="727075"/>
          </a:xfrm>
          <a:prstGeom prst="roundRect">
            <a:avLst/>
          </a:prstGeom>
          <a:solidFill>
            <a:srgbClr val="F51F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Text Box 12"/>
          <p:cNvSpPr txBox="1">
            <a:spLocks noChangeArrowheads="1"/>
          </p:cNvSpPr>
          <p:nvPr userDrawn="1"/>
        </p:nvSpPr>
        <p:spPr bwMode="auto">
          <a:xfrm>
            <a:off x="8543925" y="6172200"/>
            <a:ext cx="6000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fld id="{B6A585AA-5AF2-4980-A954-DCE553FC664A}" type="slidenum">
              <a:rPr lang="en-US" altLang="en-US" smtClean="0"/>
              <a:pPr eaLnBrk="1" hangingPunct="1">
                <a:spcBef>
                  <a:spcPct val="50000"/>
                </a:spcBef>
                <a:defRPr/>
              </a:pPr>
              <a:t>‹#›</a:t>
            </a:fld>
            <a:endParaRPr lang="en-US" alt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7" Type="http://schemas.openxmlformats.org/officeDocument/2006/relationships/image" Target="../media/image33.wmf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png"/><Relationship Id="rId5" Type="http://schemas.openxmlformats.org/officeDocument/2006/relationships/image" Target="../media/image31.wmf"/><Relationship Id="rId4" Type="http://schemas.openxmlformats.org/officeDocument/2006/relationships/image" Target="../media/image3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image" Target="../media/image8.wmf"/><Relationship Id="rId7" Type="http://schemas.openxmlformats.org/officeDocument/2006/relationships/image" Target="../media/image12.wmf"/><Relationship Id="rId12" Type="http://schemas.openxmlformats.org/officeDocument/2006/relationships/image" Target="../media/image17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wmf"/><Relationship Id="rId11" Type="http://schemas.openxmlformats.org/officeDocument/2006/relationships/image" Target="../media/image16.wmf"/><Relationship Id="rId5" Type="http://schemas.openxmlformats.org/officeDocument/2006/relationships/image" Target="../media/image10.wmf"/><Relationship Id="rId10" Type="http://schemas.openxmlformats.org/officeDocument/2006/relationships/image" Target="../media/image15.wmf"/><Relationship Id="rId4" Type="http://schemas.openxmlformats.org/officeDocument/2006/relationships/image" Target="../media/image9.wmf"/><Relationship Id="rId9" Type="http://schemas.openxmlformats.org/officeDocument/2006/relationships/image" Target="../media/image14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6" descr="Cover page.&#10;"/>
          <p:cNvGrpSpPr>
            <a:grpSpLocks/>
          </p:cNvGrpSpPr>
          <p:nvPr/>
        </p:nvGrpSpPr>
        <p:grpSpPr bwMode="auto">
          <a:xfrm>
            <a:off x="0" y="0"/>
            <a:ext cx="9144000" cy="6324600"/>
            <a:chOff x="0" y="266400"/>
            <a:chExt cx="9144000" cy="6325200"/>
          </a:xfrm>
        </p:grpSpPr>
        <p:sp>
          <p:nvSpPr>
            <p:cNvPr id="8" name="Rectangle 7"/>
            <p:cNvSpPr/>
            <p:nvPr/>
          </p:nvSpPr>
          <p:spPr>
            <a:xfrm>
              <a:off x="0" y="266400"/>
              <a:ext cx="9144000" cy="6325200"/>
            </a:xfrm>
            <a:prstGeom prst="rect">
              <a:avLst/>
            </a:prstGeom>
            <a:solidFill>
              <a:srgbClr val="D7181E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27000" h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IN"/>
            </a:p>
          </p:txBody>
        </p:sp>
        <p:sp>
          <p:nvSpPr>
            <p:cNvPr id="9" name="Round Diagonal Corner Rectangle 8"/>
            <p:cNvSpPr>
              <a:spLocks noChangeAspect="1"/>
            </p:cNvSpPr>
            <p:nvPr/>
          </p:nvSpPr>
          <p:spPr>
            <a:xfrm>
              <a:off x="112713" y="369598"/>
              <a:ext cx="8918575" cy="6118805"/>
            </a:xfrm>
            <a:prstGeom prst="round2DiagRect">
              <a:avLst/>
            </a:prstGeom>
            <a:solidFill>
              <a:schemeClr val="bg1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</p:grp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2209800" y="228600"/>
            <a:ext cx="6819900" cy="1138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r>
              <a:rPr lang="en-IN" altLang="en-US" sz="3400" b="1">
                <a:latin typeface="Arial" panose="020B0604020202020204" pitchFamily="34" charset="0"/>
                <a:cs typeface="Arial" panose="020B0604020202020204" pitchFamily="34" charset="0"/>
              </a:rPr>
              <a:t>Logarithmic, Exponential, and Other Transcendental Functions</a:t>
            </a:r>
            <a:endParaRPr lang="en-US" altLang="en-US" sz="34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704850" y="292100"/>
            <a:ext cx="104775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8000" b="1">
                <a:solidFill>
                  <a:schemeClr val="bg1"/>
                </a:solidFill>
                <a:latin typeface="Arial" panose="020B0604020202020204" pitchFamily="34" charset="0"/>
              </a:rPr>
              <a:t>P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2133600" y="6248400"/>
            <a:ext cx="5486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Copyright © Cengage Learning. All rights reserved.</a:t>
            </a:r>
            <a:r>
              <a:rPr lang="en-US" altLang="en-US" sz="1800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3078" name="Text Box 4"/>
          <p:cNvSpPr txBox="1">
            <a:spLocks noChangeArrowheads="1"/>
          </p:cNvSpPr>
          <p:nvPr/>
        </p:nvSpPr>
        <p:spPr bwMode="auto">
          <a:xfrm>
            <a:off x="1139825" y="228600"/>
            <a:ext cx="536575" cy="1230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 bIns="0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8000" b="1">
                <a:solidFill>
                  <a:srgbClr val="E72D36"/>
                </a:solidFill>
                <a:latin typeface="Arial" panose="020B0604020202020204" pitchFamily="34" charset="0"/>
              </a:rPr>
              <a:t>5</a:t>
            </a:r>
          </a:p>
        </p:txBody>
      </p:sp>
      <p:pic>
        <p:nvPicPr>
          <p:cNvPr id="3079" name="Picture 1" descr="Cover page.&#10;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663" y="1447800"/>
            <a:ext cx="7939087" cy="4751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547688" y="319088"/>
            <a:ext cx="8229600" cy="685800"/>
          </a:xfrm>
          <a:noFill/>
        </p:spPr>
        <p:txBody>
          <a:bodyPr/>
          <a:lstStyle/>
          <a:p>
            <a:pPr algn="l" eaLnBrk="1" hangingPunct="1"/>
            <a:r>
              <a:rPr lang="en-US" altLang="en-US" sz="4000" smtClean="0">
                <a:latin typeface="Arial" panose="020B0604020202020204" pitchFamily="34" charset="0"/>
                <a:cs typeface="Arial" panose="020B0604020202020204" pitchFamily="34" charset="0"/>
              </a:rPr>
              <a:t>Completing the Square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549275" y="1371600"/>
            <a:ext cx="8229600" cy="5257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 smtClean="0">
                <a:latin typeface="Arial" panose="020B0604020202020204" pitchFamily="34" charset="0"/>
                <a:cs typeface="Arial" panose="020B0604020202020204" pitchFamily="34" charset="0"/>
              </a:rPr>
              <a:t>Completing the square helps when quadratic functions are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 smtClean="0">
                <a:latin typeface="Arial" panose="020B0604020202020204" pitchFamily="34" charset="0"/>
                <a:cs typeface="Arial" panose="020B0604020202020204" pitchFamily="34" charset="0"/>
              </a:rPr>
              <a:t>involved in the integrand. 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4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 smtClean="0">
                <a:latin typeface="Arial" panose="020B0604020202020204" pitchFamily="34" charset="0"/>
                <a:cs typeface="Arial" panose="020B0604020202020204" pitchFamily="34" charset="0"/>
              </a:rPr>
              <a:t>For example, the quadratic </a:t>
            </a:r>
            <a:r>
              <a:rPr lang="en-US" altLang="en-US" sz="2400" i="1" smtClean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altLang="en-US" sz="2400" baseline="3000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en-US" sz="2400" smtClean="0"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US" altLang="en-US" sz="2400" i="1" smtClean="0">
                <a:latin typeface="Arial" panose="020B0604020202020204" pitchFamily="34" charset="0"/>
                <a:cs typeface="Arial" panose="020B0604020202020204" pitchFamily="34" charset="0"/>
              </a:rPr>
              <a:t>bx</a:t>
            </a:r>
            <a:r>
              <a:rPr lang="en-US" altLang="en-US" sz="2400" smtClean="0"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US" altLang="en-US" sz="2400" i="1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altLang="en-US" sz="2400" smtClean="0">
                <a:latin typeface="Arial" panose="020B0604020202020204" pitchFamily="34" charset="0"/>
                <a:cs typeface="Arial" panose="020B0604020202020204" pitchFamily="34" charset="0"/>
              </a:rPr>
              <a:t> can be written as the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 smtClean="0">
                <a:latin typeface="Arial" panose="020B0604020202020204" pitchFamily="34" charset="0"/>
                <a:cs typeface="Arial" panose="020B0604020202020204" pitchFamily="34" charset="0"/>
              </a:rPr>
              <a:t>difference of two squares by adding and subtracting (</a:t>
            </a:r>
            <a:r>
              <a:rPr lang="en-US" altLang="en-US" sz="2400" i="1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altLang="en-US" sz="2400" smtClean="0">
                <a:latin typeface="Arial" panose="020B0604020202020204" pitchFamily="34" charset="0"/>
                <a:cs typeface="Arial" panose="020B0604020202020204" pitchFamily="34" charset="0"/>
              </a:rPr>
              <a:t>/2)</a:t>
            </a:r>
            <a:r>
              <a:rPr lang="en-US" altLang="en-US" sz="2400" baseline="3000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en-US" sz="240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13316" name="Picture 9" descr="x^2 + b x + c = x^2 + b x + (b/2)^2 minus (b/2)^2 + c = (x + b/2)^2 minus (b/2)^2 + c.&#10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3886200"/>
            <a:ext cx="62484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547688" y="319088"/>
            <a:ext cx="8229600" cy="685800"/>
          </a:xfrm>
          <a:noFill/>
        </p:spPr>
        <p:txBody>
          <a:bodyPr/>
          <a:lstStyle/>
          <a:p>
            <a:pPr algn="l" eaLnBrk="1" hangingPunct="1"/>
            <a:r>
              <a:rPr lang="en-US" altLang="en-US" sz="3900" smtClean="0">
                <a:latin typeface="Arial" panose="020B0604020202020204" pitchFamily="34" charset="0"/>
                <a:cs typeface="Arial" panose="020B0604020202020204" pitchFamily="34" charset="0"/>
              </a:rPr>
              <a:t>Example 4 – </a:t>
            </a:r>
            <a:r>
              <a:rPr lang="en-US" altLang="en-US" sz="3900" i="1" smtClean="0">
                <a:latin typeface="Arial" panose="020B0604020202020204" pitchFamily="34" charset="0"/>
                <a:cs typeface="Arial" panose="020B0604020202020204" pitchFamily="34" charset="0"/>
              </a:rPr>
              <a:t>Completing the Square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70013"/>
            <a:ext cx="8229600" cy="5256212"/>
          </a:xfrm>
        </p:spPr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US" altLang="en-US" sz="240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indent="0" eaLnBrk="1" hangingPunct="1"/>
            <a:endParaRPr lang="en-US" altLang="en-US" sz="24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Font typeface="Wingdings" panose="05000000000000000000" pitchFamily="2" charset="2"/>
              <a:buNone/>
            </a:pPr>
            <a:endParaRPr lang="en-US" altLang="en-US" sz="2400" smtClean="0">
              <a:solidFill>
                <a:srgbClr val="0073A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US" altLang="en-US" sz="2400" smtClean="0">
                <a:solidFill>
                  <a:srgbClr val="D718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Solution: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US" altLang="en-US" sz="2400" smtClean="0">
                <a:latin typeface="Arial" panose="020B0604020202020204" pitchFamily="34" charset="0"/>
                <a:cs typeface="Arial" panose="020B0604020202020204" pitchFamily="34" charset="0"/>
              </a:rPr>
              <a:t>You can write the denominator as the sum of two squares, as follows.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endParaRPr lang="en-US" altLang="en-US" sz="24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US" altLang="en-US" sz="2400" smtClean="0">
                <a:latin typeface="Arial" panose="020B0604020202020204" pitchFamily="34" charset="0"/>
                <a:cs typeface="Arial" panose="020B0604020202020204" pitchFamily="34" charset="0"/>
              </a:rPr>
              <a:t>	  </a:t>
            </a:r>
            <a:r>
              <a:rPr lang="en-US" altLang="en-US" sz="2400" baseline="-2500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i="1" smtClean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altLang="en-US" sz="2400" baseline="3000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en-US" sz="2400" smtClean="0">
                <a:latin typeface="Arial" panose="020B0604020202020204" pitchFamily="34" charset="0"/>
                <a:cs typeface="Arial" panose="020B0604020202020204" pitchFamily="34" charset="0"/>
              </a:rPr>
              <a:t> – 4</a:t>
            </a:r>
            <a:r>
              <a:rPr lang="en-US" altLang="en-US" sz="2400" i="1" smtClean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altLang="en-US" sz="2400" smtClean="0">
                <a:latin typeface="Arial" panose="020B0604020202020204" pitchFamily="34" charset="0"/>
                <a:cs typeface="Arial" panose="020B0604020202020204" pitchFamily="34" charset="0"/>
              </a:rPr>
              <a:t> + 7 = (</a:t>
            </a:r>
            <a:r>
              <a:rPr lang="en-US" altLang="en-US" sz="2400" i="1" smtClean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altLang="en-US" sz="2400" baseline="3000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en-US" sz="2400" smtClean="0">
                <a:latin typeface="Arial" panose="020B0604020202020204" pitchFamily="34" charset="0"/>
                <a:cs typeface="Arial" panose="020B0604020202020204" pitchFamily="34" charset="0"/>
              </a:rPr>
              <a:t> – 4</a:t>
            </a:r>
            <a:r>
              <a:rPr lang="en-US" altLang="en-US" sz="2400" i="1" smtClean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altLang="en-US" sz="2400" smtClean="0">
                <a:latin typeface="Arial" panose="020B0604020202020204" pitchFamily="34" charset="0"/>
                <a:cs typeface="Arial" panose="020B0604020202020204" pitchFamily="34" charset="0"/>
              </a:rPr>
              <a:t> + 4) – 4 + 7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endParaRPr lang="en-US" altLang="en-US" sz="24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US" altLang="en-US" sz="2400" smtClean="0">
                <a:latin typeface="Arial" panose="020B0604020202020204" pitchFamily="34" charset="0"/>
                <a:cs typeface="Arial" panose="020B0604020202020204" pitchFamily="34" charset="0"/>
              </a:rPr>
              <a:t>	                     = (</a:t>
            </a:r>
            <a:r>
              <a:rPr lang="en-US" altLang="en-US" sz="2400" i="1" smtClean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altLang="en-US" sz="2400" smtClean="0">
                <a:latin typeface="Arial" panose="020B0604020202020204" pitchFamily="34" charset="0"/>
                <a:cs typeface="Arial" panose="020B0604020202020204" pitchFamily="34" charset="0"/>
              </a:rPr>
              <a:t> – 2)</a:t>
            </a:r>
            <a:r>
              <a:rPr lang="en-US" altLang="en-US" sz="2400" baseline="30000" smtClean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US" altLang="en-US" sz="2400" smtClean="0">
                <a:latin typeface="Arial" panose="020B0604020202020204" pitchFamily="34" charset="0"/>
                <a:cs typeface="Arial" panose="020B0604020202020204" pitchFamily="34" charset="0"/>
              </a:rPr>
              <a:t>+ 3 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endParaRPr lang="en-US" altLang="en-US" sz="24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US" altLang="en-US" sz="2400" smtClean="0">
                <a:latin typeface="Arial" panose="020B0604020202020204" pitchFamily="34" charset="0"/>
                <a:cs typeface="Arial" panose="020B0604020202020204" pitchFamily="34" charset="0"/>
              </a:rPr>
              <a:t>		         </a:t>
            </a:r>
            <a:r>
              <a:rPr lang="en-US" altLang="en-US" sz="2400" baseline="-2500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en-US" sz="2400" smtClean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altLang="en-US" sz="2400" i="1" smtClean="0"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en-US" altLang="en-US" sz="2400" baseline="3000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en-US" sz="2400" smtClean="0"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US" altLang="en-US" sz="2400" i="1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altLang="en-US" sz="2400" baseline="3000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altLang="en-US" sz="240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4340" name="Picture 7" descr="Find int((d x)/(x^2 minus 4 x + 7)).&#10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13" y="1262063"/>
            <a:ext cx="2482850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8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8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38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89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89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00" decel="100000" fill="hold"/>
                                        <p:tgtEl>
                                          <p:spTgt spid="389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89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89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900" decel="100000" fill="hold"/>
                                        <p:tgtEl>
                                          <p:spTgt spid="389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547688" y="319088"/>
            <a:ext cx="8229600" cy="685800"/>
          </a:xfrm>
          <a:noFill/>
        </p:spPr>
        <p:txBody>
          <a:bodyPr/>
          <a:lstStyle/>
          <a:p>
            <a:pPr algn="l" eaLnBrk="1" hangingPunct="1"/>
            <a:r>
              <a:rPr lang="en-US" altLang="en-US" sz="4000" smtClean="0">
                <a:latin typeface="Arial" panose="020B0604020202020204" pitchFamily="34" charset="0"/>
                <a:cs typeface="Arial" panose="020B0604020202020204" pitchFamily="34" charset="0"/>
              </a:rPr>
              <a:t>Example 4 – </a:t>
            </a:r>
            <a:r>
              <a:rPr lang="en-US" altLang="en-US" sz="4000" i="1" smtClean="0">
                <a:latin typeface="Arial" panose="020B0604020202020204" pitchFamily="34" charset="0"/>
                <a:cs typeface="Arial" panose="020B0604020202020204" pitchFamily="34" charset="0"/>
              </a:rPr>
              <a:t>Solution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70013"/>
            <a:ext cx="8534400" cy="5256212"/>
          </a:xfrm>
        </p:spPr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  <a:tabLst>
                <a:tab pos="55563" algn="l"/>
              </a:tabLst>
            </a:pPr>
            <a:r>
              <a:rPr lang="en-US" altLang="en-US" sz="2400" baseline="3000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altLang="en-US" sz="2400" smtClean="0">
                <a:latin typeface="Arial" panose="020B0604020202020204" pitchFamily="34" charset="0"/>
                <a:cs typeface="Arial" panose="020B0604020202020204" pitchFamily="34" charset="0"/>
              </a:rPr>
              <a:t>Now, in this completed square form, let </a:t>
            </a:r>
            <a:r>
              <a:rPr lang="en-US" altLang="en-US" sz="2400" i="1" smtClean="0"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en-US" altLang="en-US" sz="2400" smtClean="0"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altLang="en-US" sz="2400" i="1" smtClean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altLang="en-US" sz="2400" smtClean="0">
                <a:latin typeface="Arial" panose="020B0604020202020204" pitchFamily="34" charset="0"/>
                <a:cs typeface="Arial" panose="020B0604020202020204" pitchFamily="34" charset="0"/>
              </a:rPr>
              <a:t> – 2 and </a:t>
            </a:r>
            <a:r>
              <a:rPr lang="en-US" altLang="en-US" sz="2400" i="1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altLang="en-US" sz="2400" smtClean="0">
                <a:latin typeface="Arial" panose="020B0604020202020204" pitchFamily="34" charset="0"/>
                <a:cs typeface="Arial" panose="020B0604020202020204" pitchFamily="34" charset="0"/>
              </a:rPr>
              <a:t> =      .</a:t>
            </a:r>
          </a:p>
        </p:txBody>
      </p:sp>
      <p:pic>
        <p:nvPicPr>
          <p:cNvPr id="47110" name="Picture 6" descr="int((d x)/(x^2 minus 4 x + 7)).&#10;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2133600"/>
            <a:ext cx="1544638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7111" name="Picture 7" descr="= int((d x)/((x minus 2)^2 + 3)).&#10;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2133600"/>
            <a:ext cx="1901825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7112" name="Picture 8" descr="= (1/sqrt(3)) arctan((x minus 2)/sqrt(3)) + C.&#10;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3688" y="3124200"/>
            <a:ext cx="2678112" cy="760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7" name="Text Box 9"/>
          <p:cNvSpPr txBox="1">
            <a:spLocks noChangeArrowheads="1"/>
          </p:cNvSpPr>
          <p:nvPr/>
        </p:nvSpPr>
        <p:spPr bwMode="auto">
          <a:xfrm>
            <a:off x="8229600" y="685800"/>
            <a:ext cx="822325" cy="347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solidFill>
                  <a:schemeClr val="bg1"/>
                </a:solidFill>
                <a:latin typeface="Arial" panose="020B0604020202020204" pitchFamily="34" charset="0"/>
              </a:rPr>
              <a:t>cont’d</a:t>
            </a:r>
          </a:p>
        </p:txBody>
      </p:sp>
      <p:pic>
        <p:nvPicPr>
          <p:cNvPr id="15368" name="Picture 10" descr="sqrt(3).&#10;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981" t="57372" r="28737"/>
          <a:stretch>
            <a:fillRect/>
          </a:stretch>
        </p:blipFill>
        <p:spPr bwMode="auto">
          <a:xfrm>
            <a:off x="8277225" y="1447800"/>
            <a:ext cx="457200" cy="388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71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7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7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7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71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7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47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7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71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7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47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7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455613" y="3198813"/>
            <a:ext cx="822642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4000">
                <a:latin typeface="Arial" panose="020B0604020202020204" pitchFamily="34" charset="0"/>
              </a:rPr>
              <a:t>Review of Basic Integration Rules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547688" y="319088"/>
            <a:ext cx="8229600" cy="685800"/>
          </a:xfrm>
          <a:noFill/>
        </p:spPr>
        <p:txBody>
          <a:bodyPr/>
          <a:lstStyle/>
          <a:p>
            <a:pPr algn="l" eaLnBrk="1" hangingPunct="1"/>
            <a:r>
              <a:rPr lang="en-US" altLang="en-US" sz="4000" smtClean="0">
                <a:latin typeface="Arial" panose="020B0604020202020204" pitchFamily="34" charset="0"/>
                <a:cs typeface="Arial" panose="020B0604020202020204" pitchFamily="34" charset="0"/>
              </a:rPr>
              <a:t>Review of Basic Integration Rules</a:t>
            </a:r>
          </a:p>
        </p:txBody>
      </p:sp>
      <p:sp>
        <p:nvSpPr>
          <p:cNvPr id="17411" name="Rectangle 8"/>
          <p:cNvSpPr>
            <a:spLocks noGrp="1" noChangeArrowheads="1"/>
          </p:cNvSpPr>
          <p:nvPr>
            <p:ph idx="1"/>
          </p:nvPr>
        </p:nvSpPr>
        <p:spPr>
          <a:xfrm>
            <a:off x="455613" y="1370013"/>
            <a:ext cx="8229600" cy="5256212"/>
          </a:xfrm>
        </p:spPr>
        <p:txBody>
          <a:bodyPr/>
          <a:lstStyle/>
          <a:p>
            <a:pPr marL="0" indent="0" eaLnBrk="1" hangingPunct="1">
              <a:lnSpc>
                <a:spcPct val="105000"/>
              </a:lnSpc>
              <a:buFont typeface="Wingdings" panose="05000000000000000000" pitchFamily="2" charset="2"/>
              <a:buNone/>
            </a:pPr>
            <a:r>
              <a:rPr lang="en-US" altLang="en-US" sz="2400" smtClean="0">
                <a:latin typeface="Arial" panose="020B0604020202020204" pitchFamily="34" charset="0"/>
                <a:cs typeface="Arial" panose="020B0604020202020204" pitchFamily="34" charset="0"/>
              </a:rPr>
              <a:t>You have now completed the introduction of the </a:t>
            </a:r>
            <a:r>
              <a:rPr lang="en-US" altLang="en-US" sz="2400" b="1" smtClean="0">
                <a:latin typeface="Arial" panose="020B0604020202020204" pitchFamily="34" charset="0"/>
                <a:cs typeface="Arial" panose="020B0604020202020204" pitchFamily="34" charset="0"/>
              </a:rPr>
              <a:t>basic integration rules</a:t>
            </a:r>
            <a:r>
              <a:rPr lang="en-US" altLang="en-US" sz="240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altLang="en-US" sz="2400" b="1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smtClean="0">
                <a:latin typeface="Arial" panose="020B0604020202020204" pitchFamily="34" charset="0"/>
                <a:cs typeface="Arial" panose="020B0604020202020204" pitchFamily="34" charset="0"/>
              </a:rPr>
              <a:t>To be efficient at applying these rules, you should have practiced enough so that each rule is committed to memory.</a:t>
            </a:r>
          </a:p>
        </p:txBody>
      </p:sp>
      <p:pic>
        <p:nvPicPr>
          <p:cNvPr id="17412" name="Picture 3" descr="Basic integration rules, a &gt; 0. (item 1). int(k f(u)) d u = k int(f(u)) d u. (item 2). int([f(u) plus-minus g(u)]) d u = int(f(u)) d u plus-minus int(g(u)) d u. (item 3). int(d u) = u + C. (item 4). int(u^n) d u = u^(n + 1)/(n + 1) + C, n != negative 1. (item 5). int((d u)/u) = ln(abs(u)) + C. (item 6). int(e^u) d u = e^u + C. (item 7). int(a^u) d u = (1/ln(a))(a^u) + C. (item 8). int(sin(u)) d u = negative cos(u) + C.&#10;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788" y="3124200"/>
            <a:ext cx="7715250" cy="310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547688" y="319088"/>
            <a:ext cx="8229600" cy="685800"/>
          </a:xfrm>
          <a:noFill/>
        </p:spPr>
        <p:txBody>
          <a:bodyPr/>
          <a:lstStyle/>
          <a:p>
            <a:pPr algn="l" eaLnBrk="1" hangingPunct="1"/>
            <a:r>
              <a:rPr lang="en-US" altLang="en-US" sz="4000" smtClean="0">
                <a:latin typeface="Arial" panose="020B0604020202020204" pitchFamily="34" charset="0"/>
                <a:cs typeface="Arial" panose="020B0604020202020204" pitchFamily="34" charset="0"/>
              </a:rPr>
              <a:t>Review of Basic Integration Rules</a:t>
            </a:r>
          </a:p>
        </p:txBody>
      </p:sp>
      <p:sp>
        <p:nvSpPr>
          <p:cNvPr id="18435" name="Text Box 9"/>
          <p:cNvSpPr txBox="1">
            <a:spLocks noChangeArrowheads="1"/>
          </p:cNvSpPr>
          <p:nvPr/>
        </p:nvSpPr>
        <p:spPr bwMode="auto">
          <a:xfrm>
            <a:off x="8229600" y="685800"/>
            <a:ext cx="822325" cy="347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solidFill>
                  <a:schemeClr val="bg1"/>
                </a:solidFill>
                <a:latin typeface="Arial" panose="020B0604020202020204" pitchFamily="34" charset="0"/>
              </a:rPr>
              <a:t>cont’d</a:t>
            </a:r>
          </a:p>
        </p:txBody>
      </p:sp>
      <p:pic>
        <p:nvPicPr>
          <p:cNvPr id="18436" name="Picture 3" descr="(item 9). int(cos(u)) d u = sin(u) + C. (item 10). int(tan(u)) d u = negative ln(abs(cos(u))) + C. (item 11). int(cot(u)) d u = ln(abs(sin(u))) + C. (item 12). int(sec(u)) d u = ln(abs(sec(u) + tan(u))) + C. (item 13). int(csc(u)) d u = negative ln(abs(csc(u) + cot(u))) + C. (item 14). int(sec^2(u)) d u = tan(u) + C. (item 15). int(csc^2(u)) d u = negative cot(u) + C. (item 16). int(sec(u) tan(u)) d u = sec(u) + C. (item 17). int(csc(u) cot(u)) d u = negative csc(u) + C. (item 18). int((d u)/sqrt(a^2 minus u^2)) = arcsin(u/a) + C. (item 19). int((d u)/(a^2 + u^2)) = (1/a) arctan(u/a) + C. (item 20). int((d u)/(u sqrt(u^2 minus a^2))) = (1/a) arcsec(abs(u)/a) + C.&#10;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775" y="1543050"/>
            <a:ext cx="7845425" cy="447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547688" y="319088"/>
            <a:ext cx="8229600" cy="685800"/>
          </a:xfrm>
          <a:noFill/>
        </p:spPr>
        <p:txBody>
          <a:bodyPr/>
          <a:lstStyle/>
          <a:p>
            <a:pPr algn="l" eaLnBrk="1" hangingPunct="1"/>
            <a:r>
              <a:rPr lang="en-US" altLang="en-US" sz="3100" smtClean="0">
                <a:latin typeface="Arial" panose="020B0604020202020204" pitchFamily="34" charset="0"/>
                <a:cs typeface="Arial" panose="020B0604020202020204" pitchFamily="34" charset="0"/>
              </a:rPr>
              <a:t>Example 6 – </a:t>
            </a:r>
            <a:r>
              <a:rPr lang="en-US" altLang="en-US" sz="3100" i="1" smtClean="0">
                <a:latin typeface="Arial" panose="020B0604020202020204" pitchFamily="34" charset="0"/>
                <a:cs typeface="Arial" panose="020B0604020202020204" pitchFamily="34" charset="0"/>
              </a:rPr>
              <a:t>Comparing Integration Problems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70013"/>
            <a:ext cx="8229600" cy="5256212"/>
          </a:xfrm>
        </p:spPr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US" altLang="en-US" sz="2400" smtClean="0">
                <a:latin typeface="Arial" panose="020B0604020202020204" pitchFamily="34" charset="0"/>
                <a:cs typeface="Arial" panose="020B0604020202020204" pitchFamily="34" charset="0"/>
              </a:rPr>
              <a:t>Find as many of the following integrals as you can using the formulas and techniques you have studied so far in the text.</a:t>
            </a:r>
          </a:p>
        </p:txBody>
      </p:sp>
      <p:pic>
        <p:nvPicPr>
          <p:cNvPr id="19460" name="Picture 8" descr="(item a). int((d x)/(x sqrt(x^2 minus 1))).&#10;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13" y="2743200"/>
            <a:ext cx="16637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1" name="Picture 9" descr="(item b). int((x d x)/sqrt(x^2 minus 1)).&#10;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13" y="3886200"/>
            <a:ext cx="1590675" cy="73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2" name="Picture 10" descr="(item c). int((d x)/sqrt(x^2 minus 1)).&#10;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13" y="5029200"/>
            <a:ext cx="1544637" cy="779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547688" y="319088"/>
            <a:ext cx="8229600" cy="685800"/>
          </a:xfrm>
          <a:noFill/>
        </p:spPr>
        <p:txBody>
          <a:bodyPr/>
          <a:lstStyle/>
          <a:p>
            <a:pPr algn="l" eaLnBrk="1" hangingPunct="1"/>
            <a:r>
              <a:rPr lang="en-US" altLang="en-US" sz="4000" smtClean="0">
                <a:latin typeface="Arial" panose="020B0604020202020204" pitchFamily="34" charset="0"/>
                <a:cs typeface="Arial" panose="020B0604020202020204" pitchFamily="34" charset="0"/>
              </a:rPr>
              <a:t>Example 6 – </a:t>
            </a:r>
            <a:r>
              <a:rPr lang="en-US" altLang="en-US" sz="4000" i="1" smtClean="0">
                <a:latin typeface="Arial" panose="020B0604020202020204" pitchFamily="34" charset="0"/>
                <a:cs typeface="Arial" panose="020B0604020202020204" pitchFamily="34" charset="0"/>
              </a:rPr>
              <a:t>Solution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70013"/>
            <a:ext cx="8229600" cy="5253037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 b="1" smtClean="0">
                <a:latin typeface="Arial" panose="020B0604020202020204" pitchFamily="34" charset="0"/>
                <a:cs typeface="Arial" panose="020B0604020202020204" pitchFamily="34" charset="0"/>
              </a:rPr>
              <a:t>a.</a:t>
            </a:r>
            <a:r>
              <a:rPr lang="en-US" altLang="en-US" sz="2400" smtClean="0">
                <a:latin typeface="Arial" panose="020B0604020202020204" pitchFamily="34" charset="0"/>
                <a:cs typeface="Arial" panose="020B0604020202020204" pitchFamily="34" charset="0"/>
              </a:rPr>
              <a:t> You </a:t>
            </a:r>
            <a:r>
              <a:rPr lang="en-US" altLang="en-US" sz="2400" i="1" smtClean="0">
                <a:latin typeface="Arial" panose="020B0604020202020204" pitchFamily="34" charset="0"/>
                <a:cs typeface="Arial" panose="020B0604020202020204" pitchFamily="34" charset="0"/>
              </a:rPr>
              <a:t>can </a:t>
            </a:r>
            <a:r>
              <a:rPr lang="en-US" altLang="en-US" sz="2400" smtClean="0">
                <a:latin typeface="Arial" panose="020B0604020202020204" pitchFamily="34" charset="0"/>
                <a:cs typeface="Arial" panose="020B0604020202020204" pitchFamily="34" charset="0"/>
              </a:rPr>
              <a:t>find this integral (it fits the Arcsecant Rule).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4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4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900" b="1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 b="1" smtClean="0">
                <a:latin typeface="Arial" panose="020B0604020202020204" pitchFamily="34" charset="0"/>
                <a:cs typeface="Arial" panose="020B0604020202020204" pitchFamily="34" charset="0"/>
              </a:rPr>
              <a:t>b. </a:t>
            </a:r>
            <a:r>
              <a:rPr lang="en-US" altLang="en-US" sz="2400" smtClean="0">
                <a:latin typeface="Arial" panose="020B0604020202020204" pitchFamily="34" charset="0"/>
                <a:cs typeface="Arial" panose="020B0604020202020204" pitchFamily="34" charset="0"/>
              </a:rPr>
              <a:t>You </a:t>
            </a:r>
            <a:r>
              <a:rPr lang="en-US" altLang="en-US" sz="2400" i="1" smtClean="0">
                <a:latin typeface="Arial" panose="020B0604020202020204" pitchFamily="34" charset="0"/>
                <a:cs typeface="Arial" panose="020B0604020202020204" pitchFamily="34" charset="0"/>
              </a:rPr>
              <a:t>can </a:t>
            </a:r>
            <a:r>
              <a:rPr lang="en-US" altLang="en-US" sz="2400" smtClean="0">
                <a:latin typeface="Arial" panose="020B0604020202020204" pitchFamily="34" charset="0"/>
                <a:cs typeface="Arial" panose="020B0604020202020204" pitchFamily="34" charset="0"/>
              </a:rPr>
              <a:t>find this integral (it fits the Power Rule).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4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4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4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4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4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10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 b="1" smtClean="0">
                <a:latin typeface="Arial" panose="020B0604020202020204" pitchFamily="34" charset="0"/>
                <a:cs typeface="Arial" panose="020B0604020202020204" pitchFamily="34" charset="0"/>
              </a:rPr>
              <a:t>c. </a:t>
            </a:r>
            <a:r>
              <a:rPr lang="en-US" altLang="en-US" sz="2400" smtClean="0">
                <a:latin typeface="Arial" panose="020B0604020202020204" pitchFamily="34" charset="0"/>
                <a:cs typeface="Arial" panose="020B0604020202020204" pitchFamily="34" charset="0"/>
              </a:rPr>
              <a:t>You </a:t>
            </a:r>
            <a:r>
              <a:rPr lang="en-US" altLang="en-US" sz="2400" i="1" smtClean="0">
                <a:latin typeface="Arial" panose="020B0604020202020204" pitchFamily="34" charset="0"/>
                <a:cs typeface="Arial" panose="020B0604020202020204" pitchFamily="34" charset="0"/>
              </a:rPr>
              <a:t>cannot </a:t>
            </a:r>
            <a:r>
              <a:rPr lang="en-US" altLang="en-US" sz="2400" smtClean="0">
                <a:latin typeface="Arial" panose="020B0604020202020204" pitchFamily="34" charset="0"/>
                <a:cs typeface="Arial" panose="020B0604020202020204" pitchFamily="34" charset="0"/>
              </a:rPr>
              <a:t>find this integral using the techniques you have studied so far.</a:t>
            </a:r>
          </a:p>
        </p:txBody>
      </p:sp>
      <p:pic>
        <p:nvPicPr>
          <p:cNvPr id="20484" name="Picture 6" descr="int((d x)/(x sqrt(x^2 minus 1))).&#10;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1760538"/>
            <a:ext cx="1408113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5" name="Picture 7" descr="= arcsec(abs(x)) + C.&#10;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0600" y="1781175"/>
            <a:ext cx="180975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36" name="Picture 8" descr="int((x d x)/sqrt(x^2 minus 1)).&#10;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3384550"/>
            <a:ext cx="1362075" cy="67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37" name="Picture 9" descr="= (1/2) int(((x^2 minus 1)^(negative 1/2)) (2 x)) d x.&#10;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0600" y="3384550"/>
            <a:ext cx="2632075" cy="703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38" name="Picture 10" descr="= (1/2) [((x^2 minus 1)^(1/2))/(1/2)] + C.&#10;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0600" y="4222750"/>
            <a:ext cx="2514600" cy="68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39" name="Picture 11" descr="= sqrt(x^2 minus 1) + C.&#10;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0600" y="5137150"/>
            <a:ext cx="2074863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81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8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48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81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8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48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8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81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8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00" decel="100000" fill="hold"/>
                                        <p:tgtEl>
                                          <p:spTgt spid="48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8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81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8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900" decel="100000" fill="hold"/>
                                        <p:tgtEl>
                                          <p:spTgt spid="48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8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813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813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900" decel="100000" fill="hold"/>
                                        <p:tgtEl>
                                          <p:spTgt spid="4813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663" y="2119313"/>
            <a:ext cx="8702675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Text Box 2"/>
          <p:cNvSpPr txBox="1">
            <a:spLocks noChangeArrowheads="1"/>
          </p:cNvSpPr>
          <p:nvPr/>
        </p:nvSpPr>
        <p:spPr bwMode="auto">
          <a:xfrm>
            <a:off x="542925" y="2465388"/>
            <a:ext cx="1836738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latin typeface="Arial" panose="020B0604020202020204" pitchFamily="34" charset="0"/>
              </a:rPr>
              <a:t>5.8</a:t>
            </a:r>
          </a:p>
        </p:txBody>
      </p:sp>
      <p:sp>
        <p:nvSpPr>
          <p:cNvPr id="4100" name="Text Box 2"/>
          <p:cNvSpPr txBox="1">
            <a:spLocks noChangeArrowheads="1"/>
          </p:cNvSpPr>
          <p:nvPr/>
        </p:nvSpPr>
        <p:spPr bwMode="auto">
          <a:xfrm>
            <a:off x="2209800" y="2181225"/>
            <a:ext cx="61722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4000">
                <a:solidFill>
                  <a:schemeClr val="bg1"/>
                </a:solidFill>
                <a:latin typeface="Arial" panose="020B0604020202020204" pitchFamily="34" charset="0"/>
              </a:rPr>
              <a:t>Inverse Trigonometric Functions: Integration</a:t>
            </a:r>
          </a:p>
        </p:txBody>
      </p:sp>
      <p:sp>
        <p:nvSpPr>
          <p:cNvPr id="4101" name="Text Box 3"/>
          <p:cNvSpPr txBox="1">
            <a:spLocks noChangeArrowheads="1"/>
          </p:cNvSpPr>
          <p:nvPr/>
        </p:nvSpPr>
        <p:spPr bwMode="auto">
          <a:xfrm>
            <a:off x="2133600" y="6248400"/>
            <a:ext cx="5486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Copyright © Cengage Learning. All rights reserved.</a:t>
            </a:r>
            <a:r>
              <a:rPr lang="en-US" altLang="en-US" sz="1800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idx="1"/>
          </p:nvPr>
        </p:nvSpPr>
        <p:spPr>
          <a:xfrm>
            <a:off x="457200" y="1370013"/>
            <a:ext cx="8229600" cy="5256212"/>
          </a:xfrm>
        </p:spPr>
        <p:txBody>
          <a:bodyPr/>
          <a:lstStyle/>
          <a:p>
            <a:pPr marL="350838" indent="-350838">
              <a:lnSpc>
                <a:spcPct val="90000"/>
              </a:lnSpc>
              <a:spcBef>
                <a:spcPct val="0"/>
              </a:spcBef>
              <a:buClr>
                <a:srgbClr val="D7181E"/>
              </a:buClr>
              <a:buFont typeface="Wingdings" panose="05000000000000000000" pitchFamily="2" charset="2"/>
              <a:buChar char="n"/>
            </a:pPr>
            <a:r>
              <a:rPr lang="en-IN" altLang="en-US" sz="2800" smtClean="0">
                <a:latin typeface="Arial" panose="020B0604020202020204" pitchFamily="34" charset="0"/>
                <a:cs typeface="Arial" panose="020B0604020202020204" pitchFamily="34" charset="0"/>
              </a:rPr>
              <a:t>Integrate functions whose antiderivatives involve inverse trigonometric functions.</a:t>
            </a:r>
          </a:p>
          <a:p>
            <a:pPr marL="350838" indent="-350838">
              <a:lnSpc>
                <a:spcPct val="90000"/>
              </a:lnSpc>
              <a:spcBef>
                <a:spcPct val="0"/>
              </a:spcBef>
              <a:buClr>
                <a:srgbClr val="D7181E"/>
              </a:buClr>
              <a:buFont typeface="Wingdings" panose="05000000000000000000" pitchFamily="2" charset="2"/>
              <a:buChar char="n"/>
            </a:pPr>
            <a:endParaRPr lang="en-IN" altLang="en-US" sz="28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0838" indent="-350838">
              <a:lnSpc>
                <a:spcPct val="90000"/>
              </a:lnSpc>
              <a:spcBef>
                <a:spcPct val="0"/>
              </a:spcBef>
              <a:buClr>
                <a:srgbClr val="D7181E"/>
              </a:buClr>
              <a:buFont typeface="Wingdings" panose="05000000000000000000" pitchFamily="2" charset="2"/>
              <a:buChar char="n"/>
            </a:pPr>
            <a:r>
              <a:rPr lang="en-IN" altLang="en-US" sz="2800" smtClean="0">
                <a:latin typeface="Arial" panose="020B0604020202020204" pitchFamily="34" charset="0"/>
                <a:cs typeface="Arial" panose="020B0604020202020204" pitchFamily="34" charset="0"/>
              </a:rPr>
              <a:t>Use the method of completing the square to integrate a function.</a:t>
            </a:r>
          </a:p>
          <a:p>
            <a:pPr marL="350838" indent="-350838">
              <a:lnSpc>
                <a:spcPct val="90000"/>
              </a:lnSpc>
              <a:spcBef>
                <a:spcPct val="0"/>
              </a:spcBef>
              <a:buClr>
                <a:srgbClr val="D7181E"/>
              </a:buClr>
              <a:buFont typeface="Wingdings" panose="05000000000000000000" pitchFamily="2" charset="2"/>
              <a:buChar char="n"/>
            </a:pPr>
            <a:endParaRPr lang="en-IN" altLang="en-US" sz="28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0838" indent="-350838">
              <a:lnSpc>
                <a:spcPct val="90000"/>
              </a:lnSpc>
              <a:spcBef>
                <a:spcPct val="0"/>
              </a:spcBef>
              <a:buClr>
                <a:srgbClr val="D7181E"/>
              </a:buClr>
              <a:buFont typeface="Wingdings" panose="05000000000000000000" pitchFamily="2" charset="2"/>
              <a:buChar char="n"/>
            </a:pPr>
            <a:r>
              <a:rPr lang="en-IN" altLang="en-US" sz="2800" smtClean="0">
                <a:latin typeface="Arial" panose="020B0604020202020204" pitchFamily="34" charset="0"/>
                <a:cs typeface="Arial" panose="020B0604020202020204" pitchFamily="34" charset="0"/>
              </a:rPr>
              <a:t>Review the basic integration rules involving elementary functions.</a:t>
            </a:r>
          </a:p>
        </p:txBody>
      </p:sp>
      <p:sp>
        <p:nvSpPr>
          <p:cNvPr id="6147" name="Text Box 5"/>
          <p:cNvSpPr txBox="1">
            <a:spLocks noChangeArrowheads="1"/>
          </p:cNvSpPr>
          <p:nvPr/>
        </p:nvSpPr>
        <p:spPr bwMode="auto">
          <a:xfrm>
            <a:off x="571500" y="301625"/>
            <a:ext cx="831056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>
                <a:solidFill>
                  <a:schemeClr val="bg1"/>
                </a:solidFill>
                <a:latin typeface="Arial" panose="020B0604020202020204" pitchFamily="34" charset="0"/>
              </a:rPr>
              <a:t>Objectives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idx="1"/>
          </p:nvPr>
        </p:nvSpPr>
        <p:spPr>
          <a:xfrm>
            <a:off x="455613" y="3198813"/>
            <a:ext cx="8226425" cy="914400"/>
          </a:xfrm>
        </p:spPr>
        <p:txBody>
          <a:bodyPr/>
          <a:lstStyle/>
          <a:p>
            <a:pPr marL="350838" indent="-350838" algn="ctr">
              <a:spcBef>
                <a:spcPct val="50000"/>
              </a:spcBef>
              <a:buClr>
                <a:srgbClr val="009BAE"/>
              </a:buClr>
              <a:buFont typeface="Wingdings" panose="05000000000000000000" pitchFamily="2" charset="2"/>
              <a:buNone/>
            </a:pPr>
            <a:r>
              <a:rPr lang="en-IN" altLang="en-US" sz="4000" smtClean="0">
                <a:latin typeface="Arial" panose="020B0604020202020204" pitchFamily="34" charset="0"/>
                <a:cs typeface="Arial" panose="020B0604020202020204" pitchFamily="34" charset="0"/>
              </a:rPr>
              <a:t>Integrals Involving Inverse Trigonometric Functions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547688" y="319088"/>
            <a:ext cx="8229600" cy="685800"/>
          </a:xfrm>
          <a:noFill/>
        </p:spPr>
        <p:txBody>
          <a:bodyPr/>
          <a:lstStyle/>
          <a:p>
            <a:pPr algn="l" eaLnBrk="1" hangingPunct="1"/>
            <a:r>
              <a:rPr lang="en-US" altLang="en-US" sz="2800" smtClean="0">
                <a:latin typeface="Arial" panose="020B0604020202020204" pitchFamily="34" charset="0"/>
                <a:cs typeface="Arial" panose="020B0604020202020204" pitchFamily="34" charset="0"/>
              </a:rPr>
              <a:t>Integrals Involving Inverse Trigonometric Functions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70013"/>
            <a:ext cx="8229600" cy="5256212"/>
          </a:xfrm>
        </p:spPr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US" altLang="en-US" sz="2400" smtClean="0">
                <a:latin typeface="Arial" panose="020B0604020202020204" pitchFamily="34" charset="0"/>
                <a:cs typeface="Arial" panose="020B0604020202020204" pitchFamily="34" charset="0"/>
              </a:rPr>
              <a:t>The derivatives of the six inverse trigonometric functions fall into three pairs. In each pair, the derivative of one function is the negative of the other. 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endParaRPr lang="en-US" altLang="en-US" sz="24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US" altLang="en-US" sz="2400" smtClean="0">
                <a:latin typeface="Arial" panose="020B0604020202020204" pitchFamily="34" charset="0"/>
                <a:cs typeface="Arial" panose="020B0604020202020204" pitchFamily="34" charset="0"/>
              </a:rPr>
              <a:t>For example,</a:t>
            </a:r>
          </a:p>
          <a:p>
            <a:pPr marL="0" indent="0" eaLnBrk="1" hangingPunct="1"/>
            <a:endParaRPr lang="en-US" altLang="en-US" sz="24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/>
            <a:endParaRPr lang="en-US" altLang="en-US" sz="24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Font typeface="Wingdings" panose="05000000000000000000" pitchFamily="2" charset="2"/>
              <a:buNone/>
            </a:pPr>
            <a:endParaRPr lang="en-US" altLang="en-US" sz="24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US" altLang="en-US" sz="2400" smtClean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</a:p>
        </p:txBody>
      </p:sp>
      <p:pic>
        <p:nvPicPr>
          <p:cNvPr id="8196" name="Picture 4" descr="(d/(d x))[arcsin(x)] = 1/sqrt(1 minus x^2).&#10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3657600"/>
            <a:ext cx="2971800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Picture 5" descr="(d/(d x))[arccos(x)] = negative 1/sqrt(1 minus x^2).&#10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5488" y="5105400"/>
            <a:ext cx="30480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70013"/>
            <a:ext cx="8229600" cy="5256212"/>
          </a:xfrm>
        </p:spPr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US" altLang="en-US" sz="2400" smtClean="0">
                <a:latin typeface="Arial" panose="020B0604020202020204" pitchFamily="34" charset="0"/>
                <a:cs typeface="Arial" panose="020B0604020202020204" pitchFamily="34" charset="0"/>
              </a:rPr>
              <a:t>When listing the </a:t>
            </a:r>
            <a:r>
              <a:rPr lang="en-US" altLang="en-US" sz="2400" i="1" smtClean="0">
                <a:latin typeface="Arial" panose="020B0604020202020204" pitchFamily="34" charset="0"/>
                <a:cs typeface="Arial" panose="020B0604020202020204" pitchFamily="34" charset="0"/>
              </a:rPr>
              <a:t>antiderivative </a:t>
            </a:r>
            <a:r>
              <a:rPr lang="en-US" altLang="en-US" sz="2400" smtClean="0">
                <a:latin typeface="Arial" panose="020B0604020202020204" pitchFamily="34" charset="0"/>
                <a:cs typeface="Arial" panose="020B0604020202020204" pitchFamily="34" charset="0"/>
              </a:rPr>
              <a:t>that corresponds to each of the inverse trigonometric functions, you need to use only one member from each pair. 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endParaRPr lang="en-US" altLang="en-US" sz="24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US" altLang="en-US" sz="2400" smtClean="0">
                <a:latin typeface="Arial" panose="020B0604020202020204" pitchFamily="34" charset="0"/>
                <a:cs typeface="Arial" panose="020B0604020202020204" pitchFamily="34" charset="0"/>
              </a:rPr>
              <a:t>It is conventional to use arcsin </a:t>
            </a:r>
            <a:r>
              <a:rPr lang="en-US" altLang="en-US" sz="2400" i="1" smtClean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altLang="en-US" sz="2400" smtClean="0">
                <a:latin typeface="Arial" panose="020B0604020202020204" pitchFamily="34" charset="0"/>
                <a:cs typeface="Arial" panose="020B0604020202020204" pitchFamily="34" charset="0"/>
              </a:rPr>
              <a:t> as the antiderivative </a:t>
            </a:r>
            <a:br>
              <a:rPr lang="en-US" altLang="en-US" sz="240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2400" smtClean="0">
                <a:latin typeface="Arial" panose="020B0604020202020204" pitchFamily="34" charset="0"/>
                <a:cs typeface="Arial" panose="020B0604020202020204" pitchFamily="34" charset="0"/>
              </a:rPr>
              <a:t>of                  rather than –arccos </a:t>
            </a:r>
            <a:r>
              <a:rPr lang="en-US" altLang="en-US" sz="2400" i="1" smtClean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altLang="en-US" sz="240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altLang="en-US" sz="2400" i="1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en-US" sz="240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219" name="Picture 6" descr="1/sqrt(1 minus x^2),&#10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5188" y="3381375"/>
            <a:ext cx="14478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>
          <a:xfrm>
            <a:off x="547688" y="319088"/>
            <a:ext cx="8229600" cy="685800"/>
          </a:xfrm>
          <a:noFill/>
        </p:spPr>
        <p:txBody>
          <a:bodyPr/>
          <a:lstStyle/>
          <a:p>
            <a:pPr algn="l" eaLnBrk="1" hangingPunct="1"/>
            <a:r>
              <a:rPr lang="en-US" altLang="en-US" sz="2800" smtClean="0">
                <a:latin typeface="Arial" panose="020B0604020202020204" pitchFamily="34" charset="0"/>
                <a:cs typeface="Arial" panose="020B0604020202020204" pitchFamily="34" charset="0"/>
              </a:rPr>
              <a:t>Integrals Involving Inverse Trigonometric Functions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547688" y="319088"/>
            <a:ext cx="8229600" cy="685800"/>
          </a:xfrm>
          <a:noFill/>
        </p:spPr>
        <p:txBody>
          <a:bodyPr/>
          <a:lstStyle/>
          <a:p>
            <a:pPr algn="l" eaLnBrk="1" hangingPunct="1"/>
            <a:r>
              <a:rPr lang="en-US" altLang="en-US" sz="2800" smtClean="0">
                <a:latin typeface="Arial" panose="020B0604020202020204" pitchFamily="34" charset="0"/>
                <a:cs typeface="Arial" panose="020B0604020202020204" pitchFamily="34" charset="0"/>
              </a:rPr>
              <a:t>Integrals Involving Inverse Trigonometric Functions</a:t>
            </a:r>
          </a:p>
        </p:txBody>
      </p:sp>
      <p:pic>
        <p:nvPicPr>
          <p:cNvPr id="10243" name="Picture 1" descr="Theorem 5.19. Integrals involving inverse trigonometric functions. Let u be a differentiable function of x, and let a &gt; 0. (item 1). int((d u)/sqrt(a^2 minus u^2)) = arcsin(u/a) + C. (item 2). int((d u)/(a^2 + u^2)) = (1/a) arctan(u/a) + C. (item 3). int((d u)/(u sqrt(u^2 minus a^2)) = (1/a) arcsec(abs(u)/a) + C.&#10;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538" y="1728788"/>
            <a:ext cx="7781925" cy="340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547688" y="319088"/>
            <a:ext cx="8229600" cy="685800"/>
          </a:xfrm>
          <a:noFill/>
        </p:spPr>
        <p:txBody>
          <a:bodyPr/>
          <a:lstStyle/>
          <a:p>
            <a:pPr algn="l" eaLnBrk="1" hangingPunct="1"/>
            <a:r>
              <a:rPr lang="en-US" altLang="en-US" sz="2300" smtClean="0">
                <a:latin typeface="Arial" panose="020B0604020202020204" pitchFamily="34" charset="0"/>
                <a:cs typeface="Arial" panose="020B0604020202020204" pitchFamily="34" charset="0"/>
              </a:rPr>
              <a:t>Example 1 – </a:t>
            </a:r>
            <a:r>
              <a:rPr lang="en-US" altLang="en-US" sz="2300" i="1" smtClean="0">
                <a:latin typeface="Arial" panose="020B0604020202020204" pitchFamily="34" charset="0"/>
                <a:cs typeface="Arial" panose="020B0604020202020204" pitchFamily="34" charset="0"/>
              </a:rPr>
              <a:t>Integration with Inverse Trigonometric Functions</a:t>
            </a:r>
          </a:p>
        </p:txBody>
      </p:sp>
      <p:pic>
        <p:nvPicPr>
          <p:cNvPr id="35847" name="Picture 7" descr="= (1/(3 sqrt(2))) arctan((3 x)/sqrt(2)) + C.&#10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0700" y="3251200"/>
            <a:ext cx="2819400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9" name="Picture 9" descr="= (1/3) arcsec(abs(2 x)/3) + C.&#10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7900" y="5308600"/>
            <a:ext cx="2895600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0" name="Picture 10" descr="(item a). int((d x)/sqrt(4 minus x^2)).&#10;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13" y="1295400"/>
            <a:ext cx="1608137" cy="712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1" name="Picture 11" descr="= arcsin(x/2) + C.&#10;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8200" y="1295400"/>
            <a:ext cx="1709738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52" name="Picture 12" descr="(item b). int((d x)/(2 + 9(x^2))).&#10;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13" y="2425700"/>
            <a:ext cx="1462087" cy="684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53" name="Picture 13" descr="= (1/3) int((3 d x)/((sqrt(2))^2 + (3 x)^2)).&#10;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0400" y="2413000"/>
            <a:ext cx="2266950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54" name="Picture 14" descr="u = 3 x, a = sqrt(2).&#10;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2517775"/>
            <a:ext cx="15271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55" name="Picture 15" descr="(item c). int((d x)/(x sqrt(4(x^2) minus 9))).&#10;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13" y="4267200"/>
            <a:ext cx="1782762" cy="81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56" name="Picture 16" descr="= int((2 d x)/((2 x) sqrt((2 x)^2 minus 3^2))).&#10;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4292600"/>
            <a:ext cx="2093913" cy="79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57" name="Picture 17" descr="u = 2 x, a = 3.&#10;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4538663"/>
            <a:ext cx="1362075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8" name="Picture 1" descr="u = x, a = 2.&#10;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3038" y="1592263"/>
            <a:ext cx="1047750" cy="18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58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8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58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58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58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58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358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58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58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58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358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58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58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58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00" decel="100000" fill="hold"/>
                                        <p:tgtEl>
                                          <p:spTgt spid="358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58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58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900" decel="100000" fill="hold"/>
                                        <p:tgtEl>
                                          <p:spTgt spid="358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58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58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58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900" decel="100000" fill="hold"/>
                                        <p:tgtEl>
                                          <p:spTgt spid="358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58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58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58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900" decel="100000" fill="hold"/>
                                        <p:tgtEl>
                                          <p:spTgt spid="358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58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58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58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900" decel="100000" fill="hold"/>
                                        <p:tgtEl>
                                          <p:spTgt spid="358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58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455613" y="3198813"/>
            <a:ext cx="822642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4000">
                <a:latin typeface="Arial" panose="020B0604020202020204" pitchFamily="34" charset="0"/>
              </a:rPr>
              <a:t>Completing the Square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662</TotalTime>
  <Words>346</Words>
  <Application>Microsoft Office PowerPoint</Application>
  <PresentationFormat>On-screen Show (4:3)</PresentationFormat>
  <Paragraphs>71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Integrals Involving Inverse Trigonometric Functions</vt:lpstr>
      <vt:lpstr>Integrals Involving Inverse Trigonometric Functions</vt:lpstr>
      <vt:lpstr>Integrals Involving Inverse Trigonometric Functions</vt:lpstr>
      <vt:lpstr>Example 1 – Integration with Inverse Trigonometric Functions</vt:lpstr>
      <vt:lpstr>PowerPoint Presentation</vt:lpstr>
      <vt:lpstr>Completing the Square</vt:lpstr>
      <vt:lpstr>Example 4 – Completing the Square</vt:lpstr>
      <vt:lpstr>Example 4 – Solution</vt:lpstr>
      <vt:lpstr>PowerPoint Presentation</vt:lpstr>
      <vt:lpstr>Review of Basic Integration Rules</vt:lpstr>
      <vt:lpstr>Review of Basic Integration Rules</vt:lpstr>
      <vt:lpstr>Example 6 – Comparing Integration Problems</vt:lpstr>
      <vt:lpstr>Example 6 – Solution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ssharma</dc:creator>
  <cp:lastModifiedBy>Sivasubramanian, Venkatesan</cp:lastModifiedBy>
  <cp:revision>258</cp:revision>
  <dcterms:created xsi:type="dcterms:W3CDTF">2008-11-21T04:28:28Z</dcterms:created>
  <dcterms:modified xsi:type="dcterms:W3CDTF">2018-08-01T11:20:26Z</dcterms:modified>
</cp:coreProperties>
</file>