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sldIdLst>
    <p:sldId id="274" r:id="rId2"/>
    <p:sldId id="275" r:id="rId3"/>
    <p:sldId id="256" r:id="rId4"/>
    <p:sldId id="260" r:id="rId5"/>
    <p:sldId id="259" r:id="rId6"/>
    <p:sldId id="261" r:id="rId7"/>
    <p:sldId id="262" r:id="rId8"/>
    <p:sldId id="276" r:id="rId9"/>
    <p:sldId id="277" r:id="rId10"/>
    <p:sldId id="270" r:id="rId11"/>
    <p:sldId id="278" r:id="rId12"/>
    <p:sldId id="280" r:id="rId13"/>
    <p:sldId id="279" r:id="rId14"/>
    <p:sldId id="281" r:id="rId15"/>
    <p:sldId id="264" r:id="rId16"/>
    <p:sldId id="282" r:id="rId17"/>
    <p:sldId id="283" r:id="rId18"/>
    <p:sldId id="284" r:id="rId19"/>
    <p:sldId id="285" r:id="rId20"/>
    <p:sldId id="291" r:id="rId21"/>
    <p:sldId id="287" r:id="rId22"/>
    <p:sldId id="288" r:id="rId23"/>
    <p:sldId id="286" r:id="rId24"/>
    <p:sldId id="290" r:id="rId25"/>
    <p:sldId id="292" r:id="rId26"/>
    <p:sldId id="293" r:id="rId27"/>
    <p:sldId id="294" r:id="rId28"/>
    <p:sldId id="296" r:id="rId29"/>
    <p:sldId id="295" r:id="rId30"/>
    <p:sldId id="297" r:id="rId31"/>
    <p:sldId id="298" r:id="rId32"/>
    <p:sldId id="299" r:id="rId33"/>
    <p:sldId id="300" r:id="rId34"/>
    <p:sldId id="301"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6" autoAdjust="0"/>
    <p:restoredTop sz="94660"/>
  </p:normalViewPr>
  <p:slideViewPr>
    <p:cSldViewPr>
      <p:cViewPr varScale="1">
        <p:scale>
          <a:sx n="92" d="100"/>
          <a:sy n="92" d="100"/>
        </p:scale>
        <p:origin x="-3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76BDCE3-9999-4941-962F-EBE7442FBB41}" type="slidenum">
              <a:rPr lang="en-US" altLang="en-US"/>
              <a:pPr/>
              <a:t>‹#›</a:t>
            </a:fld>
            <a:endParaRPr lang="en-US" altLang="en-US"/>
          </a:p>
        </p:txBody>
      </p:sp>
    </p:spTree>
    <p:extLst>
      <p:ext uri="{BB962C8B-B14F-4D97-AF65-F5344CB8AC3E}">
        <p14:creationId xmlns:p14="http://schemas.microsoft.com/office/powerpoint/2010/main" val="730884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D77DA23-CED5-4595-B13F-ED8AF1F8B62B}" type="slidenum">
              <a:rPr lang="en-US" altLang="en-US"/>
              <a:pPr>
                <a:spcBef>
                  <a:spcPct val="0"/>
                </a:spcBef>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456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087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3225"/>
            <a:ext cx="2057400"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3225"/>
            <a:ext cx="60198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5415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840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128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212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362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690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083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4705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127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p>
        </p:txBody>
      </p:sp>
      <p:sp>
        <p:nvSpPr>
          <p:cNvPr id="1027" name="Rectangle 2"/>
          <p:cNvSpPr>
            <a:spLocks noGrp="1" noChangeArrowheads="1"/>
          </p:cNvSpPr>
          <p:nvPr>
            <p:ph type="body" idx="1"/>
          </p:nvPr>
        </p:nvSpPr>
        <p:spPr bwMode="auto">
          <a:xfrm>
            <a:off x="457200" y="13001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032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3324" name="Text Box 12"/>
          <p:cNvSpPr txBox="1">
            <a:spLocks noChangeArrowheads="1"/>
          </p:cNvSpPr>
          <p:nvPr userDrawn="1"/>
        </p:nvSpPr>
        <p:spPr bwMode="auto">
          <a:xfrm>
            <a:off x="8543925" y="6172200"/>
            <a:ext cx="600075" cy="366713"/>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fld id="{639F6801-C1AC-45D8-8729-9A511CDEAD5D}" type="slidenum">
              <a:rPr lang="en-US" altLang="en-US"/>
              <a:pPr eaLnBrk="1" hangingPunct="1">
                <a:spcBef>
                  <a:spcPct val="50000"/>
                </a:spcBef>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000" b="1">
                <a:solidFill>
                  <a:schemeClr val="bg1"/>
                </a:solidFill>
              </a:rPr>
              <a:t>P</a:t>
            </a:r>
          </a:p>
        </p:txBody>
      </p:sp>
      <p:sp>
        <p:nvSpPr>
          <p:cNvPr id="3076"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7" name="Text Box 4"/>
          <p:cNvSpPr txBox="1">
            <a:spLocks noChangeArrowheads="1"/>
          </p:cNvSpPr>
          <p:nvPr/>
        </p:nvSpPr>
        <p:spPr bwMode="auto">
          <a:xfrm>
            <a:off x="1139825" y="228600"/>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000" b="1">
                <a:solidFill>
                  <a:srgbClr val="E72D36"/>
                </a:solidFill>
              </a:rPr>
              <a:t>5</a:t>
            </a:r>
          </a:p>
        </p:txBody>
      </p:sp>
      <p:pic>
        <p:nvPicPr>
          <p:cNvPr id="3078" name="Picture 1" descr="Cover pag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2057400" y="228600"/>
            <a:ext cx="6858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Arial" panose="020B0604020202020204" pitchFamily="34" charset="0"/>
              <a:buNone/>
              <a:defRPr/>
            </a:pPr>
            <a:r>
              <a:rPr lang="en-IN" altLang="en-US" sz="3400" b="1" dirty="0" smtClean="0">
                <a:latin typeface="+mj-lt"/>
              </a:rPr>
              <a:t>Logarithmic, Exponential, and Other Transcendental Functions</a:t>
            </a:r>
            <a:endParaRPr lang="en-US" altLang="en-US" sz="3400" b="1" dirty="0" smtClean="0">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5613" y="3200400"/>
            <a:ext cx="8226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000"/>
              <a:t>L’Hôpital’s Rule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47688" y="319088"/>
            <a:ext cx="8229600" cy="685800"/>
          </a:xfrm>
          <a:noFill/>
        </p:spPr>
        <p:txBody>
          <a:bodyPr/>
          <a:lstStyle/>
          <a:p>
            <a:pPr eaLnBrk="1" hangingPunct="1">
              <a:spcBef>
                <a:spcPct val="50000"/>
              </a:spcBef>
            </a:pPr>
            <a:r>
              <a:rPr lang="en-US" altLang="en-US" sz="4000" smtClean="0">
                <a:solidFill>
                  <a:schemeClr val="bg1"/>
                </a:solidFill>
              </a:rPr>
              <a:t>L’Hôpital’s Rule</a:t>
            </a:r>
          </a:p>
        </p:txBody>
      </p:sp>
      <p:sp>
        <p:nvSpPr>
          <p:cNvPr id="14339" name="Rectangle 3"/>
          <p:cNvSpPr>
            <a:spLocks noGrp="1" noChangeArrowheads="1"/>
          </p:cNvSpPr>
          <p:nvPr>
            <p:ph type="body" idx="1"/>
          </p:nvPr>
        </p:nvSpPr>
        <p:spPr>
          <a:xfrm>
            <a:off x="457200" y="1370013"/>
            <a:ext cx="8226425" cy="5256212"/>
          </a:xfrm>
          <a:noFill/>
        </p:spPr>
        <p:txBody>
          <a:bodyPr/>
          <a:lstStyle/>
          <a:p>
            <a:pPr marL="0" indent="0">
              <a:buFont typeface="Wingdings" pitchFamily="2" charset="2"/>
              <a:buNone/>
            </a:pPr>
            <a:r>
              <a:rPr lang="en-US" altLang="en-US" smtClean="0"/>
              <a:t>To find the limit illustrated in Figure 5.23, you can use a </a:t>
            </a:r>
            <a:br>
              <a:rPr lang="en-US" altLang="en-US" smtClean="0"/>
            </a:br>
            <a:r>
              <a:rPr lang="en-US" altLang="en-US" smtClean="0"/>
              <a:t>theorem called </a:t>
            </a:r>
            <a:r>
              <a:rPr lang="en-US" altLang="en-US" b="1" smtClean="0"/>
              <a:t>L’Hôpital’s Rule. </a:t>
            </a:r>
          </a:p>
          <a:p>
            <a:pPr marL="0" indent="0">
              <a:buFont typeface="Wingdings" pitchFamily="2" charset="2"/>
              <a:buNone/>
            </a:pPr>
            <a:endParaRPr lang="en-US" altLang="en-US" b="1" smtClean="0"/>
          </a:p>
          <a:p>
            <a:pPr marL="0" indent="0">
              <a:buFont typeface="Wingdings" pitchFamily="2" charset="2"/>
              <a:buNone/>
            </a:pPr>
            <a:endParaRPr lang="en-US" altLang="en-US" b="1" smtClean="0"/>
          </a:p>
          <a:p>
            <a:pPr marL="0" indent="0">
              <a:buFont typeface="Wingdings" pitchFamily="2" charset="2"/>
              <a:buNone/>
            </a:pPr>
            <a:endParaRPr lang="en-US" altLang="en-US" b="1" smtClean="0"/>
          </a:p>
          <a:p>
            <a:pPr marL="0" indent="0">
              <a:buFont typeface="Wingdings" pitchFamily="2" charset="2"/>
              <a:buNone/>
            </a:pPr>
            <a:endParaRPr lang="en-US" altLang="en-US" b="1" smtClean="0"/>
          </a:p>
          <a:p>
            <a:pPr marL="0" indent="0">
              <a:buFont typeface="Wingdings" pitchFamily="2" charset="2"/>
              <a:buNone/>
            </a:pPr>
            <a:endParaRPr lang="en-US" altLang="en-US" b="1" smtClean="0"/>
          </a:p>
          <a:p>
            <a:pPr marL="0" indent="0">
              <a:buFont typeface="Wingdings" pitchFamily="2" charset="2"/>
              <a:buNone/>
            </a:pPr>
            <a:endParaRPr lang="en-US" altLang="en-US" b="1" smtClean="0"/>
          </a:p>
          <a:p>
            <a:pPr marL="0" indent="0">
              <a:buFont typeface="Wingdings" pitchFamily="2" charset="2"/>
              <a:buNone/>
            </a:pPr>
            <a:r>
              <a:rPr lang="en-US" altLang="en-US" smtClean="0"/>
              <a:t>This theorem states that under certain conditions, the limit of the quotient </a:t>
            </a:r>
            <a:r>
              <a:rPr lang="en-US" altLang="en-US" i="1" smtClean="0"/>
              <a:t>f</a:t>
            </a:r>
            <a:r>
              <a:rPr lang="en-US" altLang="en-US" sz="400" i="1" smtClean="0"/>
              <a:t> </a:t>
            </a:r>
            <a:r>
              <a:rPr lang="en-US" altLang="en-US" smtClean="0"/>
              <a:t>(</a:t>
            </a:r>
            <a:r>
              <a:rPr lang="en-US" altLang="en-US" i="1" smtClean="0"/>
              <a:t>x</a:t>
            </a:r>
            <a:r>
              <a:rPr lang="en-US" altLang="en-US" smtClean="0"/>
              <a:t>)</a:t>
            </a:r>
            <a:r>
              <a:rPr lang="en-US" altLang="en-US" sz="800" smtClean="0"/>
              <a:t> </a:t>
            </a:r>
            <a:r>
              <a:rPr lang="en-US" altLang="en-US" smtClean="0"/>
              <a:t>/</a:t>
            </a:r>
            <a:r>
              <a:rPr lang="en-US" altLang="en-US" sz="800" smtClean="0"/>
              <a:t> </a:t>
            </a:r>
            <a:r>
              <a:rPr lang="en-US" altLang="en-US" i="1" smtClean="0"/>
              <a:t>g</a:t>
            </a:r>
            <a:r>
              <a:rPr lang="en-US" altLang="en-US" smtClean="0"/>
              <a:t>(</a:t>
            </a:r>
            <a:r>
              <a:rPr lang="en-US" altLang="en-US" i="1" smtClean="0"/>
              <a:t>x</a:t>
            </a:r>
            <a:r>
              <a:rPr lang="en-US" altLang="en-US" smtClean="0"/>
              <a:t>) is determined by the limit of the </a:t>
            </a:r>
            <a:br>
              <a:rPr lang="en-US" altLang="en-US" smtClean="0"/>
            </a:br>
            <a:r>
              <a:rPr lang="en-US" altLang="en-US" smtClean="0"/>
              <a:t>quotient of the derivatives</a:t>
            </a:r>
          </a:p>
          <a:p>
            <a:pPr marL="0" indent="0">
              <a:buFont typeface="Wingdings" pitchFamily="2" charset="2"/>
              <a:buNone/>
            </a:pPr>
            <a:endParaRPr lang="en-US" altLang="en-US" smtClean="0"/>
          </a:p>
          <a:p>
            <a:pPr marL="0" indent="0">
              <a:buFont typeface="Wingdings" pitchFamily="2" charset="2"/>
              <a:buNone/>
            </a:pPr>
            <a:endParaRPr lang="en-US" altLang="en-US" sz="500" smtClean="0"/>
          </a:p>
        </p:txBody>
      </p:sp>
      <p:pic>
        <p:nvPicPr>
          <p:cNvPr id="14340" name="Picture 1" descr="(f prime (x))/(g prime (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8775" y="5751513"/>
            <a:ext cx="9874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descr="The image consists of a visual representation and a caption. Visual representation. A curve is graphed on the x y coordinate plane. It is labeled y = (e^(2 x) minus 1)/x. It enters the left of the viewing window in the second quadrant just above the negative x axis, goes up and to the right with increasing steepness, intersects the positive y axis at the open point (0, 2), goes further up and to the right in the first quadrant, and exits the top of the viewing window. Caption. The limit as x approaches 0 appears to be 2.&#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2133600"/>
            <a:ext cx="24193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5"/>
          <p:cNvSpPr txBox="1">
            <a:spLocks noChangeArrowheads="1"/>
          </p:cNvSpPr>
          <p:nvPr/>
        </p:nvSpPr>
        <p:spPr bwMode="auto">
          <a:xfrm>
            <a:off x="4038600" y="45720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t>Figure 5.23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7688" y="319088"/>
            <a:ext cx="8229600" cy="685800"/>
          </a:xfrm>
          <a:noFill/>
        </p:spPr>
        <p:txBody>
          <a:bodyPr/>
          <a:lstStyle/>
          <a:p>
            <a:pPr eaLnBrk="1" hangingPunct="1">
              <a:spcBef>
                <a:spcPct val="50000"/>
              </a:spcBef>
            </a:pPr>
            <a:r>
              <a:rPr lang="en-US" altLang="en-US" sz="4000" smtClean="0">
                <a:solidFill>
                  <a:schemeClr val="bg1"/>
                </a:solidFill>
              </a:rPr>
              <a:t>L’Hôpital’s Rule</a:t>
            </a:r>
          </a:p>
        </p:txBody>
      </p:sp>
      <p:sp>
        <p:nvSpPr>
          <p:cNvPr id="15363" name="Rectangle 3"/>
          <p:cNvSpPr>
            <a:spLocks noGrp="1" noChangeArrowheads="1"/>
          </p:cNvSpPr>
          <p:nvPr>
            <p:ph type="body" idx="1"/>
          </p:nvPr>
        </p:nvSpPr>
        <p:spPr>
          <a:xfrm>
            <a:off x="457200" y="1370013"/>
            <a:ext cx="8226425" cy="5256212"/>
          </a:xfrm>
          <a:noFill/>
        </p:spPr>
        <p:txBody>
          <a:bodyPr/>
          <a:lstStyle/>
          <a:p>
            <a:pPr marL="0" indent="0">
              <a:buFont typeface="Wingdings" pitchFamily="2" charset="2"/>
              <a:buNone/>
            </a:pPr>
            <a:endParaRPr lang="en-US" altLang="en-US" sz="500" smtClean="0"/>
          </a:p>
          <a:p>
            <a:pPr marL="0" indent="0">
              <a:buFont typeface="Wingdings" pitchFamily="2" charset="2"/>
              <a:buNone/>
            </a:pPr>
            <a:r>
              <a:rPr lang="en-US" altLang="en-US" smtClean="0"/>
              <a:t>To prove this theorem, you can use a more general result called the </a:t>
            </a:r>
            <a:r>
              <a:rPr lang="en-US" altLang="en-US" b="1" smtClean="0"/>
              <a:t>Extended Mean Value Theorem.</a:t>
            </a:r>
          </a:p>
          <a:p>
            <a:pPr marL="0" indent="0">
              <a:buFont typeface="Wingdings" pitchFamily="2" charset="2"/>
              <a:buNone/>
            </a:pPr>
            <a:endParaRPr lang="en-US" altLang="en-US" smtClean="0"/>
          </a:p>
        </p:txBody>
      </p:sp>
      <p:pic>
        <p:nvPicPr>
          <p:cNvPr id="15364" name="Picture 4" descr="Theorem 5.16. The extended mean value theorem. If f and g are differentiable on an open interval (a, b) and continuous on [a, b] such that g prime (x) != 0 for any x in (a, b), then there exists a point c in (a, b) such that (f prime (c))/(g prime (c)) = (f(b) minus f(a))/(g(b) minus g(a)).&#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2438400"/>
            <a:ext cx="77755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47688" y="319088"/>
            <a:ext cx="8229600" cy="685800"/>
          </a:xfrm>
          <a:noFill/>
        </p:spPr>
        <p:txBody>
          <a:bodyPr/>
          <a:lstStyle/>
          <a:p>
            <a:pPr eaLnBrk="1" hangingPunct="1">
              <a:spcBef>
                <a:spcPct val="50000"/>
              </a:spcBef>
            </a:pPr>
            <a:r>
              <a:rPr lang="en-US" altLang="en-US" sz="4000" smtClean="0">
                <a:solidFill>
                  <a:schemeClr val="bg1"/>
                </a:solidFill>
              </a:rPr>
              <a:t>L’Hôpital’s Rule</a:t>
            </a:r>
          </a:p>
        </p:txBody>
      </p:sp>
      <p:pic>
        <p:nvPicPr>
          <p:cNvPr id="16388" name="Picture 3" descr="Theorem 5.17. L'Hôpital's Rule. Let f and g be functions that are differentiable on an open interval (a, b) containing c, except possibly at c itself. Assume that g prime (x) != 0 for all x in (a, b), except possibly at c itself. If the limit of f(x)/g(x) as x approaches c produces the indeterminate form 0/0, then lim_(x right arrow c) (f(x)/g(x)) = lim_(x right arrow c) ((f prime (x))/(g prime (x))) provided the limit on the right exists, or is infinite. This result also applies when the limit of f(x)/g(x) as x approaches c produces any one of the indeterminate forms infinity/infinity, (negative infinity)/infinity, infinity/(negative infinity), or (negative infinity)/(negative infinity).&#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703388"/>
            <a:ext cx="7694612"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7688" y="319088"/>
            <a:ext cx="8229600" cy="685800"/>
          </a:xfrm>
          <a:noFill/>
        </p:spPr>
        <p:txBody>
          <a:bodyPr/>
          <a:lstStyle/>
          <a:p>
            <a:pPr eaLnBrk="1" hangingPunct="1">
              <a:spcBef>
                <a:spcPct val="50000"/>
              </a:spcBef>
            </a:pPr>
            <a:r>
              <a:rPr lang="en-US" altLang="en-US" sz="4000" smtClean="0">
                <a:solidFill>
                  <a:schemeClr val="bg1"/>
                </a:solidFill>
              </a:rPr>
              <a:t>L’Hôpital’s Rule</a:t>
            </a:r>
          </a:p>
        </p:txBody>
      </p:sp>
      <p:sp>
        <p:nvSpPr>
          <p:cNvPr id="17411" name="Rectangle 3"/>
          <p:cNvSpPr>
            <a:spLocks noGrp="1" noChangeArrowheads="1"/>
          </p:cNvSpPr>
          <p:nvPr>
            <p:ph type="body" idx="1"/>
          </p:nvPr>
        </p:nvSpPr>
        <p:spPr>
          <a:xfrm>
            <a:off x="457200" y="1370013"/>
            <a:ext cx="8226425" cy="5256212"/>
          </a:xfrm>
          <a:noFill/>
        </p:spPr>
        <p:txBody>
          <a:bodyPr/>
          <a:lstStyle/>
          <a:p>
            <a:pPr marL="0" indent="0">
              <a:buFont typeface="Wingdings" pitchFamily="2" charset="2"/>
              <a:buNone/>
            </a:pPr>
            <a:r>
              <a:rPr lang="en-US" altLang="en-US" smtClean="0"/>
              <a:t>L’Hôpital’s Rule can also be applied to one-sided limits. For instance, if the limit of </a:t>
            </a:r>
            <a:r>
              <a:rPr lang="en-US" altLang="en-US" i="1" smtClean="0"/>
              <a:t>f</a:t>
            </a:r>
            <a:r>
              <a:rPr lang="en-US" altLang="en-US" sz="400" i="1" smtClean="0"/>
              <a:t> </a:t>
            </a:r>
            <a:r>
              <a:rPr lang="en-US" altLang="en-US" smtClean="0"/>
              <a:t>(</a:t>
            </a:r>
            <a:r>
              <a:rPr lang="en-US" altLang="en-US" i="1" smtClean="0"/>
              <a:t>x</a:t>
            </a:r>
            <a:r>
              <a:rPr lang="en-US" altLang="en-US" smtClean="0"/>
              <a:t>)</a:t>
            </a:r>
            <a:r>
              <a:rPr lang="en-US" altLang="en-US" sz="800" smtClean="0"/>
              <a:t> </a:t>
            </a:r>
            <a:r>
              <a:rPr lang="en-US" altLang="en-US" smtClean="0"/>
              <a:t>/</a:t>
            </a:r>
            <a:r>
              <a:rPr lang="en-US" altLang="en-US" sz="800" smtClean="0"/>
              <a:t> </a:t>
            </a:r>
            <a:r>
              <a:rPr lang="en-US" altLang="en-US" i="1" smtClean="0"/>
              <a:t>g</a:t>
            </a:r>
            <a:r>
              <a:rPr lang="en-US" altLang="en-US" smtClean="0"/>
              <a:t>(</a:t>
            </a:r>
            <a:r>
              <a:rPr lang="en-US" altLang="en-US" i="1" smtClean="0"/>
              <a:t>x</a:t>
            </a:r>
            <a:r>
              <a:rPr lang="en-US" altLang="en-US" smtClean="0"/>
              <a:t>) as </a:t>
            </a:r>
            <a:r>
              <a:rPr lang="en-US" altLang="en-US" i="1" smtClean="0"/>
              <a:t>x </a:t>
            </a:r>
            <a:r>
              <a:rPr lang="en-US" altLang="en-US" smtClean="0"/>
              <a:t>approaches </a:t>
            </a:r>
            <a:r>
              <a:rPr lang="en-US" altLang="en-US" i="1" smtClean="0"/>
              <a:t>c from the right </a:t>
            </a:r>
            <a:r>
              <a:rPr lang="en-US" altLang="en-US" smtClean="0"/>
              <a:t>produces the indeterminate form 0</a:t>
            </a:r>
            <a:r>
              <a:rPr lang="en-US" altLang="en-US" sz="800" smtClean="0"/>
              <a:t> </a:t>
            </a:r>
            <a:r>
              <a:rPr lang="en-US" altLang="en-US" smtClean="0"/>
              <a:t>/</a:t>
            </a:r>
            <a:r>
              <a:rPr lang="en-US" altLang="en-US" sz="800" smtClean="0"/>
              <a:t> </a:t>
            </a:r>
            <a:r>
              <a:rPr lang="en-US" altLang="en-US" smtClean="0"/>
              <a:t>0, then</a:t>
            </a:r>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r>
              <a:rPr lang="en-US" altLang="en-US" smtClean="0"/>
              <a:t>provided the limit exists (or is infinite).</a:t>
            </a:r>
          </a:p>
        </p:txBody>
      </p:sp>
      <p:pic>
        <p:nvPicPr>
          <p:cNvPr id="17412" name="Picture 1" descr="lim_(x right arrow c^+) (f(x)/g(x)) = lim_(x right arrow c^+) ((f prime (x))/(g prime (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2743200"/>
            <a:ext cx="25050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defRPr/>
            </a:pPr>
            <a:r>
              <a:rPr lang="en-US" dirty="0" smtClean="0"/>
              <a:t>Evaluate</a:t>
            </a:r>
          </a:p>
          <a:p>
            <a:pPr marL="0" indent="0" eaLnBrk="1" hangingPunct="1">
              <a:buFont typeface="Wingdings" pitchFamily="2" charset="2"/>
              <a:buNone/>
              <a:defRPr/>
            </a:pPr>
            <a:endParaRPr lang="en-US" altLang="en-US" dirty="0" smtClean="0"/>
          </a:p>
          <a:p>
            <a:pPr marL="0" indent="0" eaLnBrk="1" hangingPunct="1">
              <a:lnSpc>
                <a:spcPct val="110000"/>
              </a:lnSpc>
              <a:buFont typeface="Wingdings" pitchFamily="2" charset="2"/>
              <a:buNone/>
              <a:defRPr/>
            </a:pPr>
            <a:endParaRPr lang="en-US" altLang="en-US"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endParaRPr lang="en-US" altLang="en-US"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r>
              <a:rPr lang="en-US" altLang="en-US" kern="1200" dirty="0" smtClean="0">
                <a:solidFill>
                  <a:srgbClr val="D7181E"/>
                </a:solidFill>
                <a:cs typeface="Arial" panose="020B0604020202020204" pitchFamily="34" charset="0"/>
              </a:rPr>
              <a:t>Solution</a:t>
            </a:r>
            <a:r>
              <a:rPr lang="en-US" altLang="en-US" kern="1200" dirty="0">
                <a:solidFill>
                  <a:srgbClr val="D7181E"/>
                </a:solidFill>
                <a:cs typeface="Arial" panose="020B0604020202020204" pitchFamily="34" charset="0"/>
              </a:rPr>
              <a:t>: </a:t>
            </a:r>
          </a:p>
          <a:p>
            <a:pPr marL="0" indent="0" eaLnBrk="1" hangingPunct="1">
              <a:buFont typeface="Wingdings" pitchFamily="2" charset="2"/>
              <a:buNone/>
              <a:defRPr/>
            </a:pPr>
            <a:r>
              <a:rPr lang="en-US" dirty="0"/>
              <a:t>Because direct substitution results in the indeterminate form </a:t>
            </a:r>
            <a:r>
              <a:rPr lang="en-US" dirty="0" smtClean="0"/>
              <a:t>0</a:t>
            </a:r>
            <a:r>
              <a:rPr lang="en-US" sz="800" dirty="0" smtClean="0"/>
              <a:t> </a:t>
            </a:r>
            <a:r>
              <a:rPr lang="en-US" dirty="0" smtClean="0"/>
              <a:t>/</a:t>
            </a:r>
            <a:r>
              <a:rPr lang="en-US" sz="800" dirty="0" smtClean="0"/>
              <a:t> </a:t>
            </a:r>
            <a:r>
              <a:rPr lang="en-US" dirty="0" smtClean="0"/>
              <a:t>0</a:t>
            </a:r>
          </a:p>
          <a:p>
            <a:pPr marL="0" indent="0" eaLnBrk="1" hangingPunct="1">
              <a:buFont typeface="Wingdings" pitchFamily="2" charset="2"/>
              <a:buNone/>
              <a:defRPr/>
            </a:pPr>
            <a:endParaRPr lang="en-US" altLang="en-US" dirty="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smtClean="0"/>
          </a:p>
        </p:txBody>
      </p:sp>
      <p:sp>
        <p:nvSpPr>
          <p:cNvPr id="18435" name="Rectangle 3"/>
          <p:cNvSpPr>
            <a:spLocks noGrp="1" noChangeArrowheads="1"/>
          </p:cNvSpPr>
          <p:nvPr>
            <p:ph type="title"/>
          </p:nvPr>
        </p:nvSpPr>
        <p:spPr>
          <a:xfrm>
            <a:off x="547688" y="319088"/>
            <a:ext cx="8229600" cy="685800"/>
          </a:xfrm>
          <a:noFill/>
        </p:spPr>
        <p:txBody>
          <a:bodyPr/>
          <a:lstStyle/>
          <a:p>
            <a:pPr eaLnBrk="1" hangingPunct="1"/>
            <a:r>
              <a:rPr lang="en-US" altLang="en-US" sz="3800" smtClean="0">
                <a:solidFill>
                  <a:schemeClr val="bg1"/>
                </a:solidFill>
              </a:rPr>
              <a:t>Example 1 – </a:t>
            </a:r>
            <a:r>
              <a:rPr lang="en-US" altLang="en-US" sz="3800" i="1" smtClean="0">
                <a:solidFill>
                  <a:schemeClr val="bg1"/>
                </a:solidFill>
              </a:rPr>
              <a:t>Indeterminate Form 0/0</a:t>
            </a:r>
          </a:p>
        </p:txBody>
      </p:sp>
      <p:pic>
        <p:nvPicPr>
          <p:cNvPr id="18436" name="Picture 1" descr="lim_(x right arrow 0) ((e^(2 x) minus 1)/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89125"/>
            <a:ext cx="14271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im_(x right arrow 0) ((e^(2 x) minus 1)/x). An arrow points from the numerator (e^(2 x) minus 1) to the following equation: lim_(x right arrow 0) (e^(2 x) minus 1) = 0. An arrow points from the denominator x to the following equation lim_(x right arrow 0) (x) = 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4437063"/>
            <a:ext cx="442436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0">
                                            <p:txEl>
                                              <p:pRg st="4" end="4"/>
                                            </p:txEl>
                                          </p:spTgt>
                                        </p:tgtEl>
                                        <p:attrNameLst>
                                          <p:attrName>style.visibility</p:attrName>
                                        </p:attrNameLst>
                                      </p:cBhvr>
                                      <p:to>
                                        <p:strVal val="visible"/>
                                      </p:to>
                                    </p:set>
                                    <p:animEffect transition="in" filter="fade">
                                      <p:cBhvr>
                                        <p:cTn id="7" dur="1000"/>
                                        <p:tgtEl>
                                          <p:spTgt spid="37890">
                                            <p:txEl>
                                              <p:pRg st="4" end="4"/>
                                            </p:txEl>
                                          </p:spTgt>
                                        </p:tgtEl>
                                      </p:cBhvr>
                                    </p:animEffect>
                                    <p:anim calcmode="lin" valueType="num">
                                      <p:cBhvr>
                                        <p:cTn id="8"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0">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0">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0">
                                            <p:txEl>
                                              <p:pRg st="5" end="5"/>
                                            </p:txEl>
                                          </p:spTgt>
                                        </p:tgtEl>
                                        <p:attrNameLst>
                                          <p:attrName>style.visibility</p:attrName>
                                        </p:attrNameLst>
                                      </p:cBhvr>
                                      <p:to>
                                        <p:strVal val="visible"/>
                                      </p:to>
                                    </p:set>
                                    <p:animEffect transition="in" filter="fade">
                                      <p:cBhvr>
                                        <p:cTn id="13" dur="1000"/>
                                        <p:tgtEl>
                                          <p:spTgt spid="37890">
                                            <p:txEl>
                                              <p:pRg st="5" end="5"/>
                                            </p:txEl>
                                          </p:spTgt>
                                        </p:tgtEl>
                                      </p:cBhvr>
                                    </p:animEffect>
                                    <p:anim calcmode="lin" valueType="num">
                                      <p:cBhvr>
                                        <p:cTn id="14"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0">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0">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 2. Evaluate the limit.&#10;"/>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defRPr/>
            </a:pPr>
            <a:r>
              <a:rPr lang="en-US" dirty="0" smtClean="0"/>
              <a:t>You </a:t>
            </a:r>
            <a:r>
              <a:rPr lang="en-US" dirty="0"/>
              <a:t>can apply </a:t>
            </a:r>
            <a:r>
              <a:rPr lang="en-US" dirty="0" err="1"/>
              <a:t>L’Hôpital’s</a:t>
            </a:r>
            <a:r>
              <a:rPr lang="en-US" dirty="0"/>
              <a:t> Rule, as shown below</a:t>
            </a:r>
            <a:r>
              <a:rPr lang="en-US" dirty="0" smtClean="0"/>
              <a:t>.</a:t>
            </a:r>
          </a:p>
          <a:p>
            <a:pPr marL="0" indent="0" eaLnBrk="1" hangingPunct="1">
              <a:buFont typeface="Wingdings" pitchFamily="2" charset="2"/>
              <a:buNone/>
              <a:defRPr/>
            </a:pPr>
            <a:endParaRPr lang="en-US" dirty="0"/>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altLang="en-US" dirty="0" smtClean="0"/>
          </a:p>
          <a:p>
            <a:pPr marL="0" indent="0" eaLnBrk="1" hangingPunct="1">
              <a:lnSpc>
                <a:spcPct val="110000"/>
              </a:lnSpc>
              <a:buFont typeface="Wingdings" pitchFamily="2" charset="2"/>
              <a:buNone/>
              <a:defRPr/>
            </a:pPr>
            <a:endParaRPr lang="en-US" altLang="en-US"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endParaRPr lang="en-US" altLang="en-US" kern="1200" dirty="0" smtClean="0">
              <a:solidFill>
                <a:srgbClr val="D7181E"/>
              </a:solidFill>
              <a:cs typeface="Arial" panose="020B0604020202020204" pitchFamily="34" charset="0"/>
            </a:endParaRPr>
          </a:p>
          <a:p>
            <a:pPr marL="0" indent="0" eaLnBrk="1" hangingPunct="1">
              <a:buFont typeface="Wingdings" pitchFamily="2" charset="2"/>
              <a:buNone/>
              <a:defRPr/>
            </a:pPr>
            <a:endParaRPr lang="en-US" altLang="en-US" dirty="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smtClean="0"/>
          </a:p>
        </p:txBody>
      </p:sp>
      <p:sp>
        <p:nvSpPr>
          <p:cNvPr id="19459"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sp>
        <p:nvSpPr>
          <p:cNvPr id="19460"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a:solidFill>
                  <a:schemeClr val="bg1"/>
                </a:solidFill>
              </a:rPr>
              <a:t>cont'd</a:t>
            </a:r>
          </a:p>
        </p:txBody>
      </p:sp>
      <p:pic>
        <p:nvPicPr>
          <p:cNvPr id="19461" name="Picture 3" descr="lim_(x right arrow 0) ((e^(2 x) minus 1)/x) = lim_(x right arrow 0)(((d/(d x))[e^(2 x minus 1)])/((d/(d x))[x])). Apply L'Hôpital's Rul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911350"/>
            <a:ext cx="6357937"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 2. Evaluate the limit.&#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4610100"/>
            <a:ext cx="45386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 lim_(x right arrow 0) ((2 (e^(2 x)))/1). Differentiate numerator and denominator.&#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421063"/>
            <a:ext cx="653891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a:buFont typeface="Wingdings" pitchFamily="2" charset="2"/>
              <a:buNone/>
              <a:defRPr/>
            </a:pPr>
            <a:r>
              <a:rPr lang="en-US" dirty="0"/>
              <a:t>Another form of </a:t>
            </a:r>
            <a:r>
              <a:rPr lang="en-US" dirty="0" err="1"/>
              <a:t>L’Hôpital’s</a:t>
            </a:r>
            <a:r>
              <a:rPr lang="en-US" dirty="0"/>
              <a:t> Rule states that if the limit of </a:t>
            </a:r>
            <a:endParaRPr lang="en-US" dirty="0" smtClean="0"/>
          </a:p>
          <a:p>
            <a:pPr marL="0" indent="0">
              <a:buFont typeface="Wingdings" pitchFamily="2" charset="2"/>
              <a:buNone/>
              <a:defRPr/>
            </a:pPr>
            <a:r>
              <a:rPr lang="en-US" i="1" dirty="0" smtClean="0"/>
              <a:t>f</a:t>
            </a:r>
            <a:r>
              <a:rPr lang="en-US" sz="400" i="1" dirty="0" smtClean="0"/>
              <a:t> </a:t>
            </a:r>
            <a:r>
              <a:rPr lang="en-US" dirty="0"/>
              <a:t>(</a:t>
            </a:r>
            <a:r>
              <a:rPr lang="en-US" i="1" dirty="0"/>
              <a:t>x</a:t>
            </a:r>
            <a:r>
              <a:rPr lang="en-US" dirty="0" smtClean="0"/>
              <a:t>)</a:t>
            </a:r>
            <a:r>
              <a:rPr lang="en-US" sz="800" dirty="0" smtClean="0"/>
              <a:t> </a:t>
            </a:r>
            <a:r>
              <a:rPr lang="en-US" dirty="0" smtClean="0"/>
              <a:t>/</a:t>
            </a:r>
            <a:r>
              <a:rPr lang="en-US" sz="800" dirty="0" smtClean="0"/>
              <a:t> </a:t>
            </a:r>
            <a:r>
              <a:rPr lang="en-US" i="1" dirty="0" smtClean="0"/>
              <a:t>g</a:t>
            </a:r>
            <a:r>
              <a:rPr lang="en-US" dirty="0" smtClean="0"/>
              <a:t>(</a:t>
            </a:r>
            <a:r>
              <a:rPr lang="en-US" i="1" dirty="0" smtClean="0"/>
              <a:t>x</a:t>
            </a:r>
            <a:r>
              <a:rPr lang="en-US" dirty="0"/>
              <a:t>) as </a:t>
            </a:r>
            <a:r>
              <a:rPr lang="en-US" i="1" dirty="0"/>
              <a:t>x </a:t>
            </a:r>
            <a:r>
              <a:rPr lang="en-US" dirty="0" smtClean="0"/>
              <a:t>approaches      (or      </a:t>
            </a:r>
            <a:r>
              <a:rPr lang="en-US" dirty="0"/>
              <a:t> </a:t>
            </a:r>
            <a:r>
              <a:rPr lang="en-US" dirty="0" smtClean="0"/>
              <a:t>) produces </a:t>
            </a:r>
            <a:r>
              <a:rPr lang="en-US" dirty="0"/>
              <a:t>the indeterminate form </a:t>
            </a:r>
            <a:r>
              <a:rPr lang="en-US" dirty="0" smtClean="0"/>
              <a:t>0</a:t>
            </a:r>
            <a:r>
              <a:rPr lang="en-US" sz="800" dirty="0" smtClean="0"/>
              <a:t> </a:t>
            </a:r>
            <a:r>
              <a:rPr lang="en-US" dirty="0" smtClean="0"/>
              <a:t>/</a:t>
            </a:r>
            <a:r>
              <a:rPr lang="en-US" sz="800" dirty="0" smtClean="0"/>
              <a:t> </a:t>
            </a:r>
            <a:r>
              <a:rPr lang="en-US" dirty="0" smtClean="0"/>
              <a:t>0 or     </a:t>
            </a:r>
            <a:r>
              <a:rPr lang="en-US" sz="800" dirty="0" smtClean="0"/>
              <a:t>  </a:t>
            </a:r>
            <a:r>
              <a:rPr lang="en-US" dirty="0" smtClean="0"/>
              <a:t>     , then</a:t>
            </a:r>
            <a:endParaRPr lang="en-US" dirty="0"/>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altLang="en-US" dirty="0" smtClean="0"/>
          </a:p>
          <a:p>
            <a:pPr marL="0" indent="0" eaLnBrk="1" hangingPunct="1">
              <a:lnSpc>
                <a:spcPct val="110000"/>
              </a:lnSpc>
              <a:buFont typeface="Wingdings" pitchFamily="2" charset="2"/>
              <a:buNone/>
              <a:defRPr/>
            </a:pPr>
            <a:endParaRPr lang="en-US" altLang="en-US"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endParaRPr lang="en-US" altLang="en-US" kern="1200" dirty="0" smtClean="0">
              <a:solidFill>
                <a:srgbClr val="D7181E"/>
              </a:solidFill>
              <a:cs typeface="Arial" panose="020B0604020202020204" pitchFamily="34" charset="0"/>
            </a:endParaRPr>
          </a:p>
          <a:p>
            <a:pPr marL="0" indent="0" eaLnBrk="1" hangingPunct="1">
              <a:buFont typeface="Wingdings" pitchFamily="2" charset="2"/>
              <a:buNone/>
              <a:defRPr/>
            </a:pPr>
            <a:r>
              <a:rPr lang="en-US" dirty="0"/>
              <a:t>provided the limit on the right exists.</a:t>
            </a:r>
            <a:endParaRPr lang="en-US" altLang="en-US" dirty="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smtClean="0"/>
          </a:p>
        </p:txBody>
      </p:sp>
      <p:sp>
        <p:nvSpPr>
          <p:cNvPr id="20483"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L’Hôpital’s Rule</a:t>
            </a:r>
            <a:endParaRPr lang="en-US" altLang="en-US" sz="4000" i="1" smtClean="0">
              <a:solidFill>
                <a:schemeClr val="bg1"/>
              </a:solidFill>
            </a:endParaRPr>
          </a:p>
        </p:txBody>
      </p:sp>
      <p:pic>
        <p:nvPicPr>
          <p:cNvPr id="20484" name="Picture 4" descr="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575" y="1925638"/>
            <a:ext cx="342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negative infinit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1952625"/>
            <a:ext cx="523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 descr="lim_(x right arrow infinity) (f(x)/g(x)) = lim_(x right arrow infinity) ((f prime (x))/(g prime (x))).&#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4738" y="2805113"/>
            <a:ext cx="34734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descr="infinity/infinity.&#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6538" y="2271713"/>
            <a:ext cx="83026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defRPr/>
            </a:pPr>
            <a:r>
              <a:rPr lang="en-US" dirty="0" smtClean="0"/>
              <a:t>Evaluate</a:t>
            </a:r>
          </a:p>
          <a:p>
            <a:pPr marL="0" indent="0" eaLnBrk="1" hangingPunct="1">
              <a:buFont typeface="Wingdings" pitchFamily="2" charset="2"/>
              <a:buNone/>
              <a:defRPr/>
            </a:pPr>
            <a:endParaRPr lang="en-US" altLang="en-US" dirty="0" smtClean="0"/>
          </a:p>
          <a:p>
            <a:pPr marL="0" indent="0" eaLnBrk="1" hangingPunct="1">
              <a:lnSpc>
                <a:spcPct val="110000"/>
              </a:lnSpc>
              <a:buFont typeface="Wingdings" pitchFamily="2" charset="2"/>
              <a:buNone/>
              <a:defRPr/>
            </a:pPr>
            <a:endParaRPr lang="en-US" altLang="en-US" sz="16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endParaRPr lang="en-US" altLang="en-US" sz="14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r>
              <a:rPr lang="en-US" altLang="en-US" kern="1200" dirty="0" smtClean="0">
                <a:solidFill>
                  <a:srgbClr val="D7181E"/>
                </a:solidFill>
                <a:cs typeface="Arial" panose="020B0604020202020204" pitchFamily="34" charset="0"/>
              </a:rPr>
              <a:t>Solution</a:t>
            </a:r>
            <a:r>
              <a:rPr lang="en-US" altLang="en-US" kern="1200" dirty="0">
                <a:solidFill>
                  <a:srgbClr val="D7181E"/>
                </a:solidFill>
                <a:cs typeface="Arial" panose="020B0604020202020204" pitchFamily="34" charset="0"/>
              </a:rPr>
              <a:t>: </a:t>
            </a:r>
          </a:p>
          <a:p>
            <a:pPr marL="0" indent="0" eaLnBrk="1" hangingPunct="1">
              <a:buFont typeface="Wingdings" pitchFamily="2" charset="2"/>
              <a:buNone/>
              <a:defRPr/>
            </a:pPr>
            <a:r>
              <a:rPr lang="en-US" dirty="0" smtClean="0"/>
              <a:t>Because direct substitution results in the indeterminate form </a:t>
            </a:r>
            <a:r>
              <a:rPr lang="en-US" sz="800" dirty="0" smtClean="0"/>
              <a:t>                            </a:t>
            </a:r>
            <a:r>
              <a:rPr lang="en-US" dirty="0" smtClean="0"/>
              <a:t>you can </a:t>
            </a:r>
            <a:r>
              <a:rPr lang="en-US" dirty="0"/>
              <a:t>apply </a:t>
            </a:r>
            <a:r>
              <a:rPr lang="en-US" dirty="0" err="1"/>
              <a:t>L’Hôpital’s</a:t>
            </a:r>
            <a:r>
              <a:rPr lang="en-US" dirty="0"/>
              <a:t> Rule to obtain</a:t>
            </a:r>
            <a:endParaRPr lang="en-US" altLang="en-US" dirty="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smtClean="0"/>
          </a:p>
        </p:txBody>
      </p:sp>
      <p:sp>
        <p:nvSpPr>
          <p:cNvPr id="21507" name="Rectangle 3"/>
          <p:cNvSpPr>
            <a:spLocks noGrp="1" noChangeArrowheads="1"/>
          </p:cNvSpPr>
          <p:nvPr>
            <p:ph type="title"/>
          </p:nvPr>
        </p:nvSpPr>
        <p:spPr>
          <a:xfrm>
            <a:off x="547688" y="319088"/>
            <a:ext cx="8229600" cy="685800"/>
          </a:xfrm>
        </p:spPr>
        <p:txBody>
          <a:bodyPr/>
          <a:lstStyle/>
          <a:p>
            <a:pPr eaLnBrk="1" hangingPunct="1">
              <a:defRPr/>
            </a:pPr>
            <a:r>
              <a:rPr lang="en-US" altLang="en-US" sz="3600" dirty="0" smtClean="0">
                <a:solidFill>
                  <a:schemeClr val="bg1"/>
                </a:solidFill>
              </a:rPr>
              <a:t>Example 2 – </a:t>
            </a:r>
            <a:r>
              <a:rPr lang="en-US" altLang="en-US" sz="3600" i="1" dirty="0" smtClean="0">
                <a:solidFill>
                  <a:schemeClr val="bg1"/>
                </a:solidFill>
              </a:rPr>
              <a:t>Indeterminate Form </a:t>
            </a:r>
            <a:r>
              <a:rPr lang="en-US" sz="3600" b="1" i="1" dirty="0" smtClean="0">
                <a:solidFill>
                  <a:schemeClr val="bg1">
                    <a:lumMod val="95000"/>
                  </a:schemeClr>
                </a:solidFill>
                <a:sym typeface="Symbol" panose="05050102010706020507" pitchFamily="18" charset="2"/>
              </a:rPr>
              <a:t> /</a:t>
            </a:r>
            <a:r>
              <a:rPr lang="en-US" sz="1500" b="1" i="1" dirty="0" smtClean="0">
                <a:solidFill>
                  <a:schemeClr val="bg1">
                    <a:lumMod val="95000"/>
                  </a:schemeClr>
                </a:solidFill>
                <a:sym typeface="Symbol" panose="05050102010706020507" pitchFamily="18" charset="2"/>
              </a:rPr>
              <a:t> </a:t>
            </a:r>
            <a:r>
              <a:rPr lang="en-US" sz="3600" b="1" i="1" dirty="0" smtClean="0">
                <a:solidFill>
                  <a:schemeClr val="bg1">
                    <a:lumMod val="95000"/>
                  </a:schemeClr>
                </a:solidFill>
                <a:sym typeface="Symbol" panose="05050102010706020507" pitchFamily="18" charset="2"/>
              </a:rPr>
              <a:t></a:t>
            </a:r>
            <a:r>
              <a:rPr lang="en-US" altLang="en-US" sz="3600" i="1" dirty="0" smtClean="0">
                <a:solidFill>
                  <a:schemeClr val="bg1"/>
                </a:solidFill>
              </a:rPr>
              <a:t>  </a:t>
            </a:r>
          </a:p>
        </p:txBody>
      </p:sp>
      <p:pic>
        <p:nvPicPr>
          <p:cNvPr id="21508" name="Picture 1" descr="lim_(x right arrow infinity) (ln(x)/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724025"/>
            <a:ext cx="11620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nfinity/infinit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71888"/>
            <a:ext cx="79216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m_(x right arrow infinity) (ln(x)/x) = lim_(x right arrow infinity) (((d/(d x))[ln(x)])/((d/(d x))[x])). Apply L'Hôpital's Rule.&#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114800"/>
            <a:ext cx="54991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 lim_(x right arrow infinity) (1/x). Differentiate numerator and denominator.&#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5413375"/>
            <a:ext cx="56213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 0. Evaluate the limit.&#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32075" y="6194425"/>
            <a:ext cx="4216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0">
                                            <p:txEl>
                                              <p:pRg st="4" end="4"/>
                                            </p:txEl>
                                          </p:spTgt>
                                        </p:tgtEl>
                                        <p:attrNameLst>
                                          <p:attrName>style.visibility</p:attrName>
                                        </p:attrNameLst>
                                      </p:cBhvr>
                                      <p:to>
                                        <p:strVal val="visible"/>
                                      </p:to>
                                    </p:set>
                                    <p:animEffect transition="in" filter="fade">
                                      <p:cBhvr>
                                        <p:cTn id="7" dur="1000"/>
                                        <p:tgtEl>
                                          <p:spTgt spid="37890">
                                            <p:txEl>
                                              <p:pRg st="4" end="4"/>
                                            </p:txEl>
                                          </p:spTgt>
                                        </p:tgtEl>
                                      </p:cBhvr>
                                    </p:animEffect>
                                    <p:anim calcmode="lin" valueType="num">
                                      <p:cBhvr>
                                        <p:cTn id="8"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0">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0">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0">
                                            <p:txEl>
                                              <p:pRg st="5" end="5"/>
                                            </p:txEl>
                                          </p:spTgt>
                                        </p:tgtEl>
                                        <p:attrNameLst>
                                          <p:attrName>style.visibility</p:attrName>
                                        </p:attrNameLst>
                                      </p:cBhvr>
                                      <p:to>
                                        <p:strVal val="visible"/>
                                      </p:to>
                                    </p:set>
                                    <p:animEffect transition="in" filter="fade">
                                      <p:cBhvr>
                                        <p:cTn id="13" dur="1000"/>
                                        <p:tgtEl>
                                          <p:spTgt spid="37890">
                                            <p:txEl>
                                              <p:pRg st="5" end="5"/>
                                            </p:txEl>
                                          </p:spTgt>
                                        </p:tgtEl>
                                      </p:cBhvr>
                                    </p:animEffect>
                                    <p:anim calcmode="lin" valueType="num">
                                      <p:cBhvr>
                                        <p:cTn id="14"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0">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0">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900" decel="100000" fill="hold"/>
                                        <p:tgtEl>
                                          <p:spTgt spid="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pPr>
            <a:r>
              <a:rPr lang="en-US" altLang="en-US" smtClean="0"/>
              <a:t>In addition to the forms 0</a:t>
            </a:r>
            <a:r>
              <a:rPr lang="en-US" altLang="en-US" sz="800" smtClean="0"/>
              <a:t> </a:t>
            </a:r>
            <a:r>
              <a:rPr lang="en-US" altLang="en-US" smtClean="0"/>
              <a:t>/</a:t>
            </a:r>
            <a:r>
              <a:rPr lang="en-US" altLang="en-US" sz="800" smtClean="0"/>
              <a:t> </a:t>
            </a:r>
            <a:r>
              <a:rPr lang="en-US" altLang="en-US" smtClean="0"/>
              <a:t>0 and           there are other indeterminate forms such as                           and </a:t>
            </a:r>
          </a:p>
          <a:p>
            <a:pPr marL="0" indent="0">
              <a:buFont typeface="Wingdings" pitchFamily="2" charset="2"/>
              <a:buNone/>
            </a:pPr>
            <a:endParaRPr lang="en-US" altLang="en-US" smtClean="0"/>
          </a:p>
          <a:p>
            <a:pPr marL="0" indent="0">
              <a:buFont typeface="Wingdings" pitchFamily="2" charset="2"/>
              <a:buNone/>
            </a:pPr>
            <a:r>
              <a:rPr lang="en-US" altLang="en-US" smtClean="0"/>
              <a:t>For example, consider the following four limits that lead to the indeterminate form</a:t>
            </a:r>
          </a:p>
        </p:txBody>
      </p:sp>
      <p:sp>
        <p:nvSpPr>
          <p:cNvPr id="22531"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L’Hôpital’s Rule</a:t>
            </a:r>
          </a:p>
        </p:txBody>
      </p:sp>
      <p:pic>
        <p:nvPicPr>
          <p:cNvPr id="22532" name="Picture 1" descr="infinity/infinity,&#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428750"/>
            <a:ext cx="8001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0 * infinity, 1^infinity, infinity^0, 0^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1770063"/>
            <a:ext cx="2220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infinity minus infinity.&#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9163" y="1825625"/>
            <a:ext cx="10318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0 * infinity.&#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46488" y="3087688"/>
            <a:ext cx="9731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 descr="(item 1). lim_(x right arrow 0) ((1/x)(x)). Note: limit is 1. (item 2). lim_(x right arrow 0) ((2/x)(x)). Note: limit is 2. (item 3). lim_(x right arrow infinity) ((1/e^x)(x)). Note: limit is 0. (item 4). lim_(x right arrow infinity) ((1/x)(e^x)). Note: limit is infinity.&#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736975"/>
            <a:ext cx="63452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t>5.6</a:t>
            </a:r>
          </a:p>
        </p:txBody>
      </p:sp>
      <p:sp>
        <p:nvSpPr>
          <p:cNvPr id="4100" name="Text Box 2"/>
          <p:cNvSpPr txBox="1">
            <a:spLocks noChangeArrowheads="1"/>
          </p:cNvSpPr>
          <p:nvPr/>
        </p:nvSpPr>
        <p:spPr bwMode="auto">
          <a:xfrm>
            <a:off x="2514600" y="2257425"/>
            <a:ext cx="617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 typeface="Wingdings" pitchFamily="2" charset="2"/>
              <a:buNone/>
            </a:pPr>
            <a:r>
              <a:rPr lang="en-US" altLang="en-US" sz="4000">
                <a:solidFill>
                  <a:schemeClr val="bg1"/>
                </a:solidFill>
              </a:rPr>
              <a:t>Indeterminate Forms and L’Hôpital’s Rule</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371600"/>
            <a:ext cx="8226425" cy="5257800"/>
          </a:xfrm>
        </p:spPr>
        <p:txBody>
          <a:bodyPr/>
          <a:lstStyle/>
          <a:p>
            <a:pPr marL="0" indent="0">
              <a:buFont typeface="Wingdings" pitchFamily="2" charset="2"/>
              <a:buNone/>
            </a:pPr>
            <a:r>
              <a:rPr lang="en-US" altLang="en-US" smtClean="0"/>
              <a:t>Because each limit is different, it is clear that the form           is indeterminate in the sense that it does not determine the value (or even the existence) of the limit.</a:t>
            </a:r>
          </a:p>
          <a:p>
            <a:pPr marL="0" indent="0">
              <a:buFont typeface="Wingdings" pitchFamily="2" charset="2"/>
              <a:buNone/>
            </a:pPr>
            <a:endParaRPr lang="en-US" altLang="en-US" smtClean="0"/>
          </a:p>
          <a:p>
            <a:pPr marL="0" indent="0">
              <a:buFont typeface="Wingdings" pitchFamily="2" charset="2"/>
              <a:buNone/>
            </a:pPr>
            <a:r>
              <a:rPr lang="en-US" altLang="en-US" smtClean="0"/>
              <a:t>Basically, you attempt to convert each of these forms to </a:t>
            </a:r>
          </a:p>
          <a:p>
            <a:pPr marL="0" indent="0">
              <a:buFont typeface="Wingdings" pitchFamily="2" charset="2"/>
              <a:buNone/>
            </a:pPr>
            <a:r>
              <a:rPr lang="en-US" altLang="en-US" smtClean="0"/>
              <a:t>0</a:t>
            </a:r>
            <a:r>
              <a:rPr lang="en-US" altLang="en-US" sz="800" smtClean="0"/>
              <a:t> </a:t>
            </a:r>
            <a:r>
              <a:rPr lang="en-US" altLang="en-US" smtClean="0"/>
              <a:t>/</a:t>
            </a:r>
            <a:r>
              <a:rPr lang="en-US" altLang="en-US" sz="800" smtClean="0"/>
              <a:t> </a:t>
            </a:r>
            <a:r>
              <a:rPr lang="en-US" altLang="en-US" smtClean="0"/>
              <a:t>0  or           so that L’Hôpital’s Rule can be applied.</a:t>
            </a:r>
          </a:p>
          <a:p>
            <a:pPr marL="0" indent="0" eaLnBrk="1" hangingPunct="1">
              <a:buFont typeface="Wingdings" pitchFamily="2" charset="2"/>
              <a:buNone/>
            </a:pPr>
            <a:endParaRPr lang="en-US" altLang="en-US" smtClean="0"/>
          </a:p>
          <a:p>
            <a:pPr marL="0" indent="0" eaLnBrk="1" hangingPunct="1">
              <a:buFont typeface="Wingdings" pitchFamily="2" charset="2"/>
              <a:buNone/>
            </a:pPr>
            <a:endParaRPr lang="en-US" altLang="en-US" smtClean="0"/>
          </a:p>
        </p:txBody>
      </p:sp>
      <p:sp>
        <p:nvSpPr>
          <p:cNvPr id="23555"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L’Hôpital’s Rule</a:t>
            </a:r>
          </a:p>
        </p:txBody>
      </p:sp>
      <p:pic>
        <p:nvPicPr>
          <p:cNvPr id="23556" name="Picture 6" descr="0 * infinity.&#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347788"/>
            <a:ext cx="7953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infinity/infinit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3688" y="3517900"/>
            <a:ext cx="723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defRPr/>
            </a:pPr>
            <a:r>
              <a:rPr lang="en-US" dirty="0" smtClean="0"/>
              <a:t>Evaluate</a:t>
            </a:r>
          </a:p>
          <a:p>
            <a:pPr marL="0" indent="0" eaLnBrk="1" hangingPunct="1">
              <a:buFont typeface="Wingdings" pitchFamily="2" charset="2"/>
              <a:buNone/>
              <a:defRPr/>
            </a:pPr>
            <a:endParaRPr lang="en-US" altLang="en-US" dirty="0" smtClean="0"/>
          </a:p>
          <a:p>
            <a:pPr marL="0" indent="0" eaLnBrk="1" hangingPunct="1">
              <a:lnSpc>
                <a:spcPct val="110000"/>
              </a:lnSpc>
              <a:buFont typeface="Wingdings" pitchFamily="2" charset="2"/>
              <a:buNone/>
              <a:defRPr/>
            </a:pPr>
            <a:endParaRPr lang="en-US" altLang="en-US" sz="16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endParaRPr lang="en-US" altLang="en-US" sz="14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r>
              <a:rPr lang="en-US" altLang="en-US" kern="1200" dirty="0" smtClean="0">
                <a:solidFill>
                  <a:srgbClr val="D7181E"/>
                </a:solidFill>
                <a:cs typeface="Arial" panose="020B0604020202020204" pitchFamily="34" charset="0"/>
              </a:rPr>
              <a:t>Solution</a:t>
            </a:r>
            <a:r>
              <a:rPr lang="en-US" altLang="en-US" kern="1200" dirty="0">
                <a:solidFill>
                  <a:srgbClr val="D7181E"/>
                </a:solidFill>
                <a:cs typeface="Arial" panose="020B0604020202020204" pitchFamily="34" charset="0"/>
              </a:rPr>
              <a:t>: </a:t>
            </a:r>
          </a:p>
          <a:p>
            <a:pPr marL="0" indent="0">
              <a:buFont typeface="Wingdings" pitchFamily="2" charset="2"/>
              <a:buNone/>
              <a:defRPr/>
            </a:pPr>
            <a:r>
              <a:rPr lang="en-US" dirty="0"/>
              <a:t>Because direct substitution produces the indeterminate </a:t>
            </a:r>
            <a:r>
              <a:rPr lang="en-US" dirty="0" smtClean="0"/>
              <a:t>form            you should </a:t>
            </a:r>
            <a:r>
              <a:rPr lang="en-US" dirty="0"/>
              <a:t>try to rewrite the limit to fit the </a:t>
            </a:r>
            <a:r>
              <a:rPr lang="en-US" dirty="0" smtClean="0"/>
              <a:t>form </a:t>
            </a:r>
          </a:p>
          <a:p>
            <a:pPr marL="0" indent="0">
              <a:buFont typeface="Wingdings" pitchFamily="2" charset="2"/>
              <a:buNone/>
              <a:defRPr/>
            </a:pPr>
            <a:r>
              <a:rPr lang="en-US" dirty="0" smtClean="0"/>
              <a:t>0</a:t>
            </a:r>
            <a:r>
              <a:rPr lang="en-US" sz="800" dirty="0" smtClean="0"/>
              <a:t> </a:t>
            </a:r>
            <a:r>
              <a:rPr lang="en-US" dirty="0" smtClean="0"/>
              <a:t>/</a:t>
            </a:r>
            <a:r>
              <a:rPr lang="en-US" sz="800" dirty="0" smtClean="0"/>
              <a:t> </a:t>
            </a:r>
            <a:r>
              <a:rPr lang="en-US" dirty="0" smtClean="0"/>
              <a:t>0 </a:t>
            </a:r>
            <a:r>
              <a:rPr lang="en-US" dirty="0"/>
              <a:t>or</a:t>
            </a:r>
            <a:endParaRPr lang="en-US" altLang="en-US" dirty="0" smtClean="0"/>
          </a:p>
          <a:p>
            <a:pPr marL="0" indent="0" eaLnBrk="1" hangingPunct="1">
              <a:buFont typeface="Wingdings" pitchFamily="2" charset="2"/>
              <a:buNone/>
              <a:defRPr/>
            </a:pPr>
            <a:endParaRPr lang="en-US" altLang="en-US" dirty="0" smtClean="0"/>
          </a:p>
          <a:p>
            <a:pPr marL="0" indent="0">
              <a:buFont typeface="Wingdings" pitchFamily="2" charset="2"/>
              <a:buNone/>
              <a:defRPr/>
            </a:pPr>
            <a:r>
              <a:rPr lang="en-US" dirty="0" smtClean="0"/>
              <a:t>In </a:t>
            </a:r>
            <a:r>
              <a:rPr lang="en-US" dirty="0"/>
              <a:t>this case, you can </a:t>
            </a:r>
            <a:r>
              <a:rPr lang="en-US" dirty="0" smtClean="0"/>
              <a:t>rewrite the </a:t>
            </a:r>
            <a:r>
              <a:rPr lang="en-US" dirty="0"/>
              <a:t>limit to fit the second form.</a:t>
            </a:r>
            <a:endParaRPr lang="en-US" dirty="0" smtClean="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smtClean="0"/>
          </a:p>
        </p:txBody>
      </p:sp>
      <p:sp>
        <p:nvSpPr>
          <p:cNvPr id="24579" name="Rectangle 3"/>
          <p:cNvSpPr>
            <a:spLocks noGrp="1" noChangeArrowheads="1"/>
          </p:cNvSpPr>
          <p:nvPr>
            <p:ph type="title"/>
          </p:nvPr>
        </p:nvSpPr>
        <p:spPr>
          <a:xfrm>
            <a:off x="547688" y="320675"/>
            <a:ext cx="8229600" cy="685800"/>
          </a:xfrm>
        </p:spPr>
        <p:txBody>
          <a:bodyPr/>
          <a:lstStyle/>
          <a:p>
            <a:pPr eaLnBrk="1" hangingPunct="1">
              <a:defRPr/>
            </a:pPr>
            <a:r>
              <a:rPr lang="en-US" altLang="en-US" sz="3600" dirty="0" smtClean="0">
                <a:solidFill>
                  <a:schemeClr val="bg1"/>
                </a:solidFill>
              </a:rPr>
              <a:t>Example 4 – </a:t>
            </a:r>
            <a:r>
              <a:rPr lang="en-US" altLang="en-US" sz="3600" i="1" dirty="0" smtClean="0">
                <a:solidFill>
                  <a:schemeClr val="bg1"/>
                </a:solidFill>
              </a:rPr>
              <a:t>Indeterminate Form 0</a:t>
            </a:r>
            <a:r>
              <a:rPr lang="en-US" sz="3600" i="1" dirty="0">
                <a:sym typeface="Wingdings 2" panose="05020102010507070707" pitchFamily="18" charset="2"/>
              </a:rPr>
              <a:t> </a:t>
            </a:r>
            <a:r>
              <a:rPr lang="en-US" sz="3600" b="1" i="1" dirty="0" smtClean="0">
                <a:solidFill>
                  <a:schemeClr val="bg1">
                    <a:lumMod val="95000"/>
                  </a:schemeClr>
                </a:solidFill>
                <a:sym typeface="Wingdings 2" panose="05020102010507070707" pitchFamily="18" charset="2"/>
              </a:rPr>
              <a:t> </a:t>
            </a:r>
            <a:r>
              <a:rPr lang="en-US" sz="3600" b="1" i="1" dirty="0">
                <a:solidFill>
                  <a:schemeClr val="bg1">
                    <a:lumMod val="95000"/>
                  </a:schemeClr>
                </a:solidFill>
                <a:sym typeface="Symbol" panose="05050102010706020507" pitchFamily="18" charset="2"/>
              </a:rPr>
              <a:t></a:t>
            </a:r>
            <a:r>
              <a:rPr lang="en-US" altLang="en-US" sz="3600" i="1" dirty="0" smtClean="0">
                <a:solidFill>
                  <a:schemeClr val="bg1"/>
                </a:solidFill>
              </a:rPr>
              <a:t>  </a:t>
            </a:r>
          </a:p>
        </p:txBody>
      </p:sp>
      <p:pic>
        <p:nvPicPr>
          <p:cNvPr id="24580" name="Picture 8" descr="lim_(x right arrow infinity) ((e^(negative x)) sqrt(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8913" y="1884363"/>
            <a:ext cx="1422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0 * infinit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3770313"/>
            <a:ext cx="9318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nfinity/infinity.&#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4183063"/>
            <a:ext cx="828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im_(x right arrow infinity) ((e^(negative x)) sqrt(x)) = lim_(x right arrow infinity) (sqrt(x)/(e^x)).&#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0975" y="5449888"/>
            <a:ext cx="335597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0">
                                            <p:txEl>
                                              <p:pRg st="4" end="4"/>
                                            </p:txEl>
                                          </p:spTgt>
                                        </p:tgtEl>
                                        <p:attrNameLst>
                                          <p:attrName>style.visibility</p:attrName>
                                        </p:attrNameLst>
                                      </p:cBhvr>
                                      <p:to>
                                        <p:strVal val="visible"/>
                                      </p:to>
                                    </p:set>
                                    <p:animEffect transition="in" filter="fade">
                                      <p:cBhvr>
                                        <p:cTn id="7" dur="1000"/>
                                        <p:tgtEl>
                                          <p:spTgt spid="37890">
                                            <p:txEl>
                                              <p:pRg st="4" end="4"/>
                                            </p:txEl>
                                          </p:spTgt>
                                        </p:tgtEl>
                                      </p:cBhvr>
                                    </p:animEffect>
                                    <p:anim calcmode="lin" valueType="num">
                                      <p:cBhvr>
                                        <p:cTn id="8"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0">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0">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0">
                                            <p:txEl>
                                              <p:pRg st="5" end="5"/>
                                            </p:txEl>
                                          </p:spTgt>
                                        </p:tgtEl>
                                        <p:attrNameLst>
                                          <p:attrName>style.visibility</p:attrName>
                                        </p:attrNameLst>
                                      </p:cBhvr>
                                      <p:to>
                                        <p:strVal val="visible"/>
                                      </p:to>
                                    </p:set>
                                    <p:animEffect transition="in" filter="fade">
                                      <p:cBhvr>
                                        <p:cTn id="13" dur="1000"/>
                                        <p:tgtEl>
                                          <p:spTgt spid="37890">
                                            <p:txEl>
                                              <p:pRg st="5" end="5"/>
                                            </p:txEl>
                                          </p:spTgt>
                                        </p:tgtEl>
                                      </p:cBhvr>
                                    </p:animEffect>
                                    <p:anim calcmode="lin" valueType="num">
                                      <p:cBhvr>
                                        <p:cTn id="14"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0">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0">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890">
                                            <p:txEl>
                                              <p:pRg st="6" end="6"/>
                                            </p:txEl>
                                          </p:spTgt>
                                        </p:tgtEl>
                                        <p:attrNameLst>
                                          <p:attrName>style.visibility</p:attrName>
                                        </p:attrNameLst>
                                      </p:cBhvr>
                                      <p:to>
                                        <p:strVal val="visible"/>
                                      </p:to>
                                    </p:set>
                                    <p:animEffect transition="in" filter="fade">
                                      <p:cBhvr>
                                        <p:cTn id="19" dur="1000"/>
                                        <p:tgtEl>
                                          <p:spTgt spid="37890">
                                            <p:txEl>
                                              <p:pRg st="6" end="6"/>
                                            </p:txEl>
                                          </p:spTgt>
                                        </p:tgtEl>
                                      </p:cBhvr>
                                    </p:animEffect>
                                    <p:anim calcmode="lin" valueType="num">
                                      <p:cBhvr>
                                        <p:cTn id="20" dur="10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7890">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890">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37890">
                                            <p:txEl>
                                              <p:pRg st="8" end="8"/>
                                            </p:txEl>
                                          </p:spTgt>
                                        </p:tgtEl>
                                        <p:attrNameLst>
                                          <p:attrName>style.visibility</p:attrName>
                                        </p:attrNameLst>
                                      </p:cBhvr>
                                      <p:to>
                                        <p:strVal val="visible"/>
                                      </p:to>
                                    </p:set>
                                    <p:animEffect transition="in" filter="fade">
                                      <p:cBhvr>
                                        <p:cTn id="39" dur="1000"/>
                                        <p:tgtEl>
                                          <p:spTgt spid="37890">
                                            <p:txEl>
                                              <p:pRg st="8" end="8"/>
                                            </p:txEl>
                                          </p:spTgt>
                                        </p:tgtEl>
                                      </p:cBhvr>
                                    </p:animEffect>
                                    <p:anim calcmode="lin" valueType="num">
                                      <p:cBhvr>
                                        <p:cTn id="40" dur="1000" fill="hold"/>
                                        <p:tgtEl>
                                          <p:spTgt spid="37890">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7890">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7890">
                                            <p:txEl>
                                              <p:pRg st="8" end="8"/>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900" decel="100000" fill="hold"/>
                                        <p:tgtEl>
                                          <p:spTgt spid="1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pPr>
            <a:r>
              <a:rPr lang="en-US" altLang="en-US" smtClean="0"/>
              <a:t>Now, by L’Hôpital’s Rule, you have</a:t>
            </a:r>
          </a:p>
        </p:txBody>
      </p:sp>
      <p:sp>
        <p:nvSpPr>
          <p:cNvPr id="25603"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 </a:t>
            </a:r>
          </a:p>
        </p:txBody>
      </p:sp>
      <p:sp>
        <p:nvSpPr>
          <p:cNvPr id="25604"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a:solidFill>
                  <a:schemeClr val="bg1"/>
                </a:solidFill>
              </a:rPr>
              <a:t>cont'd</a:t>
            </a:r>
          </a:p>
        </p:txBody>
      </p:sp>
      <p:pic>
        <p:nvPicPr>
          <p:cNvPr id="25605" name="Picture 1" descr="lim_(x right arrow infinity) (sqrt(x)/(e^x)) = lim_(x right arrow infinity) ((1/(2 sqrt(x)))/(e^x)). Differentiate numerator and denominator.&#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3688" y="2054225"/>
            <a:ext cx="66563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 lim_(x right arrow infinity) (1/(2 sqrt(x) (e^x))). Simplif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092450"/>
            <a:ext cx="32734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 0. Evaluate the limit.&#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4750" y="4349750"/>
            <a:ext cx="38973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1371600"/>
            <a:ext cx="8226425" cy="5257800"/>
          </a:xfrm>
        </p:spPr>
        <p:txBody>
          <a:bodyPr/>
          <a:lstStyle/>
          <a:p>
            <a:pPr marL="0" indent="0">
              <a:buFont typeface="Wingdings" pitchFamily="2" charset="2"/>
              <a:buNone/>
            </a:pPr>
            <a:r>
              <a:rPr lang="en-US" altLang="en-US" smtClean="0"/>
              <a:t>The indeterminate forms                      and      arise from limits of functions that have variable bases and variable exponents.</a:t>
            </a:r>
          </a:p>
        </p:txBody>
      </p:sp>
      <p:sp>
        <p:nvSpPr>
          <p:cNvPr id="26627"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L’Hôpital’s Rule</a:t>
            </a:r>
          </a:p>
        </p:txBody>
      </p:sp>
      <p:pic>
        <p:nvPicPr>
          <p:cNvPr id="26628" name="Picture 8" descr="1^infinity, infinity^0, and 0^0.&#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2550" y="1419225"/>
            <a:ext cx="17462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0^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1454150"/>
            <a:ext cx="3603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defRPr/>
            </a:pPr>
            <a:r>
              <a:rPr lang="en-US" dirty="0" smtClean="0"/>
              <a:t>Evaluate</a:t>
            </a:r>
          </a:p>
          <a:p>
            <a:pPr marL="0" indent="0" eaLnBrk="1" hangingPunct="1">
              <a:buFont typeface="Wingdings" pitchFamily="2" charset="2"/>
              <a:buNone/>
              <a:defRPr/>
            </a:pPr>
            <a:endParaRPr lang="en-US" altLang="en-US" dirty="0" smtClean="0"/>
          </a:p>
          <a:p>
            <a:pPr marL="0" indent="0" eaLnBrk="1" hangingPunct="1">
              <a:lnSpc>
                <a:spcPct val="110000"/>
              </a:lnSpc>
              <a:buFont typeface="Wingdings" pitchFamily="2" charset="2"/>
              <a:buNone/>
              <a:defRPr/>
            </a:pPr>
            <a:endParaRPr lang="en-US" altLang="en-US" sz="16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endParaRPr lang="en-US" altLang="en-US" sz="14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r>
              <a:rPr lang="en-US" altLang="en-US" kern="1200" dirty="0" smtClean="0">
                <a:solidFill>
                  <a:srgbClr val="D7181E"/>
                </a:solidFill>
                <a:cs typeface="Arial" panose="020B0604020202020204" pitchFamily="34" charset="0"/>
              </a:rPr>
              <a:t>Solution</a:t>
            </a:r>
            <a:r>
              <a:rPr lang="en-US" altLang="en-US" kern="1200" dirty="0">
                <a:solidFill>
                  <a:srgbClr val="D7181E"/>
                </a:solidFill>
                <a:cs typeface="Arial" panose="020B0604020202020204" pitchFamily="34" charset="0"/>
              </a:rPr>
              <a:t>: </a:t>
            </a:r>
          </a:p>
          <a:p>
            <a:pPr marL="0" indent="0">
              <a:buFont typeface="Wingdings" pitchFamily="2" charset="2"/>
              <a:buNone/>
              <a:defRPr/>
            </a:pPr>
            <a:r>
              <a:rPr lang="en-US" dirty="0"/>
              <a:t>Because direct substitution yields the indeterminate </a:t>
            </a:r>
            <a:r>
              <a:rPr lang="en-US" dirty="0" smtClean="0"/>
              <a:t>form</a:t>
            </a:r>
          </a:p>
          <a:p>
            <a:pPr marL="0" indent="0">
              <a:buFont typeface="Wingdings" pitchFamily="2" charset="2"/>
              <a:buNone/>
              <a:defRPr/>
            </a:pPr>
            <a:r>
              <a:rPr lang="en-US" dirty="0"/>
              <a:t>you </a:t>
            </a:r>
            <a:r>
              <a:rPr lang="en-US" dirty="0" smtClean="0"/>
              <a:t>can proceed </a:t>
            </a:r>
            <a:r>
              <a:rPr lang="en-US" dirty="0"/>
              <a:t>as follows. To begin, assume that the limit exists and is equal to </a:t>
            </a:r>
            <a:r>
              <a:rPr lang="en-US" i="1" dirty="0"/>
              <a:t>y</a:t>
            </a:r>
            <a:r>
              <a:rPr lang="en-US" dirty="0"/>
              <a:t>.</a:t>
            </a:r>
          </a:p>
          <a:p>
            <a:pPr marL="0" indent="0">
              <a:buFont typeface="Wingdings" pitchFamily="2" charset="2"/>
              <a:buNone/>
              <a:defRPr/>
            </a:pPr>
            <a:endParaRPr lang="en-US" dirty="0" smtClean="0"/>
          </a:p>
          <a:p>
            <a:pPr marL="0" indent="0">
              <a:buFont typeface="Wingdings" pitchFamily="2" charset="2"/>
              <a:buNone/>
              <a:defRPr/>
            </a:pPr>
            <a:endParaRPr lang="en-US" dirty="0"/>
          </a:p>
          <a:p>
            <a:pPr marL="0" indent="0">
              <a:buFont typeface="Wingdings" pitchFamily="2" charset="2"/>
              <a:buNone/>
              <a:defRPr/>
            </a:pPr>
            <a:r>
              <a:rPr lang="en-US" dirty="0" smtClean="0"/>
              <a:t>Taking </a:t>
            </a:r>
            <a:r>
              <a:rPr lang="en-US" dirty="0"/>
              <a:t>the natural logarithm of each side produces</a:t>
            </a:r>
            <a:r>
              <a:rPr lang="en-US" dirty="0" smtClean="0"/>
              <a:t>           </a:t>
            </a:r>
            <a:endParaRPr lang="en-US" altLang="en-US" dirty="0" smtClean="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smtClean="0"/>
          </a:p>
        </p:txBody>
      </p:sp>
      <p:sp>
        <p:nvSpPr>
          <p:cNvPr id="27651" name="Rectangle 3"/>
          <p:cNvSpPr>
            <a:spLocks noGrp="1" noChangeArrowheads="1"/>
          </p:cNvSpPr>
          <p:nvPr>
            <p:ph type="title"/>
          </p:nvPr>
        </p:nvSpPr>
        <p:spPr>
          <a:xfrm>
            <a:off x="547688" y="320675"/>
            <a:ext cx="8229600" cy="685800"/>
          </a:xfrm>
        </p:spPr>
        <p:txBody>
          <a:bodyPr/>
          <a:lstStyle/>
          <a:p>
            <a:pPr eaLnBrk="1" hangingPunct="1">
              <a:defRPr/>
            </a:pPr>
            <a:r>
              <a:rPr lang="en-US" altLang="en-US" sz="3800" dirty="0" smtClean="0">
                <a:solidFill>
                  <a:schemeClr val="bg1"/>
                </a:solidFill>
              </a:rPr>
              <a:t>Example 5 – </a:t>
            </a:r>
            <a:r>
              <a:rPr lang="en-US" altLang="en-US" sz="3800" i="1" dirty="0" smtClean="0">
                <a:solidFill>
                  <a:schemeClr val="bg1"/>
                </a:solidFill>
              </a:rPr>
              <a:t>Indeterminate Form 1</a:t>
            </a:r>
            <a:r>
              <a:rPr lang="en-US" sz="3800" b="1" i="1" baseline="30000" dirty="0" smtClean="0">
                <a:solidFill>
                  <a:schemeClr val="bg1">
                    <a:lumMod val="95000"/>
                  </a:schemeClr>
                </a:solidFill>
                <a:sym typeface="Symbol" panose="05050102010706020507" pitchFamily="18" charset="2"/>
              </a:rPr>
              <a:t></a:t>
            </a:r>
            <a:r>
              <a:rPr lang="en-US" altLang="en-US" sz="3800" i="1" dirty="0" smtClean="0">
                <a:solidFill>
                  <a:schemeClr val="bg1"/>
                </a:solidFill>
              </a:rPr>
              <a:t>   </a:t>
            </a:r>
          </a:p>
        </p:txBody>
      </p:sp>
      <p:pic>
        <p:nvPicPr>
          <p:cNvPr id="27652" name="Picture 3" descr="lim_(x right arrow infinity) ((1 + 1/x)^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782763"/>
            <a:ext cx="14986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infinit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4363" y="3302000"/>
            <a:ext cx="4841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y = lim_(x right arrow infinity) ((1 + 1/x)^x).&#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83113"/>
            <a:ext cx="23479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n(y) = ln[lim_(x right arrow infinity) ((1 + 1/x)^x)].&#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894388"/>
            <a:ext cx="2835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0">
                                            <p:txEl>
                                              <p:pRg st="4" end="4"/>
                                            </p:txEl>
                                          </p:spTgt>
                                        </p:tgtEl>
                                        <p:attrNameLst>
                                          <p:attrName>style.visibility</p:attrName>
                                        </p:attrNameLst>
                                      </p:cBhvr>
                                      <p:to>
                                        <p:strVal val="visible"/>
                                      </p:to>
                                    </p:set>
                                    <p:animEffect transition="in" filter="fade">
                                      <p:cBhvr>
                                        <p:cTn id="7" dur="1000"/>
                                        <p:tgtEl>
                                          <p:spTgt spid="37890">
                                            <p:txEl>
                                              <p:pRg st="4" end="4"/>
                                            </p:txEl>
                                          </p:spTgt>
                                        </p:tgtEl>
                                      </p:cBhvr>
                                    </p:animEffect>
                                    <p:anim calcmode="lin" valueType="num">
                                      <p:cBhvr>
                                        <p:cTn id="8"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0">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0">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0">
                                            <p:txEl>
                                              <p:pRg st="5" end="5"/>
                                            </p:txEl>
                                          </p:spTgt>
                                        </p:tgtEl>
                                        <p:attrNameLst>
                                          <p:attrName>style.visibility</p:attrName>
                                        </p:attrNameLst>
                                      </p:cBhvr>
                                      <p:to>
                                        <p:strVal val="visible"/>
                                      </p:to>
                                    </p:set>
                                    <p:animEffect transition="in" filter="fade">
                                      <p:cBhvr>
                                        <p:cTn id="13" dur="1000"/>
                                        <p:tgtEl>
                                          <p:spTgt spid="37890">
                                            <p:txEl>
                                              <p:pRg st="5" end="5"/>
                                            </p:txEl>
                                          </p:spTgt>
                                        </p:tgtEl>
                                      </p:cBhvr>
                                    </p:animEffect>
                                    <p:anim calcmode="lin" valueType="num">
                                      <p:cBhvr>
                                        <p:cTn id="14"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0">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0">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890">
                                            <p:txEl>
                                              <p:pRg st="6" end="6"/>
                                            </p:txEl>
                                          </p:spTgt>
                                        </p:tgtEl>
                                        <p:attrNameLst>
                                          <p:attrName>style.visibility</p:attrName>
                                        </p:attrNameLst>
                                      </p:cBhvr>
                                      <p:to>
                                        <p:strVal val="visible"/>
                                      </p:to>
                                    </p:set>
                                    <p:animEffect transition="in" filter="fade">
                                      <p:cBhvr>
                                        <p:cTn id="19" dur="1000"/>
                                        <p:tgtEl>
                                          <p:spTgt spid="37890">
                                            <p:txEl>
                                              <p:pRg st="6" end="6"/>
                                            </p:txEl>
                                          </p:spTgt>
                                        </p:tgtEl>
                                      </p:cBhvr>
                                    </p:animEffect>
                                    <p:anim calcmode="lin" valueType="num">
                                      <p:cBhvr>
                                        <p:cTn id="20" dur="10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7890">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890">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37890">
                                            <p:txEl>
                                              <p:pRg st="9" end="9"/>
                                            </p:txEl>
                                          </p:spTgt>
                                        </p:tgtEl>
                                        <p:attrNameLst>
                                          <p:attrName>style.visibility</p:attrName>
                                        </p:attrNameLst>
                                      </p:cBhvr>
                                      <p:to>
                                        <p:strVal val="visible"/>
                                      </p:to>
                                    </p:set>
                                    <p:animEffect transition="in" filter="fade">
                                      <p:cBhvr>
                                        <p:cTn id="39" dur="1000"/>
                                        <p:tgtEl>
                                          <p:spTgt spid="37890">
                                            <p:txEl>
                                              <p:pRg st="9" end="9"/>
                                            </p:txEl>
                                          </p:spTgt>
                                        </p:tgtEl>
                                      </p:cBhvr>
                                    </p:animEffect>
                                    <p:anim calcmode="lin" valueType="num">
                                      <p:cBhvr>
                                        <p:cTn id="40" dur="1000" fill="hold"/>
                                        <p:tgtEl>
                                          <p:spTgt spid="37890">
                                            <p:txEl>
                                              <p:pRg st="9" end="9"/>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7890">
                                            <p:txEl>
                                              <p:pRg st="9" end="9"/>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7890">
                                            <p:txEl>
                                              <p:pRg st="9" end="9"/>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pPr>
            <a:r>
              <a:rPr lang="en-US" altLang="en-US" smtClean="0"/>
              <a:t>Because the natural logarithmic function is continuous, you can write</a:t>
            </a:r>
          </a:p>
          <a:p>
            <a:pPr marL="0" indent="0" eaLnBrk="1" hangingPunct="1">
              <a:buFont typeface="Wingdings" pitchFamily="2" charset="2"/>
              <a:buNone/>
            </a:pPr>
            <a:endParaRPr lang="en-US" altLang="en-US" smtClean="0"/>
          </a:p>
        </p:txBody>
      </p:sp>
      <p:sp>
        <p:nvSpPr>
          <p:cNvPr id="28675" name="Rectangle 3"/>
          <p:cNvSpPr>
            <a:spLocks noGrp="1" noChangeArrowheads="1"/>
          </p:cNvSpPr>
          <p:nvPr>
            <p:ph type="title"/>
          </p:nvPr>
        </p:nvSpPr>
        <p:spPr>
          <a:xfrm>
            <a:off x="547688" y="320675"/>
            <a:ext cx="8229600" cy="685800"/>
          </a:xfrm>
          <a:noFill/>
        </p:spPr>
        <p:txBody>
          <a:bodyPr/>
          <a:lstStyle/>
          <a:p>
            <a:pPr eaLnBrk="1" hangingPunct="1"/>
            <a:r>
              <a:rPr lang="en-US" altLang="en-US" sz="4000" smtClean="0">
                <a:solidFill>
                  <a:schemeClr val="bg1"/>
                </a:solidFill>
              </a:rPr>
              <a:t>Example 5 – </a:t>
            </a:r>
            <a:r>
              <a:rPr lang="en-US" altLang="en-US" sz="4000" i="1" smtClean="0">
                <a:solidFill>
                  <a:schemeClr val="bg1"/>
                </a:solidFill>
              </a:rPr>
              <a:t>Solution </a:t>
            </a:r>
          </a:p>
        </p:txBody>
      </p:sp>
      <p:sp>
        <p:nvSpPr>
          <p:cNvPr id="28676"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a:solidFill>
                  <a:schemeClr val="bg1"/>
                </a:solidFill>
              </a:rPr>
              <a:t>cont'd</a:t>
            </a:r>
          </a:p>
        </p:txBody>
      </p:sp>
      <p:pic>
        <p:nvPicPr>
          <p:cNvPr id="28677" name="Picture 1" descr="ln(y) = lim_(x right arrow infinity) [x ln(1 + 1/x)]. Indeterminate form infinity * 0.&#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2133600"/>
            <a:ext cx="732631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 lim_(x right arrow infinity) (ln[1 + (1/x)]/(1/x)). Indeterminate form 0/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3084513"/>
            <a:ext cx="655955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 lim_(x right arrow infinity) ((((negative 1)/(x^2)){1/[1 + (1/x)]})/((negative 1)/(x^2))). L'Hôpital's Rule.&#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4059238"/>
            <a:ext cx="58737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 limit_(x right arrow infinity) (1/(1 + 1/x)).&#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9900" y="4886325"/>
            <a:ext cx="22812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 1.&#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77975" y="5759450"/>
            <a:ext cx="1063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defRPr/>
            </a:pPr>
            <a:r>
              <a:rPr lang="en-US" dirty="0"/>
              <a:t>Now, because you have shown </a:t>
            </a:r>
            <a:r>
              <a:rPr lang="en-US" dirty="0" smtClean="0"/>
              <a:t>that</a:t>
            </a:r>
          </a:p>
          <a:p>
            <a:pPr marL="0" indent="0" eaLnBrk="1" hangingPunct="1">
              <a:buFont typeface="Wingdings" pitchFamily="2" charset="2"/>
              <a:buNone/>
              <a:defRPr/>
            </a:pPr>
            <a:endParaRPr lang="en-US" altLang="en-US" dirty="0"/>
          </a:p>
          <a:p>
            <a:pPr marL="0" indent="0" eaLnBrk="1" hangingPunct="1">
              <a:buFont typeface="Wingdings" pitchFamily="2" charset="2"/>
              <a:buNone/>
              <a:defRPr/>
            </a:pPr>
            <a:endParaRPr lang="en-US" altLang="en-US" sz="900" dirty="0" smtClean="0"/>
          </a:p>
          <a:p>
            <a:pPr marL="0" indent="0" eaLnBrk="1" hangingPunct="1">
              <a:buFont typeface="Wingdings" pitchFamily="2" charset="2"/>
              <a:buNone/>
              <a:defRPr/>
            </a:pPr>
            <a:r>
              <a:rPr lang="en-US" dirty="0"/>
              <a:t>you can conclude </a:t>
            </a:r>
            <a:r>
              <a:rPr lang="en-US" dirty="0" smtClean="0"/>
              <a:t>that</a:t>
            </a:r>
          </a:p>
          <a:p>
            <a:pPr marL="0" indent="0" eaLnBrk="1" hangingPunct="1">
              <a:buFont typeface="Wingdings" pitchFamily="2" charset="2"/>
              <a:buNone/>
              <a:defRPr/>
            </a:pPr>
            <a:endParaRPr lang="en-US" dirty="0"/>
          </a:p>
          <a:p>
            <a:pPr marL="0" indent="0" eaLnBrk="1" hangingPunct="1">
              <a:buFont typeface="Wingdings" pitchFamily="2" charset="2"/>
              <a:buNone/>
              <a:defRPr/>
            </a:pPr>
            <a:endParaRPr lang="en-US" sz="1050" dirty="0" smtClean="0"/>
          </a:p>
          <a:p>
            <a:pPr marL="0" indent="0" eaLnBrk="1" hangingPunct="1">
              <a:buFont typeface="Wingdings" pitchFamily="2" charset="2"/>
              <a:buNone/>
              <a:defRPr/>
            </a:pPr>
            <a:r>
              <a:rPr lang="en-US" dirty="0" smtClean="0"/>
              <a:t>and obtain</a:t>
            </a:r>
          </a:p>
          <a:p>
            <a:pPr marL="0" indent="0" eaLnBrk="1" hangingPunct="1">
              <a:buFont typeface="Wingdings" pitchFamily="2" charset="2"/>
              <a:buNone/>
              <a:defRPr/>
            </a:pPr>
            <a:endParaRPr lang="en-US" dirty="0"/>
          </a:p>
          <a:p>
            <a:pPr marL="0" indent="0">
              <a:buFont typeface="Wingdings" pitchFamily="2" charset="2"/>
              <a:buNone/>
              <a:defRPr/>
            </a:pPr>
            <a:endParaRPr lang="en-US" sz="3600" dirty="0" smtClean="0"/>
          </a:p>
          <a:p>
            <a:pPr marL="0" indent="0">
              <a:buFont typeface="Wingdings" pitchFamily="2" charset="2"/>
              <a:buNone/>
              <a:defRPr/>
            </a:pPr>
            <a:r>
              <a:rPr lang="en-US" dirty="0" smtClean="0"/>
              <a:t>You </a:t>
            </a:r>
            <a:r>
              <a:rPr lang="en-US" dirty="0"/>
              <a:t>can use a graphing utility </a:t>
            </a:r>
            <a:endParaRPr lang="en-US" dirty="0" smtClean="0"/>
          </a:p>
          <a:p>
            <a:pPr marL="0" indent="0">
              <a:buFont typeface="Wingdings" pitchFamily="2" charset="2"/>
              <a:buNone/>
              <a:defRPr/>
            </a:pPr>
            <a:r>
              <a:rPr lang="en-US" dirty="0" smtClean="0"/>
              <a:t>to </a:t>
            </a:r>
            <a:r>
              <a:rPr lang="en-US" dirty="0"/>
              <a:t>confirm </a:t>
            </a:r>
            <a:r>
              <a:rPr lang="en-US" dirty="0" smtClean="0"/>
              <a:t>this result</a:t>
            </a:r>
            <a:r>
              <a:rPr lang="en-US" dirty="0"/>
              <a:t>, </a:t>
            </a:r>
            <a:endParaRPr lang="en-US" dirty="0" smtClean="0"/>
          </a:p>
          <a:p>
            <a:pPr marL="0" indent="0">
              <a:buFont typeface="Wingdings" pitchFamily="2" charset="2"/>
              <a:buNone/>
              <a:defRPr/>
            </a:pPr>
            <a:r>
              <a:rPr lang="en-US" dirty="0" smtClean="0"/>
              <a:t>as </a:t>
            </a:r>
            <a:r>
              <a:rPr lang="en-US" dirty="0"/>
              <a:t>shown in Figure 5.24.</a:t>
            </a:r>
            <a:endParaRPr lang="en-US" dirty="0" smtClean="0"/>
          </a:p>
          <a:p>
            <a:pPr marL="0" indent="0" eaLnBrk="1" hangingPunct="1">
              <a:buFont typeface="Wingdings" pitchFamily="2" charset="2"/>
              <a:buNone/>
              <a:defRPr/>
            </a:pPr>
            <a:endParaRPr lang="en-US" altLang="en-US" dirty="0"/>
          </a:p>
          <a:p>
            <a:pPr marL="0" indent="0" eaLnBrk="1" hangingPunct="1">
              <a:buFont typeface="Wingdings" pitchFamily="2" charset="2"/>
              <a:buNone/>
              <a:defRPr/>
            </a:pPr>
            <a:endParaRPr lang="en-US" altLang="en-US" dirty="0" smtClean="0"/>
          </a:p>
        </p:txBody>
      </p:sp>
      <p:sp>
        <p:nvSpPr>
          <p:cNvPr id="29699" name="Rectangle 3"/>
          <p:cNvSpPr>
            <a:spLocks noGrp="1" noChangeArrowheads="1"/>
          </p:cNvSpPr>
          <p:nvPr>
            <p:ph type="title"/>
          </p:nvPr>
        </p:nvSpPr>
        <p:spPr>
          <a:xfrm>
            <a:off x="547688" y="320675"/>
            <a:ext cx="8229600" cy="685800"/>
          </a:xfrm>
          <a:noFill/>
        </p:spPr>
        <p:txBody>
          <a:bodyPr/>
          <a:lstStyle/>
          <a:p>
            <a:pPr eaLnBrk="1" hangingPunct="1"/>
            <a:r>
              <a:rPr lang="en-US" altLang="en-US" sz="4000" smtClean="0">
                <a:solidFill>
                  <a:schemeClr val="bg1"/>
                </a:solidFill>
              </a:rPr>
              <a:t>Example 5 – </a:t>
            </a:r>
            <a:r>
              <a:rPr lang="en-US" altLang="en-US" sz="4000" i="1" smtClean="0">
                <a:solidFill>
                  <a:schemeClr val="bg1"/>
                </a:solidFill>
              </a:rPr>
              <a:t>Solution </a:t>
            </a:r>
          </a:p>
        </p:txBody>
      </p:sp>
      <p:sp>
        <p:nvSpPr>
          <p:cNvPr id="29700"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a:solidFill>
                  <a:schemeClr val="bg1"/>
                </a:solidFill>
              </a:rPr>
              <a:t>cont'd</a:t>
            </a:r>
          </a:p>
        </p:txBody>
      </p:sp>
      <p:pic>
        <p:nvPicPr>
          <p:cNvPr id="29701" name="Picture 2" descr="ln(y) = 1.&#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828800"/>
            <a:ext cx="12842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y = 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7088" y="2951163"/>
            <a:ext cx="11795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descr="lim_(x right arrow infinity) ((1 + 1/x)^x) = e.&#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3708400"/>
            <a:ext cx="22177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he image consists of a visual representation and a caption. Visual representation. A curve is graphed in the first quadrant of the coordinate plane. It is labeled y = (1 + 1/x)^x. It begins at (0, 1) on the positive y axis, goes up and to the right with decreasing steepness, passes through (4, 2.4), and exits the right of the viewing window almost horizontally. Caption. The limit of [1 + (1/x)]^x as x approaches infinity is e.&#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9563" y="3244850"/>
            <a:ext cx="294005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6361113" y="64389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t>Figure 5.24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0">
                                            <p:txEl>
                                              <p:pRg st="9" end="9"/>
                                            </p:txEl>
                                          </p:spTgt>
                                        </p:tgtEl>
                                        <p:attrNameLst>
                                          <p:attrName>style.visibility</p:attrName>
                                        </p:attrNameLst>
                                      </p:cBhvr>
                                      <p:to>
                                        <p:strVal val="visible"/>
                                      </p:to>
                                    </p:set>
                                    <p:animEffect transition="in" filter="fade">
                                      <p:cBhvr>
                                        <p:cTn id="7" dur="1000"/>
                                        <p:tgtEl>
                                          <p:spTgt spid="37890">
                                            <p:txEl>
                                              <p:pRg st="9" end="9"/>
                                            </p:txEl>
                                          </p:spTgt>
                                        </p:tgtEl>
                                      </p:cBhvr>
                                    </p:animEffect>
                                    <p:anim calcmode="lin" valueType="num">
                                      <p:cBhvr>
                                        <p:cTn id="8" dur="1000" fill="hold"/>
                                        <p:tgtEl>
                                          <p:spTgt spid="37890">
                                            <p:txEl>
                                              <p:pRg st="9" end="9"/>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0">
                                            <p:txEl>
                                              <p:pRg st="9" end="9"/>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0">
                                            <p:txEl>
                                              <p:pRg st="9" end="9"/>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0">
                                            <p:txEl>
                                              <p:pRg st="10" end="10"/>
                                            </p:txEl>
                                          </p:spTgt>
                                        </p:tgtEl>
                                        <p:attrNameLst>
                                          <p:attrName>style.visibility</p:attrName>
                                        </p:attrNameLst>
                                      </p:cBhvr>
                                      <p:to>
                                        <p:strVal val="visible"/>
                                      </p:to>
                                    </p:set>
                                    <p:animEffect transition="in" filter="fade">
                                      <p:cBhvr>
                                        <p:cTn id="13" dur="1000"/>
                                        <p:tgtEl>
                                          <p:spTgt spid="37890">
                                            <p:txEl>
                                              <p:pRg st="10" end="10"/>
                                            </p:txEl>
                                          </p:spTgt>
                                        </p:tgtEl>
                                      </p:cBhvr>
                                    </p:animEffect>
                                    <p:anim calcmode="lin" valueType="num">
                                      <p:cBhvr>
                                        <p:cTn id="14" dur="1000" fill="hold"/>
                                        <p:tgtEl>
                                          <p:spTgt spid="37890">
                                            <p:txEl>
                                              <p:pRg st="10" end="1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0">
                                            <p:txEl>
                                              <p:pRg st="10" end="1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0">
                                            <p:txEl>
                                              <p:pRg st="10" end="1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890">
                                            <p:txEl>
                                              <p:pRg st="11" end="11"/>
                                            </p:txEl>
                                          </p:spTgt>
                                        </p:tgtEl>
                                        <p:attrNameLst>
                                          <p:attrName>style.visibility</p:attrName>
                                        </p:attrNameLst>
                                      </p:cBhvr>
                                      <p:to>
                                        <p:strVal val="visible"/>
                                      </p:to>
                                    </p:set>
                                    <p:animEffect transition="in" filter="fade">
                                      <p:cBhvr>
                                        <p:cTn id="19" dur="1000"/>
                                        <p:tgtEl>
                                          <p:spTgt spid="37890">
                                            <p:txEl>
                                              <p:pRg st="11" end="11"/>
                                            </p:txEl>
                                          </p:spTgt>
                                        </p:tgtEl>
                                      </p:cBhvr>
                                    </p:animEffect>
                                    <p:anim calcmode="lin" valueType="num">
                                      <p:cBhvr>
                                        <p:cTn id="20" dur="1000" fill="hold"/>
                                        <p:tgtEl>
                                          <p:spTgt spid="37890">
                                            <p:txEl>
                                              <p:pRg st="11" end="1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7890">
                                            <p:txEl>
                                              <p:pRg st="11" end="1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890">
                                            <p:txEl>
                                              <p:pRg st="11" end="11"/>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pPr>
            <a:r>
              <a:rPr lang="en-US" altLang="en-US" smtClean="0"/>
              <a:t>L’Hôpital’s Rule can also be applied to one-sided limits.</a:t>
            </a:r>
          </a:p>
        </p:txBody>
      </p:sp>
      <p:sp>
        <p:nvSpPr>
          <p:cNvPr id="30723"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L’Hôpital’s Rule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defRPr/>
            </a:pPr>
            <a:r>
              <a:rPr lang="en-US" dirty="0" smtClean="0"/>
              <a:t>Evaluate</a:t>
            </a:r>
          </a:p>
          <a:p>
            <a:pPr marL="0" indent="0" eaLnBrk="1" hangingPunct="1">
              <a:buFont typeface="Wingdings" pitchFamily="2" charset="2"/>
              <a:buNone/>
              <a:defRPr/>
            </a:pPr>
            <a:endParaRPr lang="en-US" altLang="en-US" dirty="0" smtClean="0"/>
          </a:p>
          <a:p>
            <a:pPr marL="0" indent="0" eaLnBrk="1" hangingPunct="1">
              <a:lnSpc>
                <a:spcPct val="110000"/>
              </a:lnSpc>
              <a:buFont typeface="Wingdings" pitchFamily="2" charset="2"/>
              <a:buNone/>
              <a:defRPr/>
            </a:pPr>
            <a:endParaRPr lang="en-US" altLang="en-US" sz="16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endParaRPr lang="en-US" altLang="en-US" sz="14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r>
              <a:rPr lang="en-US" altLang="en-US" kern="1200" dirty="0" smtClean="0">
                <a:solidFill>
                  <a:srgbClr val="D7181E"/>
                </a:solidFill>
                <a:cs typeface="Arial" panose="020B0604020202020204" pitchFamily="34" charset="0"/>
              </a:rPr>
              <a:t>Solution</a:t>
            </a:r>
            <a:r>
              <a:rPr lang="en-US" altLang="en-US" kern="1200" dirty="0">
                <a:solidFill>
                  <a:srgbClr val="D7181E"/>
                </a:solidFill>
                <a:cs typeface="Arial" panose="020B0604020202020204" pitchFamily="34" charset="0"/>
              </a:rPr>
              <a:t>: </a:t>
            </a:r>
          </a:p>
          <a:p>
            <a:pPr marL="0" indent="0">
              <a:buFont typeface="Wingdings" pitchFamily="2" charset="2"/>
              <a:buNone/>
              <a:defRPr/>
            </a:pPr>
            <a:r>
              <a:rPr lang="en-US" dirty="0"/>
              <a:t>Because direct substitution </a:t>
            </a:r>
            <a:r>
              <a:rPr lang="en-IN" dirty="0"/>
              <a:t>produces</a:t>
            </a:r>
            <a:r>
              <a:rPr lang="en-US" dirty="0" smtClean="0"/>
              <a:t> </a:t>
            </a:r>
            <a:r>
              <a:rPr lang="en-US" dirty="0"/>
              <a:t>the indeterminate </a:t>
            </a:r>
            <a:r>
              <a:rPr lang="en-US" dirty="0" smtClean="0"/>
              <a:t>form       you can proceed </a:t>
            </a:r>
            <a:r>
              <a:rPr lang="en-US" dirty="0"/>
              <a:t>as </a:t>
            </a:r>
            <a:r>
              <a:rPr lang="en-US" dirty="0" smtClean="0"/>
              <a:t>shown below. </a:t>
            </a:r>
            <a:r>
              <a:rPr lang="en-US" dirty="0"/>
              <a:t>To begin, assume that the limit exists and is equal to </a:t>
            </a:r>
            <a:r>
              <a:rPr lang="en-US" i="1" dirty="0"/>
              <a:t>y</a:t>
            </a:r>
            <a:r>
              <a:rPr lang="en-US" dirty="0"/>
              <a:t>.</a:t>
            </a:r>
          </a:p>
          <a:p>
            <a:pPr marL="0" indent="0">
              <a:buFont typeface="Wingdings" pitchFamily="2" charset="2"/>
              <a:buNone/>
              <a:defRPr/>
            </a:pPr>
            <a:endParaRPr lang="en-US" dirty="0" smtClean="0"/>
          </a:p>
          <a:p>
            <a:pPr marL="0" indent="0">
              <a:buFont typeface="Wingdings" pitchFamily="2" charset="2"/>
              <a:buNone/>
              <a:defRPr/>
            </a:pPr>
            <a:endParaRPr lang="en-US" dirty="0"/>
          </a:p>
          <a:p>
            <a:pPr marL="0" indent="0" eaLnBrk="1" hangingPunct="1">
              <a:buFont typeface="Wingdings" pitchFamily="2" charset="2"/>
              <a:buNone/>
              <a:defRPr/>
            </a:pPr>
            <a:endParaRPr lang="en-US" altLang="en-US" dirty="0" smtClean="0"/>
          </a:p>
          <a:p>
            <a:pPr marL="0" indent="0" eaLnBrk="1" hangingPunct="1">
              <a:buFont typeface="Wingdings" pitchFamily="2" charset="2"/>
              <a:buNone/>
              <a:defRPr/>
            </a:pPr>
            <a:endParaRPr lang="en-US" altLang="en-US" dirty="0" smtClean="0"/>
          </a:p>
        </p:txBody>
      </p:sp>
      <p:sp>
        <p:nvSpPr>
          <p:cNvPr id="31747" name="Rectangle 3"/>
          <p:cNvSpPr>
            <a:spLocks noGrp="1" noChangeArrowheads="1"/>
          </p:cNvSpPr>
          <p:nvPr>
            <p:ph type="title"/>
          </p:nvPr>
        </p:nvSpPr>
        <p:spPr>
          <a:xfrm>
            <a:off x="547688" y="320675"/>
            <a:ext cx="8229600" cy="685800"/>
          </a:xfrm>
          <a:noFill/>
        </p:spPr>
        <p:txBody>
          <a:bodyPr/>
          <a:lstStyle/>
          <a:p>
            <a:pPr eaLnBrk="1" hangingPunct="1"/>
            <a:r>
              <a:rPr lang="en-US" altLang="en-US" sz="4000" smtClean="0">
                <a:solidFill>
                  <a:schemeClr val="bg1"/>
                </a:solidFill>
              </a:rPr>
              <a:t>Example 6 – </a:t>
            </a:r>
            <a:r>
              <a:rPr lang="en-US" altLang="en-US" sz="4000" i="1" smtClean="0">
                <a:solidFill>
                  <a:schemeClr val="bg1"/>
                </a:solidFill>
              </a:rPr>
              <a:t>Indeterminate Form 0</a:t>
            </a:r>
            <a:r>
              <a:rPr lang="en-US" altLang="en-US" sz="4000" i="1" baseline="30000" smtClean="0">
                <a:solidFill>
                  <a:schemeClr val="bg1"/>
                </a:solidFill>
              </a:rPr>
              <a:t>0</a:t>
            </a:r>
          </a:p>
        </p:txBody>
      </p:sp>
      <p:pic>
        <p:nvPicPr>
          <p:cNvPr id="31748" name="Picture 7" descr="lim_(x right arrow 0^+) (sin(x)^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752600"/>
            <a:ext cx="1527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0 degre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3740150"/>
            <a:ext cx="4413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y = lim_(x right arrow 0^+) (sin(x)^x). Indeterminate form 0^0.&#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4619625"/>
            <a:ext cx="5019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n(y) = ln(lim_(x right arrow 0^+) (sin(x)^x)). Take natural log of each side.&#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6613" y="5370513"/>
            <a:ext cx="52847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 lim_(x right arrow 0^+) (ln(sin(x)^x)). Continuity.&#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4125" y="6132513"/>
            <a:ext cx="35718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0">
                                            <p:txEl>
                                              <p:pRg st="4" end="4"/>
                                            </p:txEl>
                                          </p:spTgt>
                                        </p:tgtEl>
                                        <p:attrNameLst>
                                          <p:attrName>style.visibility</p:attrName>
                                        </p:attrNameLst>
                                      </p:cBhvr>
                                      <p:to>
                                        <p:strVal val="visible"/>
                                      </p:to>
                                    </p:set>
                                    <p:animEffect transition="in" filter="fade">
                                      <p:cBhvr>
                                        <p:cTn id="7" dur="1000"/>
                                        <p:tgtEl>
                                          <p:spTgt spid="37890">
                                            <p:txEl>
                                              <p:pRg st="4" end="4"/>
                                            </p:txEl>
                                          </p:spTgt>
                                        </p:tgtEl>
                                      </p:cBhvr>
                                    </p:animEffect>
                                    <p:anim calcmode="lin" valueType="num">
                                      <p:cBhvr>
                                        <p:cTn id="8"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0">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0">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0">
                                            <p:txEl>
                                              <p:pRg st="5" end="5"/>
                                            </p:txEl>
                                          </p:spTgt>
                                        </p:tgtEl>
                                        <p:attrNameLst>
                                          <p:attrName>style.visibility</p:attrName>
                                        </p:attrNameLst>
                                      </p:cBhvr>
                                      <p:to>
                                        <p:strVal val="visible"/>
                                      </p:to>
                                    </p:set>
                                    <p:animEffect transition="in" filter="fade">
                                      <p:cBhvr>
                                        <p:cTn id="13" dur="1000"/>
                                        <p:tgtEl>
                                          <p:spTgt spid="37890">
                                            <p:txEl>
                                              <p:pRg st="5" end="5"/>
                                            </p:txEl>
                                          </p:spTgt>
                                        </p:tgtEl>
                                      </p:cBhvr>
                                    </p:animEffect>
                                    <p:anim calcmode="lin" valueType="num">
                                      <p:cBhvr>
                                        <p:cTn id="14"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0">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0">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900" decel="100000" fill="hold"/>
                                        <p:tgtEl>
                                          <p:spTgt spid="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900" decel="100000" fill="hold"/>
                                        <p:tgtEl>
                                          <p:spTgt spid="1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sz="500" dirty="0" smtClean="0"/>
          </a:p>
          <a:p>
            <a:pPr marL="0" indent="0">
              <a:buFont typeface="Wingdings" pitchFamily="2" charset="2"/>
              <a:buNone/>
            </a:pPr>
            <a:r>
              <a:rPr lang="en-US" altLang="en-US" dirty="0" smtClean="0"/>
              <a:t>Now, because ln </a:t>
            </a:r>
            <a:r>
              <a:rPr lang="en-US" altLang="en-US" i="1" dirty="0" smtClean="0"/>
              <a:t>y </a:t>
            </a:r>
            <a:r>
              <a:rPr lang="en-US" altLang="en-US" dirty="0" smtClean="0"/>
              <a:t>= 0, you can conclude that </a:t>
            </a:r>
          </a:p>
          <a:p>
            <a:pPr marL="0" indent="0">
              <a:buFont typeface="Wingdings" pitchFamily="2" charset="2"/>
              <a:buNone/>
            </a:pPr>
            <a:r>
              <a:rPr lang="en-US" altLang="en-US" dirty="0" smtClean="0"/>
              <a:t>and it follows that</a:t>
            </a:r>
          </a:p>
        </p:txBody>
      </p:sp>
      <p:sp>
        <p:nvSpPr>
          <p:cNvPr id="32771" name="Rectangle 3"/>
          <p:cNvSpPr>
            <a:spLocks noGrp="1" noChangeArrowheads="1"/>
          </p:cNvSpPr>
          <p:nvPr>
            <p:ph type="title"/>
          </p:nvPr>
        </p:nvSpPr>
        <p:spPr>
          <a:xfrm>
            <a:off x="547688" y="320675"/>
            <a:ext cx="8229600" cy="685800"/>
          </a:xfrm>
          <a:noFill/>
        </p:spPr>
        <p:txBody>
          <a:bodyPr/>
          <a:lstStyle/>
          <a:p>
            <a:pPr eaLnBrk="1" hangingPunct="1"/>
            <a:r>
              <a:rPr lang="en-US" altLang="en-US" sz="4000" smtClean="0">
                <a:solidFill>
                  <a:schemeClr val="bg1"/>
                </a:solidFill>
              </a:rPr>
              <a:t>Example 6 – </a:t>
            </a:r>
            <a:r>
              <a:rPr lang="en-US" altLang="en-US" sz="4000" i="1" smtClean="0">
                <a:solidFill>
                  <a:schemeClr val="bg1"/>
                </a:solidFill>
              </a:rPr>
              <a:t>Solution </a:t>
            </a:r>
          </a:p>
        </p:txBody>
      </p:sp>
      <p:sp>
        <p:nvSpPr>
          <p:cNvPr id="32772"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a:solidFill>
                  <a:schemeClr val="bg1"/>
                </a:solidFill>
              </a:rPr>
              <a:t>cont'd</a:t>
            </a:r>
          </a:p>
        </p:txBody>
      </p:sp>
      <p:pic>
        <p:nvPicPr>
          <p:cNvPr id="32773" name="Picture 12" descr="= lim_(x right arrow 0^+) (x ln(sin(x))). Indeterminate form (0) * (negative infinity).&#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8713" y="1524000"/>
            <a:ext cx="5153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 lim_(x right arrow 0^+) (ln(sin(x))/(1/x)). Indeterminate for (negative infinity)/infinit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81213"/>
            <a:ext cx="4953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 lim_(x right arrow 0^+) (cot(x)/((negative 1)/(x^2))). L'Hôpital's Rule.&#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6963" y="2819400"/>
            <a:ext cx="41465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 lim_(x right arrow 0^+) ((negative x^2)/tan(x)). Indeterminate form 0/0.&#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9988" y="3560763"/>
            <a:ext cx="4445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 lim_(x right arrow 0^+) ((negative 2 x)/sec^2(x)). L'Hôpital's Rule.&#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92375" y="4268788"/>
            <a:ext cx="434498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 0.&#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5024438"/>
            <a:ext cx="9191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y = e^0 = 1,&#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16725" y="5454650"/>
            <a:ext cx="14176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lim_(x right arrow 0^+) (sin(x)^x) = 1.&#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21025" y="6096000"/>
            <a:ext cx="2060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900" decel="100000" fill="hold"/>
                                        <p:tgtEl>
                                          <p:spTgt spid="1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900" decel="100000" fill="hold"/>
                                        <p:tgtEl>
                                          <p:spTgt spid="1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37890">
                                            <p:txEl>
                                              <p:pRg st="10" end="10"/>
                                            </p:txEl>
                                          </p:spTgt>
                                        </p:tgtEl>
                                        <p:attrNameLst>
                                          <p:attrName>style.visibility</p:attrName>
                                        </p:attrNameLst>
                                      </p:cBhvr>
                                      <p:to>
                                        <p:strVal val="visible"/>
                                      </p:to>
                                    </p:set>
                                    <p:animEffect transition="in" filter="fade">
                                      <p:cBhvr>
                                        <p:cTn id="47" dur="1000"/>
                                        <p:tgtEl>
                                          <p:spTgt spid="37890">
                                            <p:txEl>
                                              <p:pRg st="10" end="10"/>
                                            </p:txEl>
                                          </p:spTgt>
                                        </p:tgtEl>
                                      </p:cBhvr>
                                    </p:animEffect>
                                    <p:anim calcmode="lin" valueType="num">
                                      <p:cBhvr>
                                        <p:cTn id="48" dur="1000" fill="hold"/>
                                        <p:tgtEl>
                                          <p:spTgt spid="37890">
                                            <p:txEl>
                                              <p:pRg st="10" end="1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7890">
                                            <p:txEl>
                                              <p:pRg st="10" end="1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7890">
                                            <p:txEl>
                                              <p:pRg st="10" end="10"/>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37890">
                                            <p:txEl>
                                              <p:pRg st="11" end="11"/>
                                            </p:txEl>
                                          </p:spTgt>
                                        </p:tgtEl>
                                        <p:attrNameLst>
                                          <p:attrName>style.visibility</p:attrName>
                                        </p:attrNameLst>
                                      </p:cBhvr>
                                      <p:to>
                                        <p:strVal val="visible"/>
                                      </p:to>
                                    </p:set>
                                    <p:animEffect transition="in" filter="fade">
                                      <p:cBhvr>
                                        <p:cTn id="53" dur="1000"/>
                                        <p:tgtEl>
                                          <p:spTgt spid="37890">
                                            <p:txEl>
                                              <p:pRg st="11" end="11"/>
                                            </p:txEl>
                                          </p:spTgt>
                                        </p:tgtEl>
                                      </p:cBhvr>
                                    </p:animEffect>
                                    <p:anim calcmode="lin" valueType="num">
                                      <p:cBhvr>
                                        <p:cTn id="54" dur="1000" fill="hold"/>
                                        <p:tgtEl>
                                          <p:spTgt spid="37890">
                                            <p:txEl>
                                              <p:pRg st="11" end="11"/>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7890">
                                            <p:txEl>
                                              <p:pRg st="11" end="11"/>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7890">
                                            <p:txEl>
                                              <p:pRg st="11" end="11"/>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900" decel="100000" fill="hold"/>
                                        <p:tgtEl>
                                          <p:spTgt spid="21"/>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1370013"/>
            <a:ext cx="8226425" cy="5256212"/>
          </a:xfrm>
        </p:spPr>
        <p:txBody>
          <a:bodyPr/>
          <a:lstStyle/>
          <a:p>
            <a:pPr marL="350838" indent="-350838">
              <a:lnSpc>
                <a:spcPct val="90000"/>
              </a:lnSpc>
              <a:spcBef>
                <a:spcPct val="0"/>
              </a:spcBef>
              <a:buClr>
                <a:srgbClr val="D7181E"/>
              </a:buClr>
              <a:buFont typeface="Wingdings" pitchFamily="28" charset="2"/>
              <a:buChar char="n"/>
              <a:defRPr/>
            </a:pPr>
            <a:r>
              <a:rPr lang="en-US" sz="2800" kern="1200" dirty="0">
                <a:cs typeface="Arial" charset="0"/>
              </a:rPr>
              <a:t>Recognize limits that produce indeterminate forms</a:t>
            </a:r>
            <a:r>
              <a:rPr lang="en-US" sz="2800" kern="1200" dirty="0" smtClean="0">
                <a:cs typeface="Arial" charset="0"/>
              </a:rPr>
              <a:t>.</a:t>
            </a:r>
          </a:p>
          <a:p>
            <a:pPr marL="0" indent="0">
              <a:lnSpc>
                <a:spcPct val="90000"/>
              </a:lnSpc>
              <a:spcBef>
                <a:spcPct val="0"/>
              </a:spcBef>
              <a:buClr>
                <a:srgbClr val="D7181E"/>
              </a:buClr>
              <a:buFont typeface="Wingdings" pitchFamily="2" charset="2"/>
              <a:buNone/>
              <a:defRPr/>
            </a:pPr>
            <a:endParaRPr lang="en-US" altLang="en-US" sz="3200"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Apply </a:t>
            </a:r>
            <a:r>
              <a:rPr lang="en-US" sz="2800" kern="1200" dirty="0" err="1">
                <a:cs typeface="Arial" charset="0"/>
              </a:rPr>
              <a:t>L’Hôpital’s</a:t>
            </a:r>
            <a:r>
              <a:rPr lang="en-US" sz="2800" kern="1200" dirty="0">
                <a:cs typeface="Arial" charset="0"/>
              </a:rPr>
              <a:t> Rule to evaluate a limit.</a:t>
            </a:r>
            <a:endParaRPr lang="en-US" altLang="en-US" sz="2800" kern="1200" dirty="0">
              <a:cs typeface="Arial" charset="0"/>
            </a:endParaRPr>
          </a:p>
        </p:txBody>
      </p:sp>
      <p:sp>
        <p:nvSpPr>
          <p:cNvPr id="6147"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eaLnBrk="1" hangingPunct="1">
              <a:buFont typeface="Wingdings" pitchFamily="2" charset="2"/>
              <a:buNone/>
              <a:defRPr/>
            </a:pPr>
            <a:r>
              <a:rPr lang="en-US" dirty="0" smtClean="0"/>
              <a:t>Evaluate</a:t>
            </a:r>
          </a:p>
          <a:p>
            <a:pPr marL="0" indent="0" eaLnBrk="1" hangingPunct="1">
              <a:buFont typeface="Wingdings" pitchFamily="2" charset="2"/>
              <a:buNone/>
              <a:defRPr/>
            </a:pPr>
            <a:endParaRPr lang="en-US" altLang="en-US" dirty="0" smtClean="0"/>
          </a:p>
          <a:p>
            <a:pPr marL="0" indent="0" eaLnBrk="1" hangingPunct="1">
              <a:lnSpc>
                <a:spcPct val="110000"/>
              </a:lnSpc>
              <a:buFont typeface="Wingdings" pitchFamily="2" charset="2"/>
              <a:buNone/>
              <a:defRPr/>
            </a:pPr>
            <a:endParaRPr lang="en-US" altLang="en-US" sz="16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endParaRPr lang="en-US" altLang="en-US" sz="1400" kern="1200" dirty="0" smtClean="0">
              <a:solidFill>
                <a:srgbClr val="D7181E"/>
              </a:solidFill>
              <a:cs typeface="Arial" panose="020B0604020202020204" pitchFamily="34" charset="0"/>
            </a:endParaRPr>
          </a:p>
          <a:p>
            <a:pPr marL="0" indent="0" eaLnBrk="1" hangingPunct="1">
              <a:lnSpc>
                <a:spcPct val="110000"/>
              </a:lnSpc>
              <a:buFont typeface="Wingdings" pitchFamily="2" charset="2"/>
              <a:buNone/>
              <a:defRPr/>
            </a:pPr>
            <a:r>
              <a:rPr lang="en-US" altLang="en-US" kern="1200" dirty="0" smtClean="0">
                <a:solidFill>
                  <a:srgbClr val="D7181E"/>
                </a:solidFill>
                <a:cs typeface="Arial" panose="020B0604020202020204" pitchFamily="34" charset="0"/>
              </a:rPr>
              <a:t>Solution</a:t>
            </a:r>
            <a:r>
              <a:rPr lang="en-US" altLang="en-US" kern="1200" dirty="0">
                <a:solidFill>
                  <a:srgbClr val="D7181E"/>
                </a:solidFill>
                <a:cs typeface="Arial" panose="020B0604020202020204" pitchFamily="34" charset="0"/>
              </a:rPr>
              <a:t>: </a:t>
            </a:r>
          </a:p>
          <a:p>
            <a:pPr marL="0" indent="0">
              <a:buFont typeface="Wingdings" pitchFamily="2" charset="2"/>
              <a:buNone/>
              <a:defRPr/>
            </a:pPr>
            <a:r>
              <a:rPr lang="en-US" dirty="0"/>
              <a:t>Because direct substitution yields the indeterminate </a:t>
            </a:r>
            <a:r>
              <a:rPr lang="en-US" dirty="0" smtClean="0"/>
              <a:t>form</a:t>
            </a:r>
          </a:p>
          <a:p>
            <a:pPr marL="0" indent="0">
              <a:buFont typeface="Wingdings" pitchFamily="2" charset="2"/>
              <a:buNone/>
              <a:defRPr/>
            </a:pPr>
            <a:r>
              <a:rPr lang="en-US" dirty="0"/>
              <a:t> </a:t>
            </a:r>
            <a:r>
              <a:rPr lang="en-US" dirty="0" smtClean="0"/>
              <a:t>          you </a:t>
            </a:r>
            <a:r>
              <a:rPr lang="en-US" dirty="0"/>
              <a:t>should try to rewrite the expression to produce a form to which you can </a:t>
            </a:r>
            <a:r>
              <a:rPr lang="en-US" dirty="0" smtClean="0"/>
              <a:t>apply </a:t>
            </a:r>
            <a:r>
              <a:rPr lang="en-US" dirty="0" err="1" smtClean="0"/>
              <a:t>L’Hôpital’s</a:t>
            </a:r>
            <a:r>
              <a:rPr lang="en-US" dirty="0" smtClean="0"/>
              <a:t> </a:t>
            </a:r>
            <a:r>
              <a:rPr lang="en-US" dirty="0"/>
              <a:t>Rule. In this case, you can combine the two fractions to obtain</a:t>
            </a:r>
            <a:endParaRPr lang="en-US" altLang="en-US" dirty="0" smtClean="0"/>
          </a:p>
        </p:txBody>
      </p:sp>
      <p:sp>
        <p:nvSpPr>
          <p:cNvPr id="33795" name="Rectangle 3"/>
          <p:cNvSpPr>
            <a:spLocks noGrp="1" noChangeArrowheads="1"/>
          </p:cNvSpPr>
          <p:nvPr>
            <p:ph type="title"/>
          </p:nvPr>
        </p:nvSpPr>
        <p:spPr>
          <a:xfrm>
            <a:off x="547688" y="320675"/>
            <a:ext cx="8229600" cy="685800"/>
          </a:xfrm>
        </p:spPr>
        <p:txBody>
          <a:bodyPr/>
          <a:lstStyle/>
          <a:p>
            <a:pPr eaLnBrk="1" hangingPunct="1">
              <a:defRPr/>
            </a:pPr>
            <a:r>
              <a:rPr lang="en-US" altLang="en-US" sz="3600" dirty="0" smtClean="0">
                <a:solidFill>
                  <a:schemeClr val="bg1"/>
                </a:solidFill>
              </a:rPr>
              <a:t>Example 7 – </a:t>
            </a:r>
            <a:r>
              <a:rPr lang="en-US" altLang="en-US" sz="3600" i="1" dirty="0" smtClean="0">
                <a:solidFill>
                  <a:schemeClr val="bg1"/>
                </a:solidFill>
              </a:rPr>
              <a:t>Indeterminate Form</a:t>
            </a:r>
            <a:r>
              <a:rPr lang="en-US" altLang="en-US" sz="3600" i="1" dirty="0" smtClean="0">
                <a:solidFill>
                  <a:schemeClr val="bg1">
                    <a:lumMod val="95000"/>
                  </a:schemeClr>
                </a:solidFill>
              </a:rPr>
              <a:t> </a:t>
            </a:r>
            <a:r>
              <a:rPr lang="en-US" sz="3600" b="1" i="1" dirty="0" smtClean="0">
                <a:solidFill>
                  <a:schemeClr val="bg1">
                    <a:lumMod val="95000"/>
                  </a:schemeClr>
                </a:solidFill>
                <a:sym typeface="Symbol" panose="05050102010706020507" pitchFamily="18" charset="2"/>
              </a:rPr>
              <a:t> </a:t>
            </a:r>
            <a:r>
              <a:rPr lang="en-US" sz="3600" i="1" dirty="0" smtClean="0">
                <a:solidFill>
                  <a:schemeClr val="bg1">
                    <a:lumMod val="95000"/>
                  </a:schemeClr>
                </a:solidFill>
                <a:sym typeface="Symbol" panose="05050102010706020507" pitchFamily="18" charset="2"/>
              </a:rPr>
              <a:t></a:t>
            </a:r>
            <a:r>
              <a:rPr lang="en-US" sz="3600" b="1" i="1" dirty="0" smtClean="0">
                <a:solidFill>
                  <a:schemeClr val="bg1">
                    <a:lumMod val="95000"/>
                  </a:schemeClr>
                </a:solidFill>
                <a:sym typeface="Symbol" panose="05050102010706020507" pitchFamily="18" charset="2"/>
              </a:rPr>
              <a:t> </a:t>
            </a:r>
            <a:r>
              <a:rPr lang="en-US" altLang="en-US" sz="3600" i="1" dirty="0" smtClean="0">
                <a:solidFill>
                  <a:schemeClr val="bg1"/>
                </a:solidFill>
              </a:rPr>
              <a:t> </a:t>
            </a:r>
          </a:p>
        </p:txBody>
      </p:sp>
      <p:pic>
        <p:nvPicPr>
          <p:cNvPr id="33796" name="Picture 2" descr="lim_(x right arrow 1^+) (1/ln(x) minus 1/(x minus 1)).&#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812925"/>
            <a:ext cx="2355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nfinity minus infinit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840163"/>
            <a:ext cx="996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m_(x right arrow 1^+) (1/ln(x) minus 1/(x minus 1)) = lim_(x right arrow 1^+) ((x minus 1 minus ln(x))/((x minus 1) ln(x))).&#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4338" y="5191125"/>
            <a:ext cx="5178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0">
                                            <p:txEl>
                                              <p:pRg st="4" end="4"/>
                                            </p:txEl>
                                          </p:spTgt>
                                        </p:tgtEl>
                                        <p:attrNameLst>
                                          <p:attrName>style.visibility</p:attrName>
                                        </p:attrNameLst>
                                      </p:cBhvr>
                                      <p:to>
                                        <p:strVal val="visible"/>
                                      </p:to>
                                    </p:set>
                                    <p:animEffect transition="in" filter="fade">
                                      <p:cBhvr>
                                        <p:cTn id="7" dur="1000"/>
                                        <p:tgtEl>
                                          <p:spTgt spid="37890">
                                            <p:txEl>
                                              <p:pRg st="4" end="4"/>
                                            </p:txEl>
                                          </p:spTgt>
                                        </p:tgtEl>
                                      </p:cBhvr>
                                    </p:animEffect>
                                    <p:anim calcmode="lin" valueType="num">
                                      <p:cBhvr>
                                        <p:cTn id="8"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0">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0">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0">
                                            <p:txEl>
                                              <p:pRg st="5" end="5"/>
                                            </p:txEl>
                                          </p:spTgt>
                                        </p:tgtEl>
                                        <p:attrNameLst>
                                          <p:attrName>style.visibility</p:attrName>
                                        </p:attrNameLst>
                                      </p:cBhvr>
                                      <p:to>
                                        <p:strVal val="visible"/>
                                      </p:to>
                                    </p:set>
                                    <p:animEffect transition="in" filter="fade">
                                      <p:cBhvr>
                                        <p:cTn id="13" dur="1000"/>
                                        <p:tgtEl>
                                          <p:spTgt spid="37890">
                                            <p:txEl>
                                              <p:pRg st="5" end="5"/>
                                            </p:txEl>
                                          </p:spTgt>
                                        </p:tgtEl>
                                      </p:cBhvr>
                                    </p:animEffect>
                                    <p:anim calcmode="lin" valueType="num">
                                      <p:cBhvr>
                                        <p:cTn id="14"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0">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0">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890">
                                            <p:txEl>
                                              <p:pRg st="6" end="6"/>
                                            </p:txEl>
                                          </p:spTgt>
                                        </p:tgtEl>
                                        <p:attrNameLst>
                                          <p:attrName>style.visibility</p:attrName>
                                        </p:attrNameLst>
                                      </p:cBhvr>
                                      <p:to>
                                        <p:strVal val="visible"/>
                                      </p:to>
                                    </p:set>
                                    <p:animEffect transition="in" filter="fade">
                                      <p:cBhvr>
                                        <p:cTn id="19" dur="1000"/>
                                        <p:tgtEl>
                                          <p:spTgt spid="37890">
                                            <p:txEl>
                                              <p:pRg st="6" end="6"/>
                                            </p:txEl>
                                          </p:spTgt>
                                        </p:tgtEl>
                                      </p:cBhvr>
                                    </p:animEffect>
                                    <p:anim calcmode="lin" valueType="num">
                                      <p:cBhvr>
                                        <p:cTn id="20" dur="10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7890">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890">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7200" y="1371600"/>
            <a:ext cx="8226425" cy="5257800"/>
          </a:xfrm>
        </p:spPr>
        <p:txBody>
          <a:bodyPr/>
          <a:lstStyle/>
          <a:p>
            <a:pPr marL="0" indent="0">
              <a:buFont typeface="Wingdings" pitchFamily="2" charset="2"/>
              <a:buNone/>
            </a:pPr>
            <a:r>
              <a:rPr lang="en-US" altLang="en-US" smtClean="0"/>
              <a:t>Now, because direct substitution produces the indeterminate form 0</a:t>
            </a:r>
            <a:r>
              <a:rPr lang="en-US" altLang="en-US" sz="800" smtClean="0"/>
              <a:t> </a:t>
            </a:r>
            <a:r>
              <a:rPr lang="en-US" altLang="en-US" smtClean="0"/>
              <a:t>/</a:t>
            </a:r>
            <a:r>
              <a:rPr lang="en-US" altLang="en-US" sz="800" smtClean="0"/>
              <a:t> </a:t>
            </a:r>
            <a:r>
              <a:rPr lang="en-US" altLang="en-US" smtClean="0"/>
              <a:t>0, you can apply L’Hôpital’s Rule </a:t>
            </a:r>
            <a:br>
              <a:rPr lang="en-US" altLang="en-US" smtClean="0"/>
            </a:br>
            <a:r>
              <a:rPr lang="en-US" altLang="en-US" smtClean="0"/>
              <a:t>to obtain</a:t>
            </a:r>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z="1400" smtClean="0"/>
          </a:p>
        </p:txBody>
      </p:sp>
      <p:sp>
        <p:nvSpPr>
          <p:cNvPr id="34819" name="Rectangle 3"/>
          <p:cNvSpPr>
            <a:spLocks noGrp="1" noChangeArrowheads="1"/>
          </p:cNvSpPr>
          <p:nvPr>
            <p:ph type="title"/>
          </p:nvPr>
        </p:nvSpPr>
        <p:spPr>
          <a:xfrm>
            <a:off x="547688" y="320675"/>
            <a:ext cx="8229600" cy="685800"/>
          </a:xfrm>
          <a:noFill/>
        </p:spPr>
        <p:txBody>
          <a:bodyPr/>
          <a:lstStyle/>
          <a:p>
            <a:pPr eaLnBrk="1" hangingPunct="1"/>
            <a:r>
              <a:rPr lang="en-US" altLang="en-US" sz="4000" smtClean="0">
                <a:solidFill>
                  <a:schemeClr val="bg1"/>
                </a:solidFill>
              </a:rPr>
              <a:t>Example 7 – </a:t>
            </a:r>
            <a:r>
              <a:rPr lang="en-US" altLang="en-US" sz="4000" i="1" smtClean="0">
                <a:solidFill>
                  <a:schemeClr val="bg1"/>
                </a:solidFill>
              </a:rPr>
              <a:t>Solution </a:t>
            </a:r>
          </a:p>
        </p:txBody>
      </p:sp>
      <p:sp>
        <p:nvSpPr>
          <p:cNvPr id="34820"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a:solidFill>
                  <a:schemeClr val="bg1"/>
                </a:solidFill>
              </a:rPr>
              <a:t>cont'd</a:t>
            </a:r>
          </a:p>
        </p:txBody>
      </p:sp>
      <p:pic>
        <p:nvPicPr>
          <p:cNvPr id="34821" name="Picture 1" descr="lim_(x right arrow 1^+) ((x minus 1 minus ln(x))/((x minus 1) ln(x))) = lim_(x right arrow 1^+) (((d/(d x))[x minus 1 minus ln(x)])/((d/(d x))[(x minus 1) ln(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8150" y="2514600"/>
            <a:ext cx="50276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 lim_(x right arrow 1^+) ((1 minus (1/x))/((x minus 1)(1/x) + ln(x))).&#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91000"/>
            <a:ext cx="328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 lim_(x right arrow 1^+) ((x minus 1)/(x minus 1 + x ln(x))).&#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5410200"/>
            <a:ext cx="2651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a:buFont typeface="Wingdings" pitchFamily="2" charset="2"/>
              <a:buNone/>
            </a:pPr>
            <a:r>
              <a:rPr lang="en-US" altLang="en-US" smtClean="0"/>
              <a:t>This limit also yields the indeterminate form 0</a:t>
            </a:r>
            <a:r>
              <a:rPr lang="en-US" altLang="en-US" sz="800" smtClean="0"/>
              <a:t> </a:t>
            </a:r>
            <a:r>
              <a:rPr lang="en-US" altLang="en-US" smtClean="0"/>
              <a:t>/</a:t>
            </a:r>
            <a:r>
              <a:rPr lang="en-US" altLang="en-US" sz="800" smtClean="0"/>
              <a:t> </a:t>
            </a:r>
            <a:r>
              <a:rPr lang="en-US" altLang="en-US" smtClean="0"/>
              <a:t>0, so you can apply L’Hôpital’s Rule again to obtain</a:t>
            </a:r>
          </a:p>
          <a:p>
            <a:pPr marL="0" indent="0">
              <a:buFont typeface="Wingdings" pitchFamily="2" charset="2"/>
              <a:buNone/>
            </a:pPr>
            <a:endParaRPr lang="en-US" altLang="en-US" sz="1400" smtClean="0"/>
          </a:p>
          <a:p>
            <a:pPr marL="0" indent="0">
              <a:buFont typeface="Wingdings" pitchFamily="2" charset="2"/>
              <a:buNone/>
            </a:pPr>
            <a:endParaRPr lang="en-US" altLang="en-US" sz="1400" smtClean="0"/>
          </a:p>
          <a:p>
            <a:pPr marL="0" indent="0">
              <a:buFont typeface="Wingdings" pitchFamily="2" charset="2"/>
              <a:buNone/>
            </a:pPr>
            <a:endParaRPr lang="en-US" altLang="en-US" sz="1400" smtClean="0"/>
          </a:p>
          <a:p>
            <a:pPr marL="0" indent="0">
              <a:buFont typeface="Wingdings" pitchFamily="2" charset="2"/>
              <a:buNone/>
            </a:pPr>
            <a:endParaRPr lang="en-US" altLang="en-US" sz="1400" smtClean="0"/>
          </a:p>
          <a:p>
            <a:pPr marL="0" indent="0">
              <a:buFont typeface="Wingdings" pitchFamily="2" charset="2"/>
              <a:buNone/>
            </a:pPr>
            <a:endParaRPr lang="en-US" altLang="en-US" sz="1400" smtClean="0"/>
          </a:p>
          <a:p>
            <a:pPr marL="0" indent="0">
              <a:buFont typeface="Wingdings" pitchFamily="2" charset="2"/>
              <a:buNone/>
            </a:pPr>
            <a:endParaRPr lang="en-US" altLang="en-US" sz="1400" smtClean="0"/>
          </a:p>
          <a:p>
            <a:pPr marL="0" indent="0">
              <a:buFont typeface="Wingdings" pitchFamily="2" charset="2"/>
              <a:buNone/>
            </a:pPr>
            <a:r>
              <a:rPr lang="en-US" altLang="en-US" smtClean="0"/>
              <a:t>You can check the reasonableness </a:t>
            </a:r>
            <a:br>
              <a:rPr lang="en-US" altLang="en-US" smtClean="0"/>
            </a:br>
            <a:r>
              <a:rPr lang="en-US" altLang="en-US" smtClean="0"/>
              <a:t>of this solution using a table, as </a:t>
            </a:r>
            <a:br>
              <a:rPr lang="en-US" altLang="en-US" smtClean="0"/>
            </a:br>
            <a:r>
              <a:rPr lang="en-US" altLang="en-US" smtClean="0"/>
              <a:t>shown at the right.</a:t>
            </a:r>
          </a:p>
        </p:txBody>
      </p:sp>
      <p:sp>
        <p:nvSpPr>
          <p:cNvPr id="35843" name="Rectangle 3"/>
          <p:cNvSpPr>
            <a:spLocks noGrp="1" noChangeArrowheads="1"/>
          </p:cNvSpPr>
          <p:nvPr>
            <p:ph type="title"/>
          </p:nvPr>
        </p:nvSpPr>
        <p:spPr>
          <a:xfrm>
            <a:off x="547688" y="320675"/>
            <a:ext cx="8229600" cy="685800"/>
          </a:xfrm>
          <a:noFill/>
        </p:spPr>
        <p:txBody>
          <a:bodyPr/>
          <a:lstStyle/>
          <a:p>
            <a:pPr eaLnBrk="1" hangingPunct="1"/>
            <a:r>
              <a:rPr lang="en-US" altLang="en-US" sz="4000" smtClean="0">
                <a:solidFill>
                  <a:schemeClr val="bg1"/>
                </a:solidFill>
              </a:rPr>
              <a:t>Example 7 – </a:t>
            </a:r>
            <a:r>
              <a:rPr lang="en-US" altLang="en-US" sz="4000" i="1" smtClean="0">
                <a:solidFill>
                  <a:schemeClr val="bg1"/>
                </a:solidFill>
              </a:rPr>
              <a:t>Solution </a:t>
            </a:r>
          </a:p>
        </p:txBody>
      </p:sp>
      <p:sp>
        <p:nvSpPr>
          <p:cNvPr id="35844" name="Text Box 10"/>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a:solidFill>
                  <a:schemeClr val="bg1"/>
                </a:solidFill>
              </a:rPr>
              <a:t>cont'd</a:t>
            </a:r>
          </a:p>
        </p:txBody>
      </p:sp>
      <p:pic>
        <p:nvPicPr>
          <p:cNvPr id="35845" name="Picture 4" descr="lim_(x right arrow 1^+) ((x minus 1)/(x minus 1 + x ln(x))) = lim_(x right arrow 1^+) (1/(1 + x(1/x) + ln(x)) = 1/2.&#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950" y="2278063"/>
            <a:ext cx="57086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table lists the values of x and the corresponding values of 1/ln(x) minus 1/(x minus 1). 1/ln(x) minus 1/(x minus 1) = 0.44270 when x = 2. 1/ln(x) minus 1/(x minus 1 = 0.46630 when x = 1.5. 1/ln(x) minus 1/(x minus 1) = 0.49206 when x = 1.1. 1/ln(x) minus 1/(x minus 1) = 0.49917 when x = 1.01. 1/ln(x) minus 1/(x minus 1) = 0.49992 when x = 1.001. 1/ln(x) minus 1/(x minus 1) = 0.499999 when x = 1.0001. 1/ln(x) minus 1/(x minus 1) = 0.50000 when x = 1.00001.&#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3157538"/>
            <a:ext cx="247967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0">
                                            <p:txEl>
                                              <p:pRg st="7" end="7"/>
                                            </p:txEl>
                                          </p:spTgt>
                                        </p:tgtEl>
                                        <p:attrNameLst>
                                          <p:attrName>style.visibility</p:attrName>
                                        </p:attrNameLst>
                                      </p:cBhvr>
                                      <p:to>
                                        <p:strVal val="visible"/>
                                      </p:to>
                                    </p:set>
                                    <p:animEffect transition="in" filter="fade">
                                      <p:cBhvr>
                                        <p:cTn id="7" dur="1000"/>
                                        <p:tgtEl>
                                          <p:spTgt spid="37890">
                                            <p:txEl>
                                              <p:pRg st="7" end="7"/>
                                            </p:txEl>
                                          </p:spTgt>
                                        </p:tgtEl>
                                      </p:cBhvr>
                                    </p:animEffect>
                                    <p:anim calcmode="lin" valueType="num">
                                      <p:cBhvr>
                                        <p:cTn id="8" dur="1000" fill="hold"/>
                                        <p:tgtEl>
                                          <p:spTgt spid="37890">
                                            <p:txEl>
                                              <p:pRg st="7" end="7"/>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0">
                                            <p:txEl>
                                              <p:pRg st="7" end="7"/>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0">
                                            <p:txEl>
                                              <p:pRg st="7" end="7"/>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1371600"/>
            <a:ext cx="8226425" cy="5257800"/>
          </a:xfrm>
        </p:spPr>
        <p:txBody>
          <a:bodyPr/>
          <a:lstStyle/>
          <a:p>
            <a:pPr marL="0" indent="0">
              <a:buFont typeface="Wingdings" pitchFamily="2" charset="2"/>
              <a:buNone/>
            </a:pPr>
            <a:r>
              <a:rPr lang="en-US" altLang="en-US" smtClean="0"/>
              <a:t>The forms                                                  and                  have been identified as </a:t>
            </a:r>
            <a:r>
              <a:rPr lang="en-US" altLang="en-US" i="1" smtClean="0"/>
              <a:t>indeterminate</a:t>
            </a:r>
            <a:r>
              <a:rPr lang="en-US" altLang="en-US" smtClean="0"/>
              <a:t>. </a:t>
            </a:r>
          </a:p>
          <a:p>
            <a:pPr marL="0" indent="0">
              <a:buFont typeface="Wingdings" pitchFamily="2" charset="2"/>
              <a:buNone/>
            </a:pPr>
            <a:endParaRPr lang="en-US" altLang="en-US" smtClean="0"/>
          </a:p>
          <a:p>
            <a:pPr marL="0" indent="0">
              <a:buFont typeface="Wingdings" pitchFamily="2" charset="2"/>
              <a:buNone/>
            </a:pPr>
            <a:r>
              <a:rPr lang="en-US" altLang="en-US" smtClean="0"/>
              <a:t>There are similar forms that you should recognize as “determinate.”</a:t>
            </a:r>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p:txBody>
      </p:sp>
      <p:sp>
        <p:nvSpPr>
          <p:cNvPr id="36867"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L’Hôpital’s Rule</a:t>
            </a:r>
          </a:p>
        </p:txBody>
      </p:sp>
      <p:pic>
        <p:nvPicPr>
          <p:cNvPr id="36868" name="Picture 1" descr="0/0, infinity/infinity, infinity minus infinity, 0 * infinity, 0^0, 1^infinity,&#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62088"/>
            <a:ext cx="411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infinity^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1485900"/>
            <a:ext cx="4635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descr="(item 1). infinity + infinity right arrow infinity. Caption. Limit is positive infinity. (item 2). negative infinity minus infinity right arrow negative infinity. Caption. Limit is negative infinity. (item 3). 0^infinity right arrow 0. Caption. Limit is zero. (item 4). 0^(negative infinity) right arrow infinity. Caption. Limit is positive infinity.&#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3752850"/>
            <a:ext cx="55848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1371600"/>
            <a:ext cx="8226425" cy="5257800"/>
          </a:xfrm>
        </p:spPr>
        <p:txBody>
          <a:bodyPr/>
          <a:lstStyle/>
          <a:p>
            <a:pPr marL="0" indent="0">
              <a:buFont typeface="Wingdings" pitchFamily="2" charset="2"/>
              <a:buNone/>
            </a:pPr>
            <a:r>
              <a:rPr lang="en-US" altLang="en-US" smtClean="0"/>
              <a:t>As a final comment, remember that L’Hôpital’s Rule can be applied only to quotients leading to the indeterminate forms 0</a:t>
            </a:r>
            <a:r>
              <a:rPr lang="en-US" altLang="en-US" sz="800" smtClean="0"/>
              <a:t> </a:t>
            </a:r>
            <a:r>
              <a:rPr lang="en-US" altLang="en-US" smtClean="0"/>
              <a:t>/</a:t>
            </a:r>
            <a:r>
              <a:rPr lang="en-US" altLang="en-US" sz="800" smtClean="0"/>
              <a:t> </a:t>
            </a:r>
            <a:r>
              <a:rPr lang="en-US" altLang="en-US" smtClean="0"/>
              <a:t>0 and          For instance, the application of L’Hôpital’s Rule shown below is </a:t>
            </a:r>
            <a:r>
              <a:rPr lang="en-US" altLang="en-US" i="1" smtClean="0"/>
              <a:t>incorrect</a:t>
            </a:r>
            <a:r>
              <a:rPr lang="en-US" altLang="en-US" smtClean="0"/>
              <a:t>.</a:t>
            </a:r>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r>
              <a:rPr lang="en-US" altLang="en-US" smtClean="0"/>
              <a:t>The reason this application is incorrect is that, even though the limit of the denominator is 0, the limit of the numerator is 1, which means that the hypotheses of L’Hôpital’s Rule have not been satisfied.</a:t>
            </a:r>
          </a:p>
        </p:txBody>
      </p:sp>
      <p:sp>
        <p:nvSpPr>
          <p:cNvPr id="37891"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L’Hôpital’s Rule</a:t>
            </a:r>
          </a:p>
        </p:txBody>
      </p:sp>
      <p:pic>
        <p:nvPicPr>
          <p:cNvPr id="37892" name="Picture 4" descr="infinity/infinity.&#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2195513"/>
            <a:ext cx="773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lim_(x right arrow 0) ((e^x)/x) = lim_(x right arrow 0) ((e^x)/1) = 1. An arrow points to the leftmost equal sign between both limit equations with the following text: incorrect use of L'Hôpital's Rul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16263"/>
            <a:ext cx="64674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000"/>
              <a:t>Indeterminate Forms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319088"/>
            <a:ext cx="8229600" cy="685800"/>
          </a:xfrm>
          <a:noFill/>
        </p:spPr>
        <p:txBody>
          <a:bodyPr/>
          <a:lstStyle/>
          <a:p>
            <a:pPr eaLnBrk="1" hangingPunct="1">
              <a:spcBef>
                <a:spcPct val="50000"/>
              </a:spcBef>
            </a:pPr>
            <a:r>
              <a:rPr lang="en-US" altLang="en-US" sz="4000" smtClean="0">
                <a:solidFill>
                  <a:schemeClr val="bg1"/>
                </a:solidFill>
              </a:rPr>
              <a:t>Indeterminate Forms</a:t>
            </a:r>
          </a:p>
        </p:txBody>
      </p:sp>
      <p:sp>
        <p:nvSpPr>
          <p:cNvPr id="8195" name="Rectangle 3"/>
          <p:cNvSpPr>
            <a:spLocks noGrp="1" noChangeArrowheads="1"/>
          </p:cNvSpPr>
          <p:nvPr>
            <p:ph type="body" idx="1"/>
          </p:nvPr>
        </p:nvSpPr>
        <p:spPr>
          <a:xfrm>
            <a:off x="457200" y="1370013"/>
            <a:ext cx="8226425" cy="5256212"/>
          </a:xfrm>
          <a:noFill/>
        </p:spPr>
        <p:txBody>
          <a:bodyPr/>
          <a:lstStyle/>
          <a:p>
            <a:pPr marL="0" indent="0">
              <a:buFont typeface="Wingdings" pitchFamily="2" charset="2"/>
              <a:buNone/>
            </a:pPr>
            <a:r>
              <a:rPr lang="en-US" altLang="en-US" smtClean="0"/>
              <a:t>We know that the forms 0</a:t>
            </a:r>
            <a:r>
              <a:rPr lang="en-US" altLang="en-US" sz="800" smtClean="0"/>
              <a:t> </a:t>
            </a:r>
            <a:r>
              <a:rPr lang="en-US" altLang="en-US" smtClean="0"/>
              <a:t>/</a:t>
            </a:r>
            <a:r>
              <a:rPr lang="en-US" altLang="en-US" sz="800" smtClean="0"/>
              <a:t> </a:t>
            </a:r>
            <a:r>
              <a:rPr lang="en-US" altLang="en-US" smtClean="0"/>
              <a:t>0 and          are called </a:t>
            </a:r>
            <a:r>
              <a:rPr lang="en-US" altLang="en-US" i="1" smtClean="0"/>
              <a:t>indeterminate </a:t>
            </a:r>
            <a:r>
              <a:rPr lang="en-US" altLang="en-US" smtClean="0"/>
              <a:t>because they do not guarantee that a limit exists, nor do they indicate what the limit is, if one does exist. When you encountered one of these indeterminate forms, you attempted to rewrite the expression by using various algebraic techniques.  </a:t>
            </a:r>
          </a:p>
          <a:p>
            <a:pPr marL="0" indent="0">
              <a:buFont typeface="Wingdings" pitchFamily="2" charset="2"/>
              <a:buNone/>
            </a:pPr>
            <a:endParaRPr lang="en-US" altLang="en-US" smtClean="0"/>
          </a:p>
        </p:txBody>
      </p:sp>
      <p:pic>
        <p:nvPicPr>
          <p:cNvPr id="8197" name="Picture 15" descr="(item 1). Indeterminate form: 0/0. Limit: lim_(x right arrow negative 1) ((2(x^2) minus 2)/(x + 1)) = lim_(x right arrow negative 1) (2(x minus 1)) = negative 4. Algebraic technique: divide numerator and denominator by x + 1. (item 2). Indeterminate form: infinity/infinity. Limit: lim_(x right arrow infinity) ((3(x^2) minus 1)/(2(x^2) + 1)) = lim_(x right arrow infinity) ((3 minus 1/(x^2))/(2 + 1/(x^2))) = 3/2. Algebraic technique: divide numerator and denominator by x^2.&#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3" y="3771900"/>
            <a:ext cx="733583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 descr="infinity/infinit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1468438"/>
            <a:ext cx="7747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body" idx="1"/>
          </p:nvPr>
        </p:nvSpPr>
        <p:spPr>
          <a:xfrm>
            <a:off x="457200" y="1370013"/>
            <a:ext cx="8229600" cy="5256212"/>
          </a:xfrm>
          <a:noFill/>
        </p:spPr>
        <p:txBody>
          <a:bodyPr/>
          <a:lstStyle/>
          <a:p>
            <a:pPr marL="0" indent="0">
              <a:buFont typeface="Wingdings" pitchFamily="2" charset="2"/>
              <a:buNone/>
            </a:pPr>
            <a:r>
              <a:rPr lang="en-US" altLang="en-US" smtClean="0"/>
              <a:t>Occasionally, you can extend these algebraic techniques to find limits of transcendental functions. For instance, the limit  </a:t>
            </a:r>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r>
              <a:rPr lang="en-US" altLang="en-US" smtClean="0"/>
              <a:t>produces the indeterminate form 0</a:t>
            </a:r>
            <a:r>
              <a:rPr lang="en-US" altLang="en-US" sz="800" smtClean="0"/>
              <a:t> </a:t>
            </a:r>
            <a:r>
              <a:rPr lang="en-US" altLang="en-US" smtClean="0"/>
              <a:t>/</a:t>
            </a:r>
            <a:r>
              <a:rPr lang="en-US" altLang="en-US" sz="800" smtClean="0"/>
              <a:t> </a:t>
            </a:r>
            <a:r>
              <a:rPr lang="en-US" altLang="en-US" smtClean="0"/>
              <a:t>0. Factoring and then dividing produces</a:t>
            </a:r>
          </a:p>
          <a:p>
            <a:pPr marL="0" indent="0">
              <a:buFont typeface="Wingdings" pitchFamily="2" charset="2"/>
              <a:buNone/>
            </a:pPr>
            <a:endParaRPr lang="en-US" altLang="en-US" smtClean="0"/>
          </a:p>
        </p:txBody>
      </p:sp>
      <p:sp>
        <p:nvSpPr>
          <p:cNvPr id="9219" name="Rectangle 1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Indeterminate Forms</a:t>
            </a:r>
          </a:p>
        </p:txBody>
      </p:sp>
      <p:pic>
        <p:nvPicPr>
          <p:cNvPr id="9220" name="Picture 1" descr="lim_(x right arrow 0) ((e^(2 x) minus 1)/(e^x minus 1)).&#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2514600"/>
            <a:ext cx="1598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lim_(x right arrow 0) ((e^(2 x) minus 1)/(e^x minus 1)) = lim_(x right arrow 0) (((e^x + 1)(e^x minus 1))/(e^x minus 1)).&#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4357688"/>
            <a:ext cx="3867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descr="= lim_(x right arrow 0) (e^x + 1).&#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297488"/>
            <a:ext cx="1752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 2.&#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0625" y="6076950"/>
            <a:ext cx="8223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Indeterminate Forms</a:t>
            </a:r>
          </a:p>
        </p:txBody>
      </p:sp>
      <p:sp>
        <p:nvSpPr>
          <p:cNvPr id="10243" name="Rectangle 3"/>
          <p:cNvSpPr>
            <a:spLocks noGrp="1" noChangeArrowheads="1"/>
          </p:cNvSpPr>
          <p:nvPr>
            <p:ph type="body" idx="1"/>
          </p:nvPr>
        </p:nvSpPr>
        <p:spPr>
          <a:xfrm>
            <a:off x="457200" y="1370013"/>
            <a:ext cx="8226425" cy="5256212"/>
          </a:xfrm>
          <a:noFill/>
        </p:spPr>
        <p:txBody>
          <a:bodyPr/>
          <a:lstStyle/>
          <a:p>
            <a:pPr marL="0" indent="0">
              <a:buFont typeface="Wingdings" pitchFamily="2" charset="2"/>
              <a:buNone/>
            </a:pPr>
            <a:r>
              <a:rPr lang="en-US" altLang="en-US" smtClean="0"/>
              <a:t>Not all indeterminate forms, however, can be evaluated by algebraic manipulation. This is often true when </a:t>
            </a:r>
            <a:r>
              <a:rPr lang="en-US" altLang="en-US" i="1" smtClean="0"/>
              <a:t>both </a:t>
            </a:r>
            <a:r>
              <a:rPr lang="en-US" altLang="en-US" smtClean="0"/>
              <a:t>algebraic and transcendental functions are involved. For instance, the limit</a:t>
            </a:r>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r>
              <a:rPr lang="en-US" altLang="en-US" smtClean="0"/>
              <a:t>produces the indeterminate form 0</a:t>
            </a:r>
            <a:r>
              <a:rPr lang="en-US" altLang="en-US" sz="800" smtClean="0"/>
              <a:t> </a:t>
            </a:r>
            <a:r>
              <a:rPr lang="en-US" altLang="en-US" smtClean="0"/>
              <a:t>/</a:t>
            </a:r>
            <a:r>
              <a:rPr lang="en-US" altLang="en-US" sz="800" smtClean="0"/>
              <a:t> </a:t>
            </a:r>
            <a:r>
              <a:rPr lang="en-US" altLang="en-US" smtClean="0"/>
              <a:t>0. Rewriting the expression to obtain</a:t>
            </a:r>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r>
              <a:rPr lang="en-US" altLang="en-US" smtClean="0"/>
              <a:t>merely produces another indeterminate form,    </a:t>
            </a:r>
          </a:p>
        </p:txBody>
      </p:sp>
      <p:pic>
        <p:nvPicPr>
          <p:cNvPr id="10244" name="Picture 2" descr="lim_(x right arrow 0) ((e^(2 x) minus 1)/x).&#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0588" y="2832100"/>
            <a:ext cx="14398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lim_(x right arrow 0) ((e^(2 x))/x minus 1/x).&#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4424363"/>
            <a:ext cx="16906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infinity minus infinity.&#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564188"/>
            <a:ext cx="10477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Indeterminate Forms</a:t>
            </a:r>
          </a:p>
        </p:txBody>
      </p:sp>
      <p:sp>
        <p:nvSpPr>
          <p:cNvPr id="11267" name="Rectangle 3"/>
          <p:cNvSpPr>
            <a:spLocks noGrp="1" noChangeArrowheads="1"/>
          </p:cNvSpPr>
          <p:nvPr>
            <p:ph type="body" idx="1"/>
          </p:nvPr>
        </p:nvSpPr>
        <p:spPr>
          <a:xfrm>
            <a:off x="457200" y="1370013"/>
            <a:ext cx="8226425" cy="5256212"/>
          </a:xfrm>
          <a:noFill/>
        </p:spPr>
        <p:txBody>
          <a:bodyPr/>
          <a:lstStyle/>
          <a:p>
            <a:pPr marL="0" indent="0">
              <a:buFont typeface="Wingdings" pitchFamily="2" charset="2"/>
              <a:buNone/>
            </a:pPr>
            <a:r>
              <a:rPr lang="en-US" altLang="en-US" smtClean="0"/>
              <a:t>Of course, you could use technology to estimate the limit, as shown in the table and in Figure 5.23.</a:t>
            </a:r>
          </a:p>
        </p:txBody>
      </p:sp>
      <p:pic>
        <p:nvPicPr>
          <p:cNvPr id="11268" name="Picture 1" descr="The image consists of a visual representation and a caption. Visual representation. A curve is graphed on the x y coordinate plane. It is labeled y = (e^(2 x) minus 1)/x. It enters the left of the viewing window in the second quadrant just above the negative x axis, goes up and to the right with increasing steepness, intersects the positive y axis at the open point (0, 2), goes further up and to the right in the first quadrant, and exits the top of the viewing window. Caption. The limit as x approaches 0 appears to be 2.&#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2209800"/>
            <a:ext cx="366712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3727450" y="59436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t>Figure 5.23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Indeterminate Forms</a:t>
            </a:r>
          </a:p>
        </p:txBody>
      </p:sp>
      <p:sp>
        <p:nvSpPr>
          <p:cNvPr id="12291" name="Rectangle 3"/>
          <p:cNvSpPr>
            <a:spLocks noGrp="1" noChangeArrowheads="1"/>
          </p:cNvSpPr>
          <p:nvPr>
            <p:ph type="body" idx="1"/>
          </p:nvPr>
        </p:nvSpPr>
        <p:spPr>
          <a:xfrm>
            <a:off x="457200" y="1370013"/>
            <a:ext cx="8226425" cy="5256212"/>
          </a:xfrm>
          <a:noFill/>
        </p:spPr>
        <p:txBody>
          <a:bodyPr/>
          <a:lstStyle/>
          <a:p>
            <a:pPr marL="0" indent="0">
              <a:buFont typeface="Wingdings" pitchFamily="2" charset="2"/>
              <a:buNone/>
            </a:pPr>
            <a:r>
              <a:rPr lang="en-US" altLang="en-US" smtClean="0"/>
              <a:t>From the table and the graph, the limit appears to be 2.</a:t>
            </a:r>
          </a:p>
        </p:txBody>
      </p:sp>
      <p:pic>
        <p:nvPicPr>
          <p:cNvPr id="12292" name="Picture 2" descr="A table lists the values of x and the corresponding values of (e^(2 x) minus 1)/x. (e^(2 x) minus 1)/x = 0.865 when x = negative 1. (e^(2 x) minus 1)/x = 1.813 when x = negative 0.1. (e^(2 x) minus 1)/x = 1.980 when x = negative 0.01. (e^(2 x) minus 1)/x = 1.998 when x = negative 0.001. (e^(2 x) minus 1)/x is a question mark when x = 0. (e^(2 x) minus 1)/x = 2.002 when x = 0.001. (e^(2 x) minus 1)/x = 2.020 when x = 0.01. (e^(2 x) minus 1)/x = 2.214 when x = 0.1. (e^(2 x) minus 1)/x = 6.389 when x = 1.&#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79638"/>
            <a:ext cx="80978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1456</TotalTime>
  <Words>985</Words>
  <Application>Microsoft Office PowerPoint</Application>
  <PresentationFormat>On-screen Show (4:3)</PresentationFormat>
  <Paragraphs>216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Larsoen_master slide</vt:lpstr>
      <vt:lpstr>PowerPoint Presentation</vt:lpstr>
      <vt:lpstr>PowerPoint Presentation</vt:lpstr>
      <vt:lpstr>PowerPoint Presentation</vt:lpstr>
      <vt:lpstr>PowerPoint Presentation</vt:lpstr>
      <vt:lpstr>Indeterminate Forms</vt:lpstr>
      <vt:lpstr>Indeterminate Forms</vt:lpstr>
      <vt:lpstr>Indeterminate Forms</vt:lpstr>
      <vt:lpstr>Indeterminate Forms</vt:lpstr>
      <vt:lpstr>Indeterminate Forms</vt:lpstr>
      <vt:lpstr>PowerPoint Presentation</vt:lpstr>
      <vt:lpstr>L’Hôpital’s Rule</vt:lpstr>
      <vt:lpstr>L’Hôpital’s Rule</vt:lpstr>
      <vt:lpstr>L’Hôpital’s Rule</vt:lpstr>
      <vt:lpstr>L’Hôpital’s Rule</vt:lpstr>
      <vt:lpstr>Example 1 – Indeterminate Form 0/0</vt:lpstr>
      <vt:lpstr>Example 1 – Solution</vt:lpstr>
      <vt:lpstr>L’Hôpital’s Rule</vt:lpstr>
      <vt:lpstr>Example 2 – Indeterminate Form  /   </vt:lpstr>
      <vt:lpstr>L’Hôpital’s Rule</vt:lpstr>
      <vt:lpstr>L’Hôpital’s Rule</vt:lpstr>
      <vt:lpstr>Example 4 – Indeterminate Form 0    </vt:lpstr>
      <vt:lpstr>Example 4 – Solution </vt:lpstr>
      <vt:lpstr>L’Hôpital’s Rule</vt:lpstr>
      <vt:lpstr>Example 5 – Indeterminate Form 1   </vt:lpstr>
      <vt:lpstr>Example 5 – Solution </vt:lpstr>
      <vt:lpstr>Example 5 – Solution </vt:lpstr>
      <vt:lpstr>L’Hôpital’s Rule</vt:lpstr>
      <vt:lpstr>Example 6 – Indeterminate Form 00</vt:lpstr>
      <vt:lpstr>Example 6 – Solution </vt:lpstr>
      <vt:lpstr>Example 7 – Indeterminate Form    </vt:lpstr>
      <vt:lpstr>Example 7 – Solution </vt:lpstr>
      <vt:lpstr>Example 7 – Solution </vt:lpstr>
      <vt:lpstr>L’Hôpital’s Rule</vt:lpstr>
      <vt:lpstr>L’Hôpital’s Rule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Masilla, Anjappan</cp:lastModifiedBy>
  <cp:revision>453</cp:revision>
  <dcterms:created xsi:type="dcterms:W3CDTF">2008-11-21T04:28:28Z</dcterms:created>
  <dcterms:modified xsi:type="dcterms:W3CDTF">2018-08-03T05:13:50Z</dcterms:modified>
</cp:coreProperties>
</file>