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9"/>
  </p:notesMasterIdLst>
  <p:sldIdLst>
    <p:sldId id="276" r:id="rId2"/>
    <p:sldId id="277" r:id="rId3"/>
    <p:sldId id="256" r:id="rId4"/>
    <p:sldId id="260" r:id="rId5"/>
    <p:sldId id="259" r:id="rId6"/>
    <p:sldId id="261" r:id="rId7"/>
    <p:sldId id="262" r:id="rId8"/>
    <p:sldId id="263" r:id="rId9"/>
    <p:sldId id="275" r:id="rId10"/>
    <p:sldId id="264" r:id="rId11"/>
    <p:sldId id="265"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66"/>
    <a:srgbClr val="FF0066"/>
    <a:srgbClr val="FF3399"/>
    <a:srgbClr val="CC0099"/>
    <a:srgbClr val="009BAE"/>
    <a:srgbClr val="0099AC"/>
    <a:srgbClr val="007DBC"/>
    <a:srgbClr val="0073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98" autoAdjust="0"/>
    <p:restoredTop sz="94660"/>
  </p:normalViewPr>
  <p:slideViewPr>
    <p:cSldViewPr>
      <p:cViewPr varScale="1">
        <p:scale>
          <a:sx n="106" d="100"/>
          <a:sy n="106" d="100"/>
        </p:scale>
        <p:origin x="126" y="3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1341E4B6-7491-46D6-8CEB-9CE50D20875E}" type="slidenum">
              <a:rPr lang="en-US" altLang="en-US"/>
              <a:pPr>
                <a:defRPr/>
              </a:pPr>
              <a:t>‹#›</a:t>
            </a:fld>
            <a:endParaRPr lang="en-US" altLang="en-US"/>
          </a:p>
        </p:txBody>
      </p:sp>
    </p:spTree>
    <p:extLst>
      <p:ext uri="{BB962C8B-B14F-4D97-AF65-F5344CB8AC3E}">
        <p14:creationId xmlns:p14="http://schemas.microsoft.com/office/powerpoint/2010/main" val="39630946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1427F65-982D-4F96-8FAB-71FF398D352E}" type="slidenum">
              <a:rPr lang="en-US" altLang="en-US" smtClean="0"/>
              <a:pPr/>
              <a:t>2</a:t>
            </a:fld>
            <a:endParaRPr lang="en-US" altLang="en-US" smtClean="0"/>
          </a:p>
        </p:txBody>
      </p:sp>
      <p:sp>
        <p:nvSpPr>
          <p:cNvPr id="5123" name="Rectangle 2"/>
          <p:cNvSpPr>
            <a:spLocks noRo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12222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269380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48742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03225"/>
            <a:ext cx="2057400" cy="5422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03225"/>
            <a:ext cx="6019800" cy="54229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915934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16487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742624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001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001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500453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42163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977199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916852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050423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785326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ounded Rectangle 11"/>
          <p:cNvSpPr/>
          <p:nvPr userDrawn="1"/>
        </p:nvSpPr>
        <p:spPr bwMode="auto">
          <a:xfrm>
            <a:off x="223838" y="304800"/>
            <a:ext cx="8839200" cy="727075"/>
          </a:xfrm>
          <a:prstGeom prst="roundRect">
            <a:avLst/>
          </a:prstGeom>
          <a:solidFill>
            <a:srgbClr val="F51F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027" name="Rectangle 2"/>
          <p:cNvSpPr>
            <a:spLocks noGrp="1" noChangeArrowheads="1"/>
          </p:cNvSpPr>
          <p:nvPr>
            <p:ph type="body" idx="1"/>
          </p:nvPr>
        </p:nvSpPr>
        <p:spPr bwMode="auto">
          <a:xfrm>
            <a:off x="457200" y="1300163"/>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3"/>
          <p:cNvSpPr>
            <a:spLocks noGrp="1" noChangeArrowheads="1"/>
          </p:cNvSpPr>
          <p:nvPr>
            <p:ph type="title"/>
          </p:nvPr>
        </p:nvSpPr>
        <p:spPr bwMode="auto">
          <a:xfrm>
            <a:off x="457200" y="403225"/>
            <a:ext cx="82296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33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33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33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charset="0"/>
              </a:defRPr>
            </a:lvl1pPr>
          </a:lstStyle>
          <a:p>
            <a:pPr>
              <a:defRPr/>
            </a:pPr>
            <a:endParaRPr lang="en-US"/>
          </a:p>
        </p:txBody>
      </p:sp>
      <p:sp>
        <p:nvSpPr>
          <p:cNvPr id="13324" name="Text Box 12"/>
          <p:cNvSpPr txBox="1">
            <a:spLocks noChangeArrowheads="1"/>
          </p:cNvSpPr>
          <p:nvPr userDrawn="1"/>
        </p:nvSpPr>
        <p:spPr bwMode="auto">
          <a:xfrm>
            <a:off x="8543925" y="6172200"/>
            <a:ext cx="600075" cy="366713"/>
          </a:xfrm>
          <a:prstGeom prst="rect">
            <a:avLst/>
          </a:prstGeom>
          <a:noFill/>
          <a:ln w="9525">
            <a:noFill/>
            <a:miter lim="800000"/>
            <a:headEnd/>
            <a:tailEnd/>
          </a:ln>
          <a:effec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fld id="{BAAE4D6E-B643-4549-9664-6769FEFBFCB0}" type="slidenum">
              <a:rPr lang="en-US" altLang="en-US" smtClean="0"/>
              <a:pPr eaLnBrk="1" hangingPunct="1">
                <a:spcBef>
                  <a:spcPct val="50000"/>
                </a:spcBef>
                <a:defRPr/>
              </a:pPr>
              <a:t>‹#›</a:t>
            </a:fld>
            <a:endParaRPr lang="en-US" altLang="en-US" smtClean="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charset="0"/>
        </a:defRPr>
      </a:lvl2pPr>
      <a:lvl3pPr algn="l" rtl="0" eaLnBrk="0" fontAlgn="base" hangingPunct="0">
        <a:spcBef>
          <a:spcPct val="0"/>
        </a:spcBef>
        <a:spcAft>
          <a:spcPct val="0"/>
        </a:spcAft>
        <a:defRPr sz="4400">
          <a:solidFill>
            <a:schemeClr val="tx2"/>
          </a:solidFill>
          <a:latin typeface="Arial" charset="0"/>
        </a:defRPr>
      </a:lvl3pPr>
      <a:lvl4pPr algn="l" rtl="0" eaLnBrk="0" fontAlgn="base" hangingPunct="0">
        <a:spcBef>
          <a:spcPct val="0"/>
        </a:spcBef>
        <a:spcAft>
          <a:spcPct val="0"/>
        </a:spcAft>
        <a:defRPr sz="4400">
          <a:solidFill>
            <a:schemeClr val="tx2"/>
          </a:solidFill>
          <a:latin typeface="Arial" charset="0"/>
        </a:defRPr>
      </a:lvl4pPr>
      <a:lvl5pPr algn="l" rtl="0" eaLnBrk="0" fontAlgn="base" hangingPunct="0">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Font typeface="Wingdings" panose="05000000000000000000" pitchFamily="2" charset="2"/>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22.png"/><Relationship Id="rId13" Type="http://schemas.openxmlformats.org/officeDocument/2006/relationships/image" Target="../media/image27.png"/><Relationship Id="rId18" Type="http://schemas.openxmlformats.org/officeDocument/2006/relationships/image" Target="../media/image32.png"/><Relationship Id="rId3" Type="http://schemas.openxmlformats.org/officeDocument/2006/relationships/image" Target="../media/image17.png"/><Relationship Id="rId7" Type="http://schemas.openxmlformats.org/officeDocument/2006/relationships/image" Target="../media/image21.png"/><Relationship Id="rId12" Type="http://schemas.openxmlformats.org/officeDocument/2006/relationships/image" Target="../media/image26.png"/><Relationship Id="rId17" Type="http://schemas.openxmlformats.org/officeDocument/2006/relationships/image" Target="../media/image31.png"/><Relationship Id="rId2" Type="http://schemas.openxmlformats.org/officeDocument/2006/relationships/image" Target="../media/image16.png"/><Relationship Id="rId16" Type="http://schemas.openxmlformats.org/officeDocument/2006/relationships/image" Target="../media/image30.png"/><Relationship Id="rId1" Type="http://schemas.openxmlformats.org/officeDocument/2006/relationships/slideLayout" Target="../slideLayouts/slideLayout2.xml"/><Relationship Id="rId6" Type="http://schemas.openxmlformats.org/officeDocument/2006/relationships/image" Target="../media/image20.png"/><Relationship Id="rId11" Type="http://schemas.openxmlformats.org/officeDocument/2006/relationships/image" Target="../media/image25.png"/><Relationship Id="rId5" Type="http://schemas.openxmlformats.org/officeDocument/2006/relationships/image" Target="../media/image19.png"/><Relationship Id="rId15" Type="http://schemas.openxmlformats.org/officeDocument/2006/relationships/image" Target="../media/image29.png"/><Relationship Id="rId10" Type="http://schemas.openxmlformats.org/officeDocument/2006/relationships/image" Target="../media/image24.png"/><Relationship Id="rId4" Type="http://schemas.openxmlformats.org/officeDocument/2006/relationships/image" Target="../media/image18.png"/><Relationship Id="rId9" Type="http://schemas.openxmlformats.org/officeDocument/2006/relationships/image" Target="../media/image23.png"/><Relationship Id="rId14" Type="http://schemas.openxmlformats.org/officeDocument/2006/relationships/image" Target="../media/image28.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5.png"/><Relationship Id="rId7" Type="http://schemas.openxmlformats.org/officeDocument/2006/relationships/image" Target="../media/image39.png"/><Relationship Id="rId2" Type="http://schemas.openxmlformats.org/officeDocument/2006/relationships/image" Target="../media/image34.png"/><Relationship Id="rId1" Type="http://schemas.openxmlformats.org/officeDocument/2006/relationships/slideLayout" Target="../slideLayouts/slideLayout2.xml"/><Relationship Id="rId6" Type="http://schemas.openxmlformats.org/officeDocument/2006/relationships/image" Target="../media/image38.png"/><Relationship Id="rId5" Type="http://schemas.openxmlformats.org/officeDocument/2006/relationships/image" Target="../media/image37.png"/><Relationship Id="rId4" Type="http://schemas.openxmlformats.org/officeDocument/2006/relationships/image" Target="../media/image36.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074" name="Group 6" descr="Cover page.&#10;"/>
          <p:cNvGrpSpPr>
            <a:grpSpLocks/>
          </p:cNvGrpSpPr>
          <p:nvPr/>
        </p:nvGrpSpPr>
        <p:grpSpPr bwMode="auto">
          <a:xfrm>
            <a:off x="0" y="0"/>
            <a:ext cx="9144000" cy="6324600"/>
            <a:chOff x="0" y="266400"/>
            <a:chExt cx="9144000" cy="6325200"/>
          </a:xfrm>
        </p:grpSpPr>
        <p:sp>
          <p:nvSpPr>
            <p:cNvPr id="8" name="Rectangle 7"/>
            <p:cNvSpPr/>
            <p:nvPr/>
          </p:nvSpPr>
          <p:spPr>
            <a:xfrm>
              <a:off x="0" y="266400"/>
              <a:ext cx="9144000" cy="6325200"/>
            </a:xfrm>
            <a:prstGeom prst="rect">
              <a:avLst/>
            </a:prstGeom>
            <a:solidFill>
              <a:srgbClr val="D7181E"/>
            </a:solidFill>
            <a:ln>
              <a:noFill/>
            </a:ln>
            <a:scene3d>
              <a:camera prst="orthographicFront"/>
              <a:lightRig rig="threePt" dir="t"/>
            </a:scene3d>
            <a:sp3d>
              <a:bevelT w="127000" h="1270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IN"/>
            </a:p>
          </p:txBody>
        </p:sp>
        <p:sp>
          <p:nvSpPr>
            <p:cNvPr id="9" name="Round Diagonal Corner Rectangle 8"/>
            <p:cNvSpPr>
              <a:spLocks noChangeAspect="1"/>
            </p:cNvSpPr>
            <p:nvPr/>
          </p:nvSpPr>
          <p:spPr>
            <a:xfrm>
              <a:off x="112713" y="369598"/>
              <a:ext cx="8918575" cy="6118805"/>
            </a:xfrm>
            <a:prstGeom prst="round2Diag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rgbClr val="FFFFFF"/>
                </a:solidFill>
              </a:endParaRPr>
            </a:p>
          </p:txBody>
        </p:sp>
      </p:grpSp>
      <p:sp>
        <p:nvSpPr>
          <p:cNvPr id="3075" name="Text Box 4"/>
          <p:cNvSpPr txBox="1">
            <a:spLocks noChangeArrowheads="1"/>
          </p:cNvSpPr>
          <p:nvPr/>
        </p:nvSpPr>
        <p:spPr bwMode="auto">
          <a:xfrm>
            <a:off x="704850" y="292100"/>
            <a:ext cx="104775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8000" b="1">
                <a:solidFill>
                  <a:schemeClr val="bg1"/>
                </a:solidFill>
              </a:rPr>
              <a:t>P</a:t>
            </a:r>
          </a:p>
        </p:txBody>
      </p:sp>
      <p:sp>
        <p:nvSpPr>
          <p:cNvPr id="3076" name="Text Box 5"/>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1400"/>
              <a:t>Copyright © Cengage Learning. All rights reserved.</a:t>
            </a:r>
            <a:r>
              <a:rPr lang="en-US" altLang="en-US" sz="1800"/>
              <a:t> </a:t>
            </a:r>
          </a:p>
        </p:txBody>
      </p:sp>
      <p:sp>
        <p:nvSpPr>
          <p:cNvPr id="3077" name="Text Box 4"/>
          <p:cNvSpPr txBox="1">
            <a:spLocks noChangeArrowheads="1"/>
          </p:cNvSpPr>
          <p:nvPr/>
        </p:nvSpPr>
        <p:spPr bwMode="auto">
          <a:xfrm>
            <a:off x="1139825" y="228600"/>
            <a:ext cx="536575" cy="123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8000" b="1">
                <a:solidFill>
                  <a:srgbClr val="E72D36"/>
                </a:solidFill>
              </a:rPr>
              <a:t>5</a:t>
            </a:r>
          </a:p>
        </p:txBody>
      </p:sp>
      <p:pic>
        <p:nvPicPr>
          <p:cNvPr id="3078" name="Picture 1" descr="Cover page.&#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1663" y="1447800"/>
            <a:ext cx="7939087" cy="475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Box 3"/>
          <p:cNvSpPr txBox="1">
            <a:spLocks noChangeArrowheads="1"/>
          </p:cNvSpPr>
          <p:nvPr/>
        </p:nvSpPr>
        <p:spPr bwMode="auto">
          <a:xfrm>
            <a:off x="2057400" y="228600"/>
            <a:ext cx="6858000" cy="1138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 typeface="Arial" panose="020B0604020202020204" pitchFamily="34" charset="0"/>
              <a:buNone/>
              <a:defRPr/>
            </a:pPr>
            <a:r>
              <a:rPr lang="en-IN" altLang="en-US" sz="3400" b="1" dirty="0" smtClean="0">
                <a:latin typeface="+mj-lt"/>
              </a:rPr>
              <a:t>Logarithmic, Exponential, and Other Transcendental Functions</a:t>
            </a:r>
            <a:endParaRPr lang="en-US" altLang="en-US" sz="3400" b="1" dirty="0" smtClean="0">
              <a:latin typeface="+mj-lt"/>
              <a:cs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2"/>
          <p:cNvSpPr>
            <a:spLocks noGrp="1" noChangeArrowheads="1"/>
          </p:cNvSpPr>
          <p:nvPr>
            <p:ph type="title"/>
          </p:nvPr>
        </p:nvSpPr>
        <p:spPr>
          <a:xfrm>
            <a:off x="547688" y="319088"/>
            <a:ext cx="8229600" cy="685800"/>
          </a:xfrm>
          <a:noFill/>
        </p:spPr>
        <p:txBody>
          <a:bodyPr/>
          <a:lstStyle/>
          <a:p>
            <a:pPr eaLnBrk="1" hangingPunct="1"/>
            <a:r>
              <a:rPr lang="en-US" altLang="en-US" sz="4000" smtClean="0">
                <a:solidFill>
                  <a:schemeClr val="bg1"/>
                </a:solidFill>
              </a:rPr>
              <a:t>The Natural Exponential Function</a:t>
            </a:r>
          </a:p>
        </p:txBody>
      </p:sp>
      <p:sp>
        <p:nvSpPr>
          <p:cNvPr id="13315" name="TextBox 6"/>
          <p:cNvSpPr txBox="1">
            <a:spLocks noChangeArrowheads="1"/>
          </p:cNvSpPr>
          <p:nvPr/>
        </p:nvSpPr>
        <p:spPr bwMode="auto">
          <a:xfrm>
            <a:off x="457200" y="1371600"/>
            <a:ext cx="8229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a:t>The familiar rules for operating with rational exponents can be extended to the natural exponential function, as shown in the next theorem.</a:t>
            </a:r>
          </a:p>
        </p:txBody>
      </p:sp>
      <p:pic>
        <p:nvPicPr>
          <p:cNvPr id="13316" name="Picture 1" descr="Theorem 5.10. Operations with exponential function. Let a and b be any real numbers. (item 1). (e^a)(e^b) = e^(a + b). (item 2). (e^a)/(e^b) = e^(a minus b).&#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0913" y="2938463"/>
            <a:ext cx="7735887"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6"/>
          <p:cNvSpPr>
            <a:spLocks noChangeArrowheads="1"/>
          </p:cNvSpPr>
          <p:nvPr/>
        </p:nvSpPr>
        <p:spPr bwMode="auto">
          <a:xfrm>
            <a:off x="457200" y="1370013"/>
            <a:ext cx="82296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 typeface="Wingdings" panose="05000000000000000000" pitchFamily="2" charset="2"/>
              <a:buNone/>
            </a:pPr>
            <a:r>
              <a:rPr lang="en-US" altLang="en-US"/>
              <a:t>An inverse function </a:t>
            </a:r>
            <a:r>
              <a:rPr lang="en-US" altLang="en-US" i="1"/>
              <a:t>f </a:t>
            </a:r>
            <a:r>
              <a:rPr lang="en-US" altLang="en-US" baseline="30000"/>
              <a:t>–1 </a:t>
            </a:r>
            <a:r>
              <a:rPr lang="en-US" altLang="en-US"/>
              <a:t>shares many properties with </a:t>
            </a:r>
            <a:r>
              <a:rPr lang="en-US" altLang="en-US" i="1"/>
              <a:t>f</a:t>
            </a:r>
            <a:r>
              <a:rPr lang="en-US" altLang="en-US"/>
              <a:t>. </a:t>
            </a:r>
            <a:br>
              <a:rPr lang="en-US" altLang="en-US"/>
            </a:br>
            <a:r>
              <a:rPr lang="en-US" altLang="en-US"/>
              <a:t>So, the natural exponential function inherits the properties listed below from the natural logarithmic function.</a:t>
            </a:r>
          </a:p>
        </p:txBody>
      </p:sp>
      <p:sp>
        <p:nvSpPr>
          <p:cNvPr id="14339" name="Rectangle 13"/>
          <p:cNvSpPr>
            <a:spLocks noGrp="1" noChangeArrowheads="1"/>
          </p:cNvSpPr>
          <p:nvPr>
            <p:ph type="title"/>
          </p:nvPr>
        </p:nvSpPr>
        <p:spPr>
          <a:xfrm>
            <a:off x="547688" y="319088"/>
            <a:ext cx="8229600" cy="685800"/>
          </a:xfrm>
          <a:noFill/>
        </p:spPr>
        <p:txBody>
          <a:bodyPr/>
          <a:lstStyle/>
          <a:p>
            <a:pPr eaLnBrk="1" hangingPunct="1"/>
            <a:r>
              <a:rPr lang="en-US" altLang="en-US" sz="4000" smtClean="0">
                <a:solidFill>
                  <a:schemeClr val="bg1"/>
                </a:solidFill>
              </a:rPr>
              <a:t>The Natural Exponential Function</a:t>
            </a:r>
          </a:p>
        </p:txBody>
      </p:sp>
      <p:pic>
        <p:nvPicPr>
          <p:cNvPr id="14340" name="Picture 1" descr="Properties of the natural exponential function. (item 1). The domain of f(x) = e^x is (negative infinity, infinity) and the range is (0, infinity). (item 2). The function f(x) = e^x is continuous, increasing, and one-to-one on its entire domain. (item 3). The graph of f(x) = e^x is concave upward on its entire domain. (item 4). lim_(x right arrow negative infinity) (e^x) = 0. (item 5). lim(x right arrow infinity) (e^x) = infinity. An image with the graph of y = e^x consists of a visual representation and a caption. Visual representation. A curve is graphed on the x y coordinate plane. It is labeled y = e^x. It enters the left of the viewing window in the second quadrant just above the negative x axis, goes up and to the right with increasing steepness, passes through the two labeled points (negative 2, 1/e^2) and (negative 1, 1/e), intersects the positive y axis at (0, 1), goes further up and to the right in the first quadrant, and exits the top of the viewing window. Caption. The natural exponential function is increasing, and its graph is concave upward.&#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33500" y="2590800"/>
            <a:ext cx="6164263" cy="414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455613" y="3198813"/>
            <a:ext cx="822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000"/>
              <a:t>Derivatives of Exponential Functions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8"/>
          <p:cNvSpPr>
            <a:spLocks noChangeArrowheads="1"/>
          </p:cNvSpPr>
          <p:nvPr/>
        </p:nvSpPr>
        <p:spPr bwMode="auto">
          <a:xfrm>
            <a:off x="457200" y="1370013"/>
            <a:ext cx="82296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 typeface="Wingdings" panose="05000000000000000000" pitchFamily="2" charset="2"/>
              <a:buNone/>
            </a:pPr>
            <a:r>
              <a:rPr lang="en-US" altLang="en-US"/>
              <a:t>One of the most intriguing (and useful) characteristics of    the natural exponential function is that </a:t>
            </a:r>
            <a:r>
              <a:rPr lang="en-US" altLang="en-US" i="1"/>
              <a:t>it is its own   derivative</a:t>
            </a:r>
            <a:r>
              <a:rPr lang="en-US" altLang="en-US"/>
              <a:t>. </a:t>
            </a:r>
          </a:p>
          <a:p>
            <a:pPr eaLnBrk="1" hangingPunct="1">
              <a:buFont typeface="Wingdings" panose="05000000000000000000" pitchFamily="2" charset="2"/>
              <a:buNone/>
            </a:pPr>
            <a:endParaRPr lang="en-US" altLang="en-US"/>
          </a:p>
          <a:p>
            <a:pPr eaLnBrk="1" hangingPunct="1">
              <a:buFont typeface="Wingdings" panose="05000000000000000000" pitchFamily="2" charset="2"/>
              <a:buNone/>
            </a:pPr>
            <a:r>
              <a:rPr lang="en-US" altLang="en-US"/>
              <a:t>In other words, it is a solution to the differential equation     </a:t>
            </a:r>
            <a:r>
              <a:rPr lang="en-US" altLang="en-US" i="1"/>
              <a:t>y'</a:t>
            </a:r>
            <a:r>
              <a:rPr lang="en-US" altLang="en-US"/>
              <a:t> = </a:t>
            </a:r>
            <a:r>
              <a:rPr lang="en-US" altLang="en-US" i="1"/>
              <a:t>y</a:t>
            </a:r>
            <a:r>
              <a:rPr lang="en-US" altLang="en-US"/>
              <a:t>. This result is stated in the next theorem.</a:t>
            </a:r>
          </a:p>
        </p:txBody>
      </p:sp>
      <p:sp>
        <p:nvSpPr>
          <p:cNvPr id="16388" name="Rectangle 9"/>
          <p:cNvSpPr>
            <a:spLocks noGrp="1" noChangeArrowheads="1"/>
          </p:cNvSpPr>
          <p:nvPr>
            <p:ph type="title"/>
          </p:nvPr>
        </p:nvSpPr>
        <p:spPr>
          <a:xfrm>
            <a:off x="547688" y="319088"/>
            <a:ext cx="8229600" cy="685800"/>
          </a:xfrm>
          <a:noFill/>
        </p:spPr>
        <p:txBody>
          <a:bodyPr/>
          <a:lstStyle/>
          <a:p>
            <a:pPr eaLnBrk="1" hangingPunct="1"/>
            <a:r>
              <a:rPr lang="en-US" altLang="en-US" sz="3800" smtClean="0">
                <a:solidFill>
                  <a:schemeClr val="bg1"/>
                </a:solidFill>
              </a:rPr>
              <a:t>Derivatives of Exponential Functions</a:t>
            </a:r>
          </a:p>
        </p:txBody>
      </p:sp>
      <p:pic>
        <p:nvPicPr>
          <p:cNvPr id="16389" name="Picture 1" descr="Theorem 5.11. Derivatives of the natural exponential function. Let u be a differentiable function of x. (item 1). (d/(d x))[e^x] = e^x. (item 2). (d/(d x))[e^u] = (e^u)((d u)/(d x)).&#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66775" y="3962400"/>
            <a:ext cx="741045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547688" y="319088"/>
            <a:ext cx="8229600" cy="685800"/>
          </a:xfrm>
          <a:noFill/>
        </p:spPr>
        <p:txBody>
          <a:bodyPr/>
          <a:lstStyle/>
          <a:p>
            <a:pPr eaLnBrk="1" hangingPunct="1"/>
            <a:r>
              <a:rPr lang="en-US" altLang="en-US" sz="2800" smtClean="0">
                <a:solidFill>
                  <a:schemeClr val="bg1"/>
                </a:solidFill>
              </a:rPr>
              <a:t>Example 3 – </a:t>
            </a:r>
            <a:r>
              <a:rPr lang="en-US" altLang="en-US" sz="2800" i="1" smtClean="0">
                <a:solidFill>
                  <a:schemeClr val="bg1"/>
                </a:solidFill>
              </a:rPr>
              <a:t>Differentiating Exponential Functions</a:t>
            </a:r>
          </a:p>
        </p:txBody>
      </p:sp>
      <p:sp>
        <p:nvSpPr>
          <p:cNvPr id="17411" name="Rectangle 3"/>
          <p:cNvSpPr>
            <a:spLocks noGrp="1" noChangeArrowheads="1"/>
          </p:cNvSpPr>
          <p:nvPr>
            <p:ph type="body" idx="1"/>
          </p:nvPr>
        </p:nvSpPr>
        <p:spPr/>
        <p:txBody>
          <a:bodyPr/>
          <a:lstStyle/>
          <a:p>
            <a:pPr eaLnBrk="1" hangingPunct="1">
              <a:buFont typeface="Wingdings" panose="05000000000000000000" pitchFamily="2" charset="2"/>
              <a:buNone/>
            </a:pPr>
            <a:r>
              <a:rPr lang="en-US" altLang="en-US" smtClean="0"/>
              <a:t>	</a:t>
            </a:r>
            <a:endParaRPr lang="en-US" altLang="en-US" smtClean="0">
              <a:solidFill>
                <a:srgbClr val="0073AE"/>
              </a:solidFill>
            </a:endParaRPr>
          </a:p>
          <a:p>
            <a:pPr eaLnBrk="1" hangingPunct="1">
              <a:buFont typeface="Wingdings" panose="05000000000000000000" pitchFamily="2" charset="2"/>
              <a:buNone/>
            </a:pPr>
            <a:endParaRPr lang="en-US" altLang="en-US" sz="1200" smtClean="0">
              <a:solidFill>
                <a:srgbClr val="0073AE"/>
              </a:solidFill>
            </a:endParaRPr>
          </a:p>
          <a:p>
            <a:pPr eaLnBrk="1" hangingPunct="1">
              <a:buFont typeface="Wingdings" panose="05000000000000000000" pitchFamily="2" charset="2"/>
              <a:buNone/>
            </a:pPr>
            <a:endParaRPr lang="en-US" altLang="en-US" i="1" smtClean="0"/>
          </a:p>
        </p:txBody>
      </p:sp>
      <p:pic>
        <p:nvPicPr>
          <p:cNvPr id="17413" name="Picture 2" descr="(item a). (d/(d x))[e^(2 x minus 1)].&#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470025"/>
            <a:ext cx="161925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u = 2 x minus 1.&#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448425" y="1595438"/>
            <a:ext cx="14001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item b). (d/(d x))[e^(negative 3/x)].&#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76263" y="2546350"/>
            <a:ext cx="1666875"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item c). (d/(d x))[(x^2)(e^x)].&#10;"/>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31825" y="3686175"/>
            <a:ext cx="1457325"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Product rule and theorem 5.11.&#10;"/>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248400" y="3922713"/>
            <a:ext cx="2251075"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descr="(item d). (d/(d x))[(e^(3 x))/(e^x + 1)].&#10;"/>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644525" y="4854575"/>
            <a:ext cx="16605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16" descr="u = negative 3/x.&#10;"/>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6400800" y="2605088"/>
            <a:ext cx="1028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17" descr="= (e^u)((d u)/d x)).&#10;"/>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2498725" y="1447800"/>
            <a:ext cx="102870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18" descr="= 2 e^(2 x minus 1).&#10;"/>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3684588" y="1506538"/>
            <a:ext cx="1171575"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19" descr="= (e^u)((d u)/(d x)).&#10;"/>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2290763" y="2546350"/>
            <a:ext cx="108585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20" descr="= (3/(x^2))(e^(negative 3/x)).&#10;"/>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3571875" y="2516188"/>
            <a:ext cx="1571625"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21" descr="= (x^2)(e^x) + (e^x)(2 x).&#10;"/>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2120900" y="3879850"/>
            <a:ext cx="21336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22" descr="= x(e^x)(x + 2).&#10;"/>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4292600" y="3863975"/>
            <a:ext cx="1647825"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Picture 23" descr="= ((e^x + 1)(3 (e^(3 x))) minus (e^(3 x))(e^x))/(e^x + 1)^2.&#10;"/>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2362200" y="4887913"/>
            <a:ext cx="2566988" cy="63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Picture 24" descr="= (3 (e^(4 x)) + 3 (e^(3 x)) minus e^(4 x))/(e^x + 1)^2.&#10;"/>
          <p:cNvPicPr>
            <a:picLocks noChangeAspect="1"/>
          </p:cNvPicPr>
          <p:nvPr/>
        </p:nvPicPr>
        <p:blipFill>
          <a:blip r:embed="rId16">
            <a:extLst>
              <a:ext uri="{28A0092B-C50C-407E-A947-70E740481C1C}">
                <a14:useLocalDpi xmlns:a14="http://schemas.microsoft.com/office/drawing/2010/main" val="0"/>
              </a:ext>
            </a:extLst>
          </a:blip>
          <a:srcRect/>
          <a:stretch>
            <a:fillRect/>
          </a:stretch>
        </p:blipFill>
        <p:spPr bwMode="auto">
          <a:xfrm>
            <a:off x="4991100" y="4891088"/>
            <a:ext cx="2039938"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25" descr="= ((e^(3 x))(2 e^x + 3))/(e^x + 1)^2.&#10;"/>
          <p:cNvPicPr>
            <a:picLocks noChangeAspect="1"/>
          </p:cNvPicPr>
          <p:nvPr/>
        </p:nvPicPr>
        <p:blipFill>
          <a:blip r:embed="rId17">
            <a:extLst>
              <a:ext uri="{28A0092B-C50C-407E-A947-70E740481C1C}">
                <a14:useLocalDpi xmlns:a14="http://schemas.microsoft.com/office/drawing/2010/main" val="0"/>
              </a:ext>
            </a:extLst>
          </a:blip>
          <a:srcRect/>
          <a:stretch>
            <a:fillRect/>
          </a:stretch>
        </p:blipFill>
        <p:spPr bwMode="auto">
          <a:xfrm>
            <a:off x="7107238" y="4865688"/>
            <a:ext cx="14668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9" name="Picture 21" descr="= (3 e^(negative 3/x))/x^2.&#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078413" y="2528888"/>
            <a:ext cx="1144587" cy="741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anim calcmode="lin" valueType="num">
                                      <p:cBhvr>
                                        <p:cTn id="8" dur="1000" fill="hold"/>
                                        <p:tgtEl>
                                          <p:spTgt spid="18"/>
                                        </p:tgtEl>
                                        <p:attrNameLst>
                                          <p:attrName>ppt_x</p:attrName>
                                        </p:attrNameLst>
                                      </p:cBhvr>
                                      <p:tavLst>
                                        <p:tav tm="0">
                                          <p:val>
                                            <p:strVal val="#ppt_x"/>
                                          </p:val>
                                        </p:tav>
                                        <p:tav tm="100000">
                                          <p:val>
                                            <p:strVal val="#ppt_x"/>
                                          </p:val>
                                        </p:tav>
                                      </p:tavLst>
                                    </p:anim>
                                    <p:anim calcmode="lin" valueType="num">
                                      <p:cBhvr>
                                        <p:cTn id="9" dur="900" decel="100000" fill="hold"/>
                                        <p:tgtEl>
                                          <p:spTgt spid="18"/>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8"/>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1000"/>
                                        <p:tgtEl>
                                          <p:spTgt spid="19"/>
                                        </p:tgtEl>
                                      </p:cBhvr>
                                    </p:animEffect>
                                    <p:anim calcmode="lin" valueType="num">
                                      <p:cBhvr>
                                        <p:cTn id="16" dur="1000" fill="hold"/>
                                        <p:tgtEl>
                                          <p:spTgt spid="19"/>
                                        </p:tgtEl>
                                        <p:attrNameLst>
                                          <p:attrName>ppt_x</p:attrName>
                                        </p:attrNameLst>
                                      </p:cBhvr>
                                      <p:tavLst>
                                        <p:tav tm="0">
                                          <p:val>
                                            <p:strVal val="#ppt_x"/>
                                          </p:val>
                                        </p:tav>
                                        <p:tav tm="100000">
                                          <p:val>
                                            <p:strVal val="#ppt_x"/>
                                          </p:val>
                                        </p:tav>
                                      </p:tavLst>
                                    </p:anim>
                                    <p:anim calcmode="lin" valueType="num">
                                      <p:cBhvr>
                                        <p:cTn id="17" dur="900" decel="100000" fill="hold"/>
                                        <p:tgtEl>
                                          <p:spTgt spid="19"/>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19"/>
                                        </p:tgtEl>
                                        <p:attrNameLst>
                                          <p:attrName>ppt_y</p:attrName>
                                        </p:attrNameLst>
                                      </p:cBhvr>
                                      <p:tavLst>
                                        <p:tav tm="0">
                                          <p:val>
                                            <p:strVal val="#ppt_y-.03"/>
                                          </p:val>
                                        </p:tav>
                                        <p:tav tm="100000">
                                          <p:val>
                                            <p:strVal val="#ppt_y"/>
                                          </p:val>
                                        </p:tav>
                                      </p:tavLst>
                                    </p:anim>
                                  </p:childTnLst>
                                </p:cTn>
                              </p:par>
                              <p:par>
                                <p:cTn id="19" presetID="37" presetClass="entr" presetSubtype="0" fill="hold"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900" decel="100000" fill="hold"/>
                                        <p:tgtEl>
                                          <p:spTgt spid="5"/>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7" presetClass="entr" presetSubtype="0"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fade">
                                      <p:cBhvr>
                                        <p:cTn id="29" dur="1000"/>
                                        <p:tgtEl>
                                          <p:spTgt spid="6"/>
                                        </p:tgtEl>
                                      </p:cBhvr>
                                    </p:animEffect>
                                    <p:anim calcmode="lin" valueType="num">
                                      <p:cBhvr>
                                        <p:cTn id="30" dur="1000" fill="hold"/>
                                        <p:tgtEl>
                                          <p:spTgt spid="6"/>
                                        </p:tgtEl>
                                        <p:attrNameLst>
                                          <p:attrName>ppt_x</p:attrName>
                                        </p:attrNameLst>
                                      </p:cBhvr>
                                      <p:tavLst>
                                        <p:tav tm="0">
                                          <p:val>
                                            <p:strVal val="#ppt_x"/>
                                          </p:val>
                                        </p:tav>
                                        <p:tav tm="100000">
                                          <p:val>
                                            <p:strVal val="#ppt_x"/>
                                          </p:val>
                                        </p:tav>
                                      </p:tavLst>
                                    </p:anim>
                                    <p:anim calcmode="lin" valueType="num">
                                      <p:cBhvr>
                                        <p:cTn id="31" dur="900" decel="100000" fill="hold"/>
                                        <p:tgtEl>
                                          <p:spTgt spid="6"/>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7" presetClass="entr" presetSubtype="0"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fade">
                                      <p:cBhvr>
                                        <p:cTn id="37" dur="1000"/>
                                        <p:tgtEl>
                                          <p:spTgt spid="20"/>
                                        </p:tgtEl>
                                      </p:cBhvr>
                                    </p:animEffect>
                                    <p:anim calcmode="lin" valueType="num">
                                      <p:cBhvr>
                                        <p:cTn id="38" dur="1000" fill="hold"/>
                                        <p:tgtEl>
                                          <p:spTgt spid="20"/>
                                        </p:tgtEl>
                                        <p:attrNameLst>
                                          <p:attrName>ppt_x</p:attrName>
                                        </p:attrNameLst>
                                      </p:cBhvr>
                                      <p:tavLst>
                                        <p:tav tm="0">
                                          <p:val>
                                            <p:strVal val="#ppt_x"/>
                                          </p:val>
                                        </p:tav>
                                        <p:tav tm="100000">
                                          <p:val>
                                            <p:strVal val="#ppt_x"/>
                                          </p:val>
                                        </p:tav>
                                      </p:tavLst>
                                    </p:anim>
                                    <p:anim calcmode="lin" valueType="num">
                                      <p:cBhvr>
                                        <p:cTn id="39" dur="900" decel="100000" fill="hold"/>
                                        <p:tgtEl>
                                          <p:spTgt spid="20"/>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20"/>
                                        </p:tgtEl>
                                        <p:attrNameLst>
                                          <p:attrName>ppt_y</p:attrName>
                                        </p:attrNameLst>
                                      </p:cBhvr>
                                      <p:tavLst>
                                        <p:tav tm="0">
                                          <p:val>
                                            <p:strVal val="#ppt_y-.03"/>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37" presetClass="entr" presetSubtype="0" fill="hold" nodeType="click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fade">
                                      <p:cBhvr>
                                        <p:cTn id="45" dur="1000"/>
                                        <p:tgtEl>
                                          <p:spTgt spid="21"/>
                                        </p:tgtEl>
                                      </p:cBhvr>
                                    </p:animEffect>
                                    <p:anim calcmode="lin" valueType="num">
                                      <p:cBhvr>
                                        <p:cTn id="46" dur="1000" fill="hold"/>
                                        <p:tgtEl>
                                          <p:spTgt spid="21"/>
                                        </p:tgtEl>
                                        <p:attrNameLst>
                                          <p:attrName>ppt_x</p:attrName>
                                        </p:attrNameLst>
                                      </p:cBhvr>
                                      <p:tavLst>
                                        <p:tav tm="0">
                                          <p:val>
                                            <p:strVal val="#ppt_x"/>
                                          </p:val>
                                        </p:tav>
                                        <p:tav tm="100000">
                                          <p:val>
                                            <p:strVal val="#ppt_x"/>
                                          </p:val>
                                        </p:tav>
                                      </p:tavLst>
                                    </p:anim>
                                    <p:anim calcmode="lin" valueType="num">
                                      <p:cBhvr>
                                        <p:cTn id="47" dur="900" decel="100000" fill="hold"/>
                                        <p:tgtEl>
                                          <p:spTgt spid="21"/>
                                        </p:tgtEl>
                                        <p:attrNameLst>
                                          <p:attrName>ppt_y</p:attrName>
                                        </p:attrNameLst>
                                      </p:cBhvr>
                                      <p:tavLst>
                                        <p:tav tm="0">
                                          <p:val>
                                            <p:strVal val="#ppt_y+1"/>
                                          </p:val>
                                        </p:tav>
                                        <p:tav tm="100000">
                                          <p:val>
                                            <p:strVal val="#ppt_y-.03"/>
                                          </p:val>
                                        </p:tav>
                                      </p:tavLst>
                                    </p:anim>
                                    <p:anim calcmode="lin" valueType="num">
                                      <p:cBhvr>
                                        <p:cTn id="48" dur="100" accel="100000" fill="hold">
                                          <p:stCondLst>
                                            <p:cond delay="900"/>
                                          </p:stCondLst>
                                        </p:cTn>
                                        <p:tgtEl>
                                          <p:spTgt spid="21"/>
                                        </p:tgtEl>
                                        <p:attrNameLst>
                                          <p:attrName>ppt_y</p:attrName>
                                        </p:attrNameLst>
                                      </p:cBhvr>
                                      <p:tavLst>
                                        <p:tav tm="0">
                                          <p:val>
                                            <p:strVal val="#ppt_y-.03"/>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37" presetClass="entr" presetSubtype="0" fill="hold" nodeType="clickEffect">
                                  <p:stCondLst>
                                    <p:cond delay="0"/>
                                  </p:stCondLst>
                                  <p:childTnLst>
                                    <p:set>
                                      <p:cBhvr>
                                        <p:cTn id="52" dur="1" fill="hold">
                                          <p:stCondLst>
                                            <p:cond delay="0"/>
                                          </p:stCondLst>
                                        </p:cTn>
                                        <p:tgtEl>
                                          <p:spTgt spid="17429"/>
                                        </p:tgtEl>
                                        <p:attrNameLst>
                                          <p:attrName>style.visibility</p:attrName>
                                        </p:attrNameLst>
                                      </p:cBhvr>
                                      <p:to>
                                        <p:strVal val="visible"/>
                                      </p:to>
                                    </p:set>
                                    <p:animEffect transition="in" filter="fade">
                                      <p:cBhvr>
                                        <p:cTn id="53" dur="1000"/>
                                        <p:tgtEl>
                                          <p:spTgt spid="17429"/>
                                        </p:tgtEl>
                                      </p:cBhvr>
                                    </p:animEffect>
                                    <p:anim calcmode="lin" valueType="num">
                                      <p:cBhvr>
                                        <p:cTn id="54" dur="1000" fill="hold"/>
                                        <p:tgtEl>
                                          <p:spTgt spid="17429"/>
                                        </p:tgtEl>
                                        <p:attrNameLst>
                                          <p:attrName>ppt_x</p:attrName>
                                        </p:attrNameLst>
                                      </p:cBhvr>
                                      <p:tavLst>
                                        <p:tav tm="0">
                                          <p:val>
                                            <p:strVal val="#ppt_x"/>
                                          </p:val>
                                        </p:tav>
                                        <p:tav tm="100000">
                                          <p:val>
                                            <p:strVal val="#ppt_x"/>
                                          </p:val>
                                        </p:tav>
                                      </p:tavLst>
                                    </p:anim>
                                    <p:anim calcmode="lin" valueType="num">
                                      <p:cBhvr>
                                        <p:cTn id="55" dur="900" decel="100000" fill="hold"/>
                                        <p:tgtEl>
                                          <p:spTgt spid="17429"/>
                                        </p:tgtEl>
                                        <p:attrNameLst>
                                          <p:attrName>ppt_y</p:attrName>
                                        </p:attrNameLst>
                                      </p:cBhvr>
                                      <p:tavLst>
                                        <p:tav tm="0">
                                          <p:val>
                                            <p:strVal val="#ppt_y+1"/>
                                          </p:val>
                                        </p:tav>
                                        <p:tav tm="100000">
                                          <p:val>
                                            <p:strVal val="#ppt_y-.03"/>
                                          </p:val>
                                        </p:tav>
                                      </p:tavLst>
                                    </p:anim>
                                    <p:anim calcmode="lin" valueType="num">
                                      <p:cBhvr>
                                        <p:cTn id="56" dur="100" accel="100000" fill="hold">
                                          <p:stCondLst>
                                            <p:cond delay="900"/>
                                          </p:stCondLst>
                                        </p:cTn>
                                        <p:tgtEl>
                                          <p:spTgt spid="17429"/>
                                        </p:tgtEl>
                                        <p:attrNameLst>
                                          <p:attrName>ppt_y</p:attrName>
                                        </p:attrNameLst>
                                      </p:cBhvr>
                                      <p:tavLst>
                                        <p:tav tm="0">
                                          <p:val>
                                            <p:strVal val="#ppt_y-.03"/>
                                          </p:val>
                                        </p:tav>
                                        <p:tav tm="100000">
                                          <p:val>
                                            <p:strVal val="#ppt_y"/>
                                          </p:val>
                                        </p:tav>
                                      </p:tavLst>
                                    </p:anim>
                                  </p:childTnLst>
                                </p:cTn>
                              </p:par>
                              <p:par>
                                <p:cTn id="57" presetID="37" presetClass="entr" presetSubtype="0" fill="hold" nodeType="withEffect">
                                  <p:stCondLst>
                                    <p:cond delay="0"/>
                                  </p:stCondLst>
                                  <p:childTnLst>
                                    <p:set>
                                      <p:cBhvr>
                                        <p:cTn id="58" dur="1" fill="hold">
                                          <p:stCondLst>
                                            <p:cond delay="0"/>
                                          </p:stCondLst>
                                        </p:cTn>
                                        <p:tgtEl>
                                          <p:spTgt spid="17"/>
                                        </p:tgtEl>
                                        <p:attrNameLst>
                                          <p:attrName>style.visibility</p:attrName>
                                        </p:attrNameLst>
                                      </p:cBhvr>
                                      <p:to>
                                        <p:strVal val="visible"/>
                                      </p:to>
                                    </p:set>
                                    <p:animEffect transition="in" filter="fade">
                                      <p:cBhvr>
                                        <p:cTn id="59" dur="1000"/>
                                        <p:tgtEl>
                                          <p:spTgt spid="17"/>
                                        </p:tgtEl>
                                      </p:cBhvr>
                                    </p:animEffect>
                                    <p:anim calcmode="lin" valueType="num">
                                      <p:cBhvr>
                                        <p:cTn id="60" dur="1000" fill="hold"/>
                                        <p:tgtEl>
                                          <p:spTgt spid="17"/>
                                        </p:tgtEl>
                                        <p:attrNameLst>
                                          <p:attrName>ppt_x</p:attrName>
                                        </p:attrNameLst>
                                      </p:cBhvr>
                                      <p:tavLst>
                                        <p:tav tm="0">
                                          <p:val>
                                            <p:strVal val="#ppt_x"/>
                                          </p:val>
                                        </p:tav>
                                        <p:tav tm="100000">
                                          <p:val>
                                            <p:strVal val="#ppt_x"/>
                                          </p:val>
                                        </p:tav>
                                      </p:tavLst>
                                    </p:anim>
                                    <p:anim calcmode="lin" valueType="num">
                                      <p:cBhvr>
                                        <p:cTn id="61" dur="900" decel="100000" fill="hold"/>
                                        <p:tgtEl>
                                          <p:spTgt spid="17"/>
                                        </p:tgtEl>
                                        <p:attrNameLst>
                                          <p:attrName>ppt_y</p:attrName>
                                        </p:attrNameLst>
                                      </p:cBhvr>
                                      <p:tavLst>
                                        <p:tav tm="0">
                                          <p:val>
                                            <p:strVal val="#ppt_y+1"/>
                                          </p:val>
                                        </p:tav>
                                        <p:tav tm="100000">
                                          <p:val>
                                            <p:strVal val="#ppt_y-.03"/>
                                          </p:val>
                                        </p:tav>
                                      </p:tavLst>
                                    </p:anim>
                                    <p:anim calcmode="lin" valueType="num">
                                      <p:cBhvr>
                                        <p:cTn id="62" dur="100" accel="100000" fill="hold">
                                          <p:stCondLst>
                                            <p:cond delay="900"/>
                                          </p:stCondLst>
                                        </p:cTn>
                                        <p:tgtEl>
                                          <p:spTgt spid="17"/>
                                        </p:tgtEl>
                                        <p:attrNameLst>
                                          <p:attrName>ppt_y</p:attrName>
                                        </p:attrNameLst>
                                      </p:cBhvr>
                                      <p:tavLst>
                                        <p:tav tm="0">
                                          <p:val>
                                            <p:strVal val="#ppt_y-.03"/>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37" presetClass="entr" presetSubtype="0" fill="hold" nodeType="clickEffect">
                                  <p:stCondLst>
                                    <p:cond delay="0"/>
                                  </p:stCondLst>
                                  <p:childTnLst>
                                    <p:set>
                                      <p:cBhvr>
                                        <p:cTn id="66" dur="1" fill="hold">
                                          <p:stCondLst>
                                            <p:cond delay="0"/>
                                          </p:stCondLst>
                                        </p:cTn>
                                        <p:tgtEl>
                                          <p:spTgt spid="9"/>
                                        </p:tgtEl>
                                        <p:attrNameLst>
                                          <p:attrName>style.visibility</p:attrName>
                                        </p:attrNameLst>
                                      </p:cBhvr>
                                      <p:to>
                                        <p:strVal val="visible"/>
                                      </p:to>
                                    </p:set>
                                    <p:animEffect transition="in" filter="fade">
                                      <p:cBhvr>
                                        <p:cTn id="67" dur="1000"/>
                                        <p:tgtEl>
                                          <p:spTgt spid="9"/>
                                        </p:tgtEl>
                                      </p:cBhvr>
                                    </p:animEffect>
                                    <p:anim calcmode="lin" valueType="num">
                                      <p:cBhvr>
                                        <p:cTn id="68" dur="1000" fill="hold"/>
                                        <p:tgtEl>
                                          <p:spTgt spid="9"/>
                                        </p:tgtEl>
                                        <p:attrNameLst>
                                          <p:attrName>ppt_x</p:attrName>
                                        </p:attrNameLst>
                                      </p:cBhvr>
                                      <p:tavLst>
                                        <p:tav tm="0">
                                          <p:val>
                                            <p:strVal val="#ppt_x"/>
                                          </p:val>
                                        </p:tav>
                                        <p:tav tm="100000">
                                          <p:val>
                                            <p:strVal val="#ppt_x"/>
                                          </p:val>
                                        </p:tav>
                                      </p:tavLst>
                                    </p:anim>
                                    <p:anim calcmode="lin" valueType="num">
                                      <p:cBhvr>
                                        <p:cTn id="69" dur="900" decel="100000" fill="hold"/>
                                        <p:tgtEl>
                                          <p:spTgt spid="9"/>
                                        </p:tgtEl>
                                        <p:attrNameLst>
                                          <p:attrName>ppt_y</p:attrName>
                                        </p:attrNameLst>
                                      </p:cBhvr>
                                      <p:tavLst>
                                        <p:tav tm="0">
                                          <p:val>
                                            <p:strVal val="#ppt_y+1"/>
                                          </p:val>
                                        </p:tav>
                                        <p:tav tm="100000">
                                          <p:val>
                                            <p:strVal val="#ppt_y-.03"/>
                                          </p:val>
                                        </p:tav>
                                      </p:tavLst>
                                    </p:anim>
                                    <p:anim calcmode="lin" valueType="num">
                                      <p:cBhvr>
                                        <p:cTn id="70" dur="100" accel="100000" fill="hold">
                                          <p:stCondLst>
                                            <p:cond delay="900"/>
                                          </p:stCondLst>
                                        </p:cTn>
                                        <p:tgtEl>
                                          <p:spTgt spid="9"/>
                                        </p:tgtEl>
                                        <p:attrNameLst>
                                          <p:attrName>ppt_y</p:attrName>
                                        </p:attrNameLst>
                                      </p:cBhvr>
                                      <p:tavLst>
                                        <p:tav tm="0">
                                          <p:val>
                                            <p:strVal val="#ppt_y-.03"/>
                                          </p:val>
                                        </p:tav>
                                        <p:tav tm="100000">
                                          <p:val>
                                            <p:strVal val="#ppt_y"/>
                                          </p:val>
                                        </p:tav>
                                      </p:tavLst>
                                    </p:anim>
                                  </p:childTnLst>
                                </p:cTn>
                              </p:par>
                            </p:childTnLst>
                          </p:cTn>
                        </p:par>
                      </p:childTnLst>
                    </p:cTn>
                  </p:par>
                  <p:par>
                    <p:cTn id="71" fill="hold" nodeType="clickPar">
                      <p:stCondLst>
                        <p:cond delay="indefinite"/>
                      </p:stCondLst>
                      <p:childTnLst>
                        <p:par>
                          <p:cTn id="72" fill="hold" nodeType="withGroup">
                            <p:stCondLst>
                              <p:cond delay="0"/>
                            </p:stCondLst>
                            <p:childTnLst>
                              <p:par>
                                <p:cTn id="73" presetID="37" presetClass="entr" presetSubtype="0" fill="hold" nodeType="clickEffect">
                                  <p:stCondLst>
                                    <p:cond delay="0"/>
                                  </p:stCondLst>
                                  <p:childTnLst>
                                    <p:set>
                                      <p:cBhvr>
                                        <p:cTn id="74" dur="1" fill="hold">
                                          <p:stCondLst>
                                            <p:cond delay="0"/>
                                          </p:stCondLst>
                                        </p:cTn>
                                        <p:tgtEl>
                                          <p:spTgt spid="22"/>
                                        </p:tgtEl>
                                        <p:attrNameLst>
                                          <p:attrName>style.visibility</p:attrName>
                                        </p:attrNameLst>
                                      </p:cBhvr>
                                      <p:to>
                                        <p:strVal val="visible"/>
                                      </p:to>
                                    </p:set>
                                    <p:animEffect transition="in" filter="fade">
                                      <p:cBhvr>
                                        <p:cTn id="75" dur="1000"/>
                                        <p:tgtEl>
                                          <p:spTgt spid="22"/>
                                        </p:tgtEl>
                                      </p:cBhvr>
                                    </p:animEffect>
                                    <p:anim calcmode="lin" valueType="num">
                                      <p:cBhvr>
                                        <p:cTn id="76" dur="1000" fill="hold"/>
                                        <p:tgtEl>
                                          <p:spTgt spid="22"/>
                                        </p:tgtEl>
                                        <p:attrNameLst>
                                          <p:attrName>ppt_x</p:attrName>
                                        </p:attrNameLst>
                                      </p:cBhvr>
                                      <p:tavLst>
                                        <p:tav tm="0">
                                          <p:val>
                                            <p:strVal val="#ppt_x"/>
                                          </p:val>
                                        </p:tav>
                                        <p:tav tm="100000">
                                          <p:val>
                                            <p:strVal val="#ppt_x"/>
                                          </p:val>
                                        </p:tav>
                                      </p:tavLst>
                                    </p:anim>
                                    <p:anim calcmode="lin" valueType="num">
                                      <p:cBhvr>
                                        <p:cTn id="77" dur="900" decel="100000" fill="hold"/>
                                        <p:tgtEl>
                                          <p:spTgt spid="22"/>
                                        </p:tgtEl>
                                        <p:attrNameLst>
                                          <p:attrName>ppt_y</p:attrName>
                                        </p:attrNameLst>
                                      </p:cBhvr>
                                      <p:tavLst>
                                        <p:tav tm="0">
                                          <p:val>
                                            <p:strVal val="#ppt_y+1"/>
                                          </p:val>
                                        </p:tav>
                                        <p:tav tm="100000">
                                          <p:val>
                                            <p:strVal val="#ppt_y-.03"/>
                                          </p:val>
                                        </p:tav>
                                      </p:tavLst>
                                    </p:anim>
                                    <p:anim calcmode="lin" valueType="num">
                                      <p:cBhvr>
                                        <p:cTn id="78" dur="100" accel="100000" fill="hold">
                                          <p:stCondLst>
                                            <p:cond delay="900"/>
                                          </p:stCondLst>
                                        </p:cTn>
                                        <p:tgtEl>
                                          <p:spTgt spid="22"/>
                                        </p:tgtEl>
                                        <p:attrNameLst>
                                          <p:attrName>ppt_y</p:attrName>
                                        </p:attrNameLst>
                                      </p:cBhvr>
                                      <p:tavLst>
                                        <p:tav tm="0">
                                          <p:val>
                                            <p:strVal val="#ppt_y-.03"/>
                                          </p:val>
                                        </p:tav>
                                        <p:tav tm="100000">
                                          <p:val>
                                            <p:strVal val="#ppt_y"/>
                                          </p:val>
                                        </p:tav>
                                      </p:tavLst>
                                    </p:anim>
                                  </p:childTnLst>
                                </p:cTn>
                              </p:par>
                            </p:childTnLst>
                          </p:cTn>
                        </p:par>
                      </p:childTnLst>
                    </p:cTn>
                  </p:par>
                  <p:par>
                    <p:cTn id="79" fill="hold" nodeType="clickPar">
                      <p:stCondLst>
                        <p:cond delay="indefinite"/>
                      </p:stCondLst>
                      <p:childTnLst>
                        <p:par>
                          <p:cTn id="80" fill="hold" nodeType="withGroup">
                            <p:stCondLst>
                              <p:cond delay="0"/>
                            </p:stCondLst>
                            <p:childTnLst>
                              <p:par>
                                <p:cTn id="81" presetID="37" presetClass="entr" presetSubtype="0" fill="hold" nodeType="clickEffect">
                                  <p:stCondLst>
                                    <p:cond delay="0"/>
                                  </p:stCondLst>
                                  <p:childTnLst>
                                    <p:set>
                                      <p:cBhvr>
                                        <p:cTn id="82" dur="1" fill="hold">
                                          <p:stCondLst>
                                            <p:cond delay="0"/>
                                          </p:stCondLst>
                                        </p:cTn>
                                        <p:tgtEl>
                                          <p:spTgt spid="23"/>
                                        </p:tgtEl>
                                        <p:attrNameLst>
                                          <p:attrName>style.visibility</p:attrName>
                                        </p:attrNameLst>
                                      </p:cBhvr>
                                      <p:to>
                                        <p:strVal val="visible"/>
                                      </p:to>
                                    </p:set>
                                    <p:animEffect transition="in" filter="fade">
                                      <p:cBhvr>
                                        <p:cTn id="83" dur="1000"/>
                                        <p:tgtEl>
                                          <p:spTgt spid="23"/>
                                        </p:tgtEl>
                                      </p:cBhvr>
                                    </p:animEffect>
                                    <p:anim calcmode="lin" valueType="num">
                                      <p:cBhvr>
                                        <p:cTn id="84" dur="1000" fill="hold"/>
                                        <p:tgtEl>
                                          <p:spTgt spid="23"/>
                                        </p:tgtEl>
                                        <p:attrNameLst>
                                          <p:attrName>ppt_x</p:attrName>
                                        </p:attrNameLst>
                                      </p:cBhvr>
                                      <p:tavLst>
                                        <p:tav tm="0">
                                          <p:val>
                                            <p:strVal val="#ppt_x"/>
                                          </p:val>
                                        </p:tav>
                                        <p:tav tm="100000">
                                          <p:val>
                                            <p:strVal val="#ppt_x"/>
                                          </p:val>
                                        </p:tav>
                                      </p:tavLst>
                                    </p:anim>
                                    <p:anim calcmode="lin" valueType="num">
                                      <p:cBhvr>
                                        <p:cTn id="85" dur="900" decel="100000" fill="hold"/>
                                        <p:tgtEl>
                                          <p:spTgt spid="23"/>
                                        </p:tgtEl>
                                        <p:attrNameLst>
                                          <p:attrName>ppt_y</p:attrName>
                                        </p:attrNameLst>
                                      </p:cBhvr>
                                      <p:tavLst>
                                        <p:tav tm="0">
                                          <p:val>
                                            <p:strVal val="#ppt_y+1"/>
                                          </p:val>
                                        </p:tav>
                                        <p:tav tm="100000">
                                          <p:val>
                                            <p:strVal val="#ppt_y-.03"/>
                                          </p:val>
                                        </p:tav>
                                      </p:tavLst>
                                    </p:anim>
                                    <p:anim calcmode="lin" valueType="num">
                                      <p:cBhvr>
                                        <p:cTn id="86" dur="100" accel="100000" fill="hold">
                                          <p:stCondLst>
                                            <p:cond delay="900"/>
                                          </p:stCondLst>
                                        </p:cTn>
                                        <p:tgtEl>
                                          <p:spTgt spid="23"/>
                                        </p:tgtEl>
                                        <p:attrNameLst>
                                          <p:attrName>ppt_y</p:attrName>
                                        </p:attrNameLst>
                                      </p:cBhvr>
                                      <p:tavLst>
                                        <p:tav tm="0">
                                          <p:val>
                                            <p:strVal val="#ppt_y-.03"/>
                                          </p:val>
                                        </p:tav>
                                        <p:tav tm="100000">
                                          <p:val>
                                            <p:strVal val="#ppt_y"/>
                                          </p:val>
                                        </p:tav>
                                      </p:tavLst>
                                    </p:anim>
                                  </p:childTnLst>
                                </p:cTn>
                              </p:par>
                              <p:par>
                                <p:cTn id="87" presetID="37" presetClass="entr" presetSubtype="0" fill="hold" nodeType="withEffect">
                                  <p:stCondLst>
                                    <p:cond delay="0"/>
                                  </p:stCondLst>
                                  <p:childTnLst>
                                    <p:set>
                                      <p:cBhvr>
                                        <p:cTn id="88" dur="1" fill="hold">
                                          <p:stCondLst>
                                            <p:cond delay="0"/>
                                          </p:stCondLst>
                                        </p:cTn>
                                        <p:tgtEl>
                                          <p:spTgt spid="13"/>
                                        </p:tgtEl>
                                        <p:attrNameLst>
                                          <p:attrName>style.visibility</p:attrName>
                                        </p:attrNameLst>
                                      </p:cBhvr>
                                      <p:to>
                                        <p:strVal val="visible"/>
                                      </p:to>
                                    </p:set>
                                    <p:animEffect transition="in" filter="fade">
                                      <p:cBhvr>
                                        <p:cTn id="89" dur="1000"/>
                                        <p:tgtEl>
                                          <p:spTgt spid="13"/>
                                        </p:tgtEl>
                                      </p:cBhvr>
                                    </p:animEffect>
                                    <p:anim calcmode="lin" valueType="num">
                                      <p:cBhvr>
                                        <p:cTn id="90" dur="1000" fill="hold"/>
                                        <p:tgtEl>
                                          <p:spTgt spid="13"/>
                                        </p:tgtEl>
                                        <p:attrNameLst>
                                          <p:attrName>ppt_x</p:attrName>
                                        </p:attrNameLst>
                                      </p:cBhvr>
                                      <p:tavLst>
                                        <p:tav tm="0">
                                          <p:val>
                                            <p:strVal val="#ppt_x"/>
                                          </p:val>
                                        </p:tav>
                                        <p:tav tm="100000">
                                          <p:val>
                                            <p:strVal val="#ppt_x"/>
                                          </p:val>
                                        </p:tav>
                                      </p:tavLst>
                                    </p:anim>
                                    <p:anim calcmode="lin" valueType="num">
                                      <p:cBhvr>
                                        <p:cTn id="91" dur="900" decel="100000" fill="hold"/>
                                        <p:tgtEl>
                                          <p:spTgt spid="13"/>
                                        </p:tgtEl>
                                        <p:attrNameLst>
                                          <p:attrName>ppt_y</p:attrName>
                                        </p:attrNameLst>
                                      </p:cBhvr>
                                      <p:tavLst>
                                        <p:tav tm="0">
                                          <p:val>
                                            <p:strVal val="#ppt_y+1"/>
                                          </p:val>
                                        </p:tav>
                                        <p:tav tm="100000">
                                          <p:val>
                                            <p:strVal val="#ppt_y-.03"/>
                                          </p:val>
                                        </p:tav>
                                      </p:tavLst>
                                    </p:anim>
                                    <p:anim calcmode="lin" valueType="num">
                                      <p:cBhvr>
                                        <p:cTn id="92" dur="100" accel="100000" fill="hold">
                                          <p:stCondLst>
                                            <p:cond delay="900"/>
                                          </p:stCondLst>
                                        </p:cTn>
                                        <p:tgtEl>
                                          <p:spTgt spid="13"/>
                                        </p:tgtEl>
                                        <p:attrNameLst>
                                          <p:attrName>ppt_y</p:attrName>
                                        </p:attrNameLst>
                                      </p:cBhvr>
                                      <p:tavLst>
                                        <p:tav tm="0">
                                          <p:val>
                                            <p:strVal val="#ppt_y-.03"/>
                                          </p:val>
                                        </p:tav>
                                        <p:tav tm="100000">
                                          <p:val>
                                            <p:strVal val="#ppt_y"/>
                                          </p:val>
                                        </p:tav>
                                      </p:tavLst>
                                    </p:anim>
                                  </p:childTnLst>
                                </p:cTn>
                              </p:par>
                            </p:childTnLst>
                          </p:cTn>
                        </p:par>
                      </p:childTnLst>
                    </p:cTn>
                  </p:par>
                  <p:par>
                    <p:cTn id="93" fill="hold" nodeType="clickPar">
                      <p:stCondLst>
                        <p:cond delay="indefinite"/>
                      </p:stCondLst>
                      <p:childTnLst>
                        <p:par>
                          <p:cTn id="94" fill="hold" nodeType="withGroup">
                            <p:stCondLst>
                              <p:cond delay="0"/>
                            </p:stCondLst>
                            <p:childTnLst>
                              <p:par>
                                <p:cTn id="95" presetID="37" presetClass="entr" presetSubtype="0" fill="hold" nodeType="clickEffect">
                                  <p:stCondLst>
                                    <p:cond delay="0"/>
                                  </p:stCondLst>
                                  <p:childTnLst>
                                    <p:set>
                                      <p:cBhvr>
                                        <p:cTn id="96" dur="1" fill="hold">
                                          <p:stCondLst>
                                            <p:cond delay="0"/>
                                          </p:stCondLst>
                                        </p:cTn>
                                        <p:tgtEl>
                                          <p:spTgt spid="14"/>
                                        </p:tgtEl>
                                        <p:attrNameLst>
                                          <p:attrName>style.visibility</p:attrName>
                                        </p:attrNameLst>
                                      </p:cBhvr>
                                      <p:to>
                                        <p:strVal val="visible"/>
                                      </p:to>
                                    </p:set>
                                    <p:animEffect transition="in" filter="fade">
                                      <p:cBhvr>
                                        <p:cTn id="97" dur="1000"/>
                                        <p:tgtEl>
                                          <p:spTgt spid="14"/>
                                        </p:tgtEl>
                                      </p:cBhvr>
                                    </p:animEffect>
                                    <p:anim calcmode="lin" valueType="num">
                                      <p:cBhvr>
                                        <p:cTn id="98" dur="1000" fill="hold"/>
                                        <p:tgtEl>
                                          <p:spTgt spid="14"/>
                                        </p:tgtEl>
                                        <p:attrNameLst>
                                          <p:attrName>ppt_x</p:attrName>
                                        </p:attrNameLst>
                                      </p:cBhvr>
                                      <p:tavLst>
                                        <p:tav tm="0">
                                          <p:val>
                                            <p:strVal val="#ppt_x"/>
                                          </p:val>
                                        </p:tav>
                                        <p:tav tm="100000">
                                          <p:val>
                                            <p:strVal val="#ppt_x"/>
                                          </p:val>
                                        </p:tav>
                                      </p:tavLst>
                                    </p:anim>
                                    <p:anim calcmode="lin" valueType="num">
                                      <p:cBhvr>
                                        <p:cTn id="99" dur="900" decel="100000" fill="hold"/>
                                        <p:tgtEl>
                                          <p:spTgt spid="14"/>
                                        </p:tgtEl>
                                        <p:attrNameLst>
                                          <p:attrName>ppt_y</p:attrName>
                                        </p:attrNameLst>
                                      </p:cBhvr>
                                      <p:tavLst>
                                        <p:tav tm="0">
                                          <p:val>
                                            <p:strVal val="#ppt_y+1"/>
                                          </p:val>
                                        </p:tav>
                                        <p:tav tm="100000">
                                          <p:val>
                                            <p:strVal val="#ppt_y-.03"/>
                                          </p:val>
                                        </p:tav>
                                      </p:tavLst>
                                    </p:anim>
                                    <p:anim calcmode="lin" valueType="num">
                                      <p:cBhvr>
                                        <p:cTn id="100" dur="100" accel="100000" fill="hold">
                                          <p:stCondLst>
                                            <p:cond delay="900"/>
                                          </p:stCondLst>
                                        </p:cTn>
                                        <p:tgtEl>
                                          <p:spTgt spid="14"/>
                                        </p:tgtEl>
                                        <p:attrNameLst>
                                          <p:attrName>ppt_y</p:attrName>
                                        </p:attrNameLst>
                                      </p:cBhvr>
                                      <p:tavLst>
                                        <p:tav tm="0">
                                          <p:val>
                                            <p:strVal val="#ppt_y-.03"/>
                                          </p:val>
                                        </p:tav>
                                        <p:tav tm="100000">
                                          <p:val>
                                            <p:strVal val="#ppt_y"/>
                                          </p:val>
                                        </p:tav>
                                      </p:tavLst>
                                    </p:anim>
                                  </p:childTnLst>
                                </p:cTn>
                              </p:par>
                            </p:childTnLst>
                          </p:cTn>
                        </p:par>
                      </p:childTnLst>
                    </p:cTn>
                  </p:par>
                  <p:par>
                    <p:cTn id="101" fill="hold" nodeType="clickPar">
                      <p:stCondLst>
                        <p:cond delay="indefinite"/>
                      </p:stCondLst>
                      <p:childTnLst>
                        <p:par>
                          <p:cTn id="102" fill="hold" nodeType="withGroup">
                            <p:stCondLst>
                              <p:cond delay="0"/>
                            </p:stCondLst>
                            <p:childTnLst>
                              <p:par>
                                <p:cTn id="103" presetID="37" presetClass="entr" presetSubtype="0" fill="hold" nodeType="clickEffect">
                                  <p:stCondLst>
                                    <p:cond delay="0"/>
                                  </p:stCondLst>
                                  <p:childTnLst>
                                    <p:set>
                                      <p:cBhvr>
                                        <p:cTn id="104" dur="1" fill="hold">
                                          <p:stCondLst>
                                            <p:cond delay="0"/>
                                          </p:stCondLst>
                                        </p:cTn>
                                        <p:tgtEl>
                                          <p:spTgt spid="24"/>
                                        </p:tgtEl>
                                        <p:attrNameLst>
                                          <p:attrName>style.visibility</p:attrName>
                                        </p:attrNameLst>
                                      </p:cBhvr>
                                      <p:to>
                                        <p:strVal val="visible"/>
                                      </p:to>
                                    </p:set>
                                    <p:animEffect transition="in" filter="fade">
                                      <p:cBhvr>
                                        <p:cTn id="105" dur="1000"/>
                                        <p:tgtEl>
                                          <p:spTgt spid="24"/>
                                        </p:tgtEl>
                                      </p:cBhvr>
                                    </p:animEffect>
                                    <p:anim calcmode="lin" valueType="num">
                                      <p:cBhvr>
                                        <p:cTn id="106" dur="1000" fill="hold"/>
                                        <p:tgtEl>
                                          <p:spTgt spid="24"/>
                                        </p:tgtEl>
                                        <p:attrNameLst>
                                          <p:attrName>ppt_x</p:attrName>
                                        </p:attrNameLst>
                                      </p:cBhvr>
                                      <p:tavLst>
                                        <p:tav tm="0">
                                          <p:val>
                                            <p:strVal val="#ppt_x"/>
                                          </p:val>
                                        </p:tav>
                                        <p:tav tm="100000">
                                          <p:val>
                                            <p:strVal val="#ppt_x"/>
                                          </p:val>
                                        </p:tav>
                                      </p:tavLst>
                                    </p:anim>
                                    <p:anim calcmode="lin" valueType="num">
                                      <p:cBhvr>
                                        <p:cTn id="107" dur="900" decel="100000" fill="hold"/>
                                        <p:tgtEl>
                                          <p:spTgt spid="24"/>
                                        </p:tgtEl>
                                        <p:attrNameLst>
                                          <p:attrName>ppt_y</p:attrName>
                                        </p:attrNameLst>
                                      </p:cBhvr>
                                      <p:tavLst>
                                        <p:tav tm="0">
                                          <p:val>
                                            <p:strVal val="#ppt_y+1"/>
                                          </p:val>
                                        </p:tav>
                                        <p:tav tm="100000">
                                          <p:val>
                                            <p:strVal val="#ppt_y-.03"/>
                                          </p:val>
                                        </p:tav>
                                      </p:tavLst>
                                    </p:anim>
                                    <p:anim calcmode="lin" valueType="num">
                                      <p:cBhvr>
                                        <p:cTn id="108" dur="100" accel="100000" fill="hold">
                                          <p:stCondLst>
                                            <p:cond delay="900"/>
                                          </p:stCondLst>
                                        </p:cTn>
                                        <p:tgtEl>
                                          <p:spTgt spid="24"/>
                                        </p:tgtEl>
                                        <p:attrNameLst>
                                          <p:attrName>ppt_y</p:attrName>
                                        </p:attrNameLst>
                                      </p:cBhvr>
                                      <p:tavLst>
                                        <p:tav tm="0">
                                          <p:val>
                                            <p:strVal val="#ppt_y-.03"/>
                                          </p:val>
                                        </p:tav>
                                        <p:tav tm="100000">
                                          <p:val>
                                            <p:strVal val="#ppt_y"/>
                                          </p:val>
                                        </p:tav>
                                      </p:tavLst>
                                    </p:anim>
                                  </p:childTnLst>
                                </p:cTn>
                              </p:par>
                            </p:childTnLst>
                          </p:cTn>
                        </p:par>
                      </p:childTnLst>
                    </p:cTn>
                  </p:par>
                  <p:par>
                    <p:cTn id="109" fill="hold" nodeType="clickPar">
                      <p:stCondLst>
                        <p:cond delay="indefinite"/>
                      </p:stCondLst>
                      <p:childTnLst>
                        <p:par>
                          <p:cTn id="110" fill="hold" nodeType="withGroup">
                            <p:stCondLst>
                              <p:cond delay="0"/>
                            </p:stCondLst>
                            <p:childTnLst>
                              <p:par>
                                <p:cTn id="111" presetID="37" presetClass="entr" presetSubtype="0" fill="hold" nodeType="clickEffect">
                                  <p:stCondLst>
                                    <p:cond delay="0"/>
                                  </p:stCondLst>
                                  <p:childTnLst>
                                    <p:set>
                                      <p:cBhvr>
                                        <p:cTn id="112" dur="1" fill="hold">
                                          <p:stCondLst>
                                            <p:cond delay="0"/>
                                          </p:stCondLst>
                                        </p:cTn>
                                        <p:tgtEl>
                                          <p:spTgt spid="25"/>
                                        </p:tgtEl>
                                        <p:attrNameLst>
                                          <p:attrName>style.visibility</p:attrName>
                                        </p:attrNameLst>
                                      </p:cBhvr>
                                      <p:to>
                                        <p:strVal val="visible"/>
                                      </p:to>
                                    </p:set>
                                    <p:animEffect transition="in" filter="fade">
                                      <p:cBhvr>
                                        <p:cTn id="113" dur="1000"/>
                                        <p:tgtEl>
                                          <p:spTgt spid="25"/>
                                        </p:tgtEl>
                                      </p:cBhvr>
                                    </p:animEffect>
                                    <p:anim calcmode="lin" valueType="num">
                                      <p:cBhvr>
                                        <p:cTn id="114" dur="1000" fill="hold"/>
                                        <p:tgtEl>
                                          <p:spTgt spid="25"/>
                                        </p:tgtEl>
                                        <p:attrNameLst>
                                          <p:attrName>ppt_x</p:attrName>
                                        </p:attrNameLst>
                                      </p:cBhvr>
                                      <p:tavLst>
                                        <p:tav tm="0">
                                          <p:val>
                                            <p:strVal val="#ppt_x"/>
                                          </p:val>
                                        </p:tav>
                                        <p:tav tm="100000">
                                          <p:val>
                                            <p:strVal val="#ppt_x"/>
                                          </p:val>
                                        </p:tav>
                                      </p:tavLst>
                                    </p:anim>
                                    <p:anim calcmode="lin" valueType="num">
                                      <p:cBhvr>
                                        <p:cTn id="115" dur="900" decel="100000" fill="hold"/>
                                        <p:tgtEl>
                                          <p:spTgt spid="25"/>
                                        </p:tgtEl>
                                        <p:attrNameLst>
                                          <p:attrName>ppt_y</p:attrName>
                                        </p:attrNameLst>
                                      </p:cBhvr>
                                      <p:tavLst>
                                        <p:tav tm="0">
                                          <p:val>
                                            <p:strVal val="#ppt_y+1"/>
                                          </p:val>
                                        </p:tav>
                                        <p:tav tm="100000">
                                          <p:val>
                                            <p:strVal val="#ppt_y-.03"/>
                                          </p:val>
                                        </p:tav>
                                      </p:tavLst>
                                    </p:anim>
                                    <p:anim calcmode="lin" valueType="num">
                                      <p:cBhvr>
                                        <p:cTn id="116" dur="100" accel="100000" fill="hold">
                                          <p:stCondLst>
                                            <p:cond delay="900"/>
                                          </p:stCondLst>
                                        </p:cTn>
                                        <p:tgtEl>
                                          <p:spTgt spid="25"/>
                                        </p:tgtEl>
                                        <p:attrNameLst>
                                          <p:attrName>ppt_y</p:attrName>
                                        </p:attrNameLst>
                                      </p:cBhvr>
                                      <p:tavLst>
                                        <p:tav tm="0">
                                          <p:val>
                                            <p:strVal val="#ppt_y-.03"/>
                                          </p:val>
                                        </p:tav>
                                        <p:tav tm="100000">
                                          <p:val>
                                            <p:strVal val="#ppt_y"/>
                                          </p:val>
                                        </p:tav>
                                      </p:tavLst>
                                    </p:anim>
                                  </p:childTnLst>
                                </p:cTn>
                              </p:par>
                            </p:childTnLst>
                          </p:cTn>
                        </p:par>
                      </p:childTnLst>
                    </p:cTn>
                  </p:par>
                  <p:par>
                    <p:cTn id="117" fill="hold" nodeType="clickPar">
                      <p:stCondLst>
                        <p:cond delay="indefinite"/>
                      </p:stCondLst>
                      <p:childTnLst>
                        <p:par>
                          <p:cTn id="118" fill="hold" nodeType="withGroup">
                            <p:stCondLst>
                              <p:cond delay="0"/>
                            </p:stCondLst>
                            <p:childTnLst>
                              <p:par>
                                <p:cTn id="119" presetID="37" presetClass="entr" presetSubtype="0" fill="hold" nodeType="clickEffect">
                                  <p:stCondLst>
                                    <p:cond delay="0"/>
                                  </p:stCondLst>
                                  <p:childTnLst>
                                    <p:set>
                                      <p:cBhvr>
                                        <p:cTn id="120" dur="1" fill="hold">
                                          <p:stCondLst>
                                            <p:cond delay="0"/>
                                          </p:stCondLst>
                                        </p:cTn>
                                        <p:tgtEl>
                                          <p:spTgt spid="26"/>
                                        </p:tgtEl>
                                        <p:attrNameLst>
                                          <p:attrName>style.visibility</p:attrName>
                                        </p:attrNameLst>
                                      </p:cBhvr>
                                      <p:to>
                                        <p:strVal val="visible"/>
                                      </p:to>
                                    </p:set>
                                    <p:animEffect transition="in" filter="fade">
                                      <p:cBhvr>
                                        <p:cTn id="121" dur="1000"/>
                                        <p:tgtEl>
                                          <p:spTgt spid="26"/>
                                        </p:tgtEl>
                                      </p:cBhvr>
                                    </p:animEffect>
                                    <p:anim calcmode="lin" valueType="num">
                                      <p:cBhvr>
                                        <p:cTn id="122" dur="1000" fill="hold"/>
                                        <p:tgtEl>
                                          <p:spTgt spid="26"/>
                                        </p:tgtEl>
                                        <p:attrNameLst>
                                          <p:attrName>ppt_x</p:attrName>
                                        </p:attrNameLst>
                                      </p:cBhvr>
                                      <p:tavLst>
                                        <p:tav tm="0">
                                          <p:val>
                                            <p:strVal val="#ppt_x"/>
                                          </p:val>
                                        </p:tav>
                                        <p:tav tm="100000">
                                          <p:val>
                                            <p:strVal val="#ppt_x"/>
                                          </p:val>
                                        </p:tav>
                                      </p:tavLst>
                                    </p:anim>
                                    <p:anim calcmode="lin" valueType="num">
                                      <p:cBhvr>
                                        <p:cTn id="123" dur="900" decel="100000" fill="hold"/>
                                        <p:tgtEl>
                                          <p:spTgt spid="26"/>
                                        </p:tgtEl>
                                        <p:attrNameLst>
                                          <p:attrName>ppt_y</p:attrName>
                                        </p:attrNameLst>
                                      </p:cBhvr>
                                      <p:tavLst>
                                        <p:tav tm="0">
                                          <p:val>
                                            <p:strVal val="#ppt_y+1"/>
                                          </p:val>
                                        </p:tav>
                                        <p:tav tm="100000">
                                          <p:val>
                                            <p:strVal val="#ppt_y-.03"/>
                                          </p:val>
                                        </p:tav>
                                      </p:tavLst>
                                    </p:anim>
                                    <p:anim calcmode="lin" valueType="num">
                                      <p:cBhvr>
                                        <p:cTn id="124" dur="100" accel="100000" fill="hold">
                                          <p:stCondLst>
                                            <p:cond delay="900"/>
                                          </p:stCondLst>
                                        </p:cTn>
                                        <p:tgtEl>
                                          <p:spTgt spid="2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455613" y="3198813"/>
            <a:ext cx="822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000"/>
              <a:t>Integrals of Exponential Functions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547688" y="319088"/>
            <a:ext cx="8229600" cy="685800"/>
          </a:xfrm>
          <a:noFill/>
        </p:spPr>
        <p:txBody>
          <a:bodyPr/>
          <a:lstStyle/>
          <a:p>
            <a:pPr eaLnBrk="1" hangingPunct="1"/>
            <a:r>
              <a:rPr lang="en-US" altLang="en-US" sz="4000" smtClean="0">
                <a:solidFill>
                  <a:schemeClr val="bg1"/>
                </a:solidFill>
              </a:rPr>
              <a:t>Integrals of Exponential Functions</a:t>
            </a:r>
          </a:p>
        </p:txBody>
      </p:sp>
      <p:sp>
        <p:nvSpPr>
          <p:cNvPr id="19460" name="TextBox 6"/>
          <p:cNvSpPr txBox="1">
            <a:spLocks noChangeArrowheads="1"/>
          </p:cNvSpPr>
          <p:nvPr/>
        </p:nvSpPr>
        <p:spPr bwMode="auto">
          <a:xfrm>
            <a:off x="457200" y="1371600"/>
            <a:ext cx="82296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a:t>Each differentiation formula in Theorem 5.11 has a corresponding integration formula.</a:t>
            </a:r>
          </a:p>
        </p:txBody>
      </p:sp>
      <p:pic>
        <p:nvPicPr>
          <p:cNvPr id="19461" name="Picture 1" descr="Theorem 5.12. Integration rules for exponential function. Let u be a differentiable function of x. (item 1). int(e^x) d x = e^x + C. (item 2). int(e^u) d u = e^u + C.&#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6763" y="2414588"/>
            <a:ext cx="7610475" cy="202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ChangeArrowheads="1"/>
          </p:cNvSpPr>
          <p:nvPr/>
        </p:nvSpPr>
        <p:spPr bwMode="auto">
          <a:xfrm>
            <a:off x="457200" y="1370013"/>
            <a:ext cx="82296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 typeface="Wingdings" panose="05000000000000000000" pitchFamily="2" charset="2"/>
              <a:buNone/>
            </a:pPr>
            <a:endParaRPr lang="en-US" altLang="en-US" sz="200"/>
          </a:p>
          <a:p>
            <a:pPr eaLnBrk="1" hangingPunct="1">
              <a:buFont typeface="Wingdings" panose="05000000000000000000" pitchFamily="2" charset="2"/>
              <a:buNone/>
            </a:pPr>
            <a:r>
              <a:rPr lang="en-US" altLang="en-US"/>
              <a:t>Find the indefinite integral.</a:t>
            </a:r>
          </a:p>
          <a:p>
            <a:pPr eaLnBrk="1" hangingPunct="1">
              <a:buFont typeface="Wingdings" panose="05000000000000000000" pitchFamily="2" charset="2"/>
              <a:buNone/>
            </a:pPr>
            <a:endParaRPr lang="en-US" altLang="en-US"/>
          </a:p>
          <a:p>
            <a:pPr eaLnBrk="1" hangingPunct="1">
              <a:buFontTx/>
              <a:buNone/>
            </a:pPr>
            <a:r>
              <a:rPr lang="en-US" altLang="en-US">
                <a:solidFill>
                  <a:srgbClr val="D7181E"/>
                </a:solidFill>
                <a:cs typeface="Arial" panose="020B0604020202020204" pitchFamily="34" charset="0"/>
              </a:rPr>
              <a:t>Solution:</a:t>
            </a:r>
          </a:p>
          <a:p>
            <a:pPr eaLnBrk="1" hangingPunct="1">
              <a:buFont typeface="Wingdings" panose="05000000000000000000" pitchFamily="2" charset="2"/>
              <a:buNone/>
            </a:pPr>
            <a:r>
              <a:rPr lang="en-US" altLang="en-US"/>
              <a:t>If you let </a:t>
            </a:r>
            <a:r>
              <a:rPr lang="en-US" altLang="en-US" i="1"/>
              <a:t>u</a:t>
            </a:r>
            <a:r>
              <a:rPr lang="en-US" altLang="en-US"/>
              <a:t> = 3</a:t>
            </a:r>
            <a:r>
              <a:rPr lang="en-US" altLang="en-US" i="1"/>
              <a:t>x</a:t>
            </a:r>
            <a:r>
              <a:rPr lang="en-US" altLang="en-US"/>
              <a:t> + 1, then </a:t>
            </a:r>
            <a:r>
              <a:rPr lang="en-US" altLang="en-US" i="1"/>
              <a:t>du</a:t>
            </a:r>
            <a:r>
              <a:rPr lang="en-US" altLang="en-US"/>
              <a:t> = 3 </a:t>
            </a:r>
            <a:r>
              <a:rPr lang="en-US" altLang="en-US" i="1"/>
              <a:t>dx</a:t>
            </a:r>
            <a:r>
              <a:rPr lang="en-US" altLang="en-US"/>
              <a:t>.</a:t>
            </a:r>
          </a:p>
        </p:txBody>
      </p:sp>
      <p:sp>
        <p:nvSpPr>
          <p:cNvPr id="20483" name="Rectangle 6"/>
          <p:cNvSpPr>
            <a:spLocks noGrp="1" noChangeArrowheads="1"/>
          </p:cNvSpPr>
          <p:nvPr>
            <p:ph type="title"/>
          </p:nvPr>
        </p:nvSpPr>
        <p:spPr>
          <a:xfrm>
            <a:off x="547688" y="319088"/>
            <a:ext cx="8229600" cy="685800"/>
          </a:xfrm>
          <a:noFill/>
        </p:spPr>
        <p:txBody>
          <a:bodyPr/>
          <a:lstStyle/>
          <a:p>
            <a:pPr eaLnBrk="1" hangingPunct="1"/>
            <a:r>
              <a:rPr lang="en-US" altLang="en-US" sz="3000" smtClean="0">
                <a:solidFill>
                  <a:schemeClr val="bg1"/>
                </a:solidFill>
              </a:rPr>
              <a:t>Example 7 – </a:t>
            </a:r>
            <a:r>
              <a:rPr lang="en-US" altLang="en-US" sz="3000" i="1" smtClean="0">
                <a:solidFill>
                  <a:schemeClr val="bg1"/>
                </a:solidFill>
              </a:rPr>
              <a:t>Integrating Exponential Functions</a:t>
            </a:r>
          </a:p>
        </p:txBody>
      </p:sp>
      <p:pic>
        <p:nvPicPr>
          <p:cNvPr id="2" name="Picture 1" descr="int(e^(3 x + 1)) d x = (1/3) int((e^(3 x + 1))(3)) d x.&#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3317875"/>
            <a:ext cx="326707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Multiply and divide by 3.&#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3665538"/>
            <a:ext cx="22860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 (1/3) int(e^u) d u. Substitute: u = 3 x + 1.&#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279650" y="4360863"/>
            <a:ext cx="4545013" cy="65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 (1/3) (e^u) + C. Apply exponential rule.&#10;"/>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16163" y="5222875"/>
            <a:ext cx="4532312"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 (e^(3 x + 1))/3 + C. Back-substitute.&#10;"/>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292350" y="6038850"/>
            <a:ext cx="3843338" cy="59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9" name="Picture 7" descr="int(e^(3 x + 1)) d x.&#10;"/>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162425" y="1260475"/>
            <a:ext cx="1428750"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45059">
                                            <p:txEl>
                                              <p:pRg st="3" end="3"/>
                                            </p:txEl>
                                          </p:spTgt>
                                        </p:tgtEl>
                                        <p:attrNameLst>
                                          <p:attrName>style.visibility</p:attrName>
                                        </p:attrNameLst>
                                      </p:cBhvr>
                                      <p:to>
                                        <p:strVal val="visible"/>
                                      </p:to>
                                    </p:set>
                                    <p:animEffect transition="in" filter="fade">
                                      <p:cBhvr>
                                        <p:cTn id="7" dur="1000"/>
                                        <p:tgtEl>
                                          <p:spTgt spid="45059">
                                            <p:txEl>
                                              <p:pRg st="3" end="3"/>
                                            </p:txEl>
                                          </p:spTgt>
                                        </p:tgtEl>
                                      </p:cBhvr>
                                    </p:animEffect>
                                    <p:anim calcmode="lin" valueType="num">
                                      <p:cBhvr>
                                        <p:cTn id="8" dur="1000" fill="hold"/>
                                        <p:tgtEl>
                                          <p:spTgt spid="45059">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45059">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5059">
                                            <p:txEl>
                                              <p:pRg st="3" end="3"/>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45059">
                                            <p:txEl>
                                              <p:pRg st="4" end="4"/>
                                            </p:txEl>
                                          </p:spTgt>
                                        </p:tgtEl>
                                        <p:attrNameLst>
                                          <p:attrName>style.visibility</p:attrName>
                                        </p:attrNameLst>
                                      </p:cBhvr>
                                      <p:to>
                                        <p:strVal val="visible"/>
                                      </p:to>
                                    </p:set>
                                    <p:animEffect transition="in" filter="fade">
                                      <p:cBhvr>
                                        <p:cTn id="13" dur="1000"/>
                                        <p:tgtEl>
                                          <p:spTgt spid="45059">
                                            <p:txEl>
                                              <p:pRg st="4" end="4"/>
                                            </p:txEl>
                                          </p:spTgt>
                                        </p:tgtEl>
                                      </p:cBhvr>
                                    </p:animEffect>
                                    <p:anim calcmode="lin" valueType="num">
                                      <p:cBhvr>
                                        <p:cTn id="14" dur="1000" fill="hold"/>
                                        <p:tgtEl>
                                          <p:spTgt spid="45059">
                                            <p:txEl>
                                              <p:pRg st="4" end="4"/>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45059">
                                            <p:txEl>
                                              <p:pRg st="4" end="4"/>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45059">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7" presetClass="entr" presetSubtype="0"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900" decel="100000" fill="hold"/>
                                        <p:tgtEl>
                                          <p:spTgt spid="2"/>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par>
                                <p:cTn id="25" presetID="37" presetClass="entr" presetSubtype="0" fill="hold" nodeType="with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1000"/>
                                        <p:tgtEl>
                                          <p:spTgt spid="4"/>
                                        </p:tgtEl>
                                      </p:cBhvr>
                                    </p:animEffect>
                                    <p:anim calcmode="lin" valueType="num">
                                      <p:cBhvr>
                                        <p:cTn id="28" dur="1000" fill="hold"/>
                                        <p:tgtEl>
                                          <p:spTgt spid="4"/>
                                        </p:tgtEl>
                                        <p:attrNameLst>
                                          <p:attrName>ppt_x</p:attrName>
                                        </p:attrNameLst>
                                      </p:cBhvr>
                                      <p:tavLst>
                                        <p:tav tm="0">
                                          <p:val>
                                            <p:strVal val="#ppt_x"/>
                                          </p:val>
                                        </p:tav>
                                        <p:tav tm="100000">
                                          <p:val>
                                            <p:strVal val="#ppt_x"/>
                                          </p:val>
                                        </p:tav>
                                      </p:tavLst>
                                    </p:anim>
                                    <p:anim calcmode="lin" valueType="num">
                                      <p:cBhvr>
                                        <p:cTn id="29" dur="900" decel="100000" fill="hold"/>
                                        <p:tgtEl>
                                          <p:spTgt spid="4"/>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37" presetClass="entr" presetSubtype="0" fill="hold"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1000"/>
                                        <p:tgtEl>
                                          <p:spTgt spid="5"/>
                                        </p:tgtEl>
                                      </p:cBhvr>
                                    </p:animEffect>
                                    <p:anim calcmode="lin" valueType="num">
                                      <p:cBhvr>
                                        <p:cTn id="36" dur="1000" fill="hold"/>
                                        <p:tgtEl>
                                          <p:spTgt spid="5"/>
                                        </p:tgtEl>
                                        <p:attrNameLst>
                                          <p:attrName>ppt_x</p:attrName>
                                        </p:attrNameLst>
                                      </p:cBhvr>
                                      <p:tavLst>
                                        <p:tav tm="0">
                                          <p:val>
                                            <p:strVal val="#ppt_x"/>
                                          </p:val>
                                        </p:tav>
                                        <p:tav tm="100000">
                                          <p:val>
                                            <p:strVal val="#ppt_x"/>
                                          </p:val>
                                        </p:tav>
                                      </p:tavLst>
                                    </p:anim>
                                    <p:anim calcmode="lin" valueType="num">
                                      <p:cBhvr>
                                        <p:cTn id="37" dur="900" decel="100000" fill="hold"/>
                                        <p:tgtEl>
                                          <p:spTgt spid="5"/>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37" presetClass="entr" presetSubtype="0" fill="hold"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fade">
                                      <p:cBhvr>
                                        <p:cTn id="43" dur="1000"/>
                                        <p:tgtEl>
                                          <p:spTgt spid="6"/>
                                        </p:tgtEl>
                                      </p:cBhvr>
                                    </p:animEffect>
                                    <p:anim calcmode="lin" valueType="num">
                                      <p:cBhvr>
                                        <p:cTn id="44" dur="1000" fill="hold"/>
                                        <p:tgtEl>
                                          <p:spTgt spid="6"/>
                                        </p:tgtEl>
                                        <p:attrNameLst>
                                          <p:attrName>ppt_x</p:attrName>
                                        </p:attrNameLst>
                                      </p:cBhvr>
                                      <p:tavLst>
                                        <p:tav tm="0">
                                          <p:val>
                                            <p:strVal val="#ppt_x"/>
                                          </p:val>
                                        </p:tav>
                                        <p:tav tm="100000">
                                          <p:val>
                                            <p:strVal val="#ppt_x"/>
                                          </p:val>
                                        </p:tav>
                                      </p:tavLst>
                                    </p:anim>
                                    <p:anim calcmode="lin" valueType="num">
                                      <p:cBhvr>
                                        <p:cTn id="45" dur="900" decel="100000" fill="hold"/>
                                        <p:tgtEl>
                                          <p:spTgt spid="6"/>
                                        </p:tgtEl>
                                        <p:attrNameLst>
                                          <p:attrName>ppt_y</p:attrName>
                                        </p:attrNameLst>
                                      </p:cBhvr>
                                      <p:tavLst>
                                        <p:tav tm="0">
                                          <p:val>
                                            <p:strVal val="#ppt_y+1"/>
                                          </p:val>
                                        </p:tav>
                                        <p:tav tm="100000">
                                          <p:val>
                                            <p:strVal val="#ppt_y-.03"/>
                                          </p:val>
                                        </p:tav>
                                      </p:tavLst>
                                    </p:anim>
                                    <p:anim calcmode="lin" valueType="num">
                                      <p:cBhvr>
                                        <p:cTn id="46"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37" presetClass="entr" presetSubtype="0" fill="hold" nodeType="clickEffect">
                                  <p:stCondLst>
                                    <p:cond delay="0"/>
                                  </p:stCondLst>
                                  <p:childTnLst>
                                    <p:set>
                                      <p:cBhvr>
                                        <p:cTn id="50" dur="1" fill="hold">
                                          <p:stCondLst>
                                            <p:cond delay="0"/>
                                          </p:stCondLst>
                                        </p:cTn>
                                        <p:tgtEl>
                                          <p:spTgt spid="7"/>
                                        </p:tgtEl>
                                        <p:attrNameLst>
                                          <p:attrName>style.visibility</p:attrName>
                                        </p:attrNameLst>
                                      </p:cBhvr>
                                      <p:to>
                                        <p:strVal val="visible"/>
                                      </p:to>
                                    </p:set>
                                    <p:animEffect transition="in" filter="fade">
                                      <p:cBhvr>
                                        <p:cTn id="51" dur="1000"/>
                                        <p:tgtEl>
                                          <p:spTgt spid="7"/>
                                        </p:tgtEl>
                                      </p:cBhvr>
                                    </p:animEffect>
                                    <p:anim calcmode="lin" valueType="num">
                                      <p:cBhvr>
                                        <p:cTn id="52" dur="1000" fill="hold"/>
                                        <p:tgtEl>
                                          <p:spTgt spid="7"/>
                                        </p:tgtEl>
                                        <p:attrNameLst>
                                          <p:attrName>ppt_x</p:attrName>
                                        </p:attrNameLst>
                                      </p:cBhvr>
                                      <p:tavLst>
                                        <p:tav tm="0">
                                          <p:val>
                                            <p:strVal val="#ppt_x"/>
                                          </p:val>
                                        </p:tav>
                                        <p:tav tm="100000">
                                          <p:val>
                                            <p:strVal val="#ppt_x"/>
                                          </p:val>
                                        </p:tav>
                                      </p:tavLst>
                                    </p:anim>
                                    <p:anim calcmode="lin" valueType="num">
                                      <p:cBhvr>
                                        <p:cTn id="53" dur="900" decel="100000" fill="hold"/>
                                        <p:tgtEl>
                                          <p:spTgt spid="7"/>
                                        </p:tgtEl>
                                        <p:attrNameLst>
                                          <p:attrName>ppt_y</p:attrName>
                                        </p:attrNameLst>
                                      </p:cBhvr>
                                      <p:tavLst>
                                        <p:tav tm="0">
                                          <p:val>
                                            <p:strVal val="#ppt_y+1"/>
                                          </p:val>
                                        </p:tav>
                                        <p:tav tm="100000">
                                          <p:val>
                                            <p:strVal val="#ppt_y-.03"/>
                                          </p:val>
                                        </p:tav>
                                      </p:tavLst>
                                    </p:anim>
                                    <p:anim calcmode="lin" valueType="num">
                                      <p:cBhvr>
                                        <p:cTn id="54"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09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0663" y="2119313"/>
            <a:ext cx="87026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 Box 2"/>
          <p:cNvSpPr txBox="1">
            <a:spLocks noChangeArrowheads="1"/>
          </p:cNvSpPr>
          <p:nvPr/>
        </p:nvSpPr>
        <p:spPr bwMode="auto">
          <a:xfrm>
            <a:off x="542925" y="2465388"/>
            <a:ext cx="1836738"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400" b="1"/>
              <a:t>5.4</a:t>
            </a:r>
          </a:p>
        </p:txBody>
      </p:sp>
      <p:sp>
        <p:nvSpPr>
          <p:cNvPr id="4100" name="Text Box 2"/>
          <p:cNvSpPr txBox="1">
            <a:spLocks noChangeArrowheads="1"/>
          </p:cNvSpPr>
          <p:nvPr/>
        </p:nvSpPr>
        <p:spPr bwMode="auto">
          <a:xfrm>
            <a:off x="2209800" y="2327275"/>
            <a:ext cx="61722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 typeface="Wingdings" panose="05000000000000000000" pitchFamily="2" charset="2"/>
              <a:buNone/>
            </a:pPr>
            <a:r>
              <a:rPr lang="en-US" altLang="en-US" sz="3200">
                <a:solidFill>
                  <a:schemeClr val="bg1"/>
                </a:solidFill>
              </a:rPr>
              <a:t>Exponential Functions: Differentiation and Integration</a:t>
            </a:r>
          </a:p>
        </p:txBody>
      </p:sp>
      <p:sp>
        <p:nvSpPr>
          <p:cNvPr id="4101" name="Text Box 3"/>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1400"/>
              <a:t>Copyright © Cengage Learning. All rights reserved.</a:t>
            </a:r>
            <a:r>
              <a:rPr lang="en-US" altLang="en-US" sz="180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body" idx="1"/>
          </p:nvPr>
        </p:nvSpPr>
        <p:spPr>
          <a:xfrm>
            <a:off x="457200" y="1370013"/>
            <a:ext cx="8229600" cy="5256212"/>
          </a:xfrm>
        </p:spPr>
        <p:txBody>
          <a:bodyPr/>
          <a:lstStyle/>
          <a:p>
            <a:pPr marL="350838" indent="-350838">
              <a:lnSpc>
                <a:spcPct val="90000"/>
              </a:lnSpc>
              <a:spcBef>
                <a:spcPct val="0"/>
              </a:spcBef>
              <a:buClr>
                <a:srgbClr val="D7181E"/>
              </a:buClr>
              <a:buFont typeface="Wingdings" panose="05000000000000000000" pitchFamily="2" charset="2"/>
              <a:buChar char="n"/>
              <a:defRPr/>
            </a:pPr>
            <a:r>
              <a:rPr lang="en-US" altLang="en-US" sz="2800" kern="1200" dirty="0">
                <a:cs typeface="Arial" panose="020B0604020202020204" pitchFamily="34" charset="0"/>
              </a:rPr>
              <a:t>Develop properties of the natural exponential function.</a:t>
            </a:r>
          </a:p>
          <a:p>
            <a:pPr marL="350838" indent="-350838">
              <a:lnSpc>
                <a:spcPct val="90000"/>
              </a:lnSpc>
              <a:spcBef>
                <a:spcPct val="0"/>
              </a:spcBef>
              <a:buClr>
                <a:srgbClr val="D7181E"/>
              </a:buClr>
              <a:buFont typeface="Wingdings" panose="05000000000000000000" pitchFamily="2" charset="2"/>
              <a:buChar char="n"/>
              <a:defRPr/>
            </a:pPr>
            <a:endParaRPr lang="en-US" altLang="en-US" sz="2800" kern="1200" dirty="0">
              <a:cs typeface="Arial" panose="020B0604020202020204" pitchFamily="34" charset="0"/>
            </a:endParaRPr>
          </a:p>
          <a:p>
            <a:pPr marL="350838" indent="-350838">
              <a:lnSpc>
                <a:spcPct val="90000"/>
              </a:lnSpc>
              <a:spcBef>
                <a:spcPct val="0"/>
              </a:spcBef>
              <a:buClr>
                <a:srgbClr val="D7181E"/>
              </a:buClr>
              <a:buFont typeface="Wingdings" panose="05000000000000000000" pitchFamily="2" charset="2"/>
              <a:buChar char="n"/>
              <a:defRPr/>
            </a:pPr>
            <a:r>
              <a:rPr lang="en-US" altLang="en-US" sz="2800" kern="1200" dirty="0">
                <a:cs typeface="Arial" panose="020B0604020202020204" pitchFamily="34" charset="0"/>
              </a:rPr>
              <a:t>Differentiate natural exponential functions.</a:t>
            </a:r>
          </a:p>
          <a:p>
            <a:pPr marL="350838" indent="-350838">
              <a:lnSpc>
                <a:spcPct val="90000"/>
              </a:lnSpc>
              <a:spcBef>
                <a:spcPct val="0"/>
              </a:spcBef>
              <a:buClr>
                <a:srgbClr val="D7181E"/>
              </a:buClr>
              <a:buFont typeface="Wingdings" panose="05000000000000000000" pitchFamily="2" charset="2"/>
              <a:buChar char="n"/>
              <a:defRPr/>
            </a:pPr>
            <a:endParaRPr lang="en-US" altLang="en-US" sz="2800" kern="1200" dirty="0">
              <a:cs typeface="Arial" panose="020B0604020202020204" pitchFamily="34" charset="0"/>
            </a:endParaRPr>
          </a:p>
          <a:p>
            <a:pPr marL="350838" indent="-350838">
              <a:lnSpc>
                <a:spcPct val="90000"/>
              </a:lnSpc>
              <a:spcBef>
                <a:spcPct val="0"/>
              </a:spcBef>
              <a:buClr>
                <a:srgbClr val="D7181E"/>
              </a:buClr>
              <a:buFont typeface="Wingdings" panose="05000000000000000000" pitchFamily="2" charset="2"/>
              <a:buChar char="n"/>
              <a:defRPr/>
            </a:pPr>
            <a:r>
              <a:rPr lang="en-US" altLang="en-US" sz="2800" kern="1200" dirty="0">
                <a:cs typeface="Arial" panose="020B0604020202020204" pitchFamily="34" charset="0"/>
              </a:rPr>
              <a:t>Integrate natural exponential functions</a:t>
            </a:r>
            <a:r>
              <a:rPr lang="en-US" altLang="en-US" dirty="0" smtClean="0"/>
              <a:t>.</a:t>
            </a:r>
          </a:p>
        </p:txBody>
      </p:sp>
      <p:sp>
        <p:nvSpPr>
          <p:cNvPr id="6147" name="Text Box 5"/>
          <p:cNvSpPr txBox="1">
            <a:spLocks noChangeArrowheads="1"/>
          </p:cNvSpPr>
          <p:nvPr/>
        </p:nvSpPr>
        <p:spPr bwMode="auto">
          <a:xfrm>
            <a:off x="547688"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Objectives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6"/>
          <p:cNvSpPr txBox="1">
            <a:spLocks noChangeArrowheads="1"/>
          </p:cNvSpPr>
          <p:nvPr/>
        </p:nvSpPr>
        <p:spPr bwMode="auto">
          <a:xfrm>
            <a:off x="455613" y="3198813"/>
            <a:ext cx="822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000"/>
              <a:t>The Natural Exponential Function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547688" y="319088"/>
            <a:ext cx="8229600" cy="685800"/>
          </a:xfrm>
          <a:noFill/>
        </p:spPr>
        <p:txBody>
          <a:bodyPr/>
          <a:lstStyle/>
          <a:p>
            <a:pPr eaLnBrk="1" hangingPunct="1"/>
            <a:r>
              <a:rPr lang="en-US" altLang="en-US" sz="4000" smtClean="0">
                <a:solidFill>
                  <a:schemeClr val="bg1"/>
                </a:solidFill>
              </a:rPr>
              <a:t>The Natural Exponential Function</a:t>
            </a:r>
          </a:p>
        </p:txBody>
      </p:sp>
      <p:sp>
        <p:nvSpPr>
          <p:cNvPr id="8195" name="Rectangle 3"/>
          <p:cNvSpPr>
            <a:spLocks noGrp="1" noChangeArrowheads="1"/>
          </p:cNvSpPr>
          <p:nvPr>
            <p:ph type="body" idx="1"/>
          </p:nvPr>
        </p:nvSpPr>
        <p:spPr>
          <a:xfrm>
            <a:off x="457200" y="1370013"/>
            <a:ext cx="8229600" cy="5256212"/>
          </a:xfrm>
          <a:noFill/>
        </p:spPr>
        <p:txBody>
          <a:bodyPr/>
          <a:lstStyle/>
          <a:p>
            <a:pPr marL="0" indent="0" eaLnBrk="1" hangingPunct="1">
              <a:buFont typeface="Wingdings" panose="05000000000000000000" pitchFamily="2" charset="2"/>
              <a:buNone/>
            </a:pPr>
            <a:r>
              <a:rPr lang="en-US" altLang="en-US" smtClean="0"/>
              <a:t>The function </a:t>
            </a:r>
            <a:r>
              <a:rPr lang="en-US" altLang="en-US" i="1" smtClean="0"/>
              <a:t>f</a:t>
            </a:r>
            <a:r>
              <a:rPr lang="en-US" altLang="en-US" smtClean="0"/>
              <a:t>(</a:t>
            </a:r>
            <a:r>
              <a:rPr lang="en-US" altLang="en-US" i="1" smtClean="0"/>
              <a:t>x</a:t>
            </a:r>
            <a:r>
              <a:rPr lang="en-US" altLang="en-US" smtClean="0"/>
              <a:t>) = ln </a:t>
            </a:r>
            <a:r>
              <a:rPr lang="en-US" altLang="en-US" i="1" smtClean="0"/>
              <a:t>x </a:t>
            </a:r>
            <a:r>
              <a:rPr lang="en-US" altLang="en-US" smtClean="0"/>
              <a:t>is increasing on its entire domain, and therefore it has an inverse function </a:t>
            </a:r>
            <a:r>
              <a:rPr lang="en-US" altLang="en-US" i="1" smtClean="0"/>
              <a:t>f </a:t>
            </a:r>
            <a:r>
              <a:rPr lang="en-US" altLang="en-US" baseline="30000" smtClean="0"/>
              <a:t>–1</a:t>
            </a:r>
            <a:r>
              <a:rPr lang="en-US" altLang="en-US" smtClean="0"/>
              <a:t>. </a:t>
            </a:r>
          </a:p>
          <a:p>
            <a:pPr marL="0" indent="0" eaLnBrk="1" hangingPunct="1">
              <a:buFont typeface="Wingdings" panose="05000000000000000000" pitchFamily="2" charset="2"/>
              <a:buNone/>
            </a:pPr>
            <a:endParaRPr lang="en-US" altLang="en-US" sz="1000" smtClean="0"/>
          </a:p>
          <a:p>
            <a:pPr marL="0" indent="0" eaLnBrk="1" hangingPunct="1">
              <a:buFont typeface="Wingdings" panose="05000000000000000000" pitchFamily="2" charset="2"/>
              <a:buNone/>
            </a:pPr>
            <a:r>
              <a:rPr lang="en-US" altLang="en-US" smtClean="0"/>
              <a:t>The domain of </a:t>
            </a:r>
            <a:r>
              <a:rPr lang="en-US" altLang="en-US" i="1" smtClean="0"/>
              <a:t>f </a:t>
            </a:r>
            <a:r>
              <a:rPr lang="en-US" altLang="en-US" baseline="30000" smtClean="0"/>
              <a:t>–1 </a:t>
            </a:r>
            <a:r>
              <a:rPr lang="en-US" altLang="en-US" smtClean="0"/>
              <a:t>is the set of all real numbers, and the range is the set of positive real numbers, as shown in Figure 5.18. </a:t>
            </a:r>
          </a:p>
        </p:txBody>
      </p:sp>
      <p:sp>
        <p:nvSpPr>
          <p:cNvPr id="8196" name="Text Box 6"/>
          <p:cNvSpPr txBox="1">
            <a:spLocks noChangeArrowheads="1"/>
          </p:cNvSpPr>
          <p:nvPr/>
        </p:nvSpPr>
        <p:spPr bwMode="auto">
          <a:xfrm>
            <a:off x="3476625" y="6330950"/>
            <a:ext cx="9969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Figure 5.18</a:t>
            </a:r>
          </a:p>
        </p:txBody>
      </p:sp>
      <p:pic>
        <p:nvPicPr>
          <p:cNvPr id="8197" name="Picture 1" descr="The image consists of a visual representation and a caption. Visual representation. Two curves and a dashed line are graphed on the x y coordinate plane. They do not intersect each other. The graph is symmetric with respect to a line y = x. One curve is labeled f(x) = ln(x). It enters the bottom of the viewing window in the fourth quadrant just to the right of the negative y axis, goes up and to the right with decreasing steepness, intersects the positive x axis at (1, 0), goes further up and to the right in the first quadrant, and exits the right of the viewing window. The second curve is labeled f^(negative 1)(x) = e^x. It enters the left of the viewing window in the second quadrant just above the negative x axis, goes up and to the right with increasing steepness, intersects the positive y axis at (0, 1), goes further up and to the right in the first quadrant, and exits the top of the viewing window. Caption. The inverse function of the natural logarithmic function is the natural exponential function.&#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59113" y="3313113"/>
            <a:ext cx="2409825" cy="2986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457200" y="1370013"/>
            <a:ext cx="8229600" cy="5256212"/>
          </a:xfrm>
          <a:noFill/>
        </p:spPr>
        <p:txBody>
          <a:bodyPr/>
          <a:lstStyle/>
          <a:p>
            <a:pPr marL="0" indent="0" eaLnBrk="1" hangingPunct="1">
              <a:buFont typeface="Wingdings" panose="05000000000000000000" pitchFamily="2" charset="2"/>
              <a:buNone/>
            </a:pPr>
            <a:r>
              <a:rPr lang="en-US" altLang="en-US" smtClean="0"/>
              <a:t>So, for any real number </a:t>
            </a:r>
            <a:r>
              <a:rPr lang="en-US" altLang="en-US" i="1" smtClean="0"/>
              <a:t>x</a:t>
            </a:r>
            <a:r>
              <a:rPr lang="en-US" altLang="en-US" smtClean="0"/>
              <a:t>,  </a:t>
            </a:r>
          </a:p>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endParaRPr lang="en-US" altLang="en-US" sz="800" smtClean="0"/>
          </a:p>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r>
              <a:rPr lang="en-US" altLang="en-US" smtClean="0"/>
              <a:t>If </a:t>
            </a:r>
            <a:r>
              <a:rPr lang="en-US" altLang="en-US" i="1" smtClean="0"/>
              <a:t>x </a:t>
            </a:r>
            <a:r>
              <a:rPr lang="en-US" altLang="en-US" smtClean="0"/>
              <a:t>is rational, then </a:t>
            </a:r>
          </a:p>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endParaRPr lang="en-US" altLang="en-US" sz="800" smtClean="0"/>
          </a:p>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r>
              <a:rPr lang="en-US" altLang="en-US" smtClean="0"/>
              <a:t>Because the natural logarithmic function is one-to-one, you can conclude that </a:t>
            </a:r>
            <a:r>
              <a:rPr lang="en-US" altLang="en-US" i="1" smtClean="0"/>
              <a:t>f </a:t>
            </a:r>
            <a:r>
              <a:rPr lang="en-US" altLang="en-US" baseline="30000" smtClean="0"/>
              <a:t>–1</a:t>
            </a:r>
            <a:r>
              <a:rPr lang="en-US" altLang="en-US" smtClean="0"/>
              <a:t>(</a:t>
            </a:r>
            <a:r>
              <a:rPr lang="en-US" altLang="en-US" i="1" smtClean="0"/>
              <a:t>x</a:t>
            </a:r>
            <a:r>
              <a:rPr lang="en-US" altLang="en-US" smtClean="0"/>
              <a:t>) and </a:t>
            </a:r>
            <a:r>
              <a:rPr lang="en-US" altLang="en-US" i="1" smtClean="0"/>
              <a:t>e</a:t>
            </a:r>
            <a:r>
              <a:rPr lang="en-US" altLang="en-US" i="1" baseline="30000" smtClean="0"/>
              <a:t>x</a:t>
            </a:r>
            <a:r>
              <a:rPr lang="en-US" altLang="en-US" smtClean="0"/>
              <a:t> agree for </a:t>
            </a:r>
            <a:r>
              <a:rPr lang="en-US" altLang="en-US" i="1" smtClean="0"/>
              <a:t>rational </a:t>
            </a:r>
            <a:r>
              <a:rPr lang="en-US" altLang="en-US" smtClean="0"/>
              <a:t>values of </a:t>
            </a:r>
            <a:r>
              <a:rPr lang="en-US" altLang="en-US" i="1" smtClean="0"/>
              <a:t>x</a:t>
            </a:r>
            <a:r>
              <a:rPr lang="en-US" altLang="en-US" smtClean="0"/>
              <a:t>.</a:t>
            </a:r>
          </a:p>
        </p:txBody>
      </p:sp>
      <p:pic>
        <p:nvPicPr>
          <p:cNvPr id="9219" name="Picture 4" descr="f(f^(negative 1)(x)) = ln[f^(negative 1)(x)] = x. x is any real number.&#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2133600"/>
            <a:ext cx="64770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5" descr="ln(e^x) = x ln(e) = x(1) = x. x is a rational number.&#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3608388"/>
            <a:ext cx="6248400"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1" name="Rectangle 12"/>
          <p:cNvSpPr>
            <a:spLocks noGrp="1" noChangeArrowheads="1"/>
          </p:cNvSpPr>
          <p:nvPr>
            <p:ph type="title"/>
          </p:nvPr>
        </p:nvSpPr>
        <p:spPr>
          <a:xfrm>
            <a:off x="547688" y="319088"/>
            <a:ext cx="8229600" cy="685800"/>
          </a:xfrm>
          <a:noFill/>
        </p:spPr>
        <p:txBody>
          <a:bodyPr/>
          <a:lstStyle/>
          <a:p>
            <a:pPr eaLnBrk="1" hangingPunct="1"/>
            <a:r>
              <a:rPr lang="en-US" altLang="en-US" sz="4000" smtClean="0">
                <a:solidFill>
                  <a:schemeClr val="bg1"/>
                </a:solidFill>
              </a:rPr>
              <a:t>The Natural Exponential Function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457200" y="1371600"/>
            <a:ext cx="8229600" cy="5257800"/>
          </a:xfrm>
        </p:spPr>
        <p:txBody>
          <a:bodyPr/>
          <a:lstStyle/>
          <a:p>
            <a:pPr marL="0" indent="0" eaLnBrk="1" hangingPunct="1">
              <a:buFont typeface="Wingdings" panose="05000000000000000000" pitchFamily="2" charset="2"/>
              <a:buNone/>
            </a:pPr>
            <a:r>
              <a:rPr lang="en-US" altLang="en-US" smtClean="0"/>
              <a:t>The next definition extends the meaning of </a:t>
            </a:r>
            <a:r>
              <a:rPr lang="en-US" altLang="en-US" i="1" smtClean="0"/>
              <a:t>e</a:t>
            </a:r>
            <a:r>
              <a:rPr lang="en-US" altLang="en-US" i="1" baseline="30000" smtClean="0"/>
              <a:t>x </a:t>
            </a:r>
            <a:r>
              <a:rPr lang="en-US" altLang="en-US" smtClean="0"/>
              <a:t>to include </a:t>
            </a:r>
            <a:r>
              <a:rPr lang="en-US" altLang="en-US" i="1" smtClean="0"/>
              <a:t>all </a:t>
            </a:r>
            <a:r>
              <a:rPr lang="en-US" altLang="en-US" smtClean="0"/>
              <a:t>real values of </a:t>
            </a:r>
            <a:r>
              <a:rPr lang="en-US" altLang="en-US" i="1" smtClean="0"/>
              <a:t>x</a:t>
            </a:r>
            <a:r>
              <a:rPr lang="en-US" altLang="en-US" smtClean="0"/>
              <a:t>. </a:t>
            </a:r>
          </a:p>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endParaRPr lang="en-US" altLang="en-US" sz="1600" smtClean="0"/>
          </a:p>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endParaRPr lang="en-US" altLang="en-US" sz="1200" smtClean="0"/>
          </a:p>
          <a:p>
            <a:pPr marL="0" indent="0" eaLnBrk="1" hangingPunct="1">
              <a:buFont typeface="Wingdings" panose="05000000000000000000" pitchFamily="2" charset="2"/>
              <a:buNone/>
            </a:pPr>
            <a:endParaRPr lang="en-US" altLang="en-US" sz="1000" smtClean="0"/>
          </a:p>
          <a:p>
            <a:pPr marL="0" indent="0" eaLnBrk="1" hangingPunct="1">
              <a:buFont typeface="Wingdings" panose="05000000000000000000" pitchFamily="2" charset="2"/>
              <a:buNone/>
            </a:pPr>
            <a:r>
              <a:rPr lang="en-US" altLang="en-US" smtClean="0"/>
              <a:t>The inverse relationship between the natural logarithmic function and the natural exponential function can be summarized as follows.</a:t>
            </a:r>
          </a:p>
        </p:txBody>
      </p:sp>
      <p:sp>
        <p:nvSpPr>
          <p:cNvPr id="10243" name="Rectangle 13"/>
          <p:cNvSpPr>
            <a:spLocks noGrp="1" noChangeArrowheads="1"/>
          </p:cNvSpPr>
          <p:nvPr>
            <p:ph type="title"/>
          </p:nvPr>
        </p:nvSpPr>
        <p:spPr>
          <a:xfrm>
            <a:off x="547688" y="319088"/>
            <a:ext cx="8229600" cy="685800"/>
          </a:xfrm>
          <a:noFill/>
        </p:spPr>
        <p:txBody>
          <a:bodyPr/>
          <a:lstStyle/>
          <a:p>
            <a:pPr eaLnBrk="1" hangingPunct="1"/>
            <a:r>
              <a:rPr lang="en-US" altLang="en-US" sz="4000" smtClean="0">
                <a:solidFill>
                  <a:schemeClr val="bg1"/>
                </a:solidFill>
              </a:rPr>
              <a:t>The Natural Exponential Function</a:t>
            </a:r>
          </a:p>
        </p:txBody>
      </p:sp>
      <p:pic>
        <p:nvPicPr>
          <p:cNvPr id="10244" name="Picture 1" descr="Definition of the natural exponential function. The inverse function of the natural logarithmic function f(x) = ln(x) is called the natural exponential function and is denoted by f^(negative 1)(x) = e^x. That is, y = e^x if and only if x = ln(y).&#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35050" y="2309813"/>
            <a:ext cx="6813550" cy="2338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2" descr="ln(e^x) = x and e^ln(x) = x. Inverse relationship.&#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5910263"/>
            <a:ext cx="5711825"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47688" y="300038"/>
            <a:ext cx="8229600" cy="685800"/>
          </a:xfrm>
          <a:noFill/>
        </p:spPr>
        <p:txBody>
          <a:bodyPr/>
          <a:lstStyle/>
          <a:p>
            <a:pPr eaLnBrk="1" hangingPunct="1"/>
            <a:r>
              <a:rPr lang="en-US" altLang="en-US" sz="3000" smtClean="0">
                <a:solidFill>
                  <a:schemeClr val="bg1"/>
                </a:solidFill>
              </a:rPr>
              <a:t>Example 1 – </a:t>
            </a:r>
            <a:r>
              <a:rPr lang="en-US" altLang="en-US" sz="3000" i="1" smtClean="0">
                <a:solidFill>
                  <a:schemeClr val="bg1"/>
                </a:solidFill>
              </a:rPr>
              <a:t>Solving an Exponential Equation</a:t>
            </a:r>
          </a:p>
        </p:txBody>
      </p:sp>
      <p:sp>
        <p:nvSpPr>
          <p:cNvPr id="35843" name="Rectangle 3"/>
          <p:cNvSpPr>
            <a:spLocks noGrp="1" noChangeArrowheads="1"/>
          </p:cNvSpPr>
          <p:nvPr>
            <p:ph type="body" idx="1"/>
          </p:nvPr>
        </p:nvSpPr>
        <p:spPr>
          <a:xfrm>
            <a:off x="457200" y="1371600"/>
            <a:ext cx="8229600" cy="5256213"/>
          </a:xfrm>
        </p:spPr>
        <p:txBody>
          <a:bodyPr/>
          <a:lstStyle/>
          <a:p>
            <a:pPr marL="0" indent="0" eaLnBrk="1" hangingPunct="1">
              <a:buFont typeface="Wingdings" panose="05000000000000000000" pitchFamily="2" charset="2"/>
              <a:buNone/>
              <a:defRPr/>
            </a:pPr>
            <a:r>
              <a:rPr lang="en-US" altLang="en-US" dirty="0" smtClean="0"/>
              <a:t>Solve 7 = </a:t>
            </a:r>
            <a:r>
              <a:rPr lang="en-US" altLang="en-US" i="1" dirty="0" smtClean="0"/>
              <a:t>e</a:t>
            </a:r>
            <a:r>
              <a:rPr lang="en-US" altLang="en-US" i="1" baseline="30000" dirty="0" smtClean="0"/>
              <a:t>x </a:t>
            </a:r>
            <a:r>
              <a:rPr lang="en-US" altLang="en-US" baseline="30000" dirty="0" smtClean="0"/>
              <a:t>+ 1</a:t>
            </a:r>
            <a:r>
              <a:rPr lang="en-US" altLang="en-US" dirty="0" smtClean="0"/>
              <a:t>.</a:t>
            </a:r>
            <a:endParaRPr lang="en-US" altLang="en-US" baseline="30000" dirty="0"/>
          </a:p>
          <a:p>
            <a:pPr marL="0" indent="0" eaLnBrk="1" hangingPunct="1">
              <a:buFont typeface="Wingdings" panose="05000000000000000000" pitchFamily="2" charset="2"/>
              <a:buNone/>
              <a:defRPr/>
            </a:pPr>
            <a:endParaRPr lang="en-US" altLang="en-US" kern="1200" baseline="30000" dirty="0" smtClean="0">
              <a:solidFill>
                <a:srgbClr val="D7181E"/>
              </a:solidFill>
              <a:cs typeface="Arial" panose="020B0604020202020204" pitchFamily="34" charset="0"/>
            </a:endParaRPr>
          </a:p>
          <a:p>
            <a:pPr marL="0" indent="0" eaLnBrk="1" hangingPunct="1">
              <a:buFont typeface="Wingdings" panose="05000000000000000000" pitchFamily="2" charset="2"/>
              <a:buNone/>
              <a:defRPr/>
            </a:pPr>
            <a:r>
              <a:rPr lang="en-US" altLang="en-US" kern="1200" dirty="0" smtClean="0">
                <a:solidFill>
                  <a:srgbClr val="D7181E"/>
                </a:solidFill>
                <a:cs typeface="Arial" panose="020B0604020202020204" pitchFamily="34" charset="0"/>
              </a:rPr>
              <a:t>Solution</a:t>
            </a:r>
            <a:r>
              <a:rPr lang="en-US" altLang="en-US" kern="1200" dirty="0">
                <a:solidFill>
                  <a:srgbClr val="D7181E"/>
                </a:solidFill>
                <a:cs typeface="Arial" panose="020B0604020202020204" pitchFamily="34" charset="0"/>
              </a:rPr>
              <a:t>:</a:t>
            </a:r>
            <a:r>
              <a:rPr lang="en-US" altLang="en-US" dirty="0" smtClean="0">
                <a:solidFill>
                  <a:srgbClr val="0073AE"/>
                </a:solidFill>
              </a:rPr>
              <a:t> </a:t>
            </a:r>
          </a:p>
          <a:p>
            <a:pPr marL="0" indent="0" eaLnBrk="1" hangingPunct="1">
              <a:buFont typeface="Wingdings" panose="05000000000000000000" pitchFamily="2" charset="2"/>
              <a:buNone/>
              <a:defRPr/>
            </a:pPr>
            <a:r>
              <a:rPr lang="en-US" altLang="en-US" dirty="0" smtClean="0"/>
              <a:t>You can convert from exponential form to logarithmic form by </a:t>
            </a:r>
            <a:r>
              <a:rPr lang="en-US" altLang="en-US" i="1" dirty="0" smtClean="0"/>
              <a:t>taking the natural logarithm of each side </a:t>
            </a:r>
            <a:r>
              <a:rPr lang="en-US" altLang="en-US" dirty="0" smtClean="0"/>
              <a:t>of the equation.</a:t>
            </a:r>
          </a:p>
          <a:p>
            <a:pPr marL="0" indent="0" eaLnBrk="1" hangingPunct="1">
              <a:buFont typeface="Wingdings" panose="05000000000000000000" pitchFamily="2" charset="2"/>
              <a:buNone/>
              <a:defRPr/>
            </a:pPr>
            <a:endParaRPr lang="en-US" altLang="en-US" i="1" dirty="0" smtClean="0"/>
          </a:p>
          <a:p>
            <a:pPr marL="0" indent="0" eaLnBrk="1" hangingPunct="1">
              <a:buFont typeface="Wingdings" panose="05000000000000000000" pitchFamily="2" charset="2"/>
              <a:buNone/>
              <a:defRPr/>
            </a:pPr>
            <a:endParaRPr lang="en-US" altLang="en-US" i="1" dirty="0" smtClean="0"/>
          </a:p>
          <a:p>
            <a:pPr marL="0" indent="0" eaLnBrk="1" hangingPunct="1">
              <a:buFont typeface="Wingdings" panose="05000000000000000000" pitchFamily="2" charset="2"/>
              <a:buNone/>
              <a:defRPr/>
            </a:pPr>
            <a:endParaRPr lang="en-US" altLang="en-US" i="1" dirty="0" smtClean="0"/>
          </a:p>
          <a:p>
            <a:pPr marL="0" indent="0" eaLnBrk="1" hangingPunct="1">
              <a:buFont typeface="Wingdings" panose="05000000000000000000" pitchFamily="2" charset="2"/>
              <a:buNone/>
              <a:defRPr/>
            </a:pPr>
            <a:endParaRPr lang="en-US" altLang="en-US" i="1" dirty="0" smtClean="0"/>
          </a:p>
          <a:p>
            <a:pPr marL="0" indent="0" eaLnBrk="1" hangingPunct="1">
              <a:buFont typeface="Wingdings" panose="05000000000000000000" pitchFamily="2" charset="2"/>
              <a:buNone/>
              <a:defRPr/>
            </a:pPr>
            <a:endParaRPr lang="en-US" altLang="en-US" i="1" dirty="0" smtClean="0"/>
          </a:p>
          <a:p>
            <a:pPr marL="0" indent="0" eaLnBrk="1" hangingPunct="1">
              <a:buFont typeface="Wingdings" panose="05000000000000000000" pitchFamily="2" charset="2"/>
              <a:buNone/>
              <a:defRPr/>
            </a:pPr>
            <a:endParaRPr lang="en-US" altLang="en-US" dirty="0" smtClean="0"/>
          </a:p>
          <a:p>
            <a:pPr marL="0" indent="0" eaLnBrk="1" hangingPunct="1">
              <a:buFont typeface="Wingdings" panose="05000000000000000000" pitchFamily="2" charset="2"/>
              <a:buNone/>
              <a:defRPr/>
            </a:pPr>
            <a:r>
              <a:rPr lang="en-US" altLang="en-US" dirty="0" smtClean="0"/>
              <a:t>So, the solution is  –1 + ln 7 ≈ 0.946. </a:t>
            </a:r>
          </a:p>
        </p:txBody>
      </p:sp>
      <p:pic>
        <p:nvPicPr>
          <p:cNvPr id="35848" name="Picture 8" descr="Write original equation.&#10;"/>
          <p:cNvPicPr>
            <a:picLocks noChangeAspect="1" noChangeArrowheads="1"/>
          </p:cNvPicPr>
          <p:nvPr/>
        </p:nvPicPr>
        <p:blipFill>
          <a:blip r:embed="rId2">
            <a:extLst>
              <a:ext uri="{28A0092B-C50C-407E-A947-70E740481C1C}">
                <a14:useLocalDpi xmlns:a14="http://schemas.microsoft.com/office/drawing/2010/main" val="0"/>
              </a:ext>
            </a:extLst>
          </a:blip>
          <a:srcRect l="62390" r="11864" b="80882"/>
          <a:stretch>
            <a:fillRect/>
          </a:stretch>
        </p:blipFill>
        <p:spPr bwMode="auto">
          <a:xfrm>
            <a:off x="5507038" y="3427413"/>
            <a:ext cx="227647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9" name="Picture 9" descr="ln(7) = ln(e^(x + 1)).&#10;"/>
          <p:cNvPicPr>
            <a:picLocks noChangeAspect="1" noChangeArrowheads="1"/>
          </p:cNvPicPr>
          <p:nvPr/>
        </p:nvPicPr>
        <p:blipFill>
          <a:blip r:embed="rId2">
            <a:extLst>
              <a:ext uri="{28A0092B-C50C-407E-A947-70E740481C1C}">
                <a14:useLocalDpi xmlns:a14="http://schemas.microsoft.com/office/drawing/2010/main" val="0"/>
              </a:ext>
            </a:extLst>
          </a:blip>
          <a:srcRect l="8932" t="24702" r="69601" b="57573"/>
          <a:stretch>
            <a:fillRect/>
          </a:stretch>
        </p:blipFill>
        <p:spPr bwMode="auto">
          <a:xfrm>
            <a:off x="1843088" y="4189413"/>
            <a:ext cx="19097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50" name="Picture 10" descr="ln(7) = x + 1.&#10;"/>
          <p:cNvPicPr>
            <a:picLocks noChangeAspect="1" noChangeArrowheads="1"/>
          </p:cNvPicPr>
          <p:nvPr/>
        </p:nvPicPr>
        <p:blipFill>
          <a:blip r:embed="rId2">
            <a:extLst>
              <a:ext uri="{28A0092B-C50C-407E-A947-70E740481C1C}">
                <a14:useLocalDpi xmlns:a14="http://schemas.microsoft.com/office/drawing/2010/main" val="0"/>
              </a:ext>
            </a:extLst>
          </a:blip>
          <a:srcRect l="8980" t="42831" r="72998" b="35858"/>
          <a:stretch>
            <a:fillRect/>
          </a:stretch>
        </p:blipFill>
        <p:spPr bwMode="auto">
          <a:xfrm>
            <a:off x="1857375" y="4799013"/>
            <a:ext cx="1581150" cy="436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51" name="Picture 11" descr="negative 1 + ln(7) = x.&#10;"/>
          <p:cNvPicPr>
            <a:picLocks noChangeAspect="1" noChangeArrowheads="1"/>
          </p:cNvPicPr>
          <p:nvPr/>
        </p:nvPicPr>
        <p:blipFill>
          <a:blip r:embed="rId2">
            <a:extLst>
              <a:ext uri="{28A0092B-C50C-407E-A947-70E740481C1C}">
                <a14:useLocalDpi xmlns:a14="http://schemas.microsoft.com/office/drawing/2010/main" val="0"/>
              </a:ext>
            </a:extLst>
          </a:blip>
          <a:srcRect t="64148" r="78023" b="18726"/>
          <a:stretch>
            <a:fillRect/>
          </a:stretch>
        </p:blipFill>
        <p:spPr bwMode="auto">
          <a:xfrm>
            <a:off x="1046163" y="5484813"/>
            <a:ext cx="1965325"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53" name="Picture 13" descr="Take natural logarithm of each side.&#10;"/>
          <p:cNvPicPr>
            <a:picLocks noChangeAspect="1" noChangeArrowheads="1"/>
          </p:cNvPicPr>
          <p:nvPr/>
        </p:nvPicPr>
        <p:blipFill>
          <a:blip r:embed="rId2">
            <a:extLst>
              <a:ext uri="{28A0092B-C50C-407E-A947-70E740481C1C}">
                <a14:useLocalDpi xmlns:a14="http://schemas.microsoft.com/office/drawing/2010/main" val="0"/>
              </a:ext>
            </a:extLst>
          </a:blip>
          <a:srcRect l="63387" t="28954" b="57175"/>
          <a:stretch>
            <a:fillRect/>
          </a:stretch>
        </p:blipFill>
        <p:spPr bwMode="auto">
          <a:xfrm>
            <a:off x="5600700" y="4189413"/>
            <a:ext cx="3213100" cy="28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54" name="Picture 14" descr="7 = e^(x + 1).&#10;"/>
          <p:cNvPicPr>
            <a:picLocks noChangeAspect="1" noChangeArrowheads="1"/>
          </p:cNvPicPr>
          <p:nvPr/>
        </p:nvPicPr>
        <p:blipFill>
          <a:blip r:embed="rId2">
            <a:extLst>
              <a:ext uri="{28A0092B-C50C-407E-A947-70E740481C1C}">
                <a14:useLocalDpi xmlns:a14="http://schemas.microsoft.com/office/drawing/2010/main" val="0"/>
              </a:ext>
            </a:extLst>
          </a:blip>
          <a:srcRect l="10887" r="74254" b="78690"/>
          <a:stretch>
            <a:fillRect/>
          </a:stretch>
        </p:blipFill>
        <p:spPr bwMode="auto">
          <a:xfrm>
            <a:off x="2028825" y="3503613"/>
            <a:ext cx="1316038" cy="43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55" name="Picture 15" descr="Apply inverse property.&#10;"/>
          <p:cNvPicPr>
            <a:picLocks noChangeAspect="1" noChangeArrowheads="1"/>
          </p:cNvPicPr>
          <p:nvPr/>
        </p:nvPicPr>
        <p:blipFill>
          <a:blip r:embed="rId2">
            <a:extLst>
              <a:ext uri="{28A0092B-C50C-407E-A947-70E740481C1C}">
                <a14:useLocalDpi xmlns:a14="http://schemas.microsoft.com/office/drawing/2010/main" val="0"/>
              </a:ext>
            </a:extLst>
          </a:blip>
          <a:srcRect l="62018" t="42831" r="12981" b="35858"/>
          <a:stretch>
            <a:fillRect/>
          </a:stretch>
        </p:blipFill>
        <p:spPr bwMode="auto">
          <a:xfrm>
            <a:off x="5494338" y="4799013"/>
            <a:ext cx="2193925" cy="436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56" name="Picture 16" descr="Solve for x.&#10;"/>
          <p:cNvPicPr>
            <a:picLocks noChangeAspect="1" noChangeArrowheads="1"/>
          </p:cNvPicPr>
          <p:nvPr/>
        </p:nvPicPr>
        <p:blipFill>
          <a:blip r:embed="rId2">
            <a:extLst>
              <a:ext uri="{28A0092B-C50C-407E-A947-70E740481C1C}">
                <a14:useLocalDpi xmlns:a14="http://schemas.microsoft.com/office/drawing/2010/main" val="0"/>
              </a:ext>
            </a:extLst>
          </a:blip>
          <a:srcRect l="62018" t="64148" r="24007" b="18726"/>
          <a:stretch>
            <a:fillRect/>
          </a:stretch>
        </p:blipFill>
        <p:spPr bwMode="auto">
          <a:xfrm>
            <a:off x="5486400" y="5508625"/>
            <a:ext cx="1252538"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35843">
                                            <p:txEl>
                                              <p:pRg st="2" end="2"/>
                                            </p:txEl>
                                          </p:spTgt>
                                        </p:tgtEl>
                                        <p:attrNameLst>
                                          <p:attrName>style.visibility</p:attrName>
                                        </p:attrNameLst>
                                      </p:cBhvr>
                                      <p:to>
                                        <p:strVal val="visible"/>
                                      </p:to>
                                    </p:set>
                                    <p:animEffect transition="in" filter="fade">
                                      <p:cBhvr>
                                        <p:cTn id="7" dur="1000"/>
                                        <p:tgtEl>
                                          <p:spTgt spid="35843">
                                            <p:txEl>
                                              <p:pRg st="2" end="2"/>
                                            </p:txEl>
                                          </p:spTgt>
                                        </p:tgtEl>
                                      </p:cBhvr>
                                    </p:animEffect>
                                    <p:anim calcmode="lin" valueType="num">
                                      <p:cBhvr>
                                        <p:cTn id="8" dur="1000" fill="hold"/>
                                        <p:tgtEl>
                                          <p:spTgt spid="35843">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5843">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5843">
                                            <p:txEl>
                                              <p:pRg st="2" end="2"/>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35843">
                                            <p:txEl>
                                              <p:pRg st="3" end="3"/>
                                            </p:txEl>
                                          </p:spTgt>
                                        </p:tgtEl>
                                        <p:attrNameLst>
                                          <p:attrName>style.visibility</p:attrName>
                                        </p:attrNameLst>
                                      </p:cBhvr>
                                      <p:to>
                                        <p:strVal val="visible"/>
                                      </p:to>
                                    </p:set>
                                    <p:animEffect transition="in" filter="fade">
                                      <p:cBhvr>
                                        <p:cTn id="13" dur="1000"/>
                                        <p:tgtEl>
                                          <p:spTgt spid="35843">
                                            <p:txEl>
                                              <p:pRg st="3" end="3"/>
                                            </p:txEl>
                                          </p:spTgt>
                                        </p:tgtEl>
                                      </p:cBhvr>
                                    </p:animEffect>
                                    <p:anim calcmode="lin" valueType="num">
                                      <p:cBhvr>
                                        <p:cTn id="14" dur="1000" fill="hold"/>
                                        <p:tgtEl>
                                          <p:spTgt spid="35843">
                                            <p:txEl>
                                              <p:pRg st="3" end="3"/>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35843">
                                            <p:txEl>
                                              <p:pRg st="3" end="3"/>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5843">
                                            <p:txEl>
                                              <p:pRg st="3" end="3"/>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35854"/>
                                        </p:tgtEl>
                                        <p:attrNameLst>
                                          <p:attrName>style.visibility</p:attrName>
                                        </p:attrNameLst>
                                      </p:cBhvr>
                                      <p:to>
                                        <p:strVal val="visible"/>
                                      </p:to>
                                    </p:set>
                                    <p:animEffect transition="in" filter="fade">
                                      <p:cBhvr>
                                        <p:cTn id="19" dur="1000"/>
                                        <p:tgtEl>
                                          <p:spTgt spid="35854"/>
                                        </p:tgtEl>
                                      </p:cBhvr>
                                    </p:animEffect>
                                    <p:anim calcmode="lin" valueType="num">
                                      <p:cBhvr>
                                        <p:cTn id="20" dur="1000" fill="hold"/>
                                        <p:tgtEl>
                                          <p:spTgt spid="35854"/>
                                        </p:tgtEl>
                                        <p:attrNameLst>
                                          <p:attrName>ppt_x</p:attrName>
                                        </p:attrNameLst>
                                      </p:cBhvr>
                                      <p:tavLst>
                                        <p:tav tm="0">
                                          <p:val>
                                            <p:strVal val="#ppt_x"/>
                                          </p:val>
                                        </p:tav>
                                        <p:tav tm="100000">
                                          <p:val>
                                            <p:strVal val="#ppt_x"/>
                                          </p:val>
                                        </p:tav>
                                      </p:tavLst>
                                    </p:anim>
                                    <p:anim calcmode="lin" valueType="num">
                                      <p:cBhvr>
                                        <p:cTn id="21" dur="900" decel="100000" fill="hold"/>
                                        <p:tgtEl>
                                          <p:spTgt spid="35854"/>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35854"/>
                                        </p:tgtEl>
                                        <p:attrNameLst>
                                          <p:attrName>ppt_y</p:attrName>
                                        </p:attrNameLst>
                                      </p:cBhvr>
                                      <p:tavLst>
                                        <p:tav tm="0">
                                          <p:val>
                                            <p:strVal val="#ppt_y-.03"/>
                                          </p:val>
                                        </p:tav>
                                        <p:tav tm="100000">
                                          <p:val>
                                            <p:strVal val="#ppt_y"/>
                                          </p:val>
                                        </p:tav>
                                      </p:tavLst>
                                    </p:anim>
                                  </p:childTnLst>
                                </p:cTn>
                              </p:par>
                              <p:par>
                                <p:cTn id="23" presetID="37" presetClass="entr" presetSubtype="0" fill="hold" nodeType="withEffect">
                                  <p:stCondLst>
                                    <p:cond delay="0"/>
                                  </p:stCondLst>
                                  <p:childTnLst>
                                    <p:set>
                                      <p:cBhvr>
                                        <p:cTn id="24" dur="1" fill="hold">
                                          <p:stCondLst>
                                            <p:cond delay="0"/>
                                          </p:stCondLst>
                                        </p:cTn>
                                        <p:tgtEl>
                                          <p:spTgt spid="35848"/>
                                        </p:tgtEl>
                                        <p:attrNameLst>
                                          <p:attrName>style.visibility</p:attrName>
                                        </p:attrNameLst>
                                      </p:cBhvr>
                                      <p:to>
                                        <p:strVal val="visible"/>
                                      </p:to>
                                    </p:set>
                                    <p:animEffect transition="in" filter="fade">
                                      <p:cBhvr>
                                        <p:cTn id="25" dur="1000"/>
                                        <p:tgtEl>
                                          <p:spTgt spid="35848"/>
                                        </p:tgtEl>
                                      </p:cBhvr>
                                    </p:animEffect>
                                    <p:anim calcmode="lin" valueType="num">
                                      <p:cBhvr>
                                        <p:cTn id="26" dur="1000" fill="hold"/>
                                        <p:tgtEl>
                                          <p:spTgt spid="35848"/>
                                        </p:tgtEl>
                                        <p:attrNameLst>
                                          <p:attrName>ppt_x</p:attrName>
                                        </p:attrNameLst>
                                      </p:cBhvr>
                                      <p:tavLst>
                                        <p:tav tm="0">
                                          <p:val>
                                            <p:strVal val="#ppt_x"/>
                                          </p:val>
                                        </p:tav>
                                        <p:tav tm="100000">
                                          <p:val>
                                            <p:strVal val="#ppt_x"/>
                                          </p:val>
                                        </p:tav>
                                      </p:tavLst>
                                    </p:anim>
                                    <p:anim calcmode="lin" valueType="num">
                                      <p:cBhvr>
                                        <p:cTn id="27" dur="900" decel="100000" fill="hold"/>
                                        <p:tgtEl>
                                          <p:spTgt spid="35848"/>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35848"/>
                                        </p:tgtEl>
                                        <p:attrNameLst>
                                          <p:attrName>ppt_y</p:attrName>
                                        </p:attrNameLst>
                                      </p:cBhvr>
                                      <p:tavLst>
                                        <p:tav tm="0">
                                          <p:val>
                                            <p:strVal val="#ppt_y-.03"/>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37" presetClass="entr" presetSubtype="0" fill="hold" nodeType="clickEffect">
                                  <p:stCondLst>
                                    <p:cond delay="0"/>
                                  </p:stCondLst>
                                  <p:childTnLst>
                                    <p:set>
                                      <p:cBhvr>
                                        <p:cTn id="32" dur="1" fill="hold">
                                          <p:stCondLst>
                                            <p:cond delay="0"/>
                                          </p:stCondLst>
                                        </p:cTn>
                                        <p:tgtEl>
                                          <p:spTgt spid="35849"/>
                                        </p:tgtEl>
                                        <p:attrNameLst>
                                          <p:attrName>style.visibility</p:attrName>
                                        </p:attrNameLst>
                                      </p:cBhvr>
                                      <p:to>
                                        <p:strVal val="visible"/>
                                      </p:to>
                                    </p:set>
                                    <p:animEffect transition="in" filter="fade">
                                      <p:cBhvr>
                                        <p:cTn id="33" dur="1000"/>
                                        <p:tgtEl>
                                          <p:spTgt spid="35849"/>
                                        </p:tgtEl>
                                      </p:cBhvr>
                                    </p:animEffect>
                                    <p:anim calcmode="lin" valueType="num">
                                      <p:cBhvr>
                                        <p:cTn id="34" dur="1000" fill="hold"/>
                                        <p:tgtEl>
                                          <p:spTgt spid="35849"/>
                                        </p:tgtEl>
                                        <p:attrNameLst>
                                          <p:attrName>ppt_x</p:attrName>
                                        </p:attrNameLst>
                                      </p:cBhvr>
                                      <p:tavLst>
                                        <p:tav tm="0">
                                          <p:val>
                                            <p:strVal val="#ppt_x"/>
                                          </p:val>
                                        </p:tav>
                                        <p:tav tm="100000">
                                          <p:val>
                                            <p:strVal val="#ppt_x"/>
                                          </p:val>
                                        </p:tav>
                                      </p:tavLst>
                                    </p:anim>
                                    <p:anim calcmode="lin" valueType="num">
                                      <p:cBhvr>
                                        <p:cTn id="35" dur="900" decel="100000" fill="hold"/>
                                        <p:tgtEl>
                                          <p:spTgt spid="35849"/>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35849"/>
                                        </p:tgtEl>
                                        <p:attrNameLst>
                                          <p:attrName>ppt_y</p:attrName>
                                        </p:attrNameLst>
                                      </p:cBhvr>
                                      <p:tavLst>
                                        <p:tav tm="0">
                                          <p:val>
                                            <p:strVal val="#ppt_y-.03"/>
                                          </p:val>
                                        </p:tav>
                                        <p:tav tm="100000">
                                          <p:val>
                                            <p:strVal val="#ppt_y"/>
                                          </p:val>
                                        </p:tav>
                                      </p:tavLst>
                                    </p:anim>
                                  </p:childTnLst>
                                </p:cTn>
                              </p:par>
                              <p:par>
                                <p:cTn id="37" presetID="37" presetClass="entr" presetSubtype="0" fill="hold" nodeType="withEffect">
                                  <p:stCondLst>
                                    <p:cond delay="0"/>
                                  </p:stCondLst>
                                  <p:childTnLst>
                                    <p:set>
                                      <p:cBhvr>
                                        <p:cTn id="38" dur="1" fill="hold">
                                          <p:stCondLst>
                                            <p:cond delay="0"/>
                                          </p:stCondLst>
                                        </p:cTn>
                                        <p:tgtEl>
                                          <p:spTgt spid="35853"/>
                                        </p:tgtEl>
                                        <p:attrNameLst>
                                          <p:attrName>style.visibility</p:attrName>
                                        </p:attrNameLst>
                                      </p:cBhvr>
                                      <p:to>
                                        <p:strVal val="visible"/>
                                      </p:to>
                                    </p:set>
                                    <p:animEffect transition="in" filter="fade">
                                      <p:cBhvr>
                                        <p:cTn id="39" dur="1000"/>
                                        <p:tgtEl>
                                          <p:spTgt spid="35853"/>
                                        </p:tgtEl>
                                      </p:cBhvr>
                                    </p:animEffect>
                                    <p:anim calcmode="lin" valueType="num">
                                      <p:cBhvr>
                                        <p:cTn id="40" dur="1000" fill="hold"/>
                                        <p:tgtEl>
                                          <p:spTgt spid="35853"/>
                                        </p:tgtEl>
                                        <p:attrNameLst>
                                          <p:attrName>ppt_x</p:attrName>
                                        </p:attrNameLst>
                                      </p:cBhvr>
                                      <p:tavLst>
                                        <p:tav tm="0">
                                          <p:val>
                                            <p:strVal val="#ppt_x"/>
                                          </p:val>
                                        </p:tav>
                                        <p:tav tm="100000">
                                          <p:val>
                                            <p:strVal val="#ppt_x"/>
                                          </p:val>
                                        </p:tav>
                                      </p:tavLst>
                                    </p:anim>
                                    <p:anim calcmode="lin" valueType="num">
                                      <p:cBhvr>
                                        <p:cTn id="41" dur="900" decel="100000" fill="hold"/>
                                        <p:tgtEl>
                                          <p:spTgt spid="35853"/>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35853"/>
                                        </p:tgtEl>
                                        <p:attrNameLst>
                                          <p:attrName>ppt_y</p:attrName>
                                        </p:attrNameLst>
                                      </p:cBhvr>
                                      <p:tavLst>
                                        <p:tav tm="0">
                                          <p:val>
                                            <p:strVal val="#ppt_y-.03"/>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37" presetClass="entr" presetSubtype="0" fill="hold" nodeType="clickEffect">
                                  <p:stCondLst>
                                    <p:cond delay="0"/>
                                  </p:stCondLst>
                                  <p:childTnLst>
                                    <p:set>
                                      <p:cBhvr>
                                        <p:cTn id="46" dur="1" fill="hold">
                                          <p:stCondLst>
                                            <p:cond delay="0"/>
                                          </p:stCondLst>
                                        </p:cTn>
                                        <p:tgtEl>
                                          <p:spTgt spid="35850"/>
                                        </p:tgtEl>
                                        <p:attrNameLst>
                                          <p:attrName>style.visibility</p:attrName>
                                        </p:attrNameLst>
                                      </p:cBhvr>
                                      <p:to>
                                        <p:strVal val="visible"/>
                                      </p:to>
                                    </p:set>
                                    <p:animEffect transition="in" filter="fade">
                                      <p:cBhvr>
                                        <p:cTn id="47" dur="1000"/>
                                        <p:tgtEl>
                                          <p:spTgt spid="35850"/>
                                        </p:tgtEl>
                                      </p:cBhvr>
                                    </p:animEffect>
                                    <p:anim calcmode="lin" valueType="num">
                                      <p:cBhvr>
                                        <p:cTn id="48" dur="1000" fill="hold"/>
                                        <p:tgtEl>
                                          <p:spTgt spid="35850"/>
                                        </p:tgtEl>
                                        <p:attrNameLst>
                                          <p:attrName>ppt_x</p:attrName>
                                        </p:attrNameLst>
                                      </p:cBhvr>
                                      <p:tavLst>
                                        <p:tav tm="0">
                                          <p:val>
                                            <p:strVal val="#ppt_x"/>
                                          </p:val>
                                        </p:tav>
                                        <p:tav tm="100000">
                                          <p:val>
                                            <p:strVal val="#ppt_x"/>
                                          </p:val>
                                        </p:tav>
                                      </p:tavLst>
                                    </p:anim>
                                    <p:anim calcmode="lin" valueType="num">
                                      <p:cBhvr>
                                        <p:cTn id="49" dur="900" decel="100000" fill="hold"/>
                                        <p:tgtEl>
                                          <p:spTgt spid="35850"/>
                                        </p:tgtEl>
                                        <p:attrNameLst>
                                          <p:attrName>ppt_y</p:attrName>
                                        </p:attrNameLst>
                                      </p:cBhvr>
                                      <p:tavLst>
                                        <p:tav tm="0">
                                          <p:val>
                                            <p:strVal val="#ppt_y+1"/>
                                          </p:val>
                                        </p:tav>
                                        <p:tav tm="100000">
                                          <p:val>
                                            <p:strVal val="#ppt_y-.03"/>
                                          </p:val>
                                        </p:tav>
                                      </p:tavLst>
                                    </p:anim>
                                    <p:anim calcmode="lin" valueType="num">
                                      <p:cBhvr>
                                        <p:cTn id="50" dur="100" accel="100000" fill="hold">
                                          <p:stCondLst>
                                            <p:cond delay="900"/>
                                          </p:stCondLst>
                                        </p:cTn>
                                        <p:tgtEl>
                                          <p:spTgt spid="35850"/>
                                        </p:tgtEl>
                                        <p:attrNameLst>
                                          <p:attrName>ppt_y</p:attrName>
                                        </p:attrNameLst>
                                      </p:cBhvr>
                                      <p:tavLst>
                                        <p:tav tm="0">
                                          <p:val>
                                            <p:strVal val="#ppt_y-.03"/>
                                          </p:val>
                                        </p:tav>
                                        <p:tav tm="100000">
                                          <p:val>
                                            <p:strVal val="#ppt_y"/>
                                          </p:val>
                                        </p:tav>
                                      </p:tavLst>
                                    </p:anim>
                                  </p:childTnLst>
                                </p:cTn>
                              </p:par>
                              <p:par>
                                <p:cTn id="51" presetID="37" presetClass="entr" presetSubtype="0" fill="hold" nodeType="withEffect">
                                  <p:stCondLst>
                                    <p:cond delay="0"/>
                                  </p:stCondLst>
                                  <p:childTnLst>
                                    <p:set>
                                      <p:cBhvr>
                                        <p:cTn id="52" dur="1" fill="hold">
                                          <p:stCondLst>
                                            <p:cond delay="0"/>
                                          </p:stCondLst>
                                        </p:cTn>
                                        <p:tgtEl>
                                          <p:spTgt spid="35855"/>
                                        </p:tgtEl>
                                        <p:attrNameLst>
                                          <p:attrName>style.visibility</p:attrName>
                                        </p:attrNameLst>
                                      </p:cBhvr>
                                      <p:to>
                                        <p:strVal val="visible"/>
                                      </p:to>
                                    </p:set>
                                    <p:animEffect transition="in" filter="fade">
                                      <p:cBhvr>
                                        <p:cTn id="53" dur="1000"/>
                                        <p:tgtEl>
                                          <p:spTgt spid="35855"/>
                                        </p:tgtEl>
                                      </p:cBhvr>
                                    </p:animEffect>
                                    <p:anim calcmode="lin" valueType="num">
                                      <p:cBhvr>
                                        <p:cTn id="54" dur="1000" fill="hold"/>
                                        <p:tgtEl>
                                          <p:spTgt spid="35855"/>
                                        </p:tgtEl>
                                        <p:attrNameLst>
                                          <p:attrName>ppt_x</p:attrName>
                                        </p:attrNameLst>
                                      </p:cBhvr>
                                      <p:tavLst>
                                        <p:tav tm="0">
                                          <p:val>
                                            <p:strVal val="#ppt_x"/>
                                          </p:val>
                                        </p:tav>
                                        <p:tav tm="100000">
                                          <p:val>
                                            <p:strVal val="#ppt_x"/>
                                          </p:val>
                                        </p:tav>
                                      </p:tavLst>
                                    </p:anim>
                                    <p:anim calcmode="lin" valueType="num">
                                      <p:cBhvr>
                                        <p:cTn id="55" dur="900" decel="100000" fill="hold"/>
                                        <p:tgtEl>
                                          <p:spTgt spid="35855"/>
                                        </p:tgtEl>
                                        <p:attrNameLst>
                                          <p:attrName>ppt_y</p:attrName>
                                        </p:attrNameLst>
                                      </p:cBhvr>
                                      <p:tavLst>
                                        <p:tav tm="0">
                                          <p:val>
                                            <p:strVal val="#ppt_y+1"/>
                                          </p:val>
                                        </p:tav>
                                        <p:tav tm="100000">
                                          <p:val>
                                            <p:strVal val="#ppt_y-.03"/>
                                          </p:val>
                                        </p:tav>
                                      </p:tavLst>
                                    </p:anim>
                                    <p:anim calcmode="lin" valueType="num">
                                      <p:cBhvr>
                                        <p:cTn id="56" dur="100" accel="100000" fill="hold">
                                          <p:stCondLst>
                                            <p:cond delay="900"/>
                                          </p:stCondLst>
                                        </p:cTn>
                                        <p:tgtEl>
                                          <p:spTgt spid="35855"/>
                                        </p:tgtEl>
                                        <p:attrNameLst>
                                          <p:attrName>ppt_y</p:attrName>
                                        </p:attrNameLst>
                                      </p:cBhvr>
                                      <p:tavLst>
                                        <p:tav tm="0">
                                          <p:val>
                                            <p:strVal val="#ppt_y-.03"/>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37" presetClass="entr" presetSubtype="0" fill="hold" nodeType="clickEffect">
                                  <p:stCondLst>
                                    <p:cond delay="0"/>
                                  </p:stCondLst>
                                  <p:childTnLst>
                                    <p:set>
                                      <p:cBhvr>
                                        <p:cTn id="60" dur="1" fill="hold">
                                          <p:stCondLst>
                                            <p:cond delay="0"/>
                                          </p:stCondLst>
                                        </p:cTn>
                                        <p:tgtEl>
                                          <p:spTgt spid="35851"/>
                                        </p:tgtEl>
                                        <p:attrNameLst>
                                          <p:attrName>style.visibility</p:attrName>
                                        </p:attrNameLst>
                                      </p:cBhvr>
                                      <p:to>
                                        <p:strVal val="visible"/>
                                      </p:to>
                                    </p:set>
                                    <p:animEffect transition="in" filter="fade">
                                      <p:cBhvr>
                                        <p:cTn id="61" dur="1000"/>
                                        <p:tgtEl>
                                          <p:spTgt spid="35851"/>
                                        </p:tgtEl>
                                      </p:cBhvr>
                                    </p:animEffect>
                                    <p:anim calcmode="lin" valueType="num">
                                      <p:cBhvr>
                                        <p:cTn id="62" dur="1000" fill="hold"/>
                                        <p:tgtEl>
                                          <p:spTgt spid="35851"/>
                                        </p:tgtEl>
                                        <p:attrNameLst>
                                          <p:attrName>ppt_x</p:attrName>
                                        </p:attrNameLst>
                                      </p:cBhvr>
                                      <p:tavLst>
                                        <p:tav tm="0">
                                          <p:val>
                                            <p:strVal val="#ppt_x"/>
                                          </p:val>
                                        </p:tav>
                                        <p:tav tm="100000">
                                          <p:val>
                                            <p:strVal val="#ppt_x"/>
                                          </p:val>
                                        </p:tav>
                                      </p:tavLst>
                                    </p:anim>
                                    <p:anim calcmode="lin" valueType="num">
                                      <p:cBhvr>
                                        <p:cTn id="63" dur="900" decel="100000" fill="hold"/>
                                        <p:tgtEl>
                                          <p:spTgt spid="35851"/>
                                        </p:tgtEl>
                                        <p:attrNameLst>
                                          <p:attrName>ppt_y</p:attrName>
                                        </p:attrNameLst>
                                      </p:cBhvr>
                                      <p:tavLst>
                                        <p:tav tm="0">
                                          <p:val>
                                            <p:strVal val="#ppt_y+1"/>
                                          </p:val>
                                        </p:tav>
                                        <p:tav tm="100000">
                                          <p:val>
                                            <p:strVal val="#ppt_y-.03"/>
                                          </p:val>
                                        </p:tav>
                                      </p:tavLst>
                                    </p:anim>
                                    <p:anim calcmode="lin" valueType="num">
                                      <p:cBhvr>
                                        <p:cTn id="64" dur="100" accel="100000" fill="hold">
                                          <p:stCondLst>
                                            <p:cond delay="900"/>
                                          </p:stCondLst>
                                        </p:cTn>
                                        <p:tgtEl>
                                          <p:spTgt spid="35851"/>
                                        </p:tgtEl>
                                        <p:attrNameLst>
                                          <p:attrName>ppt_y</p:attrName>
                                        </p:attrNameLst>
                                      </p:cBhvr>
                                      <p:tavLst>
                                        <p:tav tm="0">
                                          <p:val>
                                            <p:strVal val="#ppt_y-.03"/>
                                          </p:val>
                                        </p:tav>
                                        <p:tav tm="100000">
                                          <p:val>
                                            <p:strVal val="#ppt_y"/>
                                          </p:val>
                                        </p:tav>
                                      </p:tavLst>
                                    </p:anim>
                                  </p:childTnLst>
                                </p:cTn>
                              </p:par>
                              <p:par>
                                <p:cTn id="65" presetID="37" presetClass="entr" presetSubtype="0" fill="hold" nodeType="withEffect">
                                  <p:stCondLst>
                                    <p:cond delay="0"/>
                                  </p:stCondLst>
                                  <p:childTnLst>
                                    <p:set>
                                      <p:cBhvr>
                                        <p:cTn id="66" dur="1" fill="hold">
                                          <p:stCondLst>
                                            <p:cond delay="0"/>
                                          </p:stCondLst>
                                        </p:cTn>
                                        <p:tgtEl>
                                          <p:spTgt spid="35856"/>
                                        </p:tgtEl>
                                        <p:attrNameLst>
                                          <p:attrName>style.visibility</p:attrName>
                                        </p:attrNameLst>
                                      </p:cBhvr>
                                      <p:to>
                                        <p:strVal val="visible"/>
                                      </p:to>
                                    </p:set>
                                    <p:animEffect transition="in" filter="fade">
                                      <p:cBhvr>
                                        <p:cTn id="67" dur="1000"/>
                                        <p:tgtEl>
                                          <p:spTgt spid="35856"/>
                                        </p:tgtEl>
                                      </p:cBhvr>
                                    </p:animEffect>
                                    <p:anim calcmode="lin" valueType="num">
                                      <p:cBhvr>
                                        <p:cTn id="68" dur="1000" fill="hold"/>
                                        <p:tgtEl>
                                          <p:spTgt spid="35856"/>
                                        </p:tgtEl>
                                        <p:attrNameLst>
                                          <p:attrName>ppt_x</p:attrName>
                                        </p:attrNameLst>
                                      </p:cBhvr>
                                      <p:tavLst>
                                        <p:tav tm="0">
                                          <p:val>
                                            <p:strVal val="#ppt_x"/>
                                          </p:val>
                                        </p:tav>
                                        <p:tav tm="100000">
                                          <p:val>
                                            <p:strVal val="#ppt_x"/>
                                          </p:val>
                                        </p:tav>
                                      </p:tavLst>
                                    </p:anim>
                                    <p:anim calcmode="lin" valueType="num">
                                      <p:cBhvr>
                                        <p:cTn id="69" dur="900" decel="100000" fill="hold"/>
                                        <p:tgtEl>
                                          <p:spTgt spid="35856"/>
                                        </p:tgtEl>
                                        <p:attrNameLst>
                                          <p:attrName>ppt_y</p:attrName>
                                        </p:attrNameLst>
                                      </p:cBhvr>
                                      <p:tavLst>
                                        <p:tav tm="0">
                                          <p:val>
                                            <p:strVal val="#ppt_y+1"/>
                                          </p:val>
                                        </p:tav>
                                        <p:tav tm="100000">
                                          <p:val>
                                            <p:strVal val="#ppt_y-.03"/>
                                          </p:val>
                                        </p:tav>
                                      </p:tavLst>
                                    </p:anim>
                                    <p:anim calcmode="lin" valueType="num">
                                      <p:cBhvr>
                                        <p:cTn id="70" dur="100" accel="100000" fill="hold">
                                          <p:stCondLst>
                                            <p:cond delay="900"/>
                                          </p:stCondLst>
                                        </p:cTn>
                                        <p:tgtEl>
                                          <p:spTgt spid="35856"/>
                                        </p:tgtEl>
                                        <p:attrNameLst>
                                          <p:attrName>ppt_y</p:attrName>
                                        </p:attrNameLst>
                                      </p:cBhvr>
                                      <p:tavLst>
                                        <p:tav tm="0">
                                          <p:val>
                                            <p:strVal val="#ppt_y-.03"/>
                                          </p:val>
                                        </p:tav>
                                        <p:tav tm="100000">
                                          <p:val>
                                            <p:strVal val="#ppt_y"/>
                                          </p:val>
                                        </p:tav>
                                      </p:tavLst>
                                    </p:anim>
                                  </p:childTnLst>
                                </p:cTn>
                              </p:par>
                            </p:childTnLst>
                          </p:cTn>
                        </p:par>
                      </p:childTnLst>
                    </p:cTn>
                  </p:par>
                  <p:par>
                    <p:cTn id="71" fill="hold" nodeType="clickPar">
                      <p:stCondLst>
                        <p:cond delay="indefinite"/>
                      </p:stCondLst>
                      <p:childTnLst>
                        <p:par>
                          <p:cTn id="72" fill="hold" nodeType="withGroup">
                            <p:stCondLst>
                              <p:cond delay="0"/>
                            </p:stCondLst>
                            <p:childTnLst>
                              <p:par>
                                <p:cTn id="73" presetID="37" presetClass="entr" presetSubtype="0" fill="hold" nodeType="clickEffect">
                                  <p:stCondLst>
                                    <p:cond delay="0"/>
                                  </p:stCondLst>
                                  <p:childTnLst>
                                    <p:set>
                                      <p:cBhvr>
                                        <p:cTn id="74" dur="1" fill="hold">
                                          <p:stCondLst>
                                            <p:cond delay="0"/>
                                          </p:stCondLst>
                                        </p:cTn>
                                        <p:tgtEl>
                                          <p:spTgt spid="35843">
                                            <p:txEl>
                                              <p:pRg st="10" end="10"/>
                                            </p:txEl>
                                          </p:spTgt>
                                        </p:tgtEl>
                                        <p:attrNameLst>
                                          <p:attrName>style.visibility</p:attrName>
                                        </p:attrNameLst>
                                      </p:cBhvr>
                                      <p:to>
                                        <p:strVal val="visible"/>
                                      </p:to>
                                    </p:set>
                                    <p:animEffect transition="in" filter="fade">
                                      <p:cBhvr>
                                        <p:cTn id="75" dur="1000"/>
                                        <p:tgtEl>
                                          <p:spTgt spid="35843">
                                            <p:txEl>
                                              <p:pRg st="10" end="10"/>
                                            </p:txEl>
                                          </p:spTgt>
                                        </p:tgtEl>
                                      </p:cBhvr>
                                    </p:animEffect>
                                    <p:anim calcmode="lin" valueType="num">
                                      <p:cBhvr>
                                        <p:cTn id="76" dur="1000" fill="hold"/>
                                        <p:tgtEl>
                                          <p:spTgt spid="35843">
                                            <p:txEl>
                                              <p:pRg st="10" end="10"/>
                                            </p:txEl>
                                          </p:spTgt>
                                        </p:tgtEl>
                                        <p:attrNameLst>
                                          <p:attrName>ppt_x</p:attrName>
                                        </p:attrNameLst>
                                      </p:cBhvr>
                                      <p:tavLst>
                                        <p:tav tm="0">
                                          <p:val>
                                            <p:strVal val="#ppt_x"/>
                                          </p:val>
                                        </p:tav>
                                        <p:tav tm="100000">
                                          <p:val>
                                            <p:strVal val="#ppt_x"/>
                                          </p:val>
                                        </p:tav>
                                      </p:tavLst>
                                    </p:anim>
                                    <p:anim calcmode="lin" valueType="num">
                                      <p:cBhvr>
                                        <p:cTn id="77" dur="900" decel="100000" fill="hold"/>
                                        <p:tgtEl>
                                          <p:spTgt spid="35843">
                                            <p:txEl>
                                              <p:pRg st="10" end="10"/>
                                            </p:txEl>
                                          </p:spTgt>
                                        </p:tgtEl>
                                        <p:attrNameLst>
                                          <p:attrName>ppt_y</p:attrName>
                                        </p:attrNameLst>
                                      </p:cBhvr>
                                      <p:tavLst>
                                        <p:tav tm="0">
                                          <p:val>
                                            <p:strVal val="#ppt_y+1"/>
                                          </p:val>
                                        </p:tav>
                                        <p:tav tm="100000">
                                          <p:val>
                                            <p:strVal val="#ppt_y-.03"/>
                                          </p:val>
                                        </p:tav>
                                      </p:tavLst>
                                    </p:anim>
                                    <p:anim calcmode="lin" valueType="num">
                                      <p:cBhvr>
                                        <p:cTn id="78" dur="100" accel="100000" fill="hold">
                                          <p:stCondLst>
                                            <p:cond delay="900"/>
                                          </p:stCondLst>
                                        </p:cTn>
                                        <p:tgtEl>
                                          <p:spTgt spid="35843">
                                            <p:txEl>
                                              <p:pRg st="10" end="1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47688" y="319088"/>
            <a:ext cx="8229600" cy="685800"/>
          </a:xfrm>
        </p:spPr>
        <p:txBody>
          <a:bodyPr/>
          <a:lstStyle/>
          <a:p>
            <a:pPr>
              <a:spcBef>
                <a:spcPct val="50000"/>
              </a:spcBef>
              <a:defRPr/>
            </a:pPr>
            <a:r>
              <a:rPr lang="en-US" altLang="en-US" sz="4000" kern="1200" dirty="0">
                <a:solidFill>
                  <a:schemeClr val="bg1"/>
                </a:solidFill>
                <a:ea typeface="+mn-ea"/>
                <a:cs typeface="+mn-cs"/>
              </a:rPr>
              <a:t>Example 1 – </a:t>
            </a:r>
            <a:r>
              <a:rPr lang="en-US" altLang="en-US" sz="4000" i="1" kern="1200" dirty="0">
                <a:solidFill>
                  <a:schemeClr val="bg1"/>
                </a:solidFill>
                <a:ea typeface="+mn-ea"/>
                <a:cs typeface="+mn-cs"/>
              </a:rPr>
              <a:t>Solution</a:t>
            </a:r>
          </a:p>
        </p:txBody>
      </p:sp>
      <p:sp>
        <p:nvSpPr>
          <p:cNvPr id="12291" name="Rectangle 3"/>
          <p:cNvSpPr>
            <a:spLocks noGrp="1" noChangeArrowheads="1"/>
          </p:cNvSpPr>
          <p:nvPr>
            <p:ph type="body" idx="1"/>
          </p:nvPr>
        </p:nvSpPr>
        <p:spPr>
          <a:xfrm>
            <a:off x="457200" y="1370013"/>
            <a:ext cx="8229600" cy="5256212"/>
          </a:xfrm>
          <a:noFill/>
        </p:spPr>
        <p:txBody>
          <a:bodyPr/>
          <a:lstStyle/>
          <a:p>
            <a:pPr marL="0" indent="0" eaLnBrk="1" hangingPunct="1">
              <a:buFont typeface="Wingdings" panose="05000000000000000000" pitchFamily="2" charset="2"/>
              <a:buNone/>
            </a:pPr>
            <a:r>
              <a:rPr lang="en-US" altLang="en-US" smtClean="0"/>
              <a:t>You can check the solution as shown.</a:t>
            </a:r>
            <a:endParaRPr lang="en-US" altLang="en-US" baseline="30000" smtClean="0"/>
          </a:p>
        </p:txBody>
      </p:sp>
      <p:pic>
        <p:nvPicPr>
          <p:cNvPr id="2" name="Picture 1" descr="7 = e^(x + 1). Write original equation.&#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41400" y="2057400"/>
            <a:ext cx="5553075"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Check if 7 = e^(negative 1 + ln(7) + 1). Substitute negative 1 + ln(7) for x in original equation.&#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1400" y="2738438"/>
            <a:ext cx="77724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Check if 7 = e^ln(7). Simplify.&#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30288" y="3400425"/>
            <a:ext cx="4141787"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7 = 7 is correct. Solution checks.&#10;"/>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69975" y="4089400"/>
            <a:ext cx="481965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6" name="Text Box 9"/>
          <p:cNvSpPr txBox="1">
            <a:spLocks noChangeArrowheads="1"/>
          </p:cNvSpPr>
          <p:nvPr/>
        </p:nvSpPr>
        <p:spPr bwMode="auto">
          <a:xfrm>
            <a:off x="8229600" y="668338"/>
            <a:ext cx="8223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chemeClr val="bg1"/>
                </a:solidFill>
              </a:rPr>
              <a:t>cont’d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1000"/>
                                        <p:tgtEl>
                                          <p:spTgt spid="3"/>
                                        </p:tgtEl>
                                      </p:cBhvr>
                                    </p:animEffect>
                                    <p:anim calcmode="lin" valueType="num">
                                      <p:cBhvr>
                                        <p:cTn id="16" dur="1000" fill="hold"/>
                                        <p:tgtEl>
                                          <p:spTgt spid="3"/>
                                        </p:tgtEl>
                                        <p:attrNameLst>
                                          <p:attrName>ppt_x</p:attrName>
                                        </p:attrNameLst>
                                      </p:cBhvr>
                                      <p:tavLst>
                                        <p:tav tm="0">
                                          <p:val>
                                            <p:strVal val="#ppt_x"/>
                                          </p:val>
                                        </p:tav>
                                        <p:tav tm="100000">
                                          <p:val>
                                            <p:strVal val="#ppt_x"/>
                                          </p:val>
                                        </p:tav>
                                      </p:tavLst>
                                    </p:anim>
                                    <p:anim calcmode="lin" valueType="num">
                                      <p:cBhvr>
                                        <p:cTn id="17" dur="900" decel="100000" fill="hold"/>
                                        <p:tgtEl>
                                          <p:spTgt spid="3"/>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fade">
                                      <p:cBhvr>
                                        <p:cTn id="23" dur="1000"/>
                                        <p:tgtEl>
                                          <p:spTgt spid="4"/>
                                        </p:tgtEl>
                                      </p:cBhvr>
                                    </p:animEffect>
                                    <p:anim calcmode="lin" valueType="num">
                                      <p:cBhvr>
                                        <p:cTn id="24" dur="1000" fill="hold"/>
                                        <p:tgtEl>
                                          <p:spTgt spid="4"/>
                                        </p:tgtEl>
                                        <p:attrNameLst>
                                          <p:attrName>ppt_x</p:attrName>
                                        </p:attrNameLst>
                                      </p:cBhvr>
                                      <p:tavLst>
                                        <p:tav tm="0">
                                          <p:val>
                                            <p:strVal val="#ppt_x"/>
                                          </p:val>
                                        </p:tav>
                                        <p:tav tm="100000">
                                          <p:val>
                                            <p:strVal val="#ppt_x"/>
                                          </p:val>
                                        </p:tav>
                                      </p:tavLst>
                                    </p:anim>
                                    <p:anim calcmode="lin" valueType="num">
                                      <p:cBhvr>
                                        <p:cTn id="25" dur="900" decel="100000" fill="hold"/>
                                        <p:tgtEl>
                                          <p:spTgt spid="4"/>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7"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fade">
                                      <p:cBhvr>
                                        <p:cTn id="31" dur="1000"/>
                                        <p:tgtEl>
                                          <p:spTgt spid="5"/>
                                        </p:tgtEl>
                                      </p:cBhvr>
                                    </p:animEffect>
                                    <p:anim calcmode="lin" valueType="num">
                                      <p:cBhvr>
                                        <p:cTn id="32" dur="1000" fill="hold"/>
                                        <p:tgtEl>
                                          <p:spTgt spid="5"/>
                                        </p:tgtEl>
                                        <p:attrNameLst>
                                          <p:attrName>ppt_x</p:attrName>
                                        </p:attrNameLst>
                                      </p:cBhvr>
                                      <p:tavLst>
                                        <p:tav tm="0">
                                          <p:val>
                                            <p:strVal val="#ppt_x"/>
                                          </p:val>
                                        </p:tav>
                                        <p:tav tm="100000">
                                          <p:val>
                                            <p:strVal val="#ppt_x"/>
                                          </p:val>
                                        </p:tav>
                                      </p:tavLst>
                                    </p:anim>
                                    <p:anim calcmode="lin" valueType="num">
                                      <p:cBhvr>
                                        <p:cTn id="33" dur="900" decel="100000" fill="hold"/>
                                        <p:tgtEl>
                                          <p:spTgt spid="5"/>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arsoen_master slide">
  <a:themeElements>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soen_master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arsoen_master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arsoen_master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arsoen_master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arsoen_master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arsoen_master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arsoen_master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arsoen_master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arsoen_master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arsoen_master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arsoen_master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arsoen_master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Larsoen_master slide</Template>
  <TotalTime>789</TotalTime>
  <Words>421</Words>
  <Application>Microsoft Office PowerPoint</Application>
  <PresentationFormat>On-screen Show (4:3)</PresentationFormat>
  <Paragraphs>75</Paragraphs>
  <Slides>17</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Wingdings</vt:lpstr>
      <vt:lpstr>Larsoen_master slide</vt:lpstr>
      <vt:lpstr>PowerPoint Presentation</vt:lpstr>
      <vt:lpstr>PowerPoint Presentation</vt:lpstr>
      <vt:lpstr>PowerPoint Presentation</vt:lpstr>
      <vt:lpstr>PowerPoint Presentation</vt:lpstr>
      <vt:lpstr>The Natural Exponential Function</vt:lpstr>
      <vt:lpstr>The Natural Exponential Function</vt:lpstr>
      <vt:lpstr>The Natural Exponential Function</vt:lpstr>
      <vt:lpstr>Example 1 – Solving an Exponential Equation</vt:lpstr>
      <vt:lpstr>Example 1 – Solution</vt:lpstr>
      <vt:lpstr>The Natural Exponential Function</vt:lpstr>
      <vt:lpstr>The Natural Exponential Function</vt:lpstr>
      <vt:lpstr>PowerPoint Presentation</vt:lpstr>
      <vt:lpstr>Derivatives of Exponential Functions</vt:lpstr>
      <vt:lpstr>Example 3 – Differentiating Exponential Functions</vt:lpstr>
      <vt:lpstr>PowerPoint Presentation</vt:lpstr>
      <vt:lpstr>Integrals of Exponential Functions</vt:lpstr>
      <vt:lpstr>Example 7 – Integrating Exponential Functions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ssharma</dc:creator>
  <cp:lastModifiedBy>Sivasubramanian, Venkatesan</cp:lastModifiedBy>
  <cp:revision>215</cp:revision>
  <dcterms:created xsi:type="dcterms:W3CDTF">2008-11-21T04:28:28Z</dcterms:created>
  <dcterms:modified xsi:type="dcterms:W3CDTF">2018-08-01T10:24:16Z</dcterms:modified>
</cp:coreProperties>
</file>