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sldIdLst>
    <p:sldId id="274" r:id="rId2"/>
    <p:sldId id="275" r:id="rId3"/>
    <p:sldId id="256" r:id="rId4"/>
    <p:sldId id="260" r:id="rId5"/>
    <p:sldId id="259" r:id="rId6"/>
    <p:sldId id="261" r:id="rId7"/>
    <p:sldId id="262" r:id="rId8"/>
    <p:sldId id="263" r:id="rId9"/>
    <p:sldId id="264" r:id="rId10"/>
    <p:sldId id="265" r:id="rId11"/>
    <p:sldId id="266" r:id="rId12"/>
    <p:sldId id="267" r:id="rId13"/>
    <p:sldId id="268" r:id="rId14"/>
    <p:sldId id="270" r:id="rId15"/>
    <p:sldId id="271" r:id="rId16"/>
    <p:sldId id="272" r:id="rId17"/>
    <p:sldId id="273"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FF0066"/>
    <a:srgbClr val="FF3399"/>
    <a:srgbClr val="CC0099"/>
    <a:srgbClr val="009BAE"/>
    <a:srgbClr val="0099AC"/>
    <a:srgbClr val="007DBC"/>
    <a:srgbClr val="007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26" autoAdjust="0"/>
    <p:restoredTop sz="94660"/>
  </p:normalViewPr>
  <p:slideViewPr>
    <p:cSldViewPr>
      <p:cViewPr varScale="1">
        <p:scale>
          <a:sx n="107" d="100"/>
          <a:sy n="107" d="100"/>
        </p:scale>
        <p:origin x="102" y="3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37481FC-6E5A-4422-B7C7-7B7A677A2582}" type="slidenum">
              <a:rPr lang="en-US" altLang="en-US"/>
              <a:pPr>
                <a:defRPr/>
              </a:pPr>
              <a:t>‹#›</a:t>
            </a:fld>
            <a:endParaRPr lang="en-US" altLang="en-US"/>
          </a:p>
        </p:txBody>
      </p:sp>
    </p:spTree>
    <p:extLst>
      <p:ext uri="{BB962C8B-B14F-4D97-AF65-F5344CB8AC3E}">
        <p14:creationId xmlns:p14="http://schemas.microsoft.com/office/powerpoint/2010/main" val="42483789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9337DDF-053B-4389-AF0E-428823AB33AB}" type="slidenum">
              <a:rPr lang="en-US" altLang="en-US"/>
              <a:pPr/>
              <a:t>2</a:t>
            </a:fld>
            <a:endParaRPr lang="en-US" altLang="en-US"/>
          </a:p>
        </p:txBody>
      </p:sp>
      <p:sp>
        <p:nvSpPr>
          <p:cNvPr id="5123" name="Rectangle 2"/>
          <p:cNvSpPr>
            <a:spLocks noRo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732399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72181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57699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3225"/>
            <a:ext cx="2057400" cy="5422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03225"/>
            <a:ext cx="6019800" cy="5422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4824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57032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04632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87316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77523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18330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30266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45266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17194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ounded Rectangle 11"/>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Font typeface="Arial" panose="020B0604020202020204" pitchFamily="34" charset="0"/>
              <a:buNone/>
              <a:defRPr/>
            </a:pPr>
            <a:endParaRPr lang="en-US"/>
          </a:p>
        </p:txBody>
      </p:sp>
      <p:sp>
        <p:nvSpPr>
          <p:cNvPr id="1027" name="Rectangle 2"/>
          <p:cNvSpPr>
            <a:spLocks noGrp="1" noChangeArrowheads="1"/>
          </p:cNvSpPr>
          <p:nvPr>
            <p:ph type="body" idx="1"/>
          </p:nvPr>
        </p:nvSpPr>
        <p:spPr bwMode="auto">
          <a:xfrm>
            <a:off x="457200" y="130016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3"/>
          <p:cNvSpPr>
            <a:spLocks noGrp="1" noChangeArrowheads="1"/>
          </p:cNvSpPr>
          <p:nvPr>
            <p:ph type="title"/>
          </p:nvPr>
        </p:nvSpPr>
        <p:spPr bwMode="auto">
          <a:xfrm>
            <a:off x="457200" y="403225"/>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latin typeface="Arial" charset="0"/>
              </a:defRPr>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endParaRPr lang="en-US"/>
          </a:p>
        </p:txBody>
      </p:sp>
      <p:sp>
        <p:nvSpPr>
          <p:cNvPr id="13324" name="Text Box 12"/>
          <p:cNvSpPr txBox="1">
            <a:spLocks noChangeArrowheads="1"/>
          </p:cNvSpPr>
          <p:nvPr userDrawn="1"/>
        </p:nvSpPr>
        <p:spPr bwMode="auto">
          <a:xfrm>
            <a:off x="8543925" y="6172200"/>
            <a:ext cx="600075" cy="366713"/>
          </a:xfrm>
          <a:prstGeom prst="rect">
            <a:avLst/>
          </a:prstGeom>
          <a:noFill/>
          <a:ln w="9525">
            <a:noFill/>
            <a:miter lim="800000"/>
            <a:headEnd/>
            <a:tailEnd/>
          </a:ln>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fld id="{186FFE12-4EF8-4E2C-8CB9-0015F5403856}" type="slidenum">
              <a:rPr lang="en-US" altLang="en-US" smtClean="0"/>
              <a:pPr eaLnBrk="1" hangingPunct="1">
                <a:spcBef>
                  <a:spcPct val="50000"/>
                </a:spcBef>
                <a:defRPr/>
              </a:pPr>
              <a:t>‹#›</a:t>
            </a:fld>
            <a:endParaRPr lang="en-US" altLang="en-US" smtClean="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Font typeface="Wingdings" panose="05000000000000000000"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23.wmf"/><Relationship Id="rId5" Type="http://schemas.openxmlformats.org/officeDocument/2006/relationships/image" Target="../media/image22.png"/><Relationship Id="rId4" Type="http://schemas.openxmlformats.org/officeDocument/2006/relationships/image" Target="../media/image21.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wmf"/></Relationships>
</file>

<file path=ppt/slides/_rels/slide16.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slideLayout" Target="../slideLayouts/slideLayout2.xml"/><Relationship Id="rId4" Type="http://schemas.openxmlformats.org/officeDocument/2006/relationships/image" Target="../media/image30.wmf"/></Relationships>
</file>

<file path=ppt/slides/_rels/slide1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wmf"/><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074" name="Group 6" descr="Cover page&#10;"/>
          <p:cNvGrpSpPr>
            <a:grpSpLocks/>
          </p:cNvGrpSpPr>
          <p:nvPr/>
        </p:nvGrpSpPr>
        <p:grpSpPr bwMode="auto">
          <a:xfrm>
            <a:off x="0" y="0"/>
            <a:ext cx="9144000" cy="6324600"/>
            <a:chOff x="0" y="266400"/>
            <a:chExt cx="9144000" cy="6325200"/>
          </a:xfrm>
        </p:grpSpPr>
        <p:sp>
          <p:nvSpPr>
            <p:cNvPr id="8" name="Rectangle 7"/>
            <p:cNvSpPr/>
            <p:nvPr/>
          </p:nvSpPr>
          <p:spPr>
            <a:xfrm>
              <a:off x="0" y="266400"/>
              <a:ext cx="9144000" cy="6325200"/>
            </a:xfrm>
            <a:prstGeom prst="rect">
              <a:avLst/>
            </a:prstGeom>
            <a:solidFill>
              <a:srgbClr val="D7181E"/>
            </a:solidFill>
            <a:ln>
              <a:noFill/>
            </a:ln>
            <a:scene3d>
              <a:camera prst="orthographicFront"/>
              <a:lightRig rig="threePt" dir="t"/>
            </a:scene3d>
            <a:sp3d>
              <a:bevelT w="127000" h="1270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IN"/>
            </a:p>
          </p:txBody>
        </p:sp>
        <p:sp>
          <p:nvSpPr>
            <p:cNvPr id="9" name="Round Diagonal Corner Rectangle 8"/>
            <p:cNvSpPr>
              <a:spLocks noChangeAspect="1"/>
            </p:cNvSpPr>
            <p:nvPr/>
          </p:nvSpPr>
          <p:spPr>
            <a:xfrm>
              <a:off x="112713" y="369598"/>
              <a:ext cx="8918575" cy="6118805"/>
            </a:xfrm>
            <a:prstGeom prst="round2Diag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ndParaRPr>
            </a:p>
          </p:txBody>
        </p:sp>
      </p:grpSp>
      <p:sp>
        <p:nvSpPr>
          <p:cNvPr id="3075"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8000" b="1">
                <a:solidFill>
                  <a:schemeClr val="bg1"/>
                </a:solidFill>
              </a:rPr>
              <a:t>P</a:t>
            </a:r>
          </a:p>
        </p:txBody>
      </p:sp>
      <p:sp>
        <p:nvSpPr>
          <p:cNvPr id="3076"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
        <p:nvSpPr>
          <p:cNvPr id="3077" name="Text Box 4"/>
          <p:cNvSpPr txBox="1">
            <a:spLocks noChangeArrowheads="1"/>
          </p:cNvSpPr>
          <p:nvPr/>
        </p:nvSpPr>
        <p:spPr bwMode="auto">
          <a:xfrm>
            <a:off x="1139825" y="228600"/>
            <a:ext cx="53657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8000" b="1">
                <a:solidFill>
                  <a:srgbClr val="E72D36"/>
                </a:solidFill>
              </a:rPr>
              <a:t>5</a:t>
            </a:r>
          </a:p>
        </p:txBody>
      </p:sp>
      <p:pic>
        <p:nvPicPr>
          <p:cNvPr id="3078" name="Picture 1" descr="Cover page&#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9087"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3"/>
          <p:cNvSpPr txBox="1">
            <a:spLocks noChangeArrowheads="1"/>
          </p:cNvSpPr>
          <p:nvPr/>
        </p:nvSpPr>
        <p:spPr bwMode="auto">
          <a:xfrm>
            <a:off x="2057400" y="228600"/>
            <a:ext cx="685800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 typeface="Arial" panose="020B0604020202020204" pitchFamily="34" charset="0"/>
              <a:buNone/>
              <a:defRPr/>
            </a:pPr>
            <a:r>
              <a:rPr lang="en-IN" altLang="en-US" sz="3400" b="1" dirty="0" smtClean="0">
                <a:latin typeface="+mj-lt"/>
              </a:rPr>
              <a:t>Logarithmic, Exponential, and Other Transcendental Functions</a:t>
            </a:r>
            <a:endParaRPr lang="en-US" altLang="en-US" sz="3400" b="1" dirty="0" smtClean="0">
              <a:latin typeface="+mj-lt"/>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body" idx="1"/>
          </p:nvPr>
        </p:nvSpPr>
        <p:spPr>
          <a:xfrm>
            <a:off x="457200" y="1370013"/>
            <a:ext cx="8226425" cy="5256212"/>
          </a:xfrm>
          <a:noFill/>
        </p:spPr>
        <p:txBody>
          <a:bodyPr/>
          <a:lstStyle/>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r>
              <a:rPr lang="en-US" altLang="en-US" smtClean="0"/>
              <a:t>Check this result by differentiating to obtain the original integrand.</a:t>
            </a:r>
          </a:p>
        </p:txBody>
      </p:sp>
      <p:sp>
        <p:nvSpPr>
          <p:cNvPr id="13315" name="Rectangle 3"/>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5 – </a:t>
            </a:r>
            <a:r>
              <a:rPr lang="en-US" altLang="en-US" sz="4000" i="1" smtClean="0">
                <a:solidFill>
                  <a:schemeClr val="bg1"/>
                </a:solidFill>
              </a:rPr>
              <a:t>Solution</a:t>
            </a:r>
          </a:p>
        </p:txBody>
      </p:sp>
      <p:pic>
        <p:nvPicPr>
          <p:cNvPr id="13316" name="Picture 7" descr="= int(d x) + 1/2 int((2 x)/(x^2 + 1)) d x. Rewrite as two integrals.&#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0975" y="1528763"/>
            <a:ext cx="6702425"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20" name="Picture 8" descr="= x + (1/2) ln(x^2 + 1) + C. Integrate.&#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8925" y="2584450"/>
            <a:ext cx="5070475"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8920"/>
                                        </p:tgtEl>
                                        <p:attrNameLst>
                                          <p:attrName>style.visibility</p:attrName>
                                        </p:attrNameLst>
                                      </p:cBhvr>
                                      <p:to>
                                        <p:strVal val="visible"/>
                                      </p:to>
                                    </p:set>
                                    <p:animEffect transition="in" filter="fade">
                                      <p:cBhvr>
                                        <p:cTn id="7" dur="1000"/>
                                        <p:tgtEl>
                                          <p:spTgt spid="38920"/>
                                        </p:tgtEl>
                                      </p:cBhvr>
                                    </p:animEffect>
                                    <p:anim calcmode="lin" valueType="num">
                                      <p:cBhvr>
                                        <p:cTn id="8" dur="1000" fill="hold"/>
                                        <p:tgtEl>
                                          <p:spTgt spid="38920"/>
                                        </p:tgtEl>
                                        <p:attrNameLst>
                                          <p:attrName>ppt_x</p:attrName>
                                        </p:attrNameLst>
                                      </p:cBhvr>
                                      <p:tavLst>
                                        <p:tav tm="0">
                                          <p:val>
                                            <p:strVal val="#ppt_x"/>
                                          </p:val>
                                        </p:tav>
                                        <p:tav tm="100000">
                                          <p:val>
                                            <p:strVal val="#ppt_x"/>
                                          </p:val>
                                        </p:tav>
                                      </p:tavLst>
                                    </p:anim>
                                    <p:anim calcmode="lin" valueType="num">
                                      <p:cBhvr>
                                        <p:cTn id="9" dur="900" decel="100000" fill="hold"/>
                                        <p:tgtEl>
                                          <p:spTgt spid="38920"/>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8920"/>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38914">
                                            <p:txEl>
                                              <p:pRg st="5" end="5"/>
                                            </p:txEl>
                                          </p:spTgt>
                                        </p:tgtEl>
                                        <p:attrNameLst>
                                          <p:attrName>style.visibility</p:attrName>
                                        </p:attrNameLst>
                                      </p:cBhvr>
                                      <p:to>
                                        <p:strVal val="visible"/>
                                      </p:to>
                                    </p:set>
                                    <p:animEffect transition="in" filter="fade">
                                      <p:cBhvr>
                                        <p:cTn id="15" dur="1000"/>
                                        <p:tgtEl>
                                          <p:spTgt spid="38914">
                                            <p:txEl>
                                              <p:pRg st="5" end="5"/>
                                            </p:txEl>
                                          </p:spTgt>
                                        </p:tgtEl>
                                      </p:cBhvr>
                                    </p:animEffect>
                                    <p:anim calcmode="lin" valueType="num">
                                      <p:cBhvr>
                                        <p:cTn id="16" dur="1000" fill="hold"/>
                                        <p:tgtEl>
                                          <p:spTgt spid="38914">
                                            <p:txEl>
                                              <p:pRg st="5" end="5"/>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8914">
                                            <p:txEl>
                                              <p:pRg st="5" end="5"/>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8914">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xfrm>
            <a:off x="457200" y="1370013"/>
            <a:ext cx="8226425" cy="5256212"/>
          </a:xfrm>
          <a:noFill/>
        </p:spPr>
        <p:txBody>
          <a:bodyPr/>
          <a:lstStyle/>
          <a:p>
            <a:pPr marL="0" indent="0" eaLnBrk="1" hangingPunct="1">
              <a:buFont typeface="Wingdings" panose="05000000000000000000" pitchFamily="2" charset="2"/>
              <a:buNone/>
            </a:pPr>
            <a:r>
              <a:rPr lang="en-US" altLang="en-US" smtClean="0"/>
              <a:t>The following are guidelines you can use for integration.</a:t>
            </a:r>
          </a:p>
        </p:txBody>
      </p:sp>
      <p:sp>
        <p:nvSpPr>
          <p:cNvPr id="14339" name="Rectangle 7"/>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Log Rule for Integration</a:t>
            </a:r>
          </a:p>
        </p:txBody>
      </p:sp>
      <p:pic>
        <p:nvPicPr>
          <p:cNvPr id="14340" name="Picture 1" descr="Guidelines for integration. (item 1). Learn a basic list of integration formulas. (item 2). Find an integration formula that resembles all or part of the integrand and, by trial and error, find a choice of u that will make the integrand conform to the formula. (item 3). When you cannot find a u-substitution that works, try altering the integrand. You might try a trigonometric identity, multiplication and division by the same quantity, addition and subtraction of the same quantity, or long division. Be creative. (item 4). If you have access to computer software that will find antiderivatives symbolically, use it. (item 5). Check your result by differentiating to obtain the original integrand.&#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95338" y="1905000"/>
            <a:ext cx="7281862" cy="389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body" idx="1"/>
          </p:nvPr>
        </p:nvSpPr>
        <p:spPr>
          <a:xfrm>
            <a:off x="457200" y="1370013"/>
            <a:ext cx="8226425" cy="5256212"/>
          </a:xfrm>
        </p:spPr>
        <p:txBody>
          <a:bodyPr/>
          <a:lstStyle/>
          <a:p>
            <a:pPr marL="0" indent="0" eaLnBrk="1" hangingPunct="1">
              <a:buFont typeface="Wingdings" panose="05000000000000000000" pitchFamily="2" charset="2"/>
              <a:buNone/>
              <a:defRPr/>
            </a:pPr>
            <a:r>
              <a:rPr lang="en-US" altLang="en-US" dirty="0" smtClean="0"/>
              <a:t>Solve the differential equation</a:t>
            </a:r>
          </a:p>
          <a:p>
            <a:pPr marL="0" indent="0"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endParaRPr lang="en-US" altLang="en-US" sz="1000" dirty="0" smtClean="0">
              <a:solidFill>
                <a:srgbClr val="0073AE"/>
              </a:solidFill>
            </a:endParaRPr>
          </a:p>
          <a:p>
            <a:pPr marL="0" indent="0" eaLnBrk="1" hangingPunct="1">
              <a:lnSpc>
                <a:spcPct val="110000"/>
              </a:lnSpc>
              <a:buFont typeface="Wingdings" panose="05000000000000000000" pitchFamily="2" charset="2"/>
              <a:buNone/>
              <a:defRPr/>
            </a:pPr>
            <a:r>
              <a:rPr lang="en-US" altLang="en-US" kern="1200" dirty="0">
                <a:solidFill>
                  <a:srgbClr val="D7181E"/>
                </a:solidFill>
                <a:cs typeface="Arial" panose="020B0604020202020204" pitchFamily="34" charset="0"/>
              </a:rPr>
              <a:t>Solution:</a:t>
            </a:r>
          </a:p>
          <a:p>
            <a:pPr marL="0" indent="0" eaLnBrk="1" hangingPunct="1">
              <a:buFont typeface="Wingdings" panose="05000000000000000000" pitchFamily="2" charset="2"/>
              <a:buNone/>
              <a:defRPr/>
            </a:pPr>
            <a:r>
              <a:rPr lang="en-US" altLang="en-US" dirty="0" smtClean="0"/>
              <a:t>The solution can be written as an indefinite integral.</a:t>
            </a:r>
          </a:p>
          <a:p>
            <a:pPr marL="0" indent="0"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r>
              <a:rPr lang="en-US" altLang="en-US" dirty="0" smtClean="0"/>
              <a:t>Because the integrand is a quotient whose denominator is raised to the first power, you should try the Log Rule. </a:t>
            </a:r>
          </a:p>
        </p:txBody>
      </p:sp>
      <p:sp>
        <p:nvSpPr>
          <p:cNvPr id="15363" name="Rectangle 3"/>
          <p:cNvSpPr>
            <a:spLocks noGrp="1" noChangeArrowheads="1"/>
          </p:cNvSpPr>
          <p:nvPr>
            <p:ph type="title"/>
          </p:nvPr>
        </p:nvSpPr>
        <p:spPr>
          <a:xfrm>
            <a:off x="547688" y="319088"/>
            <a:ext cx="8229600" cy="685800"/>
          </a:xfrm>
          <a:noFill/>
        </p:spPr>
        <p:txBody>
          <a:bodyPr/>
          <a:lstStyle/>
          <a:p>
            <a:pPr eaLnBrk="1" hangingPunct="1"/>
            <a:r>
              <a:rPr lang="en-US" altLang="en-US" sz="3100" smtClean="0">
                <a:solidFill>
                  <a:schemeClr val="bg1"/>
                </a:solidFill>
              </a:rPr>
              <a:t>Example 7 – </a:t>
            </a:r>
            <a:r>
              <a:rPr lang="en-US" altLang="en-US" sz="3100" i="1" smtClean="0">
                <a:solidFill>
                  <a:schemeClr val="bg1"/>
                </a:solidFill>
              </a:rPr>
              <a:t>u-Substitution and the Log Rule</a:t>
            </a:r>
          </a:p>
        </p:txBody>
      </p:sp>
      <p:pic>
        <p:nvPicPr>
          <p:cNvPr id="15364" name="Picture 5" descr="(d y)/(d x) = 1/(x ln(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1295400"/>
            <a:ext cx="16002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6" name="Picture 6" descr="y = int(1/(x ln(x)) d x.&#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505200"/>
            <a:ext cx="20574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0962">
                                            <p:txEl>
                                              <p:pRg st="3" end="3"/>
                                            </p:txEl>
                                          </p:spTgt>
                                        </p:tgtEl>
                                        <p:attrNameLst>
                                          <p:attrName>style.visibility</p:attrName>
                                        </p:attrNameLst>
                                      </p:cBhvr>
                                      <p:to>
                                        <p:strVal val="visible"/>
                                      </p:to>
                                    </p:set>
                                    <p:animEffect transition="in" filter="fade">
                                      <p:cBhvr>
                                        <p:cTn id="7" dur="1000"/>
                                        <p:tgtEl>
                                          <p:spTgt spid="40962">
                                            <p:txEl>
                                              <p:pRg st="3" end="3"/>
                                            </p:txEl>
                                          </p:spTgt>
                                        </p:tgtEl>
                                      </p:cBhvr>
                                    </p:animEffect>
                                    <p:anim calcmode="lin" valueType="num">
                                      <p:cBhvr>
                                        <p:cTn id="8" dur="1000" fill="hold"/>
                                        <p:tgtEl>
                                          <p:spTgt spid="40962">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0962">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0962">
                                            <p:txEl>
                                              <p:pRg st="3" end="3"/>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0962">
                                            <p:txEl>
                                              <p:pRg st="4" end="4"/>
                                            </p:txEl>
                                          </p:spTgt>
                                        </p:tgtEl>
                                        <p:attrNameLst>
                                          <p:attrName>style.visibility</p:attrName>
                                        </p:attrNameLst>
                                      </p:cBhvr>
                                      <p:to>
                                        <p:strVal val="visible"/>
                                      </p:to>
                                    </p:set>
                                    <p:animEffect transition="in" filter="fade">
                                      <p:cBhvr>
                                        <p:cTn id="13" dur="1000"/>
                                        <p:tgtEl>
                                          <p:spTgt spid="40962">
                                            <p:txEl>
                                              <p:pRg st="4" end="4"/>
                                            </p:txEl>
                                          </p:spTgt>
                                        </p:tgtEl>
                                      </p:cBhvr>
                                    </p:animEffect>
                                    <p:anim calcmode="lin" valueType="num">
                                      <p:cBhvr>
                                        <p:cTn id="14" dur="1000" fill="hold"/>
                                        <p:tgtEl>
                                          <p:spTgt spid="40962">
                                            <p:txEl>
                                              <p:pRg st="4" end="4"/>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40962">
                                            <p:txEl>
                                              <p:pRg st="4" end="4"/>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0962">
                                            <p:txEl>
                                              <p:pRg st="4" end="4"/>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40966"/>
                                        </p:tgtEl>
                                        <p:attrNameLst>
                                          <p:attrName>style.visibility</p:attrName>
                                        </p:attrNameLst>
                                      </p:cBhvr>
                                      <p:to>
                                        <p:strVal val="visible"/>
                                      </p:to>
                                    </p:set>
                                    <p:animEffect transition="in" filter="fade">
                                      <p:cBhvr>
                                        <p:cTn id="19" dur="1000"/>
                                        <p:tgtEl>
                                          <p:spTgt spid="40966"/>
                                        </p:tgtEl>
                                      </p:cBhvr>
                                    </p:animEffect>
                                    <p:anim calcmode="lin" valueType="num">
                                      <p:cBhvr>
                                        <p:cTn id="20" dur="1000" fill="hold"/>
                                        <p:tgtEl>
                                          <p:spTgt spid="40966"/>
                                        </p:tgtEl>
                                        <p:attrNameLst>
                                          <p:attrName>ppt_x</p:attrName>
                                        </p:attrNameLst>
                                      </p:cBhvr>
                                      <p:tavLst>
                                        <p:tav tm="0">
                                          <p:val>
                                            <p:strVal val="#ppt_x"/>
                                          </p:val>
                                        </p:tav>
                                        <p:tav tm="100000">
                                          <p:val>
                                            <p:strVal val="#ppt_x"/>
                                          </p:val>
                                        </p:tav>
                                      </p:tavLst>
                                    </p:anim>
                                    <p:anim calcmode="lin" valueType="num">
                                      <p:cBhvr>
                                        <p:cTn id="21" dur="900" decel="100000" fill="hold"/>
                                        <p:tgtEl>
                                          <p:spTgt spid="40966"/>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40966"/>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40962">
                                            <p:txEl>
                                              <p:pRg st="8" end="8"/>
                                            </p:txEl>
                                          </p:spTgt>
                                        </p:tgtEl>
                                        <p:attrNameLst>
                                          <p:attrName>style.visibility</p:attrName>
                                        </p:attrNameLst>
                                      </p:cBhvr>
                                      <p:to>
                                        <p:strVal val="visible"/>
                                      </p:to>
                                    </p:set>
                                    <p:animEffect transition="in" filter="fade">
                                      <p:cBhvr>
                                        <p:cTn id="27" dur="1000"/>
                                        <p:tgtEl>
                                          <p:spTgt spid="40962">
                                            <p:txEl>
                                              <p:pRg st="8" end="8"/>
                                            </p:txEl>
                                          </p:spTgt>
                                        </p:tgtEl>
                                      </p:cBhvr>
                                    </p:animEffect>
                                    <p:anim calcmode="lin" valueType="num">
                                      <p:cBhvr>
                                        <p:cTn id="28" dur="1000" fill="hold"/>
                                        <p:tgtEl>
                                          <p:spTgt spid="40962">
                                            <p:txEl>
                                              <p:pRg st="8" end="8"/>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40962">
                                            <p:txEl>
                                              <p:pRg st="8" end="8"/>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40962">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body" idx="1"/>
          </p:nvPr>
        </p:nvSpPr>
        <p:spPr>
          <a:xfrm>
            <a:off x="457200" y="1370013"/>
            <a:ext cx="8226425" cy="5257800"/>
          </a:xfrm>
          <a:noFill/>
        </p:spPr>
        <p:txBody>
          <a:bodyPr/>
          <a:lstStyle/>
          <a:p>
            <a:pPr marL="0" indent="0" eaLnBrk="1" hangingPunct="1">
              <a:lnSpc>
                <a:spcPct val="90000"/>
              </a:lnSpc>
              <a:buFont typeface="Wingdings" panose="05000000000000000000" pitchFamily="2" charset="2"/>
              <a:buNone/>
            </a:pPr>
            <a:r>
              <a:rPr lang="en-US" altLang="en-US" smtClean="0"/>
              <a:t>There are three basic choices for </a:t>
            </a:r>
            <a:r>
              <a:rPr lang="en-US" altLang="en-US" i="1" smtClean="0"/>
              <a:t>u</a:t>
            </a:r>
            <a:r>
              <a:rPr lang="en-US" altLang="en-US" smtClean="0"/>
              <a:t>. The choices </a:t>
            </a:r>
            <a:r>
              <a:rPr lang="en-US" altLang="en-US" i="1" smtClean="0"/>
              <a:t>u</a:t>
            </a:r>
            <a:r>
              <a:rPr lang="en-US" altLang="en-US" smtClean="0"/>
              <a:t> = </a:t>
            </a:r>
            <a:r>
              <a:rPr lang="en-US" altLang="en-US" i="1" smtClean="0"/>
              <a:t>x</a:t>
            </a:r>
            <a:r>
              <a:rPr lang="en-US" altLang="en-US" smtClean="0"/>
              <a:t> and    </a:t>
            </a:r>
            <a:r>
              <a:rPr lang="en-US" altLang="en-US" i="1" smtClean="0"/>
              <a:t>u</a:t>
            </a:r>
            <a:r>
              <a:rPr lang="en-US" altLang="en-US" smtClean="0"/>
              <a:t> = </a:t>
            </a:r>
            <a:r>
              <a:rPr lang="en-US" altLang="en-US" i="1" smtClean="0"/>
              <a:t>x </a:t>
            </a:r>
            <a:r>
              <a:rPr lang="en-US" altLang="en-US" smtClean="0"/>
              <a:t>ln </a:t>
            </a:r>
            <a:r>
              <a:rPr lang="en-US" altLang="en-US" i="1" smtClean="0"/>
              <a:t>x</a:t>
            </a:r>
            <a:r>
              <a:rPr lang="en-US" altLang="en-US" smtClean="0"/>
              <a:t> fail to fit the </a:t>
            </a:r>
            <a:r>
              <a:rPr lang="en-US" altLang="en-US" i="1" smtClean="0"/>
              <a:t>u'</a:t>
            </a:r>
            <a:r>
              <a:rPr lang="en-US" altLang="en-US" smtClean="0"/>
              <a:t>/</a:t>
            </a:r>
            <a:r>
              <a:rPr lang="en-US" altLang="en-US" i="1" smtClean="0"/>
              <a:t>u</a:t>
            </a:r>
            <a:r>
              <a:rPr lang="en-US" altLang="en-US" smtClean="0"/>
              <a:t> form of the Log Rule. </a:t>
            </a:r>
          </a:p>
          <a:p>
            <a:pPr marL="0" indent="0" eaLnBrk="1" hangingPunct="1">
              <a:lnSpc>
                <a:spcPct val="90000"/>
              </a:lnSpc>
              <a:buFont typeface="Wingdings" panose="05000000000000000000" pitchFamily="2" charset="2"/>
              <a:buNone/>
            </a:pPr>
            <a:endParaRPr lang="en-US" altLang="en-US" sz="1200" smtClean="0"/>
          </a:p>
          <a:p>
            <a:pPr marL="0" indent="0" eaLnBrk="1" hangingPunct="1">
              <a:lnSpc>
                <a:spcPct val="90000"/>
              </a:lnSpc>
              <a:buFont typeface="Wingdings" panose="05000000000000000000" pitchFamily="2" charset="2"/>
              <a:buNone/>
            </a:pPr>
            <a:r>
              <a:rPr lang="en-US" altLang="en-US" smtClean="0"/>
              <a:t>However, the third choice does fit. Letting </a:t>
            </a:r>
            <a:r>
              <a:rPr lang="en-US" altLang="en-US" i="1" smtClean="0"/>
              <a:t>u</a:t>
            </a:r>
            <a:r>
              <a:rPr lang="en-US" altLang="en-US" smtClean="0"/>
              <a:t> = ln </a:t>
            </a:r>
            <a:r>
              <a:rPr lang="en-US" altLang="en-US" i="1" smtClean="0"/>
              <a:t>x</a:t>
            </a:r>
            <a:r>
              <a:rPr lang="en-US" altLang="en-US" smtClean="0"/>
              <a:t> produces   </a:t>
            </a:r>
            <a:r>
              <a:rPr lang="en-US" altLang="en-US" i="1" smtClean="0"/>
              <a:t>u'</a:t>
            </a:r>
            <a:r>
              <a:rPr lang="en-US" altLang="en-US" smtClean="0"/>
              <a:t> = 1/</a:t>
            </a:r>
            <a:r>
              <a:rPr lang="en-US" altLang="en-US" i="1" smtClean="0"/>
              <a:t>x</a:t>
            </a:r>
            <a:r>
              <a:rPr lang="en-US" altLang="en-US" smtClean="0"/>
              <a:t>, and you obtain the following.</a:t>
            </a:r>
          </a:p>
          <a:p>
            <a:pPr marL="0" indent="0" eaLnBrk="1" hangingPunct="1">
              <a:lnSpc>
                <a:spcPct val="90000"/>
              </a:lnSpc>
              <a:buFont typeface="Wingdings" panose="05000000000000000000" pitchFamily="2" charset="2"/>
              <a:buNone/>
            </a:pPr>
            <a:endParaRPr lang="en-US" altLang="en-US" smtClean="0"/>
          </a:p>
          <a:p>
            <a:pPr marL="0" indent="0" eaLnBrk="1" hangingPunct="1">
              <a:lnSpc>
                <a:spcPct val="90000"/>
              </a:lnSpc>
              <a:buFont typeface="Wingdings" panose="05000000000000000000" pitchFamily="2" charset="2"/>
              <a:buNone/>
            </a:pPr>
            <a:endParaRPr lang="en-US" altLang="en-US" smtClean="0"/>
          </a:p>
          <a:p>
            <a:pPr marL="0" indent="0" eaLnBrk="1" hangingPunct="1">
              <a:lnSpc>
                <a:spcPct val="90000"/>
              </a:lnSpc>
              <a:buFont typeface="Wingdings" panose="05000000000000000000" pitchFamily="2" charset="2"/>
              <a:buNone/>
            </a:pPr>
            <a:endParaRPr lang="en-US" altLang="en-US" smtClean="0"/>
          </a:p>
          <a:p>
            <a:pPr marL="0" indent="0" eaLnBrk="1" hangingPunct="1">
              <a:lnSpc>
                <a:spcPct val="90000"/>
              </a:lnSpc>
              <a:buFont typeface="Wingdings" panose="05000000000000000000" pitchFamily="2" charset="2"/>
              <a:buNone/>
            </a:pPr>
            <a:endParaRPr lang="en-US" altLang="en-US" smtClean="0"/>
          </a:p>
          <a:p>
            <a:pPr marL="0" indent="0" eaLnBrk="1" hangingPunct="1">
              <a:lnSpc>
                <a:spcPct val="90000"/>
              </a:lnSpc>
              <a:buFont typeface="Wingdings" panose="05000000000000000000" pitchFamily="2" charset="2"/>
              <a:buNone/>
            </a:pPr>
            <a:endParaRPr lang="en-US" altLang="en-US" smtClean="0"/>
          </a:p>
          <a:p>
            <a:pPr marL="0" indent="0" eaLnBrk="1" hangingPunct="1">
              <a:lnSpc>
                <a:spcPct val="90000"/>
              </a:lnSpc>
              <a:buFont typeface="Wingdings" panose="05000000000000000000" pitchFamily="2" charset="2"/>
              <a:buNone/>
            </a:pPr>
            <a:endParaRPr lang="en-US" altLang="en-US" smtClean="0"/>
          </a:p>
          <a:p>
            <a:pPr marL="0" indent="0" eaLnBrk="1" hangingPunct="1">
              <a:lnSpc>
                <a:spcPct val="90000"/>
              </a:lnSpc>
              <a:buFont typeface="Wingdings" panose="05000000000000000000" pitchFamily="2" charset="2"/>
              <a:buNone/>
            </a:pPr>
            <a:endParaRPr lang="en-US" altLang="en-US" smtClean="0"/>
          </a:p>
          <a:p>
            <a:pPr marL="0" indent="0" eaLnBrk="1" hangingPunct="1">
              <a:lnSpc>
                <a:spcPct val="90000"/>
              </a:lnSpc>
              <a:buFont typeface="Wingdings" panose="05000000000000000000" pitchFamily="2" charset="2"/>
              <a:buNone/>
            </a:pPr>
            <a:endParaRPr lang="en-US" altLang="en-US" sz="1400" smtClean="0"/>
          </a:p>
          <a:p>
            <a:pPr marL="0" indent="0" eaLnBrk="1" hangingPunct="1">
              <a:lnSpc>
                <a:spcPct val="90000"/>
              </a:lnSpc>
              <a:buFont typeface="Wingdings" panose="05000000000000000000" pitchFamily="2" charset="2"/>
              <a:buNone/>
            </a:pPr>
            <a:r>
              <a:rPr lang="en-US" altLang="en-US" smtClean="0"/>
              <a:t>So, the solution is </a:t>
            </a:r>
          </a:p>
        </p:txBody>
      </p:sp>
      <p:sp>
        <p:nvSpPr>
          <p:cNvPr id="16387" name="Rectangle 3"/>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7 – </a:t>
            </a:r>
            <a:r>
              <a:rPr lang="en-US" altLang="en-US" sz="4000" i="1" smtClean="0">
                <a:solidFill>
                  <a:schemeClr val="bg1"/>
                </a:solidFill>
              </a:rPr>
              <a:t>Solution</a:t>
            </a:r>
          </a:p>
        </p:txBody>
      </p:sp>
      <p:pic>
        <p:nvPicPr>
          <p:cNvPr id="41990" name="Picture 6" descr="int(1/(x ln(x)) d x = int((1/x)/ln(x)) d x. Divide numerator and denominator by x.&#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6988" y="3127375"/>
            <a:ext cx="7013575"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1" name="Picture 7" descr="= int((u prime)/u) d x. Substitute: u = ln(x).&#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8725" y="4013200"/>
            <a:ext cx="4130675"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2" name="Picture 8" descr="= ln(abs(u)) + C. Apply log rule.&#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4930775"/>
            <a:ext cx="389572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3" name="Picture 9" descr="= ln(abs(ln(x))) + C. Back-substitute.&#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47925" y="5559425"/>
            <a:ext cx="38766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94" name="Picture 10" descr="y = ln(abs(ln(x))) + C.&#10;"/>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22600" y="6119813"/>
            <a:ext cx="1873250"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3"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1986">
                                            <p:txEl>
                                              <p:pRg st="2" end="2"/>
                                            </p:txEl>
                                          </p:spTgt>
                                        </p:tgtEl>
                                        <p:attrNameLst>
                                          <p:attrName>style.visibility</p:attrName>
                                        </p:attrNameLst>
                                      </p:cBhvr>
                                      <p:to>
                                        <p:strVal val="visible"/>
                                      </p:to>
                                    </p:set>
                                    <p:animEffect transition="in" filter="fade">
                                      <p:cBhvr>
                                        <p:cTn id="7" dur="1000"/>
                                        <p:tgtEl>
                                          <p:spTgt spid="41986">
                                            <p:txEl>
                                              <p:pRg st="2" end="2"/>
                                            </p:txEl>
                                          </p:spTgt>
                                        </p:tgtEl>
                                      </p:cBhvr>
                                    </p:animEffect>
                                    <p:anim calcmode="lin" valueType="num">
                                      <p:cBhvr>
                                        <p:cTn id="8" dur="1000" fill="hold"/>
                                        <p:tgtEl>
                                          <p:spTgt spid="41986">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1986">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1986">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1990"/>
                                        </p:tgtEl>
                                        <p:attrNameLst>
                                          <p:attrName>style.visibility</p:attrName>
                                        </p:attrNameLst>
                                      </p:cBhvr>
                                      <p:to>
                                        <p:strVal val="visible"/>
                                      </p:to>
                                    </p:set>
                                    <p:animEffect transition="in" filter="fade">
                                      <p:cBhvr>
                                        <p:cTn id="13" dur="1000"/>
                                        <p:tgtEl>
                                          <p:spTgt spid="41990"/>
                                        </p:tgtEl>
                                      </p:cBhvr>
                                    </p:animEffect>
                                    <p:anim calcmode="lin" valueType="num">
                                      <p:cBhvr>
                                        <p:cTn id="14" dur="1000" fill="hold"/>
                                        <p:tgtEl>
                                          <p:spTgt spid="41990"/>
                                        </p:tgtEl>
                                        <p:attrNameLst>
                                          <p:attrName>ppt_x</p:attrName>
                                        </p:attrNameLst>
                                      </p:cBhvr>
                                      <p:tavLst>
                                        <p:tav tm="0">
                                          <p:val>
                                            <p:strVal val="#ppt_x"/>
                                          </p:val>
                                        </p:tav>
                                        <p:tav tm="100000">
                                          <p:val>
                                            <p:strVal val="#ppt_x"/>
                                          </p:val>
                                        </p:tav>
                                      </p:tavLst>
                                    </p:anim>
                                    <p:anim calcmode="lin" valueType="num">
                                      <p:cBhvr>
                                        <p:cTn id="15" dur="900" decel="100000" fill="hold"/>
                                        <p:tgtEl>
                                          <p:spTgt spid="41990"/>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1990"/>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41991"/>
                                        </p:tgtEl>
                                        <p:attrNameLst>
                                          <p:attrName>style.visibility</p:attrName>
                                        </p:attrNameLst>
                                      </p:cBhvr>
                                      <p:to>
                                        <p:strVal val="visible"/>
                                      </p:to>
                                    </p:set>
                                    <p:animEffect transition="in" filter="fade">
                                      <p:cBhvr>
                                        <p:cTn id="21" dur="1000"/>
                                        <p:tgtEl>
                                          <p:spTgt spid="41991"/>
                                        </p:tgtEl>
                                      </p:cBhvr>
                                    </p:animEffect>
                                    <p:anim calcmode="lin" valueType="num">
                                      <p:cBhvr>
                                        <p:cTn id="22" dur="1000" fill="hold"/>
                                        <p:tgtEl>
                                          <p:spTgt spid="41991"/>
                                        </p:tgtEl>
                                        <p:attrNameLst>
                                          <p:attrName>ppt_x</p:attrName>
                                        </p:attrNameLst>
                                      </p:cBhvr>
                                      <p:tavLst>
                                        <p:tav tm="0">
                                          <p:val>
                                            <p:strVal val="#ppt_x"/>
                                          </p:val>
                                        </p:tav>
                                        <p:tav tm="100000">
                                          <p:val>
                                            <p:strVal val="#ppt_x"/>
                                          </p:val>
                                        </p:tav>
                                      </p:tavLst>
                                    </p:anim>
                                    <p:anim calcmode="lin" valueType="num">
                                      <p:cBhvr>
                                        <p:cTn id="23" dur="900" decel="100000" fill="hold"/>
                                        <p:tgtEl>
                                          <p:spTgt spid="41991"/>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41991"/>
                                        </p:tgtEl>
                                        <p:attrNameLst>
                                          <p:attrName>ppt_y</p:attrName>
                                        </p:attrNameLst>
                                      </p:cBhvr>
                                      <p:tavLst>
                                        <p:tav tm="0">
                                          <p:val>
                                            <p:strVal val="#ppt_y-.03"/>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nodeType="clickEffect">
                                  <p:stCondLst>
                                    <p:cond delay="0"/>
                                  </p:stCondLst>
                                  <p:childTnLst>
                                    <p:set>
                                      <p:cBhvr>
                                        <p:cTn id="28" dur="1" fill="hold">
                                          <p:stCondLst>
                                            <p:cond delay="0"/>
                                          </p:stCondLst>
                                        </p:cTn>
                                        <p:tgtEl>
                                          <p:spTgt spid="41992"/>
                                        </p:tgtEl>
                                        <p:attrNameLst>
                                          <p:attrName>style.visibility</p:attrName>
                                        </p:attrNameLst>
                                      </p:cBhvr>
                                      <p:to>
                                        <p:strVal val="visible"/>
                                      </p:to>
                                    </p:set>
                                    <p:animEffect transition="in" filter="fade">
                                      <p:cBhvr>
                                        <p:cTn id="29" dur="1000"/>
                                        <p:tgtEl>
                                          <p:spTgt spid="41992"/>
                                        </p:tgtEl>
                                      </p:cBhvr>
                                    </p:animEffect>
                                    <p:anim calcmode="lin" valueType="num">
                                      <p:cBhvr>
                                        <p:cTn id="30" dur="1000" fill="hold"/>
                                        <p:tgtEl>
                                          <p:spTgt spid="41992"/>
                                        </p:tgtEl>
                                        <p:attrNameLst>
                                          <p:attrName>ppt_x</p:attrName>
                                        </p:attrNameLst>
                                      </p:cBhvr>
                                      <p:tavLst>
                                        <p:tav tm="0">
                                          <p:val>
                                            <p:strVal val="#ppt_x"/>
                                          </p:val>
                                        </p:tav>
                                        <p:tav tm="100000">
                                          <p:val>
                                            <p:strVal val="#ppt_x"/>
                                          </p:val>
                                        </p:tav>
                                      </p:tavLst>
                                    </p:anim>
                                    <p:anim calcmode="lin" valueType="num">
                                      <p:cBhvr>
                                        <p:cTn id="31" dur="900" decel="100000" fill="hold"/>
                                        <p:tgtEl>
                                          <p:spTgt spid="41992"/>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41992"/>
                                        </p:tgtEl>
                                        <p:attrNameLst>
                                          <p:attrName>ppt_y</p:attrName>
                                        </p:attrNameLst>
                                      </p:cBhvr>
                                      <p:tavLst>
                                        <p:tav tm="0">
                                          <p:val>
                                            <p:strVal val="#ppt_y-.03"/>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7" presetClass="entr" presetSubtype="0" fill="hold" nodeType="clickEffect">
                                  <p:stCondLst>
                                    <p:cond delay="0"/>
                                  </p:stCondLst>
                                  <p:childTnLst>
                                    <p:set>
                                      <p:cBhvr>
                                        <p:cTn id="36" dur="1" fill="hold">
                                          <p:stCondLst>
                                            <p:cond delay="0"/>
                                          </p:stCondLst>
                                        </p:cTn>
                                        <p:tgtEl>
                                          <p:spTgt spid="41993"/>
                                        </p:tgtEl>
                                        <p:attrNameLst>
                                          <p:attrName>style.visibility</p:attrName>
                                        </p:attrNameLst>
                                      </p:cBhvr>
                                      <p:to>
                                        <p:strVal val="visible"/>
                                      </p:to>
                                    </p:set>
                                    <p:animEffect transition="in" filter="fade">
                                      <p:cBhvr>
                                        <p:cTn id="37" dur="1000"/>
                                        <p:tgtEl>
                                          <p:spTgt spid="41993"/>
                                        </p:tgtEl>
                                      </p:cBhvr>
                                    </p:animEffect>
                                    <p:anim calcmode="lin" valueType="num">
                                      <p:cBhvr>
                                        <p:cTn id="38" dur="1000" fill="hold"/>
                                        <p:tgtEl>
                                          <p:spTgt spid="41993"/>
                                        </p:tgtEl>
                                        <p:attrNameLst>
                                          <p:attrName>ppt_x</p:attrName>
                                        </p:attrNameLst>
                                      </p:cBhvr>
                                      <p:tavLst>
                                        <p:tav tm="0">
                                          <p:val>
                                            <p:strVal val="#ppt_x"/>
                                          </p:val>
                                        </p:tav>
                                        <p:tav tm="100000">
                                          <p:val>
                                            <p:strVal val="#ppt_x"/>
                                          </p:val>
                                        </p:tav>
                                      </p:tavLst>
                                    </p:anim>
                                    <p:anim calcmode="lin" valueType="num">
                                      <p:cBhvr>
                                        <p:cTn id="39" dur="900" decel="100000" fill="hold"/>
                                        <p:tgtEl>
                                          <p:spTgt spid="41993"/>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41993"/>
                                        </p:tgtEl>
                                        <p:attrNameLst>
                                          <p:attrName>ppt_y</p:attrName>
                                        </p:attrNameLst>
                                      </p:cBhvr>
                                      <p:tavLst>
                                        <p:tav tm="0">
                                          <p:val>
                                            <p:strVal val="#ppt_y-.03"/>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37" presetClass="entr" presetSubtype="0" fill="hold" nodeType="clickEffect">
                                  <p:stCondLst>
                                    <p:cond delay="0"/>
                                  </p:stCondLst>
                                  <p:childTnLst>
                                    <p:set>
                                      <p:cBhvr>
                                        <p:cTn id="44" dur="1" fill="hold">
                                          <p:stCondLst>
                                            <p:cond delay="0"/>
                                          </p:stCondLst>
                                        </p:cTn>
                                        <p:tgtEl>
                                          <p:spTgt spid="41986">
                                            <p:txEl>
                                              <p:pRg st="11" end="11"/>
                                            </p:txEl>
                                          </p:spTgt>
                                        </p:tgtEl>
                                        <p:attrNameLst>
                                          <p:attrName>style.visibility</p:attrName>
                                        </p:attrNameLst>
                                      </p:cBhvr>
                                      <p:to>
                                        <p:strVal val="visible"/>
                                      </p:to>
                                    </p:set>
                                    <p:animEffect transition="in" filter="fade">
                                      <p:cBhvr>
                                        <p:cTn id="45" dur="1000"/>
                                        <p:tgtEl>
                                          <p:spTgt spid="41986">
                                            <p:txEl>
                                              <p:pRg st="11" end="11"/>
                                            </p:txEl>
                                          </p:spTgt>
                                        </p:tgtEl>
                                      </p:cBhvr>
                                    </p:animEffect>
                                    <p:anim calcmode="lin" valueType="num">
                                      <p:cBhvr>
                                        <p:cTn id="46" dur="1000" fill="hold"/>
                                        <p:tgtEl>
                                          <p:spTgt spid="41986">
                                            <p:txEl>
                                              <p:pRg st="11" end="11"/>
                                            </p:txEl>
                                          </p:spTgt>
                                        </p:tgtEl>
                                        <p:attrNameLst>
                                          <p:attrName>ppt_x</p:attrName>
                                        </p:attrNameLst>
                                      </p:cBhvr>
                                      <p:tavLst>
                                        <p:tav tm="0">
                                          <p:val>
                                            <p:strVal val="#ppt_x"/>
                                          </p:val>
                                        </p:tav>
                                        <p:tav tm="100000">
                                          <p:val>
                                            <p:strVal val="#ppt_x"/>
                                          </p:val>
                                        </p:tav>
                                      </p:tavLst>
                                    </p:anim>
                                    <p:anim calcmode="lin" valueType="num">
                                      <p:cBhvr>
                                        <p:cTn id="47" dur="900" decel="100000" fill="hold"/>
                                        <p:tgtEl>
                                          <p:spTgt spid="41986">
                                            <p:txEl>
                                              <p:pRg st="11" end="11"/>
                                            </p:txEl>
                                          </p:spTgt>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41986">
                                            <p:txEl>
                                              <p:pRg st="11" end="11"/>
                                            </p:txEl>
                                          </p:spTgt>
                                        </p:tgtEl>
                                        <p:attrNameLst>
                                          <p:attrName>ppt_y</p:attrName>
                                        </p:attrNameLst>
                                      </p:cBhvr>
                                      <p:tavLst>
                                        <p:tav tm="0">
                                          <p:val>
                                            <p:strVal val="#ppt_y-.03"/>
                                          </p:val>
                                        </p:tav>
                                        <p:tav tm="100000">
                                          <p:val>
                                            <p:strVal val="#ppt_y"/>
                                          </p:val>
                                        </p:tav>
                                      </p:tavLst>
                                    </p:anim>
                                  </p:childTnLst>
                                </p:cTn>
                              </p:par>
                              <p:par>
                                <p:cTn id="49" presetID="37" presetClass="entr" presetSubtype="0" fill="hold" nodeType="withEffect">
                                  <p:stCondLst>
                                    <p:cond delay="0"/>
                                  </p:stCondLst>
                                  <p:childTnLst>
                                    <p:set>
                                      <p:cBhvr>
                                        <p:cTn id="50" dur="1" fill="hold">
                                          <p:stCondLst>
                                            <p:cond delay="0"/>
                                          </p:stCondLst>
                                        </p:cTn>
                                        <p:tgtEl>
                                          <p:spTgt spid="41994"/>
                                        </p:tgtEl>
                                        <p:attrNameLst>
                                          <p:attrName>style.visibility</p:attrName>
                                        </p:attrNameLst>
                                      </p:cBhvr>
                                      <p:to>
                                        <p:strVal val="visible"/>
                                      </p:to>
                                    </p:set>
                                    <p:animEffect transition="in" filter="fade">
                                      <p:cBhvr>
                                        <p:cTn id="51" dur="1000"/>
                                        <p:tgtEl>
                                          <p:spTgt spid="41994"/>
                                        </p:tgtEl>
                                      </p:cBhvr>
                                    </p:animEffect>
                                    <p:anim calcmode="lin" valueType="num">
                                      <p:cBhvr>
                                        <p:cTn id="52" dur="1000" fill="hold"/>
                                        <p:tgtEl>
                                          <p:spTgt spid="41994"/>
                                        </p:tgtEl>
                                        <p:attrNameLst>
                                          <p:attrName>ppt_x</p:attrName>
                                        </p:attrNameLst>
                                      </p:cBhvr>
                                      <p:tavLst>
                                        <p:tav tm="0">
                                          <p:val>
                                            <p:strVal val="#ppt_x"/>
                                          </p:val>
                                        </p:tav>
                                        <p:tav tm="100000">
                                          <p:val>
                                            <p:strVal val="#ppt_x"/>
                                          </p:val>
                                        </p:tav>
                                      </p:tavLst>
                                    </p:anim>
                                    <p:anim calcmode="lin" valueType="num">
                                      <p:cBhvr>
                                        <p:cTn id="53" dur="900" decel="100000" fill="hold"/>
                                        <p:tgtEl>
                                          <p:spTgt spid="41994"/>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4199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55613" y="3200400"/>
            <a:ext cx="822642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a:t>Integrals of Trigonometric Functions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idx="1"/>
          </p:nvPr>
        </p:nvSpPr>
        <p:spPr>
          <a:xfrm>
            <a:off x="457200" y="1370013"/>
            <a:ext cx="8226425" cy="5256212"/>
          </a:xfrm>
        </p:spPr>
        <p:txBody>
          <a:bodyPr/>
          <a:lstStyle/>
          <a:p>
            <a:pPr marL="0" indent="0" eaLnBrk="1" hangingPunct="1">
              <a:buFont typeface="Wingdings" panose="05000000000000000000" pitchFamily="2" charset="2"/>
              <a:buNone/>
              <a:defRPr/>
            </a:pPr>
            <a:r>
              <a:rPr lang="en-US" altLang="en-US" dirty="0" smtClean="0"/>
              <a:t>Find</a:t>
            </a:r>
          </a:p>
          <a:p>
            <a:pPr marL="0" indent="0" eaLnBrk="1" hangingPunct="1">
              <a:buFont typeface="Wingdings" panose="05000000000000000000" pitchFamily="2" charset="2"/>
              <a:buNone/>
              <a:defRPr/>
            </a:pPr>
            <a:endParaRPr lang="en-US" altLang="en-US" sz="2000" dirty="0" smtClean="0"/>
          </a:p>
          <a:p>
            <a:pPr marL="0" indent="0" eaLnBrk="1" hangingPunct="1">
              <a:lnSpc>
                <a:spcPct val="110000"/>
              </a:lnSpc>
              <a:buFont typeface="Wingdings" panose="05000000000000000000" pitchFamily="2" charset="2"/>
              <a:buNone/>
              <a:defRPr/>
            </a:pPr>
            <a:r>
              <a:rPr lang="en-US" altLang="en-US" kern="1200" dirty="0">
                <a:solidFill>
                  <a:srgbClr val="D7181E"/>
                </a:solidFill>
                <a:cs typeface="Arial" panose="020B0604020202020204" pitchFamily="34" charset="0"/>
              </a:rPr>
              <a:t>Solution:</a:t>
            </a:r>
          </a:p>
          <a:p>
            <a:pPr marL="0" indent="0" eaLnBrk="1" hangingPunct="1">
              <a:buFont typeface="Wingdings" panose="05000000000000000000" pitchFamily="2" charset="2"/>
              <a:buNone/>
              <a:defRPr/>
            </a:pPr>
            <a:r>
              <a:rPr lang="en-US" altLang="en-US" dirty="0" smtClean="0"/>
              <a:t>This integral does not seem to fit any formulas on our basic list. </a:t>
            </a:r>
          </a:p>
          <a:p>
            <a:pPr marL="0" indent="0" eaLnBrk="1" hangingPunct="1">
              <a:buFont typeface="Wingdings" panose="05000000000000000000" pitchFamily="2" charset="2"/>
              <a:buNone/>
              <a:defRPr/>
            </a:pPr>
            <a:endParaRPr lang="en-US" altLang="en-US" sz="400" dirty="0" smtClean="0"/>
          </a:p>
          <a:p>
            <a:pPr marL="0" indent="0" eaLnBrk="1" hangingPunct="1">
              <a:buFont typeface="Wingdings" panose="05000000000000000000" pitchFamily="2" charset="2"/>
              <a:buNone/>
              <a:defRPr/>
            </a:pPr>
            <a:r>
              <a:rPr lang="en-US" altLang="en-US" dirty="0" smtClean="0"/>
              <a:t>However, by using a trigonometric identity, you obtain</a:t>
            </a:r>
          </a:p>
          <a:p>
            <a:pPr marL="0" indent="0"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endParaRPr lang="en-US" altLang="en-US" sz="400" dirty="0" smtClean="0"/>
          </a:p>
          <a:p>
            <a:pPr marL="0" indent="0" eaLnBrk="1" hangingPunct="1">
              <a:buFont typeface="Wingdings" panose="05000000000000000000" pitchFamily="2" charset="2"/>
              <a:buNone/>
              <a:defRPr/>
            </a:pPr>
            <a:endParaRPr lang="en-US" altLang="en-US" sz="100" dirty="0" smtClean="0"/>
          </a:p>
          <a:p>
            <a:pPr marL="0" indent="0" eaLnBrk="1" hangingPunct="1">
              <a:buFont typeface="Wingdings" panose="05000000000000000000" pitchFamily="2" charset="2"/>
              <a:buNone/>
              <a:defRPr/>
            </a:pPr>
            <a:r>
              <a:rPr lang="en-US" altLang="en-US" dirty="0" smtClean="0"/>
              <a:t>Knowing that </a:t>
            </a:r>
            <a:r>
              <a:rPr lang="en-US" altLang="en-US" i="1" dirty="0" err="1" smtClean="0"/>
              <a:t>D</a:t>
            </a:r>
            <a:r>
              <a:rPr lang="en-US" altLang="en-US" i="1" baseline="-25000" dirty="0" err="1" smtClean="0"/>
              <a:t>x</a:t>
            </a:r>
            <a:r>
              <a:rPr lang="en-US" altLang="en-US" dirty="0" smtClean="0"/>
              <a:t>[cos </a:t>
            </a:r>
            <a:r>
              <a:rPr lang="en-US" altLang="en-US" i="1" dirty="0" smtClean="0"/>
              <a:t>x</a:t>
            </a:r>
            <a:r>
              <a:rPr lang="en-US" altLang="en-US" dirty="0" smtClean="0"/>
              <a:t>] =</a:t>
            </a:r>
            <a:r>
              <a:rPr lang="en-US" altLang="en-US" i="1" dirty="0" smtClean="0"/>
              <a:t> –</a:t>
            </a:r>
            <a:r>
              <a:rPr lang="en-US" altLang="en-US" dirty="0" smtClean="0"/>
              <a:t>sin </a:t>
            </a:r>
            <a:r>
              <a:rPr lang="en-US" altLang="en-US" i="1" dirty="0" smtClean="0"/>
              <a:t>x</a:t>
            </a:r>
            <a:r>
              <a:rPr lang="en-US" altLang="en-US" dirty="0" smtClean="0"/>
              <a:t>, you can let </a:t>
            </a:r>
            <a:r>
              <a:rPr lang="en-US" altLang="en-US" i="1" dirty="0" smtClean="0"/>
              <a:t>u </a:t>
            </a:r>
            <a:r>
              <a:rPr lang="en-US" altLang="en-US" dirty="0" smtClean="0"/>
              <a:t>=</a:t>
            </a:r>
            <a:r>
              <a:rPr lang="en-US" altLang="en-US" i="1" dirty="0" smtClean="0"/>
              <a:t> </a:t>
            </a:r>
            <a:r>
              <a:rPr lang="en-US" altLang="en-US" dirty="0" smtClean="0"/>
              <a:t>cos</a:t>
            </a:r>
            <a:r>
              <a:rPr lang="en-US" altLang="en-US" i="1" dirty="0" smtClean="0"/>
              <a:t> x </a:t>
            </a:r>
            <a:r>
              <a:rPr lang="en-US" altLang="en-US" dirty="0" smtClean="0"/>
              <a:t>and write</a:t>
            </a:r>
          </a:p>
        </p:txBody>
      </p:sp>
      <p:sp>
        <p:nvSpPr>
          <p:cNvPr id="18435" name="Rectangle 3"/>
          <p:cNvSpPr>
            <a:spLocks noGrp="1" noChangeArrowheads="1"/>
          </p:cNvSpPr>
          <p:nvPr>
            <p:ph type="title"/>
          </p:nvPr>
        </p:nvSpPr>
        <p:spPr>
          <a:xfrm>
            <a:off x="547688" y="319088"/>
            <a:ext cx="8229600" cy="685800"/>
          </a:xfrm>
          <a:noFill/>
        </p:spPr>
        <p:txBody>
          <a:bodyPr/>
          <a:lstStyle/>
          <a:p>
            <a:pPr eaLnBrk="1" hangingPunct="1"/>
            <a:r>
              <a:rPr lang="en-US" altLang="en-US" sz="3300" smtClean="0">
                <a:solidFill>
                  <a:schemeClr val="bg1"/>
                </a:solidFill>
              </a:rPr>
              <a:t>Example 8 – </a:t>
            </a:r>
            <a:r>
              <a:rPr lang="en-US" altLang="en-US" sz="3300" i="1" smtClean="0">
                <a:solidFill>
                  <a:schemeClr val="bg1"/>
                </a:solidFill>
              </a:rPr>
              <a:t>Using a Trigonometric Identity</a:t>
            </a:r>
          </a:p>
        </p:txBody>
      </p:sp>
      <p:pic>
        <p:nvPicPr>
          <p:cNvPr id="18436" name="Picture 6" descr="int(tan(x)) d 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220788"/>
            <a:ext cx="12954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3" name="Picture 7" descr="int(tan(x)) d x = int(sin(x)/cos(x)) d x.&#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3962400"/>
            <a:ext cx="29718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064" name="Picture 8" descr="int(tan(x)) d x = negative int((negative sin(x))/cos(x)) d x.&#10;"/>
          <p:cNvPicPr>
            <a:picLocks noChangeAspect="1" noChangeArrowheads="1"/>
          </p:cNvPicPr>
          <p:nvPr/>
        </p:nvPicPr>
        <p:blipFill>
          <a:blip r:embed="rId4">
            <a:extLst>
              <a:ext uri="{28A0092B-C50C-407E-A947-70E740481C1C}">
                <a14:useLocalDpi xmlns:a14="http://schemas.microsoft.com/office/drawing/2010/main" val="0"/>
              </a:ext>
            </a:extLst>
          </a:blip>
          <a:srcRect r="53261"/>
          <a:stretch>
            <a:fillRect/>
          </a:stretch>
        </p:blipFill>
        <p:spPr bwMode="auto">
          <a:xfrm>
            <a:off x="1371600" y="5562600"/>
            <a:ext cx="32766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descr="Apply trigonometric identity and multiply and divide by negative 1.&#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518150" y="5635625"/>
            <a:ext cx="25590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5058">
                                            <p:txEl>
                                              <p:pRg st="2" end="2"/>
                                            </p:txEl>
                                          </p:spTgt>
                                        </p:tgtEl>
                                        <p:attrNameLst>
                                          <p:attrName>style.visibility</p:attrName>
                                        </p:attrNameLst>
                                      </p:cBhvr>
                                      <p:to>
                                        <p:strVal val="visible"/>
                                      </p:to>
                                    </p:set>
                                    <p:animEffect transition="in" filter="fade">
                                      <p:cBhvr>
                                        <p:cTn id="7" dur="1000"/>
                                        <p:tgtEl>
                                          <p:spTgt spid="45058">
                                            <p:txEl>
                                              <p:pRg st="2" end="2"/>
                                            </p:txEl>
                                          </p:spTgt>
                                        </p:tgtEl>
                                      </p:cBhvr>
                                    </p:animEffect>
                                    <p:anim calcmode="lin" valueType="num">
                                      <p:cBhvr>
                                        <p:cTn id="8" dur="1000" fill="hold"/>
                                        <p:tgtEl>
                                          <p:spTgt spid="45058">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5058">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5058">
                                            <p:txEl>
                                              <p:pRg st="2" end="2"/>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5058">
                                            <p:txEl>
                                              <p:pRg st="3" end="3"/>
                                            </p:txEl>
                                          </p:spTgt>
                                        </p:tgtEl>
                                        <p:attrNameLst>
                                          <p:attrName>style.visibility</p:attrName>
                                        </p:attrNameLst>
                                      </p:cBhvr>
                                      <p:to>
                                        <p:strVal val="visible"/>
                                      </p:to>
                                    </p:set>
                                    <p:animEffect transition="in" filter="fade">
                                      <p:cBhvr>
                                        <p:cTn id="13" dur="1000"/>
                                        <p:tgtEl>
                                          <p:spTgt spid="45058">
                                            <p:txEl>
                                              <p:pRg st="3" end="3"/>
                                            </p:txEl>
                                          </p:spTgt>
                                        </p:tgtEl>
                                      </p:cBhvr>
                                    </p:animEffect>
                                    <p:anim calcmode="lin" valueType="num">
                                      <p:cBhvr>
                                        <p:cTn id="14" dur="1000" fill="hold"/>
                                        <p:tgtEl>
                                          <p:spTgt spid="45058">
                                            <p:txEl>
                                              <p:pRg st="3" end="3"/>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45058">
                                            <p:txEl>
                                              <p:pRg st="3" end="3"/>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5058">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45058">
                                            <p:txEl>
                                              <p:pRg st="5" end="5"/>
                                            </p:txEl>
                                          </p:spTgt>
                                        </p:tgtEl>
                                        <p:attrNameLst>
                                          <p:attrName>style.visibility</p:attrName>
                                        </p:attrNameLst>
                                      </p:cBhvr>
                                      <p:to>
                                        <p:strVal val="visible"/>
                                      </p:to>
                                    </p:set>
                                    <p:animEffect transition="in" filter="fade">
                                      <p:cBhvr>
                                        <p:cTn id="21" dur="1000"/>
                                        <p:tgtEl>
                                          <p:spTgt spid="45058">
                                            <p:txEl>
                                              <p:pRg st="5" end="5"/>
                                            </p:txEl>
                                          </p:spTgt>
                                        </p:tgtEl>
                                      </p:cBhvr>
                                    </p:animEffect>
                                    <p:anim calcmode="lin" valueType="num">
                                      <p:cBhvr>
                                        <p:cTn id="22" dur="1000" fill="hold"/>
                                        <p:tgtEl>
                                          <p:spTgt spid="45058">
                                            <p:txEl>
                                              <p:pRg st="5" end="5"/>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45058">
                                            <p:txEl>
                                              <p:pRg st="5" end="5"/>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45058">
                                            <p:txEl>
                                              <p:pRg st="5" end="5"/>
                                            </p:txEl>
                                          </p:spTgt>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45063"/>
                                        </p:tgtEl>
                                        <p:attrNameLst>
                                          <p:attrName>style.visibility</p:attrName>
                                        </p:attrNameLst>
                                      </p:cBhvr>
                                      <p:to>
                                        <p:strVal val="visible"/>
                                      </p:to>
                                    </p:set>
                                    <p:animEffect transition="in" filter="fade">
                                      <p:cBhvr>
                                        <p:cTn id="27" dur="1000"/>
                                        <p:tgtEl>
                                          <p:spTgt spid="45063"/>
                                        </p:tgtEl>
                                      </p:cBhvr>
                                    </p:animEffect>
                                    <p:anim calcmode="lin" valueType="num">
                                      <p:cBhvr>
                                        <p:cTn id="28" dur="1000" fill="hold"/>
                                        <p:tgtEl>
                                          <p:spTgt spid="45063"/>
                                        </p:tgtEl>
                                        <p:attrNameLst>
                                          <p:attrName>ppt_x</p:attrName>
                                        </p:attrNameLst>
                                      </p:cBhvr>
                                      <p:tavLst>
                                        <p:tav tm="0">
                                          <p:val>
                                            <p:strVal val="#ppt_x"/>
                                          </p:val>
                                        </p:tav>
                                        <p:tav tm="100000">
                                          <p:val>
                                            <p:strVal val="#ppt_x"/>
                                          </p:val>
                                        </p:tav>
                                      </p:tavLst>
                                    </p:anim>
                                    <p:anim calcmode="lin" valueType="num">
                                      <p:cBhvr>
                                        <p:cTn id="29" dur="900" decel="100000" fill="hold"/>
                                        <p:tgtEl>
                                          <p:spTgt spid="45063"/>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45063"/>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nodeType="clickEffect">
                                  <p:stCondLst>
                                    <p:cond delay="0"/>
                                  </p:stCondLst>
                                  <p:childTnLst>
                                    <p:set>
                                      <p:cBhvr>
                                        <p:cTn id="34" dur="1" fill="hold">
                                          <p:stCondLst>
                                            <p:cond delay="0"/>
                                          </p:stCondLst>
                                        </p:cTn>
                                        <p:tgtEl>
                                          <p:spTgt spid="45058">
                                            <p:txEl>
                                              <p:pRg st="10" end="10"/>
                                            </p:txEl>
                                          </p:spTgt>
                                        </p:tgtEl>
                                        <p:attrNameLst>
                                          <p:attrName>style.visibility</p:attrName>
                                        </p:attrNameLst>
                                      </p:cBhvr>
                                      <p:to>
                                        <p:strVal val="visible"/>
                                      </p:to>
                                    </p:set>
                                    <p:animEffect transition="in" filter="fade">
                                      <p:cBhvr>
                                        <p:cTn id="35" dur="1000"/>
                                        <p:tgtEl>
                                          <p:spTgt spid="45058">
                                            <p:txEl>
                                              <p:pRg st="10" end="10"/>
                                            </p:txEl>
                                          </p:spTgt>
                                        </p:tgtEl>
                                      </p:cBhvr>
                                    </p:animEffect>
                                    <p:anim calcmode="lin" valueType="num">
                                      <p:cBhvr>
                                        <p:cTn id="36" dur="1000" fill="hold"/>
                                        <p:tgtEl>
                                          <p:spTgt spid="45058">
                                            <p:txEl>
                                              <p:pRg st="10" end="10"/>
                                            </p:txEl>
                                          </p:spTgt>
                                        </p:tgtEl>
                                        <p:attrNameLst>
                                          <p:attrName>ppt_x</p:attrName>
                                        </p:attrNameLst>
                                      </p:cBhvr>
                                      <p:tavLst>
                                        <p:tav tm="0">
                                          <p:val>
                                            <p:strVal val="#ppt_x"/>
                                          </p:val>
                                        </p:tav>
                                        <p:tav tm="100000">
                                          <p:val>
                                            <p:strVal val="#ppt_x"/>
                                          </p:val>
                                        </p:tav>
                                      </p:tavLst>
                                    </p:anim>
                                    <p:anim calcmode="lin" valueType="num">
                                      <p:cBhvr>
                                        <p:cTn id="37" dur="900" decel="100000" fill="hold"/>
                                        <p:tgtEl>
                                          <p:spTgt spid="45058">
                                            <p:txEl>
                                              <p:pRg st="10" end="10"/>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45058">
                                            <p:txEl>
                                              <p:pRg st="10" end="10"/>
                                            </p:txEl>
                                          </p:spTgt>
                                        </p:tgtEl>
                                        <p:attrNameLst>
                                          <p:attrName>ppt_y</p:attrName>
                                        </p:attrNameLst>
                                      </p:cBhvr>
                                      <p:tavLst>
                                        <p:tav tm="0">
                                          <p:val>
                                            <p:strVal val="#ppt_y-.03"/>
                                          </p:val>
                                        </p:tav>
                                        <p:tav tm="100000">
                                          <p:val>
                                            <p:strVal val="#ppt_y"/>
                                          </p:val>
                                        </p:tav>
                                      </p:tavLst>
                                    </p:anim>
                                  </p:childTnLst>
                                </p:cTn>
                              </p:par>
                              <p:par>
                                <p:cTn id="39" presetID="37" presetClass="entr" presetSubtype="0" fill="hold" nodeType="withEffect">
                                  <p:stCondLst>
                                    <p:cond delay="0"/>
                                  </p:stCondLst>
                                  <p:childTnLst>
                                    <p:set>
                                      <p:cBhvr>
                                        <p:cTn id="40" dur="1" fill="hold">
                                          <p:stCondLst>
                                            <p:cond delay="0"/>
                                          </p:stCondLst>
                                        </p:cTn>
                                        <p:tgtEl>
                                          <p:spTgt spid="45064"/>
                                        </p:tgtEl>
                                        <p:attrNameLst>
                                          <p:attrName>style.visibility</p:attrName>
                                        </p:attrNameLst>
                                      </p:cBhvr>
                                      <p:to>
                                        <p:strVal val="visible"/>
                                      </p:to>
                                    </p:set>
                                    <p:animEffect transition="in" filter="fade">
                                      <p:cBhvr>
                                        <p:cTn id="41" dur="1000"/>
                                        <p:tgtEl>
                                          <p:spTgt spid="45064"/>
                                        </p:tgtEl>
                                      </p:cBhvr>
                                    </p:animEffect>
                                    <p:anim calcmode="lin" valueType="num">
                                      <p:cBhvr>
                                        <p:cTn id="42" dur="1000" fill="hold"/>
                                        <p:tgtEl>
                                          <p:spTgt spid="45064"/>
                                        </p:tgtEl>
                                        <p:attrNameLst>
                                          <p:attrName>ppt_x</p:attrName>
                                        </p:attrNameLst>
                                      </p:cBhvr>
                                      <p:tavLst>
                                        <p:tav tm="0">
                                          <p:val>
                                            <p:strVal val="#ppt_x"/>
                                          </p:val>
                                        </p:tav>
                                        <p:tav tm="100000">
                                          <p:val>
                                            <p:strVal val="#ppt_x"/>
                                          </p:val>
                                        </p:tav>
                                      </p:tavLst>
                                    </p:anim>
                                    <p:anim calcmode="lin" valueType="num">
                                      <p:cBhvr>
                                        <p:cTn id="43" dur="900" decel="100000" fill="hold"/>
                                        <p:tgtEl>
                                          <p:spTgt spid="45064"/>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45064"/>
                                        </p:tgtEl>
                                        <p:attrNameLst>
                                          <p:attrName>ppt_y</p:attrName>
                                        </p:attrNameLst>
                                      </p:cBhvr>
                                      <p:tavLst>
                                        <p:tav tm="0">
                                          <p:val>
                                            <p:strVal val="#ppt_y-.03"/>
                                          </p:val>
                                        </p:tav>
                                        <p:tav tm="100000">
                                          <p:val>
                                            <p:strVal val="#ppt_y"/>
                                          </p:val>
                                        </p:tav>
                                      </p:tavLst>
                                    </p:anim>
                                  </p:childTnLst>
                                </p:cTn>
                              </p:par>
                              <p:par>
                                <p:cTn id="45" presetID="37" presetClass="entr" presetSubtype="0" fill="hold" nodeType="withEffect">
                                  <p:stCondLst>
                                    <p:cond delay="0"/>
                                  </p:stCondLst>
                                  <p:childTnLst>
                                    <p:set>
                                      <p:cBhvr>
                                        <p:cTn id="46" dur="1" fill="hold">
                                          <p:stCondLst>
                                            <p:cond delay="0"/>
                                          </p:stCondLst>
                                        </p:cTn>
                                        <p:tgtEl>
                                          <p:spTgt spid="2"/>
                                        </p:tgtEl>
                                        <p:attrNameLst>
                                          <p:attrName>style.visibility</p:attrName>
                                        </p:attrNameLst>
                                      </p:cBhvr>
                                      <p:to>
                                        <p:strVal val="visible"/>
                                      </p:to>
                                    </p:set>
                                    <p:animEffect transition="in" filter="fade">
                                      <p:cBhvr>
                                        <p:cTn id="47" dur="1000"/>
                                        <p:tgtEl>
                                          <p:spTgt spid="2"/>
                                        </p:tgtEl>
                                      </p:cBhvr>
                                    </p:animEffect>
                                    <p:anim calcmode="lin" valueType="num">
                                      <p:cBhvr>
                                        <p:cTn id="48" dur="1000" fill="hold"/>
                                        <p:tgtEl>
                                          <p:spTgt spid="2"/>
                                        </p:tgtEl>
                                        <p:attrNameLst>
                                          <p:attrName>ppt_x</p:attrName>
                                        </p:attrNameLst>
                                      </p:cBhvr>
                                      <p:tavLst>
                                        <p:tav tm="0">
                                          <p:val>
                                            <p:strVal val="#ppt_x"/>
                                          </p:val>
                                        </p:tav>
                                        <p:tav tm="100000">
                                          <p:val>
                                            <p:strVal val="#ppt_x"/>
                                          </p:val>
                                        </p:tav>
                                      </p:tavLst>
                                    </p:anim>
                                    <p:anim calcmode="lin" valueType="num">
                                      <p:cBhvr>
                                        <p:cTn id="49" dur="900" decel="100000" fill="hold"/>
                                        <p:tgtEl>
                                          <p:spTgt spid="2"/>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Example 8 – </a:t>
            </a:r>
            <a:r>
              <a:rPr lang="en-US" altLang="en-US" sz="4000" i="1" smtClean="0">
                <a:solidFill>
                  <a:schemeClr val="bg1"/>
                </a:solidFill>
              </a:rPr>
              <a:t>Solution</a:t>
            </a:r>
          </a:p>
        </p:txBody>
      </p:sp>
      <p:pic>
        <p:nvPicPr>
          <p:cNvPr id="19460" name="Picture 7" descr="= negative int((u prime)/u) d x. Substitute: u = cos(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7375" y="1792288"/>
            <a:ext cx="6143625"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88" name="Picture 8" descr="= negative ln(abs(u)) + C. Apply log rule.&#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4538" y="2878138"/>
            <a:ext cx="5591175" cy="39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089" name="Picture 9" descr="= negative ln(abs(cos(x))) + C. Back-substitute.&#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93913" y="3505200"/>
            <a:ext cx="547052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3"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6088"/>
                                        </p:tgtEl>
                                        <p:attrNameLst>
                                          <p:attrName>style.visibility</p:attrName>
                                        </p:attrNameLst>
                                      </p:cBhvr>
                                      <p:to>
                                        <p:strVal val="visible"/>
                                      </p:to>
                                    </p:set>
                                    <p:animEffect transition="in" filter="fade">
                                      <p:cBhvr>
                                        <p:cTn id="7" dur="1000"/>
                                        <p:tgtEl>
                                          <p:spTgt spid="46088"/>
                                        </p:tgtEl>
                                      </p:cBhvr>
                                    </p:animEffect>
                                    <p:anim calcmode="lin" valueType="num">
                                      <p:cBhvr>
                                        <p:cTn id="8" dur="1000" fill="hold"/>
                                        <p:tgtEl>
                                          <p:spTgt spid="46088"/>
                                        </p:tgtEl>
                                        <p:attrNameLst>
                                          <p:attrName>ppt_x</p:attrName>
                                        </p:attrNameLst>
                                      </p:cBhvr>
                                      <p:tavLst>
                                        <p:tav tm="0">
                                          <p:val>
                                            <p:strVal val="#ppt_x"/>
                                          </p:val>
                                        </p:tav>
                                        <p:tav tm="100000">
                                          <p:val>
                                            <p:strVal val="#ppt_x"/>
                                          </p:val>
                                        </p:tav>
                                      </p:tavLst>
                                    </p:anim>
                                    <p:anim calcmode="lin" valueType="num">
                                      <p:cBhvr>
                                        <p:cTn id="9" dur="900" decel="100000" fill="hold"/>
                                        <p:tgtEl>
                                          <p:spTgt spid="46088"/>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6088"/>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6089"/>
                                        </p:tgtEl>
                                        <p:attrNameLst>
                                          <p:attrName>style.visibility</p:attrName>
                                        </p:attrNameLst>
                                      </p:cBhvr>
                                      <p:to>
                                        <p:strVal val="visible"/>
                                      </p:to>
                                    </p:set>
                                    <p:animEffect transition="in" filter="fade">
                                      <p:cBhvr>
                                        <p:cTn id="15" dur="1000"/>
                                        <p:tgtEl>
                                          <p:spTgt spid="46089"/>
                                        </p:tgtEl>
                                      </p:cBhvr>
                                    </p:animEffect>
                                    <p:anim calcmode="lin" valueType="num">
                                      <p:cBhvr>
                                        <p:cTn id="16" dur="1000" fill="hold"/>
                                        <p:tgtEl>
                                          <p:spTgt spid="46089"/>
                                        </p:tgtEl>
                                        <p:attrNameLst>
                                          <p:attrName>ppt_x</p:attrName>
                                        </p:attrNameLst>
                                      </p:cBhvr>
                                      <p:tavLst>
                                        <p:tav tm="0">
                                          <p:val>
                                            <p:strVal val="#ppt_x"/>
                                          </p:val>
                                        </p:tav>
                                        <p:tav tm="100000">
                                          <p:val>
                                            <p:strVal val="#ppt_x"/>
                                          </p:val>
                                        </p:tav>
                                      </p:tavLst>
                                    </p:anim>
                                    <p:anim calcmode="lin" valueType="num">
                                      <p:cBhvr>
                                        <p:cTn id="17" dur="900" decel="100000" fill="hold"/>
                                        <p:tgtEl>
                                          <p:spTgt spid="46089"/>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608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title"/>
          </p:nvPr>
        </p:nvSpPr>
        <p:spPr>
          <a:xfrm>
            <a:off x="547688" y="319088"/>
            <a:ext cx="8229600" cy="685800"/>
          </a:xfrm>
          <a:noFill/>
        </p:spPr>
        <p:txBody>
          <a:bodyPr/>
          <a:lstStyle/>
          <a:p>
            <a:pPr eaLnBrk="1" hangingPunct="1"/>
            <a:r>
              <a:rPr lang="en-US" altLang="en-US" sz="3900" smtClean="0">
                <a:solidFill>
                  <a:schemeClr val="bg1"/>
                </a:solidFill>
              </a:rPr>
              <a:t>Integrals of Trigonometric Functions</a:t>
            </a:r>
          </a:p>
        </p:txBody>
      </p:sp>
      <p:sp>
        <p:nvSpPr>
          <p:cNvPr id="20483" name="TextBox 5"/>
          <p:cNvSpPr txBox="1">
            <a:spLocks noChangeArrowheads="1"/>
          </p:cNvSpPr>
          <p:nvPr/>
        </p:nvSpPr>
        <p:spPr bwMode="auto">
          <a:xfrm>
            <a:off x="457200" y="13716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The integrals of the six basic trigonometric functions are summarized below.</a:t>
            </a:r>
          </a:p>
        </p:txBody>
      </p:sp>
      <p:pic>
        <p:nvPicPr>
          <p:cNvPr id="20484" name="Picture 1" descr="Integrals of the six basic trigonometric functions. (item 1). int(sin(u)) d u = negative cos(u) + C. (item 2). int(cos(u)) d u = sin(u) + C. (item 3). int(tan(u)) d u = negative ln(abs(cos(u))) + C. (item 4). int(cot(u)) d u = negative ln(abs(sin(u))) + C. (item 5). int(sec(u)) d u = ln(abs(sec(u) + tan(u))) + C. (item 6). int(csc(u)) d u = negative ln(abs(csc(u) + cot(u))) + C.&#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42950" y="2362200"/>
            <a:ext cx="7334250" cy="266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42925" y="2465388"/>
            <a:ext cx="18367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400" b="1"/>
              <a:t>5.2</a:t>
            </a:r>
          </a:p>
        </p:txBody>
      </p:sp>
      <p:sp>
        <p:nvSpPr>
          <p:cNvPr id="4100" name="Text Box 2"/>
          <p:cNvSpPr txBox="1">
            <a:spLocks noChangeArrowheads="1"/>
          </p:cNvSpPr>
          <p:nvPr/>
        </p:nvSpPr>
        <p:spPr bwMode="auto">
          <a:xfrm>
            <a:off x="2514600" y="2209800"/>
            <a:ext cx="6172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 typeface="Wingdings" panose="05000000000000000000" pitchFamily="2" charset="2"/>
              <a:buNone/>
            </a:pPr>
            <a:r>
              <a:rPr lang="en-US" altLang="en-US" sz="4000">
                <a:solidFill>
                  <a:schemeClr val="bg1"/>
                </a:solidFill>
              </a:rPr>
              <a:t>The Natural Logarithmic Function: Integration</a:t>
            </a: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body" idx="1"/>
          </p:nvPr>
        </p:nvSpPr>
        <p:spPr>
          <a:xfrm>
            <a:off x="457200" y="1370013"/>
            <a:ext cx="8226425" cy="5256212"/>
          </a:xfrm>
        </p:spPr>
        <p:txBody>
          <a:bodyPr/>
          <a:lstStyle/>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Use the Log Rule for Integration to integrate a rational function.</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Integrate trigonometric functions</a:t>
            </a:r>
            <a:r>
              <a:rPr lang="en-US" altLang="en-US" sz="2800" kern="1200" dirty="0" smtClean="0">
                <a:cs typeface="Arial" panose="020B0604020202020204" pitchFamily="34" charset="0"/>
              </a:rPr>
              <a:t>.</a:t>
            </a:r>
            <a:endParaRPr lang="en-US" altLang="en-US" sz="2800" kern="1200" dirty="0">
              <a:cs typeface="Arial" panose="020B0604020202020204" pitchFamily="34" charset="0"/>
            </a:endParaRPr>
          </a:p>
        </p:txBody>
      </p:sp>
      <p:sp>
        <p:nvSpPr>
          <p:cNvPr id="6147" name="Text Box 5"/>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Objectives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6"/>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a:t>Log Rule for Integration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Log Rule for Integration</a:t>
            </a:r>
          </a:p>
        </p:txBody>
      </p:sp>
      <p:sp>
        <p:nvSpPr>
          <p:cNvPr id="8195" name="Rectangle 3"/>
          <p:cNvSpPr>
            <a:spLocks noGrp="1" noChangeArrowheads="1"/>
          </p:cNvSpPr>
          <p:nvPr>
            <p:ph type="body" idx="1"/>
          </p:nvPr>
        </p:nvSpPr>
        <p:spPr>
          <a:xfrm>
            <a:off x="457200" y="1370013"/>
            <a:ext cx="8226425" cy="5256212"/>
          </a:xfrm>
          <a:noFill/>
        </p:spPr>
        <p:txBody>
          <a:bodyPr/>
          <a:lstStyle/>
          <a:p>
            <a:pPr eaLnBrk="1" hangingPunct="1">
              <a:buFont typeface="Wingdings" panose="05000000000000000000" pitchFamily="2" charset="2"/>
              <a:buNone/>
            </a:pPr>
            <a:r>
              <a:rPr lang="en-US" altLang="en-US" dirty="0" smtClean="0"/>
              <a:t>The differentiation rules</a:t>
            </a:r>
          </a:p>
          <a:p>
            <a:pPr eaLnBrk="1" hangingPunct="1">
              <a:buFont typeface="Wingdings" panose="05000000000000000000" pitchFamily="2" charset="2"/>
              <a:buNone/>
            </a:pPr>
            <a:endParaRPr lang="en-US" altLang="en-US" dirty="0" smtClean="0"/>
          </a:p>
          <a:p>
            <a:pPr eaLnBrk="1" hangingPunct="1">
              <a:buFont typeface="Wingdings" panose="05000000000000000000" pitchFamily="2" charset="2"/>
              <a:buNone/>
            </a:pPr>
            <a:r>
              <a:rPr lang="en-US" altLang="en-US" dirty="0" smtClean="0"/>
              <a:t>                                 and </a:t>
            </a:r>
          </a:p>
          <a:p>
            <a:pPr eaLnBrk="1" hangingPunct="1">
              <a:buFont typeface="Wingdings" panose="05000000000000000000" pitchFamily="2" charset="2"/>
              <a:buNone/>
            </a:pPr>
            <a:endParaRPr lang="en-US" altLang="en-US" dirty="0" smtClean="0"/>
          </a:p>
          <a:p>
            <a:pPr eaLnBrk="1" hangingPunct="1">
              <a:buFont typeface="Wingdings" panose="05000000000000000000" pitchFamily="2" charset="2"/>
              <a:buNone/>
            </a:pPr>
            <a:r>
              <a:rPr lang="en-US" altLang="en-US" dirty="0" smtClean="0"/>
              <a:t>produce the following integration rule. </a:t>
            </a:r>
          </a:p>
          <a:p>
            <a:pPr eaLnBrk="1" hangingPunct="1">
              <a:buFont typeface="Wingdings" panose="05000000000000000000" pitchFamily="2" charset="2"/>
              <a:buNone/>
            </a:pPr>
            <a:r>
              <a:rPr lang="en-US" altLang="en-US" dirty="0" smtClean="0"/>
              <a:t>  </a:t>
            </a:r>
          </a:p>
        </p:txBody>
      </p:sp>
      <p:pic>
        <p:nvPicPr>
          <p:cNvPr id="8196" name="Picture 4" descr="(d/(d x))[ln(abs(x))] = 1/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057400"/>
            <a:ext cx="1828800"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5" descr="(d/(d x))[ln(abs(u))] = (u prime)/u.&#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2133600"/>
            <a:ext cx="175260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1" descr="Theorem 5.5. Log rule for integration. Let u be a differentiable function of x. (item 1). int(1/x) d x = ln(abs(x)) + C. (item 2). int(1/u) d u = ln(abs(u)) + C.&#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03263" y="3671888"/>
            <a:ext cx="7918450"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p:cNvSpPr>
            <a:spLocks noGrp="1" noChangeArrowheads="1"/>
          </p:cNvSpPr>
          <p:nvPr>
            <p:ph type="body" idx="1"/>
          </p:nvPr>
        </p:nvSpPr>
        <p:spPr>
          <a:xfrm>
            <a:off x="457200" y="1370013"/>
            <a:ext cx="8229600" cy="5256212"/>
          </a:xfrm>
          <a:noFill/>
        </p:spPr>
        <p:txBody>
          <a:bodyPr/>
          <a:lstStyle/>
          <a:p>
            <a:pPr marL="0" indent="0" eaLnBrk="1" hangingPunct="1">
              <a:buFont typeface="Wingdings" panose="05000000000000000000" pitchFamily="2" charset="2"/>
              <a:buNone/>
            </a:pPr>
            <a:r>
              <a:rPr lang="en-US" altLang="en-US" smtClean="0"/>
              <a:t>Because                    the second formula can also be written as </a:t>
            </a:r>
          </a:p>
        </p:txBody>
      </p:sp>
      <p:pic>
        <p:nvPicPr>
          <p:cNvPr id="9219" name="Picture 7" descr="d u = (u prime) d 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7850" y="1447800"/>
            <a:ext cx="142875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Rectangle 12"/>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Log Rule for Integration</a:t>
            </a:r>
          </a:p>
        </p:txBody>
      </p:sp>
      <p:pic>
        <p:nvPicPr>
          <p:cNvPr id="9221" name="Picture 1" descr="int((u prime)/u) d x = ln(abs(u)) + C. Alternative form of log rule.&#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93825" y="2508250"/>
            <a:ext cx="5232400"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47688" y="319088"/>
            <a:ext cx="8229600" cy="685800"/>
          </a:xfrm>
          <a:noFill/>
        </p:spPr>
        <p:txBody>
          <a:bodyPr/>
          <a:lstStyle/>
          <a:p>
            <a:pPr eaLnBrk="1" hangingPunct="1"/>
            <a:r>
              <a:rPr lang="en-US" altLang="en-US" sz="3000" smtClean="0">
                <a:solidFill>
                  <a:schemeClr val="bg1"/>
                </a:solidFill>
              </a:rPr>
              <a:t>Example 1 – </a:t>
            </a:r>
            <a:r>
              <a:rPr lang="en-US" altLang="en-US" sz="3000" i="1" smtClean="0">
                <a:solidFill>
                  <a:schemeClr val="bg1"/>
                </a:solidFill>
              </a:rPr>
              <a:t>Using the Log Rule for Integration</a:t>
            </a:r>
            <a:r>
              <a:rPr lang="en-US" altLang="en-US" sz="3000" smtClean="0">
                <a:solidFill>
                  <a:schemeClr val="bg1"/>
                </a:solidFill>
              </a:rPr>
              <a:t> </a:t>
            </a:r>
          </a:p>
        </p:txBody>
      </p:sp>
      <p:sp>
        <p:nvSpPr>
          <p:cNvPr id="35843" name="Rectangle 3"/>
          <p:cNvSpPr>
            <a:spLocks noGrp="1" noChangeArrowheads="1"/>
          </p:cNvSpPr>
          <p:nvPr>
            <p:ph type="body" idx="1"/>
          </p:nvPr>
        </p:nvSpPr>
        <p:spPr>
          <a:xfrm>
            <a:off x="457200" y="1370013"/>
            <a:ext cx="8226425" cy="5256212"/>
          </a:xfrm>
          <a:noFill/>
        </p:spPr>
        <p:txBody>
          <a:bodyPr/>
          <a:lstStyle/>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z="1600"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z="1800" smtClean="0"/>
          </a:p>
          <a:p>
            <a:pPr marL="0" indent="0" eaLnBrk="1" hangingPunct="1">
              <a:buFont typeface="Wingdings" panose="05000000000000000000" pitchFamily="2" charset="2"/>
              <a:buNone/>
            </a:pPr>
            <a:r>
              <a:rPr lang="en-US" altLang="en-US" smtClean="0"/>
              <a:t>Because </a:t>
            </a:r>
            <a:r>
              <a:rPr lang="en-US" altLang="en-US" i="1" smtClean="0"/>
              <a:t>x</a:t>
            </a:r>
            <a:r>
              <a:rPr lang="en-US" altLang="en-US" baseline="30000" smtClean="0"/>
              <a:t>2</a:t>
            </a:r>
            <a:r>
              <a:rPr lang="en-US" altLang="en-US" smtClean="0"/>
              <a:t> cannot be negative, the absolute value notation is unnecessary in the final form of the antiderivative. </a:t>
            </a:r>
          </a:p>
        </p:txBody>
      </p:sp>
      <p:pic>
        <p:nvPicPr>
          <p:cNvPr id="10244" name="Picture 13" descr="int(2/x) d x = 2 int(1/x) d x. Constant multiple rule.&#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1688" y="1782763"/>
            <a:ext cx="6161087" cy="65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4" name="Picture 14" descr="= 2 ln(abs(x)) + C. Log rule for integration.&#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77975" y="2789238"/>
            <a:ext cx="558482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55" name="Picture 15" descr="= ln(x^2) + C. Property of logarithms.&#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81150" y="3565525"/>
            <a:ext cx="5457825"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5854"/>
                                        </p:tgtEl>
                                        <p:attrNameLst>
                                          <p:attrName>style.visibility</p:attrName>
                                        </p:attrNameLst>
                                      </p:cBhvr>
                                      <p:to>
                                        <p:strVal val="visible"/>
                                      </p:to>
                                    </p:set>
                                    <p:animEffect transition="in" filter="fade">
                                      <p:cBhvr>
                                        <p:cTn id="7" dur="1000"/>
                                        <p:tgtEl>
                                          <p:spTgt spid="35854"/>
                                        </p:tgtEl>
                                      </p:cBhvr>
                                    </p:animEffect>
                                    <p:anim calcmode="lin" valueType="num">
                                      <p:cBhvr>
                                        <p:cTn id="8" dur="1000" fill="hold"/>
                                        <p:tgtEl>
                                          <p:spTgt spid="35854"/>
                                        </p:tgtEl>
                                        <p:attrNameLst>
                                          <p:attrName>ppt_x</p:attrName>
                                        </p:attrNameLst>
                                      </p:cBhvr>
                                      <p:tavLst>
                                        <p:tav tm="0">
                                          <p:val>
                                            <p:strVal val="#ppt_x"/>
                                          </p:val>
                                        </p:tav>
                                        <p:tav tm="100000">
                                          <p:val>
                                            <p:strVal val="#ppt_x"/>
                                          </p:val>
                                        </p:tav>
                                      </p:tavLst>
                                    </p:anim>
                                    <p:anim calcmode="lin" valueType="num">
                                      <p:cBhvr>
                                        <p:cTn id="9" dur="900" decel="100000" fill="hold"/>
                                        <p:tgtEl>
                                          <p:spTgt spid="3585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5854"/>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35855"/>
                                        </p:tgtEl>
                                        <p:attrNameLst>
                                          <p:attrName>style.visibility</p:attrName>
                                        </p:attrNameLst>
                                      </p:cBhvr>
                                      <p:to>
                                        <p:strVal val="visible"/>
                                      </p:to>
                                    </p:set>
                                    <p:animEffect transition="in" filter="fade">
                                      <p:cBhvr>
                                        <p:cTn id="15" dur="1000"/>
                                        <p:tgtEl>
                                          <p:spTgt spid="35855"/>
                                        </p:tgtEl>
                                      </p:cBhvr>
                                    </p:animEffect>
                                    <p:anim calcmode="lin" valueType="num">
                                      <p:cBhvr>
                                        <p:cTn id="16" dur="1000" fill="hold"/>
                                        <p:tgtEl>
                                          <p:spTgt spid="35855"/>
                                        </p:tgtEl>
                                        <p:attrNameLst>
                                          <p:attrName>ppt_x</p:attrName>
                                        </p:attrNameLst>
                                      </p:cBhvr>
                                      <p:tavLst>
                                        <p:tav tm="0">
                                          <p:val>
                                            <p:strVal val="#ppt_x"/>
                                          </p:val>
                                        </p:tav>
                                        <p:tav tm="100000">
                                          <p:val>
                                            <p:strVal val="#ppt_x"/>
                                          </p:val>
                                        </p:tav>
                                      </p:tavLst>
                                    </p:anim>
                                    <p:anim calcmode="lin" valueType="num">
                                      <p:cBhvr>
                                        <p:cTn id="17" dur="900" decel="100000" fill="hold"/>
                                        <p:tgtEl>
                                          <p:spTgt spid="35855"/>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5855"/>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35843">
                                            <p:txEl>
                                              <p:pRg st="7" end="7"/>
                                            </p:txEl>
                                          </p:spTgt>
                                        </p:tgtEl>
                                        <p:attrNameLst>
                                          <p:attrName>style.visibility</p:attrName>
                                        </p:attrNameLst>
                                      </p:cBhvr>
                                      <p:to>
                                        <p:strVal val="visible"/>
                                      </p:to>
                                    </p:set>
                                    <p:animEffect transition="in" filter="fade">
                                      <p:cBhvr>
                                        <p:cTn id="23" dur="1000"/>
                                        <p:tgtEl>
                                          <p:spTgt spid="35843">
                                            <p:txEl>
                                              <p:pRg st="7" end="7"/>
                                            </p:txEl>
                                          </p:spTgt>
                                        </p:tgtEl>
                                      </p:cBhvr>
                                    </p:animEffect>
                                    <p:anim calcmode="lin" valueType="num">
                                      <p:cBhvr>
                                        <p:cTn id="24" dur="1000" fill="hold"/>
                                        <p:tgtEl>
                                          <p:spTgt spid="35843">
                                            <p:txEl>
                                              <p:pRg st="7" end="7"/>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5843">
                                            <p:txEl>
                                              <p:pRg st="7" end="7"/>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5843">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457200" y="1370013"/>
            <a:ext cx="8226425" cy="5256212"/>
          </a:xfrm>
          <a:noFill/>
        </p:spPr>
        <p:txBody>
          <a:bodyPr/>
          <a:lstStyle/>
          <a:p>
            <a:pPr marL="0" indent="0" eaLnBrk="1" hangingPunct="1">
              <a:buFont typeface="Wingdings" panose="05000000000000000000" pitchFamily="2" charset="2"/>
              <a:buNone/>
            </a:pPr>
            <a:r>
              <a:rPr lang="en-US" altLang="en-US" smtClean="0"/>
              <a:t>Integrals to which the Log Rule can be applied often appear in disguised form. For instance, when a rational function has a </a:t>
            </a:r>
            <a:r>
              <a:rPr lang="en-US" altLang="en-US" i="1" smtClean="0"/>
              <a:t>numerator of degree greater than or equal to that of the denominator</a:t>
            </a:r>
            <a:r>
              <a:rPr lang="en-US" altLang="en-US" smtClean="0"/>
              <a:t>, division may reveal a form to which you can apply the Log Rule. </a:t>
            </a:r>
          </a:p>
          <a:p>
            <a:pPr marL="0" indent="0" eaLnBrk="1" hangingPunct="1">
              <a:buFont typeface="Wingdings" panose="05000000000000000000" pitchFamily="2" charset="2"/>
              <a:buNone/>
            </a:pPr>
            <a:endParaRPr lang="en-US" altLang="en-US" sz="1800" smtClean="0"/>
          </a:p>
          <a:p>
            <a:pPr marL="0" indent="0" eaLnBrk="1" hangingPunct="1">
              <a:buFont typeface="Wingdings" panose="05000000000000000000" pitchFamily="2" charset="2"/>
              <a:buNone/>
            </a:pPr>
            <a:r>
              <a:rPr lang="en-US" altLang="en-US" smtClean="0"/>
              <a:t>This is shown in Example 5.</a:t>
            </a:r>
          </a:p>
        </p:txBody>
      </p:sp>
      <p:sp>
        <p:nvSpPr>
          <p:cNvPr id="11267" name="Rectangle 10"/>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Log Rule for Integration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body" idx="1"/>
          </p:nvPr>
        </p:nvSpPr>
        <p:spPr>
          <a:xfrm>
            <a:off x="457200" y="1295400"/>
            <a:ext cx="8226425" cy="5257800"/>
          </a:xfrm>
        </p:spPr>
        <p:txBody>
          <a:bodyPr/>
          <a:lstStyle/>
          <a:p>
            <a:pPr marL="0" indent="0" eaLnBrk="1" hangingPunct="1">
              <a:buFont typeface="Wingdings" panose="05000000000000000000" pitchFamily="2" charset="2"/>
              <a:buNone/>
              <a:defRPr/>
            </a:pPr>
            <a:r>
              <a:rPr lang="en-US" altLang="en-US" dirty="0" smtClean="0"/>
              <a:t>Find the indefinite integral.</a:t>
            </a:r>
          </a:p>
          <a:p>
            <a:pPr marL="0" indent="0"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endParaRPr lang="en-US" altLang="en-US" dirty="0" smtClean="0">
              <a:solidFill>
                <a:srgbClr val="0073AE"/>
              </a:solidFill>
            </a:endParaRPr>
          </a:p>
          <a:p>
            <a:pPr marL="0" indent="0" eaLnBrk="1" hangingPunct="1">
              <a:lnSpc>
                <a:spcPct val="110000"/>
              </a:lnSpc>
              <a:buFont typeface="Wingdings" panose="05000000000000000000" pitchFamily="2" charset="2"/>
              <a:buNone/>
              <a:defRPr/>
            </a:pPr>
            <a:r>
              <a:rPr lang="en-US" altLang="en-US" kern="1200" dirty="0">
                <a:solidFill>
                  <a:srgbClr val="D7181E"/>
                </a:solidFill>
                <a:cs typeface="Arial" panose="020B0604020202020204" pitchFamily="34" charset="0"/>
              </a:rPr>
              <a:t>Solution: </a:t>
            </a:r>
          </a:p>
          <a:p>
            <a:pPr marL="0" indent="0" eaLnBrk="1" hangingPunct="1">
              <a:buFont typeface="Wingdings" panose="05000000000000000000" pitchFamily="2" charset="2"/>
              <a:buNone/>
              <a:defRPr/>
            </a:pPr>
            <a:r>
              <a:rPr lang="en-US" altLang="en-US" dirty="0" smtClean="0"/>
              <a:t>Begin by using long division to rewrite the integrand.</a:t>
            </a:r>
          </a:p>
          <a:p>
            <a:pPr marL="0" indent="0"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r>
              <a:rPr lang="en-US" altLang="en-US" dirty="0" smtClean="0"/>
              <a:t>Now, you can integrate to obtain</a:t>
            </a:r>
          </a:p>
        </p:txBody>
      </p:sp>
      <p:sp>
        <p:nvSpPr>
          <p:cNvPr id="12291" name="Rectangle 3"/>
          <p:cNvSpPr>
            <a:spLocks noGrp="1" noChangeArrowheads="1"/>
          </p:cNvSpPr>
          <p:nvPr>
            <p:ph type="title"/>
          </p:nvPr>
        </p:nvSpPr>
        <p:spPr>
          <a:xfrm>
            <a:off x="547688" y="319088"/>
            <a:ext cx="8229600" cy="685800"/>
          </a:xfrm>
          <a:noFill/>
        </p:spPr>
        <p:txBody>
          <a:bodyPr/>
          <a:lstStyle/>
          <a:p>
            <a:pPr eaLnBrk="1" hangingPunct="1"/>
            <a:r>
              <a:rPr lang="en-US" altLang="en-US" sz="2700" smtClean="0">
                <a:solidFill>
                  <a:schemeClr val="bg1"/>
                </a:solidFill>
              </a:rPr>
              <a:t>Example 5 – </a:t>
            </a:r>
            <a:r>
              <a:rPr lang="en-US" altLang="en-US" sz="2700" i="1" smtClean="0">
                <a:solidFill>
                  <a:schemeClr val="bg1"/>
                </a:solidFill>
              </a:rPr>
              <a:t>Using Long Division Before Integrating</a:t>
            </a:r>
          </a:p>
        </p:txBody>
      </p:sp>
      <p:pic>
        <p:nvPicPr>
          <p:cNvPr id="12292" name="Picture 4" descr="int((x^2 + x + 1)/(x^2 + 1)) d x.&#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19200" y="1828800"/>
            <a:ext cx="180975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5" name="Picture 7" descr="(step 1). (x^2 + x + 1)/(x^2 + 1). (step 2). (x^2 + x + 1) divided by (x^2 + 1) in long division format. (x^2 + 1) goes into (x^2 + x + 1) once. Put 1 in the ones place of the quotient. (x^2 + x + 1) minus (x^2 + 1) = x. (x^2 + 1) cannot go into x. The answer is 1 remainder x. (step 3). 1 + x/(x^2+ 1).&#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013" y="3581400"/>
            <a:ext cx="5311775" cy="117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6" name="Picture 8" descr="int((x^2 + x + 1)/(x^2 + 1)) d x = int(1 + x/(x^2 + 1)) d x. Rewrite using long division.&#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5486400"/>
            <a:ext cx="67151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7890">
                                            <p:txEl>
                                              <p:pRg st="3" end="3"/>
                                            </p:txEl>
                                          </p:spTgt>
                                        </p:tgtEl>
                                        <p:attrNameLst>
                                          <p:attrName>style.visibility</p:attrName>
                                        </p:attrNameLst>
                                      </p:cBhvr>
                                      <p:to>
                                        <p:strVal val="visible"/>
                                      </p:to>
                                    </p:set>
                                    <p:animEffect transition="in" filter="fade">
                                      <p:cBhvr>
                                        <p:cTn id="7" dur="1000"/>
                                        <p:tgtEl>
                                          <p:spTgt spid="37890">
                                            <p:txEl>
                                              <p:pRg st="3" end="3"/>
                                            </p:txEl>
                                          </p:spTgt>
                                        </p:tgtEl>
                                      </p:cBhvr>
                                    </p:animEffect>
                                    <p:anim calcmode="lin" valueType="num">
                                      <p:cBhvr>
                                        <p:cTn id="8" dur="1000" fill="hold"/>
                                        <p:tgtEl>
                                          <p:spTgt spid="37890">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7890">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7890">
                                            <p:txEl>
                                              <p:pRg st="3" end="3"/>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37890">
                                            <p:txEl>
                                              <p:pRg st="4" end="4"/>
                                            </p:txEl>
                                          </p:spTgt>
                                        </p:tgtEl>
                                        <p:attrNameLst>
                                          <p:attrName>style.visibility</p:attrName>
                                        </p:attrNameLst>
                                      </p:cBhvr>
                                      <p:to>
                                        <p:strVal val="visible"/>
                                      </p:to>
                                    </p:set>
                                    <p:animEffect transition="in" filter="fade">
                                      <p:cBhvr>
                                        <p:cTn id="13" dur="1000"/>
                                        <p:tgtEl>
                                          <p:spTgt spid="37890">
                                            <p:txEl>
                                              <p:pRg st="4" end="4"/>
                                            </p:txEl>
                                          </p:spTgt>
                                        </p:tgtEl>
                                      </p:cBhvr>
                                    </p:animEffect>
                                    <p:anim calcmode="lin" valueType="num">
                                      <p:cBhvr>
                                        <p:cTn id="14" dur="1000" fill="hold"/>
                                        <p:tgtEl>
                                          <p:spTgt spid="37890">
                                            <p:txEl>
                                              <p:pRg st="4" end="4"/>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7890">
                                            <p:txEl>
                                              <p:pRg st="4" end="4"/>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7890">
                                            <p:txEl>
                                              <p:pRg st="4" end="4"/>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37895"/>
                                        </p:tgtEl>
                                        <p:attrNameLst>
                                          <p:attrName>style.visibility</p:attrName>
                                        </p:attrNameLst>
                                      </p:cBhvr>
                                      <p:to>
                                        <p:strVal val="visible"/>
                                      </p:to>
                                    </p:set>
                                    <p:animEffect transition="in" filter="fade">
                                      <p:cBhvr>
                                        <p:cTn id="19" dur="1000"/>
                                        <p:tgtEl>
                                          <p:spTgt spid="37895"/>
                                        </p:tgtEl>
                                      </p:cBhvr>
                                    </p:animEffect>
                                    <p:anim calcmode="lin" valueType="num">
                                      <p:cBhvr>
                                        <p:cTn id="20" dur="1000" fill="hold"/>
                                        <p:tgtEl>
                                          <p:spTgt spid="37895"/>
                                        </p:tgtEl>
                                        <p:attrNameLst>
                                          <p:attrName>ppt_x</p:attrName>
                                        </p:attrNameLst>
                                      </p:cBhvr>
                                      <p:tavLst>
                                        <p:tav tm="0">
                                          <p:val>
                                            <p:strVal val="#ppt_x"/>
                                          </p:val>
                                        </p:tav>
                                        <p:tav tm="100000">
                                          <p:val>
                                            <p:strVal val="#ppt_x"/>
                                          </p:val>
                                        </p:tav>
                                      </p:tavLst>
                                    </p:anim>
                                    <p:anim calcmode="lin" valueType="num">
                                      <p:cBhvr>
                                        <p:cTn id="21" dur="900" decel="100000" fill="hold"/>
                                        <p:tgtEl>
                                          <p:spTgt spid="37895"/>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7895"/>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37890">
                                            <p:txEl>
                                              <p:pRg st="8" end="8"/>
                                            </p:txEl>
                                          </p:spTgt>
                                        </p:tgtEl>
                                        <p:attrNameLst>
                                          <p:attrName>style.visibility</p:attrName>
                                        </p:attrNameLst>
                                      </p:cBhvr>
                                      <p:to>
                                        <p:strVal val="visible"/>
                                      </p:to>
                                    </p:set>
                                    <p:animEffect transition="in" filter="fade">
                                      <p:cBhvr>
                                        <p:cTn id="27" dur="1000"/>
                                        <p:tgtEl>
                                          <p:spTgt spid="37890">
                                            <p:txEl>
                                              <p:pRg st="8" end="8"/>
                                            </p:txEl>
                                          </p:spTgt>
                                        </p:tgtEl>
                                      </p:cBhvr>
                                    </p:animEffect>
                                    <p:anim calcmode="lin" valueType="num">
                                      <p:cBhvr>
                                        <p:cTn id="28" dur="1000" fill="hold"/>
                                        <p:tgtEl>
                                          <p:spTgt spid="37890">
                                            <p:txEl>
                                              <p:pRg st="8" end="8"/>
                                            </p:txEl>
                                          </p:spTgt>
                                        </p:tgtEl>
                                        <p:attrNameLst>
                                          <p:attrName>ppt_x</p:attrName>
                                        </p:attrNameLst>
                                      </p:cBhvr>
                                      <p:tavLst>
                                        <p:tav tm="0">
                                          <p:val>
                                            <p:strVal val="#ppt_x"/>
                                          </p:val>
                                        </p:tav>
                                        <p:tav tm="100000">
                                          <p:val>
                                            <p:strVal val="#ppt_x"/>
                                          </p:val>
                                        </p:tav>
                                      </p:tavLst>
                                    </p:anim>
                                    <p:anim calcmode="lin" valueType="num">
                                      <p:cBhvr>
                                        <p:cTn id="29" dur="900" decel="100000" fill="hold"/>
                                        <p:tgtEl>
                                          <p:spTgt spid="37890">
                                            <p:txEl>
                                              <p:pRg st="8" end="8"/>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37890">
                                            <p:txEl>
                                              <p:pRg st="8" end="8"/>
                                            </p:txEl>
                                          </p:spTgt>
                                        </p:tgtEl>
                                        <p:attrNameLst>
                                          <p:attrName>ppt_y</p:attrName>
                                        </p:attrNameLst>
                                      </p:cBhvr>
                                      <p:tavLst>
                                        <p:tav tm="0">
                                          <p:val>
                                            <p:strVal val="#ppt_y-.03"/>
                                          </p:val>
                                        </p:tav>
                                        <p:tav tm="100000">
                                          <p:val>
                                            <p:strVal val="#ppt_y"/>
                                          </p:val>
                                        </p:tav>
                                      </p:tavLst>
                                    </p:anim>
                                  </p:childTnLst>
                                </p:cTn>
                              </p:par>
                              <p:par>
                                <p:cTn id="31" presetID="37" presetClass="entr" presetSubtype="0" fill="hold" nodeType="withEffect">
                                  <p:stCondLst>
                                    <p:cond delay="0"/>
                                  </p:stCondLst>
                                  <p:childTnLst>
                                    <p:set>
                                      <p:cBhvr>
                                        <p:cTn id="32" dur="1" fill="hold">
                                          <p:stCondLst>
                                            <p:cond delay="0"/>
                                          </p:stCondLst>
                                        </p:cTn>
                                        <p:tgtEl>
                                          <p:spTgt spid="37896"/>
                                        </p:tgtEl>
                                        <p:attrNameLst>
                                          <p:attrName>style.visibility</p:attrName>
                                        </p:attrNameLst>
                                      </p:cBhvr>
                                      <p:to>
                                        <p:strVal val="visible"/>
                                      </p:to>
                                    </p:set>
                                    <p:animEffect transition="in" filter="fade">
                                      <p:cBhvr>
                                        <p:cTn id="33" dur="1000"/>
                                        <p:tgtEl>
                                          <p:spTgt spid="37896"/>
                                        </p:tgtEl>
                                      </p:cBhvr>
                                    </p:animEffect>
                                    <p:anim calcmode="lin" valueType="num">
                                      <p:cBhvr>
                                        <p:cTn id="34" dur="1000" fill="hold"/>
                                        <p:tgtEl>
                                          <p:spTgt spid="37896"/>
                                        </p:tgtEl>
                                        <p:attrNameLst>
                                          <p:attrName>ppt_x</p:attrName>
                                        </p:attrNameLst>
                                      </p:cBhvr>
                                      <p:tavLst>
                                        <p:tav tm="0">
                                          <p:val>
                                            <p:strVal val="#ppt_x"/>
                                          </p:val>
                                        </p:tav>
                                        <p:tav tm="100000">
                                          <p:val>
                                            <p:strVal val="#ppt_x"/>
                                          </p:val>
                                        </p:tav>
                                      </p:tavLst>
                                    </p:anim>
                                    <p:anim calcmode="lin" valueType="num">
                                      <p:cBhvr>
                                        <p:cTn id="35" dur="900" decel="100000" fill="hold"/>
                                        <p:tgtEl>
                                          <p:spTgt spid="37896"/>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789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Larsoen_master slide</Template>
  <TotalTime>856</TotalTime>
  <Words>430</Words>
  <Application>Microsoft Office PowerPoint</Application>
  <PresentationFormat>On-screen Show (4:3)</PresentationFormat>
  <Paragraphs>96</Paragraphs>
  <Slides>17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Wingdings</vt:lpstr>
      <vt:lpstr>Larsoen_master slide</vt:lpstr>
      <vt:lpstr>PowerPoint Presentation</vt:lpstr>
      <vt:lpstr>PowerPoint Presentation</vt:lpstr>
      <vt:lpstr>PowerPoint Presentation</vt:lpstr>
      <vt:lpstr>PowerPoint Presentation</vt:lpstr>
      <vt:lpstr>Log Rule for Integration</vt:lpstr>
      <vt:lpstr>Log Rule for Integration</vt:lpstr>
      <vt:lpstr>Example 1 – Using the Log Rule for Integration </vt:lpstr>
      <vt:lpstr>Log Rule for Integration</vt:lpstr>
      <vt:lpstr>Example 5 – Using Long Division Before Integrating</vt:lpstr>
      <vt:lpstr>Example 5 – Solution</vt:lpstr>
      <vt:lpstr>Log Rule for Integration</vt:lpstr>
      <vt:lpstr>Example 7 – u-Substitution and the Log Rule</vt:lpstr>
      <vt:lpstr>Example 7 – Solution</vt:lpstr>
      <vt:lpstr>PowerPoint Presentation</vt:lpstr>
      <vt:lpstr>Example 8 – Using a Trigonometric Identity</vt:lpstr>
      <vt:lpstr>Example 8 – Solution</vt:lpstr>
      <vt:lpstr>Integrals of Trigonometric Functions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Sivasubramanian, Venkatesan</cp:lastModifiedBy>
  <cp:revision>238</cp:revision>
  <dcterms:created xsi:type="dcterms:W3CDTF">2008-11-21T04:28:28Z</dcterms:created>
  <dcterms:modified xsi:type="dcterms:W3CDTF">2018-08-01T10:08:49Z</dcterms:modified>
</cp:coreProperties>
</file>