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90" r:id="rId2"/>
    <p:sldId id="291" r:id="rId3"/>
    <p:sldId id="256" r:id="rId4"/>
    <p:sldId id="260" r:id="rId5"/>
    <p:sldId id="259" r:id="rId6"/>
    <p:sldId id="261" r:id="rId7"/>
    <p:sldId id="262" r:id="rId8"/>
    <p:sldId id="263" r:id="rId9"/>
    <p:sldId id="264" r:id="rId10"/>
    <p:sldId id="265" r:id="rId11"/>
    <p:sldId id="266" r:id="rId12"/>
    <p:sldId id="267" r:id="rId13"/>
    <p:sldId id="292" r:id="rId14"/>
    <p:sldId id="268" r:id="rId15"/>
    <p:sldId id="269" r:id="rId16"/>
    <p:sldId id="270" r:id="rId17"/>
    <p:sldId id="287" r:id="rId18"/>
    <p:sldId id="271" r:id="rId19"/>
    <p:sldId id="272" r:id="rId20"/>
    <p:sldId id="273" r:id="rId21"/>
    <p:sldId id="288" r:id="rId22"/>
    <p:sldId id="275" r:id="rId23"/>
    <p:sldId id="276" r:id="rId24"/>
    <p:sldId id="277" r:id="rId25"/>
    <p:sldId id="279" r:id="rId26"/>
    <p:sldId id="280" r:id="rId27"/>
    <p:sldId id="281" r:id="rId28"/>
    <p:sldId id="282" r:id="rId29"/>
    <p:sldId id="283" r:id="rId30"/>
    <p:sldId id="286" r:id="rId31"/>
    <p:sldId id="284" r:id="rId32"/>
    <p:sldId id="28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5134" autoAdjust="0"/>
  </p:normalViewPr>
  <p:slideViewPr>
    <p:cSldViewPr>
      <p:cViewPr varScale="1">
        <p:scale>
          <a:sx n="107" d="100"/>
          <a:sy n="107" d="100"/>
        </p:scale>
        <p:origin x="10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E2B0886-A698-4DA6-8BD5-1F9DF4C90DAB}" type="slidenum">
              <a:rPr lang="en-US" altLang="en-US"/>
              <a:pPr>
                <a:defRPr/>
              </a:pPr>
              <a:t>‹#›</a:t>
            </a:fld>
            <a:endParaRPr lang="en-US" altLang="en-US"/>
          </a:p>
        </p:txBody>
      </p:sp>
    </p:spTree>
    <p:extLst>
      <p:ext uri="{BB962C8B-B14F-4D97-AF65-F5344CB8AC3E}">
        <p14:creationId xmlns:p14="http://schemas.microsoft.com/office/powerpoint/2010/main" val="132344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FDD289-6F3A-472D-BC9A-C91EB5DBB42F}" type="slidenum">
              <a:rPr lang="en-US" altLang="en-US"/>
              <a:pPr/>
              <a:t>2</a:t>
            </a:fld>
            <a:endParaRPr lang="en-US" altLang="en-US"/>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34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463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727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099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977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263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888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00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95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133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68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545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32" name="Text Box 12"/>
          <p:cNvSpPr txBox="1">
            <a:spLocks noChangeArrowheads="1"/>
          </p:cNvSpPr>
          <p:nvPr userDrawn="1"/>
        </p:nvSpPr>
        <p:spPr bwMode="auto">
          <a:xfrm>
            <a:off x="8543925" y="6172200"/>
            <a:ext cx="60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84B10C29-1206-4123-8D3B-5CB2BCDBF86F}" type="slidenum">
              <a:rPr lang="en-US" altLang="en-US" smtClean="0"/>
              <a:pPr eaLnBrk="1" hangingPunct="1">
                <a:spcBef>
                  <a:spcPct val="50000"/>
                </a:spcBef>
                <a:defRPr/>
              </a:pPr>
              <a:t>‹#›</a:t>
            </a:fld>
            <a:endParaRPr lang="en-US"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N" altLang="en-US" sz="4000" b="1">
                <a:cs typeface="Arial" panose="020B0604020202020204" pitchFamily="34" charset="0"/>
              </a:rPr>
              <a:t>Integration</a:t>
            </a:r>
            <a:endParaRPr lang="en-US" altLang="en-US" sz="4000" b="1">
              <a:cs typeface="Arial" panose="020B0604020202020204"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95275"/>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4</a:t>
            </a:r>
          </a:p>
        </p:txBody>
      </p:sp>
      <p:pic>
        <p:nvPicPr>
          <p:cNvPr id="3079"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7688" y="346075"/>
            <a:ext cx="8226425"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sp>
        <p:nvSpPr>
          <p:cNvPr id="39939" name="Rectangle 3"/>
          <p:cNvSpPr>
            <a:spLocks noGrp="1" noChangeArrowheads="1"/>
          </p:cNvSpPr>
          <p:nvPr>
            <p:ph type="body" idx="1"/>
          </p:nvPr>
        </p:nvSpPr>
        <p:spPr>
          <a:xfrm>
            <a:off x="457200" y="1370013"/>
            <a:ext cx="8226425" cy="5256212"/>
          </a:xfrm>
          <a:noFill/>
        </p:spPr>
        <p:txBody>
          <a:bodyPr/>
          <a:lstStyle/>
          <a:p>
            <a:pPr marL="0" indent="0" eaLnBrk="1" hangingPunct="1">
              <a:lnSpc>
                <a:spcPct val="110000"/>
              </a:lnSpc>
              <a:buFont typeface="Wingdings" panose="05000000000000000000" pitchFamily="2" charset="2"/>
              <a:buNone/>
            </a:pPr>
            <a:r>
              <a:rPr lang="en-US" altLang="en-US" smtClean="0"/>
              <a:t>Using the Power Rule for Integration and Theorem 4.13, you can write </a:t>
            </a:r>
          </a:p>
          <a:p>
            <a:pPr marL="0" indent="0" eaLnBrk="1" hangingPunct="1">
              <a:lnSpc>
                <a:spcPct val="110000"/>
              </a:lnSpc>
            </a:pPr>
            <a:endParaRPr lang="en-US" altLang="en-US" smtClean="0"/>
          </a:p>
          <a:p>
            <a:pPr marL="0" indent="0" eaLnBrk="1" hangingPunct="1">
              <a:lnSpc>
                <a:spcPct val="110000"/>
              </a:lnSpc>
            </a:pPr>
            <a:endParaRPr lang="en-US" altLang="en-US" smtClean="0"/>
          </a:p>
          <a:p>
            <a:pPr marL="0" indent="0" eaLnBrk="1" hangingPunct="1">
              <a:lnSpc>
                <a:spcPct val="110000"/>
              </a:lnSpc>
            </a:pPr>
            <a:endParaRPr lang="en-US" altLang="en-US" smtClean="0"/>
          </a:p>
          <a:p>
            <a:pPr marL="0" indent="0" eaLnBrk="1" hangingPunct="1">
              <a:lnSpc>
                <a:spcPct val="110000"/>
              </a:lnSpc>
              <a:buFont typeface="Wingdings" panose="05000000000000000000" pitchFamily="2" charset="2"/>
              <a:buNone/>
            </a:pPr>
            <a:r>
              <a:rPr lang="en-US" altLang="en-US" smtClean="0"/>
              <a:t>Try using the Chain Rule to check that the derivative of </a:t>
            </a:r>
          </a:p>
          <a:p>
            <a:pPr marL="0" indent="0" eaLnBrk="1" hangingPunct="1">
              <a:lnSpc>
                <a:spcPct val="110000"/>
              </a:lnSpc>
              <a:buFont typeface="Wingdings" panose="05000000000000000000" pitchFamily="2" charset="2"/>
              <a:buNone/>
            </a:pPr>
            <a:r>
              <a:rPr lang="en-US" altLang="en-US" smtClean="0"/>
              <a:t>	       + </a:t>
            </a:r>
            <a:r>
              <a:rPr lang="en-US" altLang="en-US" i="1" smtClean="0"/>
              <a:t>C</a:t>
            </a:r>
            <a:r>
              <a:rPr lang="en-US" altLang="en-US" smtClean="0"/>
              <a:t>  is the integrand of the original integral.</a:t>
            </a:r>
          </a:p>
        </p:txBody>
      </p:sp>
      <p:pic>
        <p:nvPicPr>
          <p:cNvPr id="39942" name="Picture 6" descr="(1/3) (x^2 + 1)^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4114800"/>
            <a:ext cx="1447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int(((x^2 + 1)^2)(2 x)) d x = 1/3 (x^2 + 1)^3 + C. In the expression int(((x^2 + 1)^2)(2 x)) d x, the expression (x^2 + 1)^2 is labeled: f(g(x)). In the same expression 2 x is labeled: g prime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38400"/>
            <a:ext cx="3810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animEffect transition="in" filter="fade">
                                      <p:cBhvr>
                                        <p:cTn id="7" dur="1000"/>
                                        <p:tgtEl>
                                          <p:spTgt spid="39939">
                                            <p:txEl>
                                              <p:pRg st="4" end="4"/>
                                            </p:txEl>
                                          </p:spTgt>
                                        </p:tgtEl>
                                      </p:cBhvr>
                                    </p:animEffect>
                                    <p:anim calcmode="lin" valueType="num">
                                      <p:cBhvr>
                                        <p:cTn id="8"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9939">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939">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animEffect transition="in" filter="fade">
                                      <p:cBhvr>
                                        <p:cTn id="13" dur="1000"/>
                                        <p:tgtEl>
                                          <p:spTgt spid="39939">
                                            <p:txEl>
                                              <p:pRg st="5" end="5"/>
                                            </p:txEl>
                                          </p:spTgt>
                                        </p:tgtEl>
                                      </p:cBhvr>
                                    </p:animEffect>
                                    <p:anim calcmode="lin" valueType="num">
                                      <p:cBhvr>
                                        <p:cTn id="14"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9939">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9939">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9942"/>
                                        </p:tgtEl>
                                        <p:attrNameLst>
                                          <p:attrName>style.visibility</p:attrName>
                                        </p:attrNameLst>
                                      </p:cBhvr>
                                      <p:to>
                                        <p:strVal val="visible"/>
                                      </p:to>
                                    </p:set>
                                    <p:animEffect transition="in" filter="fade">
                                      <p:cBhvr>
                                        <p:cTn id="19" dur="1000"/>
                                        <p:tgtEl>
                                          <p:spTgt spid="39942"/>
                                        </p:tgtEl>
                                      </p:cBhvr>
                                    </p:animEffect>
                                    <p:anim calcmode="lin" valueType="num">
                                      <p:cBhvr>
                                        <p:cTn id="20" dur="1000" fill="hold"/>
                                        <p:tgtEl>
                                          <p:spTgt spid="39942"/>
                                        </p:tgtEl>
                                        <p:attrNameLst>
                                          <p:attrName>ppt_x</p:attrName>
                                        </p:attrNameLst>
                                      </p:cBhvr>
                                      <p:tavLst>
                                        <p:tav tm="0">
                                          <p:val>
                                            <p:strVal val="#ppt_x"/>
                                          </p:val>
                                        </p:tav>
                                        <p:tav tm="100000">
                                          <p:val>
                                            <p:strVal val="#ppt_x"/>
                                          </p:val>
                                        </p:tav>
                                      </p:tavLst>
                                    </p:anim>
                                    <p:anim calcmode="lin" valueType="num">
                                      <p:cBhvr>
                                        <p:cTn id="21" dur="900" decel="100000" fill="hold"/>
                                        <p:tgtEl>
                                          <p:spTgt spid="3994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9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1370013"/>
            <a:ext cx="8321675" cy="5253037"/>
          </a:xfrm>
          <a:noFill/>
        </p:spPr>
        <p:txBody>
          <a:bodyPr/>
          <a:lstStyle/>
          <a:p>
            <a:pPr marL="0" indent="0" eaLnBrk="1" hangingPunct="1">
              <a:buFont typeface="Wingdings" panose="05000000000000000000" pitchFamily="2" charset="2"/>
              <a:buNone/>
            </a:pPr>
            <a:r>
              <a:rPr lang="en-US" altLang="en-US" smtClean="0"/>
              <a:t>The integrand in Example 1 fits the </a:t>
            </a:r>
            <a:r>
              <a:rPr lang="en-US" altLang="en-US" i="1" smtClean="0"/>
              <a:t>f</a:t>
            </a:r>
            <a:r>
              <a:rPr lang="en-US" altLang="en-US" smtClean="0"/>
              <a:t>(</a:t>
            </a:r>
            <a:r>
              <a:rPr lang="en-US" altLang="en-US" i="1" smtClean="0"/>
              <a:t>g</a:t>
            </a:r>
            <a:r>
              <a:rPr lang="en-US" altLang="en-US" smtClean="0"/>
              <a:t>(</a:t>
            </a:r>
            <a:r>
              <a:rPr lang="en-US" altLang="en-US" i="1" smtClean="0"/>
              <a:t>x</a:t>
            </a:r>
            <a:r>
              <a:rPr lang="en-US" altLang="en-US" smtClean="0"/>
              <a:t>))</a:t>
            </a:r>
            <a:r>
              <a:rPr lang="en-US" altLang="en-US" i="1" smtClean="0"/>
              <a:t>g'</a:t>
            </a:r>
            <a:r>
              <a:rPr lang="en-US" altLang="en-US" smtClean="0"/>
              <a:t>(</a:t>
            </a:r>
            <a:r>
              <a:rPr lang="en-US" altLang="en-US" i="1" smtClean="0"/>
              <a:t>x</a:t>
            </a:r>
            <a:r>
              <a:rPr lang="en-US" altLang="en-US" smtClean="0"/>
              <a:t>) pattern exactly—you only had to recognize the pattern. </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You can extend this technique considerably with the Constant Multiple Rule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Many integrands contain the essential part (the variable part) of </a:t>
            </a:r>
            <a:r>
              <a:rPr lang="en-US" altLang="en-US" i="1" smtClean="0"/>
              <a:t>g'</a:t>
            </a:r>
            <a:r>
              <a:rPr lang="en-US" altLang="en-US" smtClean="0"/>
              <a:t>(</a:t>
            </a:r>
            <a:r>
              <a:rPr lang="en-US" altLang="en-US" i="1" smtClean="0"/>
              <a:t>x</a:t>
            </a:r>
            <a:r>
              <a:rPr lang="en-US" altLang="en-US" smtClean="0"/>
              <a:t>) but are missing a constant multiple. </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In such cases, you can multiply and divide by the necessary constant multiple, as shown in Example 3.</a:t>
            </a:r>
          </a:p>
        </p:txBody>
      </p:sp>
      <p:sp>
        <p:nvSpPr>
          <p:cNvPr id="14339" name="Rectangle 9"/>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Pattern Recognition</a:t>
            </a:r>
          </a:p>
        </p:txBody>
      </p:sp>
      <p:pic>
        <p:nvPicPr>
          <p:cNvPr id="14340" name="Picture 5" descr="int(k f(x)) d x = k int(f(x))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3276600"/>
            <a:ext cx="2971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7688" y="346075"/>
            <a:ext cx="8226425" cy="685800"/>
          </a:xfrm>
          <a:noFill/>
        </p:spPr>
        <p:txBody>
          <a:bodyPr/>
          <a:lstStyle/>
          <a:p>
            <a:pPr eaLnBrk="1" hangingPunct="1"/>
            <a:r>
              <a:rPr lang="en-US" altLang="en-US" sz="2500" smtClean="0">
                <a:solidFill>
                  <a:schemeClr val="bg1"/>
                </a:solidFill>
              </a:rPr>
              <a:t>Example 3 – </a:t>
            </a:r>
            <a:r>
              <a:rPr lang="en-US" altLang="en-US" sz="2500" i="1" smtClean="0">
                <a:solidFill>
                  <a:schemeClr val="bg1"/>
                </a:solidFill>
              </a:rPr>
              <a:t>Multiplying and Dividing by a Constant</a:t>
            </a:r>
          </a:p>
        </p:txBody>
      </p:sp>
      <p:sp>
        <p:nvSpPr>
          <p:cNvPr id="41987" name="Rectangle 3"/>
          <p:cNvSpPr>
            <a:spLocks noGrp="1" noChangeArrowheads="1"/>
          </p:cNvSpPr>
          <p:nvPr>
            <p:ph type="body" idx="1"/>
          </p:nvPr>
        </p:nvSpPr>
        <p:spPr>
          <a:xfrm>
            <a:off x="457200" y="1370013"/>
            <a:ext cx="8458200" cy="5256212"/>
          </a:xfrm>
        </p:spPr>
        <p:txBody>
          <a:bodyPr/>
          <a:lstStyle/>
          <a:p>
            <a:pPr marL="0" indent="0" eaLnBrk="1" hangingPunct="1">
              <a:buFont typeface="Wingdings" pitchFamily="28" charset="2"/>
              <a:buNone/>
              <a:defRPr/>
            </a:pPr>
            <a:r>
              <a:rPr lang="en-IN" dirty="0" smtClean="0"/>
              <a:t>Find </a:t>
            </a:r>
            <a:r>
              <a:rPr lang="en-IN" dirty="0"/>
              <a:t>the indefinite integral.</a:t>
            </a:r>
            <a:r>
              <a:rPr lang="en-US" dirty="0" smtClean="0"/>
              <a:t> </a:t>
            </a:r>
          </a:p>
          <a:p>
            <a:pPr marL="0" indent="0" eaLnBrk="1" hangingPunct="1">
              <a:buFont typeface="Wingdings" pitchFamily="28" charset="2"/>
              <a:buNone/>
              <a:defRPr/>
            </a:pPr>
            <a:endParaRPr lang="en-US" sz="1000" dirty="0" smtClean="0">
              <a:solidFill>
                <a:srgbClr val="0073AE"/>
              </a:solidFill>
            </a:endParaRPr>
          </a:p>
          <a:p>
            <a:pPr marL="0" indent="0" eaLnBrk="1" hangingPunct="1">
              <a:buFont typeface="Wingdings" pitchFamily="28" charset="2"/>
              <a:buNone/>
              <a:defRPr/>
            </a:pPr>
            <a:endParaRPr lang="en-US" kern="1200" dirty="0" smtClean="0">
              <a:solidFill>
                <a:srgbClr val="D7181E"/>
              </a:solidFill>
              <a:cs typeface="Arial" charset="0"/>
            </a:endParaRPr>
          </a:p>
          <a:p>
            <a:pPr marL="0" indent="0" eaLnBrk="1" hangingPunct="1">
              <a:buFont typeface="Wingdings" pitchFamily="28" charset="2"/>
              <a:buNone/>
              <a:defRPr/>
            </a:pPr>
            <a:endParaRPr lang="en-US" sz="1600" kern="1200" dirty="0">
              <a:solidFill>
                <a:srgbClr val="D7181E"/>
              </a:solidFill>
              <a:cs typeface="Arial" charset="0"/>
            </a:endParaRPr>
          </a:p>
          <a:p>
            <a:pPr marL="0" indent="0" eaLnBrk="1" hangingPunct="1">
              <a:buFont typeface="Wingdings" pitchFamily="28" charset="2"/>
              <a:buNone/>
              <a:defRPr/>
            </a:pPr>
            <a:r>
              <a:rPr lang="en-US" kern="1200" dirty="0" smtClean="0">
                <a:solidFill>
                  <a:srgbClr val="D7181E"/>
                </a:solidFill>
                <a:cs typeface="Arial" charset="0"/>
              </a:rPr>
              <a:t>Solution</a:t>
            </a:r>
            <a:r>
              <a:rPr lang="en-US" kern="1200" dirty="0">
                <a:solidFill>
                  <a:srgbClr val="D7181E"/>
                </a:solidFill>
                <a:cs typeface="Arial" charset="0"/>
              </a:rPr>
              <a:t>:</a:t>
            </a:r>
          </a:p>
          <a:p>
            <a:pPr marL="0" indent="0" eaLnBrk="1" hangingPunct="1">
              <a:buFont typeface="Wingdings" pitchFamily="28" charset="2"/>
              <a:buNone/>
              <a:defRPr/>
            </a:pPr>
            <a:r>
              <a:rPr lang="en-US" dirty="0" smtClean="0"/>
              <a:t>This is similar to the integral given in Example 1, except that the integrand is missing a factor of 2.</a:t>
            </a:r>
          </a:p>
          <a:p>
            <a:pPr marL="0" indent="0" eaLnBrk="1" hangingPunct="1">
              <a:buFont typeface="Wingdings" pitchFamily="28" charset="2"/>
              <a:buNone/>
              <a:defRPr/>
            </a:pPr>
            <a:endParaRPr lang="en-US" sz="1600" dirty="0" smtClean="0"/>
          </a:p>
          <a:p>
            <a:pPr marL="0" indent="0" eaLnBrk="1" hangingPunct="1">
              <a:buFont typeface="Wingdings" pitchFamily="28" charset="2"/>
              <a:buNone/>
              <a:defRPr/>
            </a:pPr>
            <a:r>
              <a:rPr lang="en-US" dirty="0" smtClean="0"/>
              <a:t>Recognizing that 2</a:t>
            </a:r>
            <a:r>
              <a:rPr lang="en-US" i="1" dirty="0" smtClean="0"/>
              <a:t>x</a:t>
            </a:r>
            <a:r>
              <a:rPr lang="en-US" dirty="0" smtClean="0"/>
              <a:t> is the derivative of </a:t>
            </a:r>
            <a:r>
              <a:rPr lang="en-US" i="1" dirty="0" smtClean="0"/>
              <a:t>x</a:t>
            </a:r>
            <a:r>
              <a:rPr lang="en-US" baseline="30000" dirty="0" smtClean="0"/>
              <a:t>2</a:t>
            </a:r>
            <a:r>
              <a:rPr lang="en-US" dirty="0" smtClean="0"/>
              <a:t> + 1, you can let</a:t>
            </a:r>
            <a:br>
              <a:rPr lang="en-US" dirty="0" smtClean="0"/>
            </a:br>
            <a:endParaRPr lang="en-US" sz="200" dirty="0" smtClean="0"/>
          </a:p>
          <a:p>
            <a:pPr marL="0" indent="0" eaLnBrk="1" hangingPunct="1">
              <a:buFont typeface="Wingdings" pitchFamily="28" charset="2"/>
              <a:buNone/>
              <a:defRPr/>
            </a:pPr>
            <a:r>
              <a:rPr lang="en-US" dirty="0" smtClean="0"/>
              <a:t>           </a:t>
            </a:r>
            <a:r>
              <a:rPr lang="en-US" i="1" dirty="0" smtClean="0"/>
              <a:t>g</a:t>
            </a:r>
            <a:r>
              <a:rPr lang="en-US" dirty="0" smtClean="0"/>
              <a:t>(</a:t>
            </a:r>
            <a:r>
              <a:rPr lang="en-US" i="1" dirty="0" smtClean="0"/>
              <a:t>x</a:t>
            </a:r>
            <a:r>
              <a:rPr lang="en-US" dirty="0" smtClean="0"/>
              <a:t>) = </a:t>
            </a:r>
            <a:r>
              <a:rPr lang="en-US" i="1" dirty="0" smtClean="0"/>
              <a:t>x</a:t>
            </a:r>
            <a:r>
              <a:rPr lang="en-US" baseline="30000" dirty="0" smtClean="0"/>
              <a:t>2</a:t>
            </a:r>
            <a:r>
              <a:rPr lang="en-US" dirty="0" smtClean="0"/>
              <a:t> + 1 </a:t>
            </a:r>
            <a:br>
              <a:rPr lang="en-US" dirty="0" smtClean="0"/>
            </a:br>
            <a:endParaRPr lang="en-US" sz="200" dirty="0" smtClean="0"/>
          </a:p>
          <a:p>
            <a:pPr marL="0" indent="0" eaLnBrk="1" hangingPunct="1">
              <a:buFont typeface="Wingdings" pitchFamily="28" charset="2"/>
              <a:buNone/>
              <a:defRPr/>
            </a:pPr>
            <a:r>
              <a:rPr lang="en-US" dirty="0" smtClean="0"/>
              <a:t>and supply the 2</a:t>
            </a:r>
            <a:r>
              <a:rPr lang="en-US" i="1" dirty="0" smtClean="0"/>
              <a:t>x</a:t>
            </a:r>
            <a:r>
              <a:rPr lang="en-US" dirty="0" smtClean="0"/>
              <a:t> </a:t>
            </a:r>
            <a:r>
              <a:rPr lang="en-IN" dirty="0"/>
              <a:t>as shown</a:t>
            </a:r>
            <a:r>
              <a:rPr lang="en-US" dirty="0" smtClean="0"/>
              <a:t>. </a:t>
            </a:r>
          </a:p>
        </p:txBody>
      </p:sp>
      <p:pic>
        <p:nvPicPr>
          <p:cNvPr id="15364" name="Picture 5" descr="int(x(x^2 + 1))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800225"/>
            <a:ext cx="1800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nt(x(x^2 + 1)) d x = int(((x^2 + 1)^2)(1/2)(2 x)) d x. Multiply and divide by 2.&#10;"/>
          <p:cNvPicPr>
            <a:picLocks noChangeAspect="1" noChangeArrowheads="1"/>
          </p:cNvPicPr>
          <p:nvPr/>
        </p:nvPicPr>
        <p:blipFill>
          <a:blip r:embed="rId3">
            <a:extLst>
              <a:ext uri="{28A0092B-C50C-407E-A947-70E740481C1C}">
                <a14:useLocalDpi xmlns:a14="http://schemas.microsoft.com/office/drawing/2010/main" val="0"/>
              </a:ext>
            </a:extLst>
          </a:blip>
          <a:srcRect b="74898"/>
          <a:stretch>
            <a:fillRect/>
          </a:stretch>
        </p:blipFill>
        <p:spPr bwMode="auto">
          <a:xfrm>
            <a:off x="1089025" y="5799138"/>
            <a:ext cx="70421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animEffect transition="in" filter="fade">
                                      <p:cBhvr>
                                        <p:cTn id="7" dur="1000"/>
                                        <p:tgtEl>
                                          <p:spTgt spid="41987">
                                            <p:txEl>
                                              <p:pRg st="4" end="4"/>
                                            </p:txEl>
                                          </p:spTgt>
                                        </p:tgtEl>
                                      </p:cBhvr>
                                    </p:animEffect>
                                    <p:anim calcmode="lin" valueType="num">
                                      <p:cBhvr>
                                        <p:cTn id="8"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987">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87">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animEffect transition="in" filter="fade">
                                      <p:cBhvr>
                                        <p:cTn id="13" dur="1000"/>
                                        <p:tgtEl>
                                          <p:spTgt spid="41987">
                                            <p:txEl>
                                              <p:pRg st="5" end="5"/>
                                            </p:txEl>
                                          </p:spTgt>
                                        </p:tgtEl>
                                      </p:cBhvr>
                                    </p:animEffect>
                                    <p:anim calcmode="lin" valueType="num">
                                      <p:cBhvr>
                                        <p:cTn id="14"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1987">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98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1987">
                                            <p:txEl>
                                              <p:pRg st="7" end="7"/>
                                            </p:txEl>
                                          </p:spTgt>
                                        </p:tgtEl>
                                        <p:attrNameLst>
                                          <p:attrName>style.visibility</p:attrName>
                                        </p:attrNameLst>
                                      </p:cBhvr>
                                      <p:to>
                                        <p:strVal val="visible"/>
                                      </p:to>
                                    </p:set>
                                    <p:animEffect transition="in" filter="fade">
                                      <p:cBhvr>
                                        <p:cTn id="21" dur="1000"/>
                                        <p:tgtEl>
                                          <p:spTgt spid="41987">
                                            <p:txEl>
                                              <p:pRg st="7" end="7"/>
                                            </p:txEl>
                                          </p:spTgt>
                                        </p:tgtEl>
                                      </p:cBhvr>
                                    </p:animEffect>
                                    <p:anim calcmode="lin" valueType="num">
                                      <p:cBhvr>
                                        <p:cTn id="22" dur="10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1987">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1987">
                                            <p:txEl>
                                              <p:pRg st="7" end="7"/>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1000"/>
                                        <p:tgtEl>
                                          <p:spTgt spid="41987">
                                            <p:txEl>
                                              <p:pRg st="8" end="8"/>
                                            </p:txEl>
                                          </p:spTgt>
                                        </p:tgtEl>
                                      </p:cBhvr>
                                    </p:animEffect>
                                    <p:anim calcmode="lin" valueType="num">
                                      <p:cBhvr>
                                        <p:cTn id="28" dur="10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1987">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987">
                                            <p:txEl>
                                              <p:pRg st="8" end="8"/>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1987">
                                            <p:txEl>
                                              <p:pRg st="9" end="9"/>
                                            </p:txEl>
                                          </p:spTgt>
                                        </p:tgtEl>
                                        <p:attrNameLst>
                                          <p:attrName>style.visibility</p:attrName>
                                        </p:attrNameLst>
                                      </p:cBhvr>
                                      <p:to>
                                        <p:strVal val="visible"/>
                                      </p:to>
                                    </p:set>
                                    <p:animEffect transition="in" filter="fade">
                                      <p:cBhvr>
                                        <p:cTn id="33" dur="1000"/>
                                        <p:tgtEl>
                                          <p:spTgt spid="41987">
                                            <p:txEl>
                                              <p:pRg st="9" end="9"/>
                                            </p:txEl>
                                          </p:spTgt>
                                        </p:tgtEl>
                                      </p:cBhvr>
                                    </p:animEffect>
                                    <p:anim calcmode="lin" valueType="num">
                                      <p:cBhvr>
                                        <p:cTn id="34" dur="10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1987">
                                            <p:txEl>
                                              <p:pRg st="9" end="9"/>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1987">
                                            <p:txEl>
                                              <p:pRg st="9" end="9"/>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3321"/>
                                        </p:tgtEl>
                                        <p:attrNameLst>
                                          <p:attrName>style.visibility</p:attrName>
                                        </p:attrNameLst>
                                      </p:cBhvr>
                                      <p:to>
                                        <p:strVal val="visible"/>
                                      </p:to>
                                    </p:set>
                                    <p:animEffect transition="in" filter="fade">
                                      <p:cBhvr>
                                        <p:cTn id="39" dur="1000"/>
                                        <p:tgtEl>
                                          <p:spTgt spid="13321"/>
                                        </p:tgtEl>
                                      </p:cBhvr>
                                    </p:animEffect>
                                    <p:anim calcmode="lin" valueType="num">
                                      <p:cBhvr>
                                        <p:cTn id="40" dur="1000" fill="hold"/>
                                        <p:tgtEl>
                                          <p:spTgt spid="13321"/>
                                        </p:tgtEl>
                                        <p:attrNameLst>
                                          <p:attrName>ppt_x</p:attrName>
                                        </p:attrNameLst>
                                      </p:cBhvr>
                                      <p:tavLst>
                                        <p:tav tm="0">
                                          <p:val>
                                            <p:strVal val="#ppt_x"/>
                                          </p:val>
                                        </p:tav>
                                        <p:tav tm="100000">
                                          <p:val>
                                            <p:strVal val="#ppt_x"/>
                                          </p:val>
                                        </p:tav>
                                      </p:tavLst>
                                    </p:anim>
                                    <p:anim calcmode="lin" valueType="num">
                                      <p:cBhvr>
                                        <p:cTn id="41" dur="900" decel="100000" fill="hold"/>
                                        <p:tgtEl>
                                          <p:spTgt spid="1332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3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7688" y="346075"/>
            <a:ext cx="8226425" cy="685800"/>
          </a:xfrm>
          <a:noFill/>
        </p:spPr>
        <p:txBody>
          <a:bodyPr/>
          <a:lstStyle/>
          <a:p>
            <a:pPr eaLnBrk="1" hangingPunct="1"/>
            <a:r>
              <a:rPr lang="en-US" altLang="en-US" sz="4000" smtClean="0">
                <a:solidFill>
                  <a:schemeClr val="bg1"/>
                </a:solidFill>
              </a:rPr>
              <a:t>Example 3 – </a:t>
            </a:r>
            <a:r>
              <a:rPr lang="en-US" altLang="en-US" sz="4000" i="1" smtClean="0">
                <a:solidFill>
                  <a:schemeClr val="bg1"/>
                </a:solidFill>
              </a:rPr>
              <a:t>Solution</a:t>
            </a:r>
          </a:p>
        </p:txBody>
      </p:sp>
      <p:sp>
        <p:nvSpPr>
          <p:cNvPr id="16387" name="Rectangle 3"/>
          <p:cNvSpPr>
            <a:spLocks noGrp="1" noChangeArrowheads="1"/>
          </p:cNvSpPr>
          <p:nvPr>
            <p:ph type="body" idx="1"/>
          </p:nvPr>
        </p:nvSpPr>
        <p:spPr>
          <a:xfrm>
            <a:off x="457200" y="1370013"/>
            <a:ext cx="8458200" cy="5256212"/>
          </a:xfrm>
          <a:noFill/>
        </p:spPr>
        <p:txBody>
          <a:bodyPr/>
          <a:lstStyle/>
          <a:p>
            <a:pPr marL="0" indent="0" eaLnBrk="1" hangingPunct="1">
              <a:buFont typeface="Wingdings" panose="05000000000000000000" pitchFamily="2" charset="2"/>
              <a:buNone/>
            </a:pPr>
            <a:r>
              <a:rPr lang="en-US" altLang="en-US" smtClean="0"/>
              <a:t> </a:t>
            </a:r>
          </a:p>
        </p:txBody>
      </p:sp>
      <p:pic>
        <p:nvPicPr>
          <p:cNvPr id="16388" name="Picture 11" descr="= 1/2 int(((x^2 + 1)^2)(2 x)) d x. Constant Multiple Rule. The expression (x^2 + 1)^2 is labeled: f(g(x)). The expression 2 x is labeled: g prime (x).&#10;"/>
          <p:cNvPicPr>
            <a:picLocks noChangeAspect="1" noChangeArrowheads="1"/>
          </p:cNvPicPr>
          <p:nvPr/>
        </p:nvPicPr>
        <p:blipFill>
          <a:blip r:embed="rId2">
            <a:extLst>
              <a:ext uri="{28A0092B-C50C-407E-A947-70E740481C1C}">
                <a14:useLocalDpi xmlns:a14="http://schemas.microsoft.com/office/drawing/2010/main" val="0"/>
              </a:ext>
            </a:extLst>
          </a:blip>
          <a:srcRect t="22313" b="44218"/>
          <a:stretch>
            <a:fillRect/>
          </a:stretch>
        </p:blipFill>
        <p:spPr bwMode="auto">
          <a:xfrm>
            <a:off x="1309688" y="14478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 (1/2)[((x^2 + 1)^3)/3] + C. Integrate.&#10;"/>
          <p:cNvPicPr>
            <a:picLocks noChangeAspect="1" noChangeArrowheads="1"/>
          </p:cNvPicPr>
          <p:nvPr/>
        </p:nvPicPr>
        <p:blipFill>
          <a:blip r:embed="rId2">
            <a:extLst>
              <a:ext uri="{28A0092B-C50C-407E-A947-70E740481C1C}">
                <a14:useLocalDpi xmlns:a14="http://schemas.microsoft.com/office/drawing/2010/main" val="0"/>
              </a:ext>
            </a:extLst>
          </a:blip>
          <a:srcRect t="55782" b="19116"/>
          <a:stretch>
            <a:fillRect/>
          </a:stretch>
        </p:blipFill>
        <p:spPr bwMode="auto">
          <a:xfrm>
            <a:off x="1309688" y="2752725"/>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 (1/6)((x^2 + 1)^3) + C. Simplify.&#10;"/>
          <p:cNvPicPr>
            <a:picLocks noChangeAspect="1" noChangeArrowheads="1"/>
          </p:cNvPicPr>
          <p:nvPr/>
        </p:nvPicPr>
        <p:blipFill>
          <a:blip r:embed="rId2">
            <a:extLst>
              <a:ext uri="{28A0092B-C50C-407E-A947-70E740481C1C}">
                <a14:useLocalDpi xmlns:a14="http://schemas.microsoft.com/office/drawing/2010/main" val="0"/>
              </a:ext>
            </a:extLst>
          </a:blip>
          <a:srcRect t="78094"/>
          <a:stretch>
            <a:fillRect/>
          </a:stretch>
        </p:blipFill>
        <p:spPr bwMode="auto">
          <a:xfrm>
            <a:off x="1309688" y="3744913"/>
            <a:ext cx="640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3"/>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1996"/>
                                        </p:tgtEl>
                                        <p:attrNameLst>
                                          <p:attrName>style.visibility</p:attrName>
                                        </p:attrNameLst>
                                      </p:cBhvr>
                                      <p:to>
                                        <p:strVal val="visible"/>
                                      </p:to>
                                    </p:set>
                                    <p:animEffect transition="in" filter="fade">
                                      <p:cBhvr>
                                        <p:cTn id="7" dur="1000"/>
                                        <p:tgtEl>
                                          <p:spTgt spid="41996"/>
                                        </p:tgtEl>
                                      </p:cBhvr>
                                    </p:animEffect>
                                    <p:anim calcmode="lin" valueType="num">
                                      <p:cBhvr>
                                        <p:cTn id="8" dur="1000" fill="hold"/>
                                        <p:tgtEl>
                                          <p:spTgt spid="41996"/>
                                        </p:tgtEl>
                                        <p:attrNameLst>
                                          <p:attrName>ppt_x</p:attrName>
                                        </p:attrNameLst>
                                      </p:cBhvr>
                                      <p:tavLst>
                                        <p:tav tm="0">
                                          <p:val>
                                            <p:strVal val="#ppt_x"/>
                                          </p:val>
                                        </p:tav>
                                        <p:tav tm="100000">
                                          <p:val>
                                            <p:strVal val="#ppt_x"/>
                                          </p:val>
                                        </p:tav>
                                      </p:tavLst>
                                    </p:anim>
                                    <p:anim calcmode="lin" valueType="num">
                                      <p:cBhvr>
                                        <p:cTn id="9" dur="900" decel="100000" fill="hold"/>
                                        <p:tgtEl>
                                          <p:spTgt spid="419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9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1997"/>
                                        </p:tgtEl>
                                        <p:attrNameLst>
                                          <p:attrName>style.visibility</p:attrName>
                                        </p:attrNameLst>
                                      </p:cBhvr>
                                      <p:to>
                                        <p:strVal val="visible"/>
                                      </p:to>
                                    </p:set>
                                    <p:animEffect transition="in" filter="fade">
                                      <p:cBhvr>
                                        <p:cTn id="15" dur="1000"/>
                                        <p:tgtEl>
                                          <p:spTgt spid="41997"/>
                                        </p:tgtEl>
                                      </p:cBhvr>
                                    </p:animEffect>
                                    <p:anim calcmode="lin" valueType="num">
                                      <p:cBhvr>
                                        <p:cTn id="16" dur="1000" fill="hold"/>
                                        <p:tgtEl>
                                          <p:spTgt spid="41997"/>
                                        </p:tgtEl>
                                        <p:attrNameLst>
                                          <p:attrName>ppt_x</p:attrName>
                                        </p:attrNameLst>
                                      </p:cBhvr>
                                      <p:tavLst>
                                        <p:tav tm="0">
                                          <p:val>
                                            <p:strVal val="#ppt_x"/>
                                          </p:val>
                                        </p:tav>
                                        <p:tav tm="100000">
                                          <p:val>
                                            <p:strVal val="#ppt_x"/>
                                          </p:val>
                                        </p:tav>
                                      </p:tavLst>
                                    </p:anim>
                                    <p:anim calcmode="lin" valueType="num">
                                      <p:cBhvr>
                                        <p:cTn id="17" dur="900" decel="100000" fill="hold"/>
                                        <p:tgtEl>
                                          <p:spTgt spid="4199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9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Change of Variables </a:t>
            </a:r>
            <a:r>
              <a:rPr lang="en-IN" altLang="en-US" sz="4000"/>
              <a:t>for </a:t>
            </a:r>
            <a:br>
              <a:rPr lang="en-IN" altLang="en-US" sz="4000"/>
            </a:br>
            <a:r>
              <a:rPr lang="en-IN" altLang="en-US" sz="4000"/>
              <a:t>Indefinite Integrals</a:t>
            </a:r>
            <a:endParaRPr lang="en-US" altLang="en-US" sz="4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22288" y="317500"/>
            <a:ext cx="8255000" cy="687388"/>
          </a:xfrm>
          <a:noFill/>
        </p:spPr>
        <p:txBody>
          <a:bodyPr/>
          <a:lstStyle/>
          <a:p>
            <a:pPr eaLnBrk="1" hangingPunct="1"/>
            <a:r>
              <a:rPr lang="en-US" altLang="en-US" sz="3300" smtClean="0">
                <a:solidFill>
                  <a:schemeClr val="bg1"/>
                </a:solidFill>
              </a:rPr>
              <a:t>Change of Variables </a:t>
            </a:r>
            <a:r>
              <a:rPr lang="en-IN" altLang="en-US" sz="3300" smtClean="0">
                <a:solidFill>
                  <a:schemeClr val="bg1"/>
                </a:solidFill>
              </a:rPr>
              <a:t>for Indefinite Integrals</a:t>
            </a:r>
            <a:endParaRPr lang="en-US" altLang="en-US" sz="3300" smtClean="0">
              <a:solidFill>
                <a:schemeClr val="bg1"/>
              </a:solidFill>
            </a:endParaRPr>
          </a:p>
        </p:txBody>
      </p:sp>
      <p:sp>
        <p:nvSpPr>
          <p:cNvPr id="18435" name="Rectangle 3"/>
          <p:cNvSpPr>
            <a:spLocks noGrp="1" noChangeArrowheads="1"/>
          </p:cNvSpPr>
          <p:nvPr>
            <p:ph type="body" idx="1"/>
          </p:nvPr>
        </p:nvSpPr>
        <p:spPr>
          <a:xfrm>
            <a:off x="457200" y="1370013"/>
            <a:ext cx="8501063" cy="5256212"/>
          </a:xfrm>
          <a:noFill/>
        </p:spPr>
        <p:txBody>
          <a:bodyPr/>
          <a:lstStyle/>
          <a:p>
            <a:pPr marL="0" indent="0" eaLnBrk="1" hangingPunct="1">
              <a:buFont typeface="Wingdings" panose="05000000000000000000" pitchFamily="2" charset="2"/>
              <a:buNone/>
            </a:pPr>
            <a:r>
              <a:rPr lang="en-US" altLang="en-US" smtClean="0"/>
              <a:t>With a formal </a:t>
            </a:r>
            <a:r>
              <a:rPr lang="en-US" altLang="en-US" b="1" smtClean="0"/>
              <a:t>change of variables, </a:t>
            </a:r>
            <a:r>
              <a:rPr lang="en-US" altLang="en-US" smtClean="0"/>
              <a:t>you completely rewrite the integral in terms of </a:t>
            </a:r>
            <a:r>
              <a:rPr lang="en-US" altLang="en-US" i="1" smtClean="0"/>
              <a:t>u</a:t>
            </a:r>
            <a:r>
              <a:rPr lang="en-US" altLang="en-US" smtClean="0"/>
              <a:t> and </a:t>
            </a:r>
            <a:r>
              <a:rPr lang="en-US" altLang="en-US" i="1" smtClean="0"/>
              <a:t>du</a:t>
            </a:r>
            <a:r>
              <a:rPr lang="en-US" altLang="en-US" smtClean="0"/>
              <a:t> (or any other convenient variable).</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Although this procedure can involve more written steps than the pattern recognition illustrated in Examples 1 and 3, it is useful for complicated integrands.</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The change of variables technique uses the Leibniz notation for the differential. That is, if </a:t>
            </a:r>
            <a:r>
              <a:rPr lang="en-US" altLang="en-US" i="1" smtClean="0"/>
              <a:t>u</a:t>
            </a:r>
            <a:r>
              <a:rPr lang="en-US" altLang="en-US" smtClean="0"/>
              <a:t> = </a:t>
            </a:r>
            <a:r>
              <a:rPr lang="en-US" altLang="en-US" i="1" smtClean="0"/>
              <a:t>g</a:t>
            </a:r>
            <a:r>
              <a:rPr lang="en-US" altLang="en-US" smtClean="0"/>
              <a:t>(</a:t>
            </a:r>
            <a:r>
              <a:rPr lang="en-US" altLang="en-US" i="1" smtClean="0"/>
              <a:t>x</a:t>
            </a:r>
            <a:r>
              <a:rPr lang="en-US" altLang="en-US" smtClean="0"/>
              <a:t>), then </a:t>
            </a:r>
            <a:r>
              <a:rPr lang="en-US" altLang="en-US" i="1" smtClean="0"/>
              <a:t>du</a:t>
            </a:r>
            <a:r>
              <a:rPr lang="en-US" altLang="en-US" smtClean="0"/>
              <a:t> = </a:t>
            </a:r>
            <a:r>
              <a:rPr lang="en-US" altLang="en-US" i="1" smtClean="0"/>
              <a:t>g'</a:t>
            </a:r>
            <a:r>
              <a:rPr lang="en-US" altLang="en-US" smtClean="0"/>
              <a:t>(</a:t>
            </a:r>
            <a:r>
              <a:rPr lang="en-US" altLang="en-US" i="1" smtClean="0"/>
              <a:t>x</a:t>
            </a:r>
            <a:r>
              <a:rPr lang="en-US" altLang="en-US" smtClean="0"/>
              <a:t>)</a:t>
            </a:r>
            <a:r>
              <a:rPr lang="en-US" altLang="en-US" i="1" smtClean="0"/>
              <a:t>dx</a:t>
            </a:r>
            <a:r>
              <a:rPr lang="en-US" altLang="en-US" smtClean="0"/>
              <a:t>, and the integral in Theorem 4.13 takes the form </a:t>
            </a:r>
          </a:p>
        </p:txBody>
      </p:sp>
      <p:pic>
        <p:nvPicPr>
          <p:cNvPr id="18436" name="Picture 5" descr="int(f(g(x)) (g prime (x))) d x = int(f(u)) d u = F(u) + 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410200"/>
            <a:ext cx="48117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Change of Variables</a:t>
            </a:r>
          </a:p>
        </p:txBody>
      </p:sp>
      <p:sp>
        <p:nvSpPr>
          <p:cNvPr id="45061" name="Rectangle 5"/>
          <p:cNvSpPr>
            <a:spLocks noGrp="1" noChangeArrowheads="1"/>
          </p:cNvSpPr>
          <p:nvPr>
            <p:ph type="body" idx="1"/>
          </p:nvPr>
        </p:nvSpPr>
        <p:spPr>
          <a:xfrm>
            <a:off x="457200" y="1370013"/>
            <a:ext cx="8318500" cy="5256212"/>
          </a:xfrm>
        </p:spPr>
        <p:txBody>
          <a:bodyPr/>
          <a:lstStyle/>
          <a:p>
            <a:pPr marL="0" indent="0" eaLnBrk="1" hangingPunct="1">
              <a:buFont typeface="Wingdings" pitchFamily="28" charset="2"/>
              <a:buNone/>
              <a:defRPr/>
            </a:pPr>
            <a:r>
              <a:rPr lang="en-US" dirty="0" smtClean="0"/>
              <a:t>Find </a:t>
            </a:r>
          </a:p>
          <a:p>
            <a:pPr marL="0" indent="0" eaLnBrk="1" hangingPunct="1">
              <a:buFont typeface="Wingdings" pitchFamily="28" charset="2"/>
              <a:buNone/>
              <a:defRPr/>
            </a:pPr>
            <a:endParaRPr lang="en-US" sz="2000" dirty="0" smtClean="0"/>
          </a:p>
          <a:p>
            <a:pPr marL="0" indent="0" eaLnBrk="1" hangingPunct="1">
              <a:buFont typeface="Wingdings" pitchFamily="28" charset="2"/>
              <a:buNone/>
              <a:defRPr/>
            </a:pPr>
            <a:r>
              <a:rPr lang="en-US" kern="1200" dirty="0">
                <a:solidFill>
                  <a:srgbClr val="D7181E"/>
                </a:solidFill>
                <a:cs typeface="Arial" charset="0"/>
              </a:rPr>
              <a:t>Solution:</a:t>
            </a:r>
          </a:p>
          <a:p>
            <a:pPr marL="0" indent="0" eaLnBrk="1" hangingPunct="1">
              <a:buFont typeface="Wingdings" pitchFamily="28" charset="2"/>
              <a:buNone/>
              <a:defRPr/>
            </a:pPr>
            <a:r>
              <a:rPr lang="en-US" dirty="0" smtClean="0"/>
              <a:t>First, let </a:t>
            </a:r>
            <a:r>
              <a:rPr lang="en-US" i="1" dirty="0" smtClean="0"/>
              <a:t>u</a:t>
            </a:r>
            <a:r>
              <a:rPr lang="en-US" dirty="0" smtClean="0"/>
              <a:t> be the inner function, </a:t>
            </a:r>
            <a:r>
              <a:rPr lang="en-US" i="1" dirty="0" smtClean="0"/>
              <a:t>u</a:t>
            </a:r>
            <a:r>
              <a:rPr lang="en-US" dirty="0" smtClean="0"/>
              <a:t> = 2</a:t>
            </a:r>
            <a:r>
              <a:rPr lang="en-US" i="1" dirty="0" smtClean="0"/>
              <a:t>x</a:t>
            </a:r>
            <a:r>
              <a:rPr lang="en-US" dirty="0" smtClean="0"/>
              <a:t> – 1. </a:t>
            </a:r>
          </a:p>
          <a:p>
            <a:pPr marL="0" indent="0" eaLnBrk="1" hangingPunct="1">
              <a:buFont typeface="Wingdings" pitchFamily="28" charset="2"/>
              <a:buNone/>
              <a:defRPr/>
            </a:pPr>
            <a:endParaRPr lang="en-US" sz="2000" dirty="0" smtClean="0"/>
          </a:p>
          <a:p>
            <a:pPr marL="0" indent="0" eaLnBrk="1" hangingPunct="1">
              <a:buFont typeface="Wingdings" pitchFamily="28" charset="2"/>
              <a:buNone/>
              <a:defRPr/>
            </a:pPr>
            <a:r>
              <a:rPr lang="en-US" dirty="0" smtClean="0"/>
              <a:t>Then calculate the differential </a:t>
            </a:r>
            <a:r>
              <a:rPr lang="en-US" i="1" dirty="0" smtClean="0"/>
              <a:t>du</a:t>
            </a:r>
            <a:r>
              <a:rPr lang="en-US" dirty="0" smtClean="0"/>
              <a:t> to be </a:t>
            </a:r>
            <a:r>
              <a:rPr lang="en-US" i="1" dirty="0" smtClean="0"/>
              <a:t>du</a:t>
            </a:r>
            <a:r>
              <a:rPr lang="en-US" dirty="0" smtClean="0"/>
              <a:t> = 2</a:t>
            </a:r>
            <a:r>
              <a:rPr lang="en-US" i="1" dirty="0" smtClean="0"/>
              <a:t>dx.</a:t>
            </a:r>
          </a:p>
          <a:p>
            <a:pPr marL="0" indent="0" eaLnBrk="1" hangingPunct="1">
              <a:buFont typeface="Wingdings" pitchFamily="28" charset="2"/>
              <a:buNone/>
              <a:defRPr/>
            </a:pPr>
            <a:endParaRPr lang="en-US" sz="2000" dirty="0" smtClean="0"/>
          </a:p>
          <a:p>
            <a:pPr marL="0" indent="0" eaLnBrk="1" hangingPunct="1">
              <a:buFont typeface="Wingdings" pitchFamily="28" charset="2"/>
              <a:buNone/>
              <a:defRPr/>
            </a:pPr>
            <a:r>
              <a:rPr lang="en-US" dirty="0" smtClean="0"/>
              <a:t>Now, using                          and                      substitute to obtain    </a:t>
            </a:r>
          </a:p>
        </p:txBody>
      </p:sp>
      <p:pic>
        <p:nvPicPr>
          <p:cNvPr id="19460" name="Picture 6" descr="int(sqrt(2 x minus 1))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1985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sqrt(2 x minus 1) = sqrt(u).&#10;"/>
          <p:cNvPicPr>
            <a:picLocks noChangeAspect="1" noChangeArrowheads="1"/>
          </p:cNvPicPr>
          <p:nvPr/>
        </p:nvPicPr>
        <p:blipFill>
          <a:blip r:embed="rId3">
            <a:extLst>
              <a:ext uri="{28A0092B-C50C-407E-A947-70E740481C1C}">
                <a14:useLocalDpi xmlns:a14="http://schemas.microsoft.com/office/drawing/2010/main" val="0"/>
              </a:ext>
            </a:extLst>
          </a:blip>
          <a:srcRect r="3966" b="-7500"/>
          <a:stretch>
            <a:fillRect/>
          </a:stretch>
        </p:blipFill>
        <p:spPr bwMode="auto">
          <a:xfrm>
            <a:off x="2133600" y="4281488"/>
            <a:ext cx="19605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d x = (d u)/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672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int(sqrt(2 x minus 1)) d x = int(sqrt(u))((d u)/2). Integral in terms of u.&#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048250"/>
            <a:ext cx="69834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5061">
                                            <p:txEl>
                                              <p:pRg st="2" end="2"/>
                                            </p:txEl>
                                          </p:spTgt>
                                        </p:tgtEl>
                                        <p:attrNameLst>
                                          <p:attrName>style.visibility</p:attrName>
                                        </p:attrNameLst>
                                      </p:cBhvr>
                                      <p:to>
                                        <p:strVal val="visible"/>
                                      </p:to>
                                    </p:set>
                                    <p:animEffect transition="in" filter="fade">
                                      <p:cBhvr>
                                        <p:cTn id="7" dur="1000"/>
                                        <p:tgtEl>
                                          <p:spTgt spid="45061">
                                            <p:txEl>
                                              <p:pRg st="2" end="2"/>
                                            </p:txEl>
                                          </p:spTgt>
                                        </p:tgtEl>
                                      </p:cBhvr>
                                    </p:animEffect>
                                    <p:anim calcmode="lin" valueType="num">
                                      <p:cBhvr>
                                        <p:cTn id="8" dur="10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506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6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5061">
                                            <p:txEl>
                                              <p:pRg st="3" end="3"/>
                                            </p:txEl>
                                          </p:spTgt>
                                        </p:tgtEl>
                                        <p:attrNameLst>
                                          <p:attrName>style.visibility</p:attrName>
                                        </p:attrNameLst>
                                      </p:cBhvr>
                                      <p:to>
                                        <p:strVal val="visible"/>
                                      </p:to>
                                    </p:set>
                                    <p:animEffect transition="in" filter="fade">
                                      <p:cBhvr>
                                        <p:cTn id="13" dur="1000"/>
                                        <p:tgtEl>
                                          <p:spTgt spid="45061">
                                            <p:txEl>
                                              <p:pRg st="3" end="3"/>
                                            </p:txEl>
                                          </p:spTgt>
                                        </p:tgtEl>
                                      </p:cBhvr>
                                    </p:animEffect>
                                    <p:anim calcmode="lin" valueType="num">
                                      <p:cBhvr>
                                        <p:cTn id="14" dur="1000" fill="hold"/>
                                        <p:tgtEl>
                                          <p:spTgt spid="4506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506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06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5061">
                                            <p:txEl>
                                              <p:pRg st="5" end="5"/>
                                            </p:txEl>
                                          </p:spTgt>
                                        </p:tgtEl>
                                        <p:attrNameLst>
                                          <p:attrName>style.visibility</p:attrName>
                                        </p:attrNameLst>
                                      </p:cBhvr>
                                      <p:to>
                                        <p:strVal val="visible"/>
                                      </p:to>
                                    </p:set>
                                    <p:animEffect transition="in" filter="fade">
                                      <p:cBhvr>
                                        <p:cTn id="21" dur="1000"/>
                                        <p:tgtEl>
                                          <p:spTgt spid="45061">
                                            <p:txEl>
                                              <p:pRg st="5" end="5"/>
                                            </p:txEl>
                                          </p:spTgt>
                                        </p:tgtEl>
                                      </p:cBhvr>
                                    </p:animEffect>
                                    <p:anim calcmode="lin" valueType="num">
                                      <p:cBhvr>
                                        <p:cTn id="22" dur="1000" fill="hold"/>
                                        <p:tgtEl>
                                          <p:spTgt spid="45061">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5061">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506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45061">
                                            <p:txEl>
                                              <p:pRg st="7" end="7"/>
                                            </p:txEl>
                                          </p:spTgt>
                                        </p:tgtEl>
                                        <p:attrNameLst>
                                          <p:attrName>style.visibility</p:attrName>
                                        </p:attrNameLst>
                                      </p:cBhvr>
                                      <p:to>
                                        <p:strVal val="visible"/>
                                      </p:to>
                                    </p:set>
                                    <p:animEffect transition="in" filter="fade">
                                      <p:cBhvr>
                                        <p:cTn id="29" dur="1000"/>
                                        <p:tgtEl>
                                          <p:spTgt spid="45061">
                                            <p:txEl>
                                              <p:pRg st="7" end="7"/>
                                            </p:txEl>
                                          </p:spTgt>
                                        </p:tgtEl>
                                      </p:cBhvr>
                                    </p:animEffect>
                                    <p:anim calcmode="lin" valueType="num">
                                      <p:cBhvr>
                                        <p:cTn id="30" dur="1000" fill="hold"/>
                                        <p:tgtEl>
                                          <p:spTgt spid="45061">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5061">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5061">
                                            <p:txEl>
                                              <p:pRg st="7" end="7"/>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45063"/>
                                        </p:tgtEl>
                                        <p:attrNameLst>
                                          <p:attrName>style.visibility</p:attrName>
                                        </p:attrNameLst>
                                      </p:cBhvr>
                                      <p:to>
                                        <p:strVal val="visible"/>
                                      </p:to>
                                    </p:set>
                                    <p:animEffect transition="in" filter="fade">
                                      <p:cBhvr>
                                        <p:cTn id="35" dur="1000"/>
                                        <p:tgtEl>
                                          <p:spTgt spid="45063"/>
                                        </p:tgtEl>
                                      </p:cBhvr>
                                    </p:animEffect>
                                    <p:anim calcmode="lin" valueType="num">
                                      <p:cBhvr>
                                        <p:cTn id="36" dur="1000" fill="hold"/>
                                        <p:tgtEl>
                                          <p:spTgt spid="45063"/>
                                        </p:tgtEl>
                                        <p:attrNameLst>
                                          <p:attrName>ppt_x</p:attrName>
                                        </p:attrNameLst>
                                      </p:cBhvr>
                                      <p:tavLst>
                                        <p:tav tm="0">
                                          <p:val>
                                            <p:strVal val="#ppt_x"/>
                                          </p:val>
                                        </p:tav>
                                        <p:tav tm="100000">
                                          <p:val>
                                            <p:strVal val="#ppt_x"/>
                                          </p:val>
                                        </p:tav>
                                      </p:tavLst>
                                    </p:anim>
                                    <p:anim calcmode="lin" valueType="num">
                                      <p:cBhvr>
                                        <p:cTn id="37" dur="900" decel="100000" fill="hold"/>
                                        <p:tgtEl>
                                          <p:spTgt spid="4506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506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45064"/>
                                        </p:tgtEl>
                                        <p:attrNameLst>
                                          <p:attrName>style.visibility</p:attrName>
                                        </p:attrNameLst>
                                      </p:cBhvr>
                                      <p:to>
                                        <p:strVal val="visible"/>
                                      </p:to>
                                    </p:set>
                                    <p:animEffect transition="in" filter="fade">
                                      <p:cBhvr>
                                        <p:cTn id="41" dur="1000"/>
                                        <p:tgtEl>
                                          <p:spTgt spid="45064"/>
                                        </p:tgtEl>
                                      </p:cBhvr>
                                    </p:animEffect>
                                    <p:anim calcmode="lin" valueType="num">
                                      <p:cBhvr>
                                        <p:cTn id="42" dur="1000" fill="hold"/>
                                        <p:tgtEl>
                                          <p:spTgt spid="45064"/>
                                        </p:tgtEl>
                                        <p:attrNameLst>
                                          <p:attrName>ppt_x</p:attrName>
                                        </p:attrNameLst>
                                      </p:cBhvr>
                                      <p:tavLst>
                                        <p:tav tm="0">
                                          <p:val>
                                            <p:strVal val="#ppt_x"/>
                                          </p:val>
                                        </p:tav>
                                        <p:tav tm="100000">
                                          <p:val>
                                            <p:strVal val="#ppt_x"/>
                                          </p:val>
                                        </p:tav>
                                      </p:tavLst>
                                    </p:anim>
                                    <p:anim calcmode="lin" valueType="num">
                                      <p:cBhvr>
                                        <p:cTn id="43" dur="900" decel="100000" fill="hold"/>
                                        <p:tgtEl>
                                          <p:spTgt spid="4506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5064"/>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45065"/>
                                        </p:tgtEl>
                                        <p:attrNameLst>
                                          <p:attrName>style.visibility</p:attrName>
                                        </p:attrNameLst>
                                      </p:cBhvr>
                                      <p:to>
                                        <p:strVal val="visible"/>
                                      </p:to>
                                    </p:set>
                                    <p:animEffect transition="in" filter="fade">
                                      <p:cBhvr>
                                        <p:cTn id="47" dur="1000"/>
                                        <p:tgtEl>
                                          <p:spTgt spid="45065"/>
                                        </p:tgtEl>
                                      </p:cBhvr>
                                    </p:animEffect>
                                    <p:anim calcmode="lin" valueType="num">
                                      <p:cBhvr>
                                        <p:cTn id="48" dur="1000" fill="hold"/>
                                        <p:tgtEl>
                                          <p:spTgt spid="45065"/>
                                        </p:tgtEl>
                                        <p:attrNameLst>
                                          <p:attrName>ppt_x</p:attrName>
                                        </p:attrNameLst>
                                      </p:cBhvr>
                                      <p:tavLst>
                                        <p:tav tm="0">
                                          <p:val>
                                            <p:strVal val="#ppt_x"/>
                                          </p:val>
                                        </p:tav>
                                        <p:tav tm="100000">
                                          <p:val>
                                            <p:strVal val="#ppt_x"/>
                                          </p:val>
                                        </p:tav>
                                      </p:tavLst>
                                    </p:anim>
                                    <p:anim calcmode="lin" valueType="num">
                                      <p:cBhvr>
                                        <p:cTn id="49" dur="900" decel="100000" fill="hold"/>
                                        <p:tgtEl>
                                          <p:spTgt spid="4506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50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4 – </a:t>
            </a:r>
            <a:r>
              <a:rPr lang="en-US" altLang="en-US" sz="4000" i="1" smtClean="0">
                <a:solidFill>
                  <a:schemeClr val="bg1"/>
                </a:solidFill>
              </a:rPr>
              <a:t>Solution</a:t>
            </a:r>
          </a:p>
        </p:txBody>
      </p:sp>
      <p:pic>
        <p:nvPicPr>
          <p:cNvPr id="17412" name="Picture 9" descr="= (1/2)((u^(3/2))/(3/2)) + C. Antiderivative in terms of u.&#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2784475"/>
            <a:ext cx="5683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 (1/3)(u^(3/2)) + C. Simplif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3" y="3911600"/>
            <a:ext cx="44291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11" descr="= (1/3)((2 x minus 1)^(3/2)) + C. Antiderivative in terms of 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5083175"/>
            <a:ext cx="56626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3"/>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pic>
        <p:nvPicPr>
          <p:cNvPr id="20488" name="Picture 10" descr="= 1/2 int(u^(1/2)) d u. Constant Multiple Rul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388" y="1447800"/>
            <a:ext cx="53848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900" decel="100000" fill="hold"/>
                                        <p:tgtEl>
                                          <p:spTgt spid="174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3498"/>
                                        </p:tgtEl>
                                        <p:attrNameLst>
                                          <p:attrName>style.visibility</p:attrName>
                                        </p:attrNameLst>
                                      </p:cBhvr>
                                      <p:to>
                                        <p:strVal val="visible"/>
                                      </p:to>
                                    </p:set>
                                    <p:animEffect transition="in" filter="fade">
                                      <p:cBhvr>
                                        <p:cTn id="15" dur="1000"/>
                                        <p:tgtEl>
                                          <p:spTgt spid="63498"/>
                                        </p:tgtEl>
                                      </p:cBhvr>
                                    </p:animEffect>
                                    <p:anim calcmode="lin" valueType="num">
                                      <p:cBhvr>
                                        <p:cTn id="16" dur="1000" fill="hold"/>
                                        <p:tgtEl>
                                          <p:spTgt spid="63498"/>
                                        </p:tgtEl>
                                        <p:attrNameLst>
                                          <p:attrName>ppt_x</p:attrName>
                                        </p:attrNameLst>
                                      </p:cBhvr>
                                      <p:tavLst>
                                        <p:tav tm="0">
                                          <p:val>
                                            <p:strVal val="#ppt_x"/>
                                          </p:val>
                                        </p:tav>
                                        <p:tav tm="100000">
                                          <p:val>
                                            <p:strVal val="#ppt_x"/>
                                          </p:val>
                                        </p:tav>
                                      </p:tavLst>
                                    </p:anim>
                                    <p:anim calcmode="lin" valueType="num">
                                      <p:cBhvr>
                                        <p:cTn id="17" dur="900" decel="100000" fill="hold"/>
                                        <p:tgtEl>
                                          <p:spTgt spid="6349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349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3499"/>
                                        </p:tgtEl>
                                        <p:attrNameLst>
                                          <p:attrName>style.visibility</p:attrName>
                                        </p:attrNameLst>
                                      </p:cBhvr>
                                      <p:to>
                                        <p:strVal val="visible"/>
                                      </p:to>
                                    </p:set>
                                    <p:animEffect transition="in" filter="fade">
                                      <p:cBhvr>
                                        <p:cTn id="23" dur="1000"/>
                                        <p:tgtEl>
                                          <p:spTgt spid="63499"/>
                                        </p:tgtEl>
                                      </p:cBhvr>
                                    </p:animEffect>
                                    <p:anim calcmode="lin" valueType="num">
                                      <p:cBhvr>
                                        <p:cTn id="24" dur="1000" fill="hold"/>
                                        <p:tgtEl>
                                          <p:spTgt spid="63499"/>
                                        </p:tgtEl>
                                        <p:attrNameLst>
                                          <p:attrName>ppt_x</p:attrName>
                                        </p:attrNameLst>
                                      </p:cBhvr>
                                      <p:tavLst>
                                        <p:tav tm="0">
                                          <p:val>
                                            <p:strVal val="#ppt_x"/>
                                          </p:val>
                                        </p:tav>
                                        <p:tav tm="100000">
                                          <p:val>
                                            <p:strVal val="#ppt_x"/>
                                          </p:val>
                                        </p:tav>
                                      </p:tavLst>
                                    </p:anim>
                                    <p:anim calcmode="lin" valueType="num">
                                      <p:cBhvr>
                                        <p:cTn id="25" dur="900" decel="100000" fill="hold"/>
                                        <p:tgtEl>
                                          <p:spTgt spid="6349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4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a:t>The steps used for integration by substitution are summarized in the following guidelines.</a:t>
            </a:r>
          </a:p>
          <a:p>
            <a:pPr eaLnBrk="1" hangingPunct="1"/>
            <a:endParaRPr lang="en-US" altLang="en-US"/>
          </a:p>
        </p:txBody>
      </p:sp>
      <p:pic>
        <p:nvPicPr>
          <p:cNvPr id="21507" name="Picture 5" descr="Guidelines for making a change of variables. (item 1). Choose a substitution u = g(x). Usually, it is best to choose the inner part of a composite function, such as a quantity raised to a power. (item 2). Compute d u = g prime (x) d x. (item 3). Rewrite the integral in terms of the variable u. (item 4). Find the resulting integral in terms of u. (item 5). Replace u by g(x) to obtain an antiderivative in terms of x. (item 6). Check your answer by differentiatin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373313"/>
            <a:ext cx="8356600"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
          <p:cNvSpPr>
            <a:spLocks noGrp="1" noChangeArrowheads="1"/>
          </p:cNvSpPr>
          <p:nvPr>
            <p:ph type="title"/>
          </p:nvPr>
        </p:nvSpPr>
        <p:spPr>
          <a:xfrm>
            <a:off x="522288" y="317500"/>
            <a:ext cx="8255000" cy="687388"/>
          </a:xfrm>
          <a:noFill/>
        </p:spPr>
        <p:txBody>
          <a:bodyPr/>
          <a:lstStyle/>
          <a:p>
            <a:pPr eaLnBrk="1" hangingPunct="1"/>
            <a:r>
              <a:rPr lang="en-US" altLang="en-US" sz="3300" smtClean="0">
                <a:solidFill>
                  <a:schemeClr val="bg1"/>
                </a:solidFill>
              </a:rPr>
              <a:t>Change of Variables </a:t>
            </a:r>
            <a:r>
              <a:rPr lang="en-IN" altLang="en-US" sz="3300" smtClean="0">
                <a:solidFill>
                  <a:schemeClr val="bg1"/>
                </a:solidFill>
              </a:rPr>
              <a:t>for Indefinite Integrals</a:t>
            </a:r>
            <a:endParaRPr lang="en-US" altLang="en-US" sz="330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The General Power Rule for Integration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t>4.5</a:t>
            </a:r>
          </a:p>
        </p:txBody>
      </p:sp>
      <p:sp>
        <p:nvSpPr>
          <p:cNvPr id="4100" name="Text Box 2"/>
          <p:cNvSpPr txBox="1">
            <a:spLocks noChangeArrowheads="1"/>
          </p:cNvSpPr>
          <p:nvPr/>
        </p:nvSpPr>
        <p:spPr bwMode="auto">
          <a:xfrm>
            <a:off x="2362200" y="2498725"/>
            <a:ext cx="6172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rPr>
              <a:t>Integration by Substitution</a:t>
            </a:r>
          </a:p>
          <a:p>
            <a:pPr algn="ctr" eaLnBrk="1" hangingPunct="1">
              <a:spcBef>
                <a:spcPct val="50000"/>
              </a:spcBef>
              <a:buFontTx/>
              <a:buNone/>
            </a:pPr>
            <a:endParaRPr lang="en-US" altLang="en-US" sz="4000">
              <a:solidFill>
                <a:schemeClr val="bg1"/>
              </a:solidFill>
            </a:endParaRP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7688" y="319088"/>
            <a:ext cx="8226425" cy="685800"/>
          </a:xfrm>
          <a:noFill/>
        </p:spPr>
        <p:txBody>
          <a:bodyPr/>
          <a:lstStyle/>
          <a:p>
            <a:pPr eaLnBrk="1" hangingPunct="1"/>
            <a:r>
              <a:rPr lang="en-US" altLang="en-US" sz="3600" smtClean="0">
                <a:solidFill>
                  <a:schemeClr val="bg1"/>
                </a:solidFill>
              </a:rPr>
              <a:t>The General Power Rule for Integration</a:t>
            </a:r>
          </a:p>
        </p:txBody>
      </p:sp>
      <p:sp>
        <p:nvSpPr>
          <p:cNvPr id="23555" name="Rectangle 3"/>
          <p:cNvSpPr>
            <a:spLocks noGrp="1" noChangeArrowheads="1"/>
          </p:cNvSpPr>
          <p:nvPr>
            <p:ph type="body" idx="1"/>
          </p:nvPr>
        </p:nvSpPr>
        <p:spPr>
          <a:xfrm>
            <a:off x="457200" y="1370013"/>
            <a:ext cx="8458200" cy="5256212"/>
          </a:xfrm>
          <a:noFill/>
        </p:spPr>
        <p:txBody>
          <a:bodyPr/>
          <a:lstStyle/>
          <a:p>
            <a:pPr marL="0" indent="0" eaLnBrk="1" hangingPunct="1">
              <a:buFont typeface="Wingdings" panose="05000000000000000000" pitchFamily="2" charset="2"/>
              <a:buNone/>
            </a:pPr>
            <a:r>
              <a:rPr lang="en-US" altLang="en-US" smtClean="0"/>
              <a:t>One of the most common </a:t>
            </a:r>
            <a:r>
              <a:rPr lang="en-US" altLang="en-US" i="1" smtClean="0"/>
              <a:t>u</a:t>
            </a:r>
            <a:r>
              <a:rPr lang="en-US" altLang="en-US" smtClean="0"/>
              <a:t>-substitutions involves quantities in the integrand that are raised to a power.</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Because of the importance of this type of substitution, it is given a special name—the </a:t>
            </a:r>
            <a:r>
              <a:rPr lang="en-US" altLang="en-US" b="1" smtClean="0"/>
              <a:t>General Power Rule for Integration.</a:t>
            </a:r>
          </a:p>
        </p:txBody>
      </p:sp>
      <p:pic>
        <p:nvPicPr>
          <p:cNvPr id="23556" name="Picture 5" descr="Theorem 4.14. The general power rule for integration. If g is a differentiable function of x, then the int([g(x)]^n (g prime(x))) d x = ([g(x)]^(n + 1))/(n + 1) + C, n != negative 1. Equivalently, if u = g(x), then int(u^n) d u = (u^(n + 1))/(n + 1) + C, n != negative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3733800"/>
            <a:ext cx="7578725"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47688" y="319088"/>
            <a:ext cx="8226425" cy="685800"/>
          </a:xfrm>
          <a:noFill/>
        </p:spPr>
        <p:txBody>
          <a:bodyPr/>
          <a:lstStyle/>
          <a:p>
            <a:pPr eaLnBrk="1" hangingPunct="1"/>
            <a:r>
              <a:rPr lang="en-US" altLang="en-US" sz="2400" smtClean="0">
                <a:solidFill>
                  <a:schemeClr val="bg1"/>
                </a:solidFill>
              </a:rPr>
              <a:t>Example 7 – </a:t>
            </a:r>
            <a:r>
              <a:rPr lang="en-US" altLang="en-US" sz="2400" i="1" smtClean="0">
                <a:solidFill>
                  <a:schemeClr val="bg1"/>
                </a:solidFill>
              </a:rPr>
              <a:t>Substitution and the General Power Rule</a:t>
            </a:r>
          </a:p>
        </p:txBody>
      </p:sp>
      <p:pic>
        <p:nvPicPr>
          <p:cNvPr id="24580" name="Picture 4" descr="(item a). int(3((3 x minus 1)^4)) d x = int((3 x minus 1)^4) (3) d x. In the expression int((3 x minus 1)^4) (3) d x, the expression (3 x minus 1)^4 is labeled: u^4. In the same expression 3 d x is labeled: d u.&#10;"/>
          <p:cNvPicPr>
            <a:picLocks noChangeAspect="1" noChangeArrowheads="1"/>
          </p:cNvPicPr>
          <p:nvPr/>
        </p:nvPicPr>
        <p:blipFill>
          <a:blip r:embed="rId2">
            <a:extLst>
              <a:ext uri="{28A0092B-C50C-407E-A947-70E740481C1C}">
                <a14:useLocalDpi xmlns:a14="http://schemas.microsoft.com/office/drawing/2010/main" val="0"/>
              </a:ext>
            </a:extLst>
          </a:blip>
          <a:srcRect t="-2205" r="31633"/>
          <a:stretch>
            <a:fillRect/>
          </a:stretch>
        </p:blipFill>
        <p:spPr bwMode="auto">
          <a:xfrm>
            <a:off x="457200" y="1111250"/>
            <a:ext cx="46434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item b). int((2 x + 1)(x^2 + x)) d x = int(((x^2 + x)^1) (2 x + 1)) d x. In the expression int(((x^2 + x)^1) (2 x + 1)) d x, the expression (x^2 + x)^1 is labeled: u^1. In the same expression (2 x + 1) d x is labeled: d u.&#10;"/>
          <p:cNvPicPr>
            <a:picLocks noChangeAspect="1" noChangeArrowheads="1"/>
          </p:cNvPicPr>
          <p:nvPr/>
        </p:nvPicPr>
        <p:blipFill>
          <a:blip r:embed="rId3">
            <a:extLst>
              <a:ext uri="{28A0092B-C50C-407E-A947-70E740481C1C}">
                <a14:useLocalDpi xmlns:a14="http://schemas.microsoft.com/office/drawing/2010/main" val="0"/>
              </a:ext>
            </a:extLst>
          </a:blip>
          <a:srcRect t="304" r="26732"/>
          <a:stretch>
            <a:fillRect/>
          </a:stretch>
        </p:blipFill>
        <p:spPr bwMode="auto">
          <a:xfrm>
            <a:off x="455613" y="2554288"/>
            <a:ext cx="5767387"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item c). int((3 x^2) sqrt(x^3 minus 2)) d x = int(((x^3 minus 2)^(1/2))(3 x^2)) d x. In the expression int(((x^3 minus 2)^(1/2))(3 x^2)) d x, the expression (x^3 minus 2)^(1/2) is labeled: u^(1/2). In the same expression (3 x^2) d x is labeled: d u.&#10;"/>
          <p:cNvPicPr>
            <a:picLocks noChangeAspect="1" noChangeArrowheads="1"/>
          </p:cNvPicPr>
          <p:nvPr/>
        </p:nvPicPr>
        <p:blipFill>
          <a:blip r:embed="rId4">
            <a:extLst>
              <a:ext uri="{28A0092B-C50C-407E-A947-70E740481C1C}">
                <a14:useLocalDpi xmlns:a14="http://schemas.microsoft.com/office/drawing/2010/main" val="0"/>
              </a:ext>
            </a:extLst>
          </a:blip>
          <a:srcRect t="7054" r="47588"/>
          <a:stretch>
            <a:fillRect/>
          </a:stretch>
        </p:blipFill>
        <p:spPr bwMode="auto">
          <a:xfrm>
            <a:off x="455613" y="4075113"/>
            <a:ext cx="50006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9" descr="= ((3 x minus 1)^5)/5 + C. The expression ((3 x minus 1)^5)/5 is labeled: (u^5)/5.&#10;"/>
          <p:cNvPicPr>
            <a:picLocks noChangeAspect="1" noChangeArrowheads="1"/>
          </p:cNvPicPr>
          <p:nvPr/>
        </p:nvPicPr>
        <p:blipFill>
          <a:blip r:embed="rId2">
            <a:extLst>
              <a:ext uri="{28A0092B-C50C-407E-A947-70E740481C1C}">
                <a14:useLocalDpi xmlns:a14="http://schemas.microsoft.com/office/drawing/2010/main" val="0"/>
              </a:ext>
            </a:extLst>
          </a:blip>
          <a:srcRect l="68333" t="4410"/>
          <a:stretch>
            <a:fillRect/>
          </a:stretch>
        </p:blipFill>
        <p:spPr bwMode="auto">
          <a:xfrm>
            <a:off x="5281613" y="1235075"/>
            <a:ext cx="213836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0" descr="= ((x^2 + x)^2)/2 + C. The expression ((x^2 + x)^2)/2 is labeled: (u^2)/2.&#10;"/>
          <p:cNvPicPr>
            <a:picLocks noChangeAspect="1" noChangeArrowheads="1"/>
          </p:cNvPicPr>
          <p:nvPr/>
        </p:nvPicPr>
        <p:blipFill>
          <a:blip r:embed="rId3">
            <a:extLst>
              <a:ext uri="{28A0092B-C50C-407E-A947-70E740481C1C}">
                <a14:useLocalDpi xmlns:a14="http://schemas.microsoft.com/office/drawing/2010/main" val="0"/>
              </a:ext>
            </a:extLst>
          </a:blip>
          <a:srcRect l="74364" t="304"/>
          <a:stretch>
            <a:fillRect/>
          </a:stretch>
        </p:blipFill>
        <p:spPr bwMode="auto">
          <a:xfrm>
            <a:off x="6415088" y="2576513"/>
            <a:ext cx="20208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1" descr="= ((x^3 minus 2)^(3/2))/(3/2) + C. The expression ((x^3 minus 2)^(3/2))/(3/2) is labeled: (u^(3/2))/(3/2).&#10;"/>
          <p:cNvPicPr>
            <a:picLocks noChangeAspect="1" noChangeArrowheads="1"/>
          </p:cNvPicPr>
          <p:nvPr/>
        </p:nvPicPr>
        <p:blipFill>
          <a:blip r:embed="rId4">
            <a:extLst>
              <a:ext uri="{28A0092B-C50C-407E-A947-70E740481C1C}">
                <a14:useLocalDpi xmlns:a14="http://schemas.microsoft.com/office/drawing/2010/main" val="0"/>
              </a:ext>
            </a:extLst>
          </a:blip>
          <a:srcRect l="52432" t="7054" r="25264"/>
          <a:stretch>
            <a:fillRect/>
          </a:stretch>
        </p:blipFill>
        <p:spPr bwMode="auto">
          <a:xfrm>
            <a:off x="5638800" y="4100513"/>
            <a:ext cx="21304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2" descr="= (2/3) (x^3 minus 2)^(3/2) + C.&#10;"/>
          <p:cNvPicPr>
            <a:picLocks noChangeAspect="1" noChangeArrowheads="1"/>
          </p:cNvPicPr>
          <p:nvPr/>
        </p:nvPicPr>
        <p:blipFill>
          <a:blip r:embed="rId4">
            <a:extLst>
              <a:ext uri="{28A0092B-C50C-407E-A947-70E740481C1C}">
                <a14:useLocalDpi xmlns:a14="http://schemas.microsoft.com/office/drawing/2010/main" val="0"/>
              </a:ext>
            </a:extLst>
          </a:blip>
          <a:srcRect l="74756" t="38272"/>
          <a:stretch>
            <a:fillRect/>
          </a:stretch>
        </p:blipFill>
        <p:spPr bwMode="auto">
          <a:xfrm>
            <a:off x="5649913" y="5465763"/>
            <a:ext cx="2403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fade">
                                      <p:cBhvr>
                                        <p:cTn id="7" dur="1000"/>
                                        <p:tgtEl>
                                          <p:spTgt spid="64521"/>
                                        </p:tgtEl>
                                      </p:cBhvr>
                                    </p:animEffect>
                                    <p:anim calcmode="lin" valueType="num">
                                      <p:cBhvr>
                                        <p:cTn id="8" dur="1000" fill="hold"/>
                                        <p:tgtEl>
                                          <p:spTgt spid="64521"/>
                                        </p:tgtEl>
                                        <p:attrNameLst>
                                          <p:attrName>ppt_x</p:attrName>
                                        </p:attrNameLst>
                                      </p:cBhvr>
                                      <p:tavLst>
                                        <p:tav tm="0">
                                          <p:val>
                                            <p:strVal val="#ppt_x"/>
                                          </p:val>
                                        </p:tav>
                                        <p:tav tm="100000">
                                          <p:val>
                                            <p:strVal val="#ppt_x"/>
                                          </p:val>
                                        </p:tav>
                                      </p:tavLst>
                                    </p:anim>
                                    <p:anim calcmode="lin" valueType="num">
                                      <p:cBhvr>
                                        <p:cTn id="9" dur="900" decel="100000" fill="hold"/>
                                        <p:tgtEl>
                                          <p:spTgt spid="645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52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4517"/>
                                        </p:tgtEl>
                                        <p:attrNameLst>
                                          <p:attrName>style.visibility</p:attrName>
                                        </p:attrNameLst>
                                      </p:cBhvr>
                                      <p:to>
                                        <p:strVal val="visible"/>
                                      </p:to>
                                    </p:set>
                                    <p:animEffect transition="in" filter="fade">
                                      <p:cBhvr>
                                        <p:cTn id="15" dur="1000"/>
                                        <p:tgtEl>
                                          <p:spTgt spid="64517"/>
                                        </p:tgtEl>
                                      </p:cBhvr>
                                    </p:animEffect>
                                    <p:anim calcmode="lin" valueType="num">
                                      <p:cBhvr>
                                        <p:cTn id="16" dur="1000" fill="hold"/>
                                        <p:tgtEl>
                                          <p:spTgt spid="64517"/>
                                        </p:tgtEl>
                                        <p:attrNameLst>
                                          <p:attrName>ppt_x</p:attrName>
                                        </p:attrNameLst>
                                      </p:cBhvr>
                                      <p:tavLst>
                                        <p:tav tm="0">
                                          <p:val>
                                            <p:strVal val="#ppt_x"/>
                                          </p:val>
                                        </p:tav>
                                        <p:tav tm="100000">
                                          <p:val>
                                            <p:strVal val="#ppt_x"/>
                                          </p:val>
                                        </p:tav>
                                      </p:tavLst>
                                    </p:anim>
                                    <p:anim calcmode="lin" valueType="num">
                                      <p:cBhvr>
                                        <p:cTn id="17" dur="900" decel="100000" fill="hold"/>
                                        <p:tgtEl>
                                          <p:spTgt spid="6451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451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4522"/>
                                        </p:tgtEl>
                                        <p:attrNameLst>
                                          <p:attrName>style.visibility</p:attrName>
                                        </p:attrNameLst>
                                      </p:cBhvr>
                                      <p:to>
                                        <p:strVal val="visible"/>
                                      </p:to>
                                    </p:set>
                                    <p:animEffect transition="in" filter="fade">
                                      <p:cBhvr>
                                        <p:cTn id="23" dur="1000"/>
                                        <p:tgtEl>
                                          <p:spTgt spid="64522"/>
                                        </p:tgtEl>
                                      </p:cBhvr>
                                    </p:animEffect>
                                    <p:anim calcmode="lin" valueType="num">
                                      <p:cBhvr>
                                        <p:cTn id="24" dur="1000" fill="hold"/>
                                        <p:tgtEl>
                                          <p:spTgt spid="64522"/>
                                        </p:tgtEl>
                                        <p:attrNameLst>
                                          <p:attrName>ppt_x</p:attrName>
                                        </p:attrNameLst>
                                      </p:cBhvr>
                                      <p:tavLst>
                                        <p:tav tm="0">
                                          <p:val>
                                            <p:strVal val="#ppt_x"/>
                                          </p:val>
                                        </p:tav>
                                        <p:tav tm="100000">
                                          <p:val>
                                            <p:strVal val="#ppt_x"/>
                                          </p:val>
                                        </p:tav>
                                      </p:tavLst>
                                    </p:anim>
                                    <p:anim calcmode="lin" valueType="num">
                                      <p:cBhvr>
                                        <p:cTn id="25" dur="900" decel="100000" fill="hold"/>
                                        <p:tgtEl>
                                          <p:spTgt spid="645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4522"/>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64518"/>
                                        </p:tgtEl>
                                        <p:attrNameLst>
                                          <p:attrName>style.visibility</p:attrName>
                                        </p:attrNameLst>
                                      </p:cBhvr>
                                      <p:to>
                                        <p:strVal val="visible"/>
                                      </p:to>
                                    </p:set>
                                    <p:animEffect transition="in" filter="fade">
                                      <p:cBhvr>
                                        <p:cTn id="31" dur="1000"/>
                                        <p:tgtEl>
                                          <p:spTgt spid="64518"/>
                                        </p:tgtEl>
                                      </p:cBhvr>
                                    </p:animEffect>
                                    <p:anim calcmode="lin" valueType="num">
                                      <p:cBhvr>
                                        <p:cTn id="32" dur="1000" fill="hold"/>
                                        <p:tgtEl>
                                          <p:spTgt spid="64518"/>
                                        </p:tgtEl>
                                        <p:attrNameLst>
                                          <p:attrName>ppt_x</p:attrName>
                                        </p:attrNameLst>
                                      </p:cBhvr>
                                      <p:tavLst>
                                        <p:tav tm="0">
                                          <p:val>
                                            <p:strVal val="#ppt_x"/>
                                          </p:val>
                                        </p:tav>
                                        <p:tav tm="100000">
                                          <p:val>
                                            <p:strVal val="#ppt_x"/>
                                          </p:val>
                                        </p:tav>
                                      </p:tavLst>
                                    </p:anim>
                                    <p:anim calcmode="lin" valueType="num">
                                      <p:cBhvr>
                                        <p:cTn id="33" dur="900" decel="100000" fill="hold"/>
                                        <p:tgtEl>
                                          <p:spTgt spid="6451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518"/>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64523"/>
                                        </p:tgtEl>
                                        <p:attrNameLst>
                                          <p:attrName>style.visibility</p:attrName>
                                        </p:attrNameLst>
                                      </p:cBhvr>
                                      <p:to>
                                        <p:strVal val="visible"/>
                                      </p:to>
                                    </p:set>
                                    <p:animEffect transition="in" filter="fade">
                                      <p:cBhvr>
                                        <p:cTn id="39" dur="1000"/>
                                        <p:tgtEl>
                                          <p:spTgt spid="64523"/>
                                        </p:tgtEl>
                                      </p:cBhvr>
                                    </p:animEffect>
                                    <p:anim calcmode="lin" valueType="num">
                                      <p:cBhvr>
                                        <p:cTn id="40" dur="1000" fill="hold"/>
                                        <p:tgtEl>
                                          <p:spTgt spid="64523"/>
                                        </p:tgtEl>
                                        <p:attrNameLst>
                                          <p:attrName>ppt_x</p:attrName>
                                        </p:attrNameLst>
                                      </p:cBhvr>
                                      <p:tavLst>
                                        <p:tav tm="0">
                                          <p:val>
                                            <p:strVal val="#ppt_x"/>
                                          </p:val>
                                        </p:tav>
                                        <p:tav tm="100000">
                                          <p:val>
                                            <p:strVal val="#ppt_x"/>
                                          </p:val>
                                        </p:tav>
                                      </p:tavLst>
                                    </p:anim>
                                    <p:anim calcmode="lin" valueType="num">
                                      <p:cBhvr>
                                        <p:cTn id="41" dur="900" decel="100000" fill="hold"/>
                                        <p:tgtEl>
                                          <p:spTgt spid="6452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4523"/>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64524"/>
                                        </p:tgtEl>
                                        <p:attrNameLst>
                                          <p:attrName>style.visibility</p:attrName>
                                        </p:attrNameLst>
                                      </p:cBhvr>
                                      <p:to>
                                        <p:strVal val="visible"/>
                                      </p:to>
                                    </p:set>
                                    <p:animEffect transition="in" filter="fade">
                                      <p:cBhvr>
                                        <p:cTn id="47" dur="1000"/>
                                        <p:tgtEl>
                                          <p:spTgt spid="64524"/>
                                        </p:tgtEl>
                                      </p:cBhvr>
                                    </p:animEffect>
                                    <p:anim calcmode="lin" valueType="num">
                                      <p:cBhvr>
                                        <p:cTn id="48" dur="1000" fill="hold"/>
                                        <p:tgtEl>
                                          <p:spTgt spid="64524"/>
                                        </p:tgtEl>
                                        <p:attrNameLst>
                                          <p:attrName>ppt_x</p:attrName>
                                        </p:attrNameLst>
                                      </p:cBhvr>
                                      <p:tavLst>
                                        <p:tav tm="0">
                                          <p:val>
                                            <p:strVal val="#ppt_x"/>
                                          </p:val>
                                        </p:tav>
                                        <p:tav tm="100000">
                                          <p:val>
                                            <p:strVal val="#ppt_x"/>
                                          </p:val>
                                        </p:tav>
                                      </p:tavLst>
                                    </p:anim>
                                    <p:anim calcmode="lin" valueType="num">
                                      <p:cBhvr>
                                        <p:cTn id="49" dur="900" decel="100000" fill="hold"/>
                                        <p:tgtEl>
                                          <p:spTgt spid="6452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4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5" descr="(item d). int((negative 4 x)/((1 minus 2 x^2)^2)) d x = int(((1 minus 2 x^2)^(negative 2))(negative 4 x)) d x. In the expression int(((1 minus 2 x^2)^(negative 2))(negative 4 x)) d x, the expression (1 minus 2 x^2)^(negative 2) is labeled: u^(negative 2). In the same expression (negative 4 x) d x is labeled: d u.&#10;"/>
          <p:cNvPicPr>
            <a:picLocks noChangeAspect="1" noChangeArrowheads="1"/>
          </p:cNvPicPr>
          <p:nvPr/>
        </p:nvPicPr>
        <p:blipFill>
          <a:blip r:embed="rId2">
            <a:extLst>
              <a:ext uri="{28A0092B-C50C-407E-A947-70E740481C1C}">
                <a14:useLocalDpi xmlns:a14="http://schemas.microsoft.com/office/drawing/2010/main" val="0"/>
              </a:ext>
            </a:extLst>
          </a:blip>
          <a:srcRect t="-1260" r="45203"/>
          <a:stretch>
            <a:fillRect/>
          </a:stretch>
        </p:blipFill>
        <p:spPr bwMode="auto">
          <a:xfrm>
            <a:off x="455613" y="1204913"/>
            <a:ext cx="52832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21" descr="= ((1 minus 2 x^2)^(negative 1))/(negative 1) + C.&#10;"/>
          <p:cNvPicPr>
            <a:picLocks noChangeAspect="1" noChangeArrowheads="1"/>
          </p:cNvPicPr>
          <p:nvPr/>
        </p:nvPicPr>
        <p:blipFill>
          <a:blip r:embed="rId2">
            <a:extLst>
              <a:ext uri="{28A0092B-C50C-407E-A947-70E740481C1C}">
                <a14:useLocalDpi xmlns:a14="http://schemas.microsoft.com/office/drawing/2010/main" val="0"/>
              </a:ext>
            </a:extLst>
          </a:blip>
          <a:srcRect l="54791" t="5984" r="22130"/>
          <a:stretch>
            <a:fillRect/>
          </a:stretch>
        </p:blipFill>
        <p:spPr bwMode="auto">
          <a:xfrm>
            <a:off x="5802313" y="1327150"/>
            <a:ext cx="223043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8" name="Picture 22" descr="= negative (1/(1 minus 2 x^2)) + C.&#10;"/>
          <p:cNvPicPr>
            <a:picLocks noChangeAspect="1" noChangeArrowheads="1"/>
          </p:cNvPicPr>
          <p:nvPr/>
        </p:nvPicPr>
        <p:blipFill>
          <a:blip r:embed="rId2">
            <a:extLst>
              <a:ext uri="{28A0092B-C50C-407E-A947-70E740481C1C}">
                <a14:useLocalDpi xmlns:a14="http://schemas.microsoft.com/office/drawing/2010/main" val="0"/>
              </a:ext>
            </a:extLst>
          </a:blip>
          <a:srcRect l="77907" t="43469"/>
          <a:stretch>
            <a:fillRect/>
          </a:stretch>
        </p:blipFill>
        <p:spPr bwMode="auto">
          <a:xfrm>
            <a:off x="5791200" y="2765425"/>
            <a:ext cx="2130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3" descr="= negative (cos(x)^3)/3 + C. The expression (cos(x)^3)/3 is labeled: (u^3)/3.&#10;"/>
          <p:cNvPicPr>
            <a:picLocks noChangeAspect="1" noChangeArrowheads="1"/>
          </p:cNvPicPr>
          <p:nvPr/>
        </p:nvPicPr>
        <p:blipFill>
          <a:blip r:embed="rId3">
            <a:extLst>
              <a:ext uri="{28A0092B-C50C-407E-A947-70E740481C1C}">
                <a14:useLocalDpi xmlns:a14="http://schemas.microsoft.com/office/drawing/2010/main" val="0"/>
              </a:ext>
            </a:extLst>
          </a:blip>
          <a:srcRect l="68980" t="1245"/>
          <a:stretch>
            <a:fillRect/>
          </a:stretch>
        </p:blipFill>
        <p:spPr bwMode="auto">
          <a:xfrm>
            <a:off x="2870200" y="5105400"/>
            <a:ext cx="25876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5" descr="(item e). int(cos^2(x) sin(x)) d x = negative int((cos(x)^2) (negative sin(x))) d x. In the expression negative int((cos(x)^2) (negative sin(x)) d x, the expression cos(x)^2 is labeled: u^2. In the same expression (negative sin(x)) d x is labeled: d u.&#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657600"/>
            <a:ext cx="5448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29"/>
          <p:cNvSpPr txBox="1">
            <a:spLocks noChangeArrowheads="1"/>
          </p:cNvSpPr>
          <p:nvPr/>
        </p:nvSpPr>
        <p:spPr bwMode="auto">
          <a:xfrm>
            <a:off x="8229600" y="6858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sp>
        <p:nvSpPr>
          <p:cNvPr id="25609" name="Rectangle 32"/>
          <p:cNvSpPr>
            <a:spLocks noGrp="1" noChangeArrowheads="1"/>
          </p:cNvSpPr>
          <p:nvPr>
            <p:ph type="title"/>
          </p:nvPr>
        </p:nvSpPr>
        <p:spPr>
          <a:xfrm>
            <a:off x="547688" y="319088"/>
            <a:ext cx="8226425" cy="685800"/>
          </a:xfrm>
          <a:noFill/>
        </p:spPr>
        <p:txBody>
          <a:bodyPr/>
          <a:lstStyle/>
          <a:p>
            <a:pPr eaLnBrk="1" hangingPunct="1"/>
            <a:r>
              <a:rPr lang="en-US" altLang="en-US" sz="2400" smtClean="0">
                <a:solidFill>
                  <a:schemeClr val="bg1"/>
                </a:solidFill>
              </a:rPr>
              <a:t>Example 7 – </a:t>
            </a:r>
            <a:r>
              <a:rPr lang="en-US" altLang="en-US" sz="2400" i="1" smtClean="0">
                <a:solidFill>
                  <a:schemeClr val="bg1"/>
                </a:solidFill>
              </a:rPr>
              <a:t>Substitution and the General Power Rule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0197"/>
                                        </p:tgtEl>
                                        <p:attrNameLst>
                                          <p:attrName>style.visibility</p:attrName>
                                        </p:attrNameLst>
                                      </p:cBhvr>
                                      <p:to>
                                        <p:strVal val="visible"/>
                                      </p:to>
                                    </p:set>
                                    <p:animEffect transition="in" filter="fade">
                                      <p:cBhvr>
                                        <p:cTn id="7" dur="1000"/>
                                        <p:tgtEl>
                                          <p:spTgt spid="50197"/>
                                        </p:tgtEl>
                                      </p:cBhvr>
                                    </p:animEffect>
                                    <p:anim calcmode="lin" valueType="num">
                                      <p:cBhvr>
                                        <p:cTn id="8" dur="1000" fill="hold"/>
                                        <p:tgtEl>
                                          <p:spTgt spid="50197"/>
                                        </p:tgtEl>
                                        <p:attrNameLst>
                                          <p:attrName>ppt_x</p:attrName>
                                        </p:attrNameLst>
                                      </p:cBhvr>
                                      <p:tavLst>
                                        <p:tav tm="0">
                                          <p:val>
                                            <p:strVal val="#ppt_x"/>
                                          </p:val>
                                        </p:tav>
                                        <p:tav tm="100000">
                                          <p:val>
                                            <p:strVal val="#ppt_x"/>
                                          </p:val>
                                        </p:tav>
                                      </p:tavLst>
                                    </p:anim>
                                    <p:anim calcmode="lin" valueType="num">
                                      <p:cBhvr>
                                        <p:cTn id="9" dur="900" decel="100000" fill="hold"/>
                                        <p:tgtEl>
                                          <p:spTgt spid="5019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9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0198"/>
                                        </p:tgtEl>
                                        <p:attrNameLst>
                                          <p:attrName>style.visibility</p:attrName>
                                        </p:attrNameLst>
                                      </p:cBhvr>
                                      <p:to>
                                        <p:strVal val="visible"/>
                                      </p:to>
                                    </p:set>
                                    <p:animEffect transition="in" filter="fade">
                                      <p:cBhvr>
                                        <p:cTn id="15" dur="1000"/>
                                        <p:tgtEl>
                                          <p:spTgt spid="50198"/>
                                        </p:tgtEl>
                                      </p:cBhvr>
                                    </p:animEffect>
                                    <p:anim calcmode="lin" valueType="num">
                                      <p:cBhvr>
                                        <p:cTn id="16" dur="1000" fill="hold"/>
                                        <p:tgtEl>
                                          <p:spTgt spid="50198"/>
                                        </p:tgtEl>
                                        <p:attrNameLst>
                                          <p:attrName>ppt_x</p:attrName>
                                        </p:attrNameLst>
                                      </p:cBhvr>
                                      <p:tavLst>
                                        <p:tav tm="0">
                                          <p:val>
                                            <p:strVal val="#ppt_x"/>
                                          </p:val>
                                        </p:tav>
                                        <p:tav tm="100000">
                                          <p:val>
                                            <p:strVal val="#ppt_x"/>
                                          </p:val>
                                        </p:tav>
                                      </p:tavLst>
                                    </p:anim>
                                    <p:anim calcmode="lin" valueType="num">
                                      <p:cBhvr>
                                        <p:cTn id="17" dur="900" decel="100000" fill="hold"/>
                                        <p:tgtEl>
                                          <p:spTgt spid="5019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19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0201"/>
                                        </p:tgtEl>
                                        <p:attrNameLst>
                                          <p:attrName>style.visibility</p:attrName>
                                        </p:attrNameLst>
                                      </p:cBhvr>
                                      <p:to>
                                        <p:strVal val="visible"/>
                                      </p:to>
                                    </p:set>
                                    <p:animEffect transition="in" filter="fade">
                                      <p:cBhvr>
                                        <p:cTn id="23" dur="1000"/>
                                        <p:tgtEl>
                                          <p:spTgt spid="50201"/>
                                        </p:tgtEl>
                                      </p:cBhvr>
                                    </p:animEffect>
                                    <p:anim calcmode="lin" valueType="num">
                                      <p:cBhvr>
                                        <p:cTn id="24" dur="1000" fill="hold"/>
                                        <p:tgtEl>
                                          <p:spTgt spid="50201"/>
                                        </p:tgtEl>
                                        <p:attrNameLst>
                                          <p:attrName>ppt_x</p:attrName>
                                        </p:attrNameLst>
                                      </p:cBhvr>
                                      <p:tavLst>
                                        <p:tav tm="0">
                                          <p:val>
                                            <p:strVal val="#ppt_x"/>
                                          </p:val>
                                        </p:tav>
                                        <p:tav tm="100000">
                                          <p:val>
                                            <p:strVal val="#ppt_x"/>
                                          </p:val>
                                        </p:tav>
                                      </p:tavLst>
                                    </p:anim>
                                    <p:anim calcmode="lin" valueType="num">
                                      <p:cBhvr>
                                        <p:cTn id="25" dur="900" decel="100000" fill="hold"/>
                                        <p:tgtEl>
                                          <p:spTgt spid="5020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20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0199"/>
                                        </p:tgtEl>
                                        <p:attrNameLst>
                                          <p:attrName>style.visibility</p:attrName>
                                        </p:attrNameLst>
                                      </p:cBhvr>
                                      <p:to>
                                        <p:strVal val="visible"/>
                                      </p:to>
                                    </p:set>
                                    <p:animEffect transition="in" filter="fade">
                                      <p:cBhvr>
                                        <p:cTn id="31" dur="1000"/>
                                        <p:tgtEl>
                                          <p:spTgt spid="50199"/>
                                        </p:tgtEl>
                                      </p:cBhvr>
                                    </p:animEffect>
                                    <p:anim calcmode="lin" valueType="num">
                                      <p:cBhvr>
                                        <p:cTn id="32" dur="1000" fill="hold"/>
                                        <p:tgtEl>
                                          <p:spTgt spid="50199"/>
                                        </p:tgtEl>
                                        <p:attrNameLst>
                                          <p:attrName>ppt_x</p:attrName>
                                        </p:attrNameLst>
                                      </p:cBhvr>
                                      <p:tavLst>
                                        <p:tav tm="0">
                                          <p:val>
                                            <p:strVal val="#ppt_x"/>
                                          </p:val>
                                        </p:tav>
                                        <p:tav tm="100000">
                                          <p:val>
                                            <p:strVal val="#ppt_x"/>
                                          </p:val>
                                        </p:tav>
                                      </p:tavLst>
                                    </p:anim>
                                    <p:anim calcmode="lin" valueType="num">
                                      <p:cBhvr>
                                        <p:cTn id="33" dur="900" decel="100000" fill="hold"/>
                                        <p:tgtEl>
                                          <p:spTgt spid="5019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01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Change of Variables for </a:t>
            </a:r>
            <a:br>
              <a:rPr lang="en-US" altLang="en-US" sz="4000"/>
            </a:br>
            <a:r>
              <a:rPr lang="en-US" altLang="en-US" sz="4000"/>
              <a:t>Definite Integrals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7688" y="319088"/>
            <a:ext cx="8226425" cy="685800"/>
          </a:xfrm>
          <a:noFill/>
        </p:spPr>
        <p:txBody>
          <a:bodyPr/>
          <a:lstStyle/>
          <a:p>
            <a:pPr eaLnBrk="1" hangingPunct="1"/>
            <a:r>
              <a:rPr lang="en-US" altLang="en-US" sz="3400" smtClean="0">
                <a:solidFill>
                  <a:schemeClr val="bg1"/>
                </a:solidFill>
              </a:rPr>
              <a:t>Change of Variables for Definite Integrals</a:t>
            </a:r>
          </a:p>
        </p:txBody>
      </p:sp>
      <p:sp>
        <p:nvSpPr>
          <p:cNvPr id="27651" name="Rectangle 3"/>
          <p:cNvSpPr>
            <a:spLocks noGrp="1" noChangeArrowheads="1"/>
          </p:cNvSpPr>
          <p:nvPr>
            <p:ph type="body" idx="1"/>
          </p:nvPr>
        </p:nvSpPr>
        <p:spPr>
          <a:xfrm>
            <a:off x="457200" y="1370013"/>
            <a:ext cx="8458200" cy="5256212"/>
          </a:xfrm>
          <a:noFill/>
        </p:spPr>
        <p:txBody>
          <a:bodyPr/>
          <a:lstStyle/>
          <a:p>
            <a:pPr marL="0" indent="0" eaLnBrk="1" hangingPunct="1">
              <a:buFont typeface="Wingdings" panose="05000000000000000000" pitchFamily="2" charset="2"/>
              <a:buNone/>
            </a:pPr>
            <a:r>
              <a:rPr lang="en-US" altLang="en-US" smtClean="0"/>
              <a:t>When using </a:t>
            </a:r>
            <a:r>
              <a:rPr lang="en-US" altLang="en-US" i="1" smtClean="0"/>
              <a:t>u</a:t>
            </a:r>
            <a:r>
              <a:rPr lang="en-US" altLang="en-US" smtClean="0"/>
              <a:t>-substitution with a definite integral, it is often convenient to determine the limits of integration for the variable </a:t>
            </a:r>
            <a:r>
              <a:rPr lang="en-US" altLang="en-US" i="1" smtClean="0"/>
              <a:t>u</a:t>
            </a:r>
            <a:r>
              <a:rPr lang="en-US" altLang="en-US" smtClean="0"/>
              <a:t> rather than to convert the antiderivative back to the variable </a:t>
            </a:r>
            <a:r>
              <a:rPr lang="en-US" altLang="en-US" i="1" smtClean="0"/>
              <a:t>x </a:t>
            </a:r>
            <a:r>
              <a:rPr lang="en-US" altLang="en-US" smtClean="0"/>
              <a:t>and evaluate at the original limits.</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This change of variables is stated explicitly in the next theorem.</a:t>
            </a:r>
          </a:p>
        </p:txBody>
      </p:sp>
      <p:pic>
        <p:nvPicPr>
          <p:cNvPr id="27652" name="Picture 1" descr="Theorem 4.15. Change of variables for definite integrals. If the function u = g(x) has a continuous derivative on the closed interval [a, b] and f is continuous on the range of g, then int_a^b (f(g(x)) (g prime(x))) d x = int_g(a)^g(b) (f(u)) d u.&#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525" y="4038600"/>
            <a:ext cx="76009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8 – </a:t>
            </a:r>
            <a:r>
              <a:rPr lang="en-US" altLang="en-US" sz="4000" i="1" smtClean="0">
                <a:solidFill>
                  <a:schemeClr val="bg1"/>
                </a:solidFill>
              </a:rPr>
              <a:t>Change of Variables</a:t>
            </a:r>
          </a:p>
        </p:txBody>
      </p:sp>
      <p:sp>
        <p:nvSpPr>
          <p:cNvPr id="54275" name="Rectangle 3"/>
          <p:cNvSpPr>
            <a:spLocks noGrp="1" noChangeArrowheads="1"/>
          </p:cNvSpPr>
          <p:nvPr>
            <p:ph type="body" idx="1"/>
          </p:nvPr>
        </p:nvSpPr>
        <p:spPr>
          <a:xfrm>
            <a:off x="457200" y="1370013"/>
            <a:ext cx="8501063" cy="5256212"/>
          </a:xfrm>
        </p:spPr>
        <p:txBody>
          <a:bodyPr/>
          <a:lstStyle/>
          <a:p>
            <a:pPr marL="0" indent="0" eaLnBrk="1" hangingPunct="1">
              <a:buFont typeface="Wingdings" panose="05000000000000000000" pitchFamily="2" charset="2"/>
              <a:buNone/>
              <a:tabLst>
                <a:tab pos="4632325" algn="l"/>
              </a:tabLst>
              <a:defRPr/>
            </a:pPr>
            <a:r>
              <a:rPr lang="en-US" altLang="en-US" dirty="0" smtClean="0"/>
              <a:t>Evaluate</a:t>
            </a:r>
          </a:p>
          <a:p>
            <a:pPr marL="0" indent="0" eaLnBrk="1" hangingPunct="1">
              <a:buFont typeface="Wingdings" panose="05000000000000000000" pitchFamily="2" charset="2"/>
              <a:buNone/>
              <a:tabLst>
                <a:tab pos="4632325" algn="l"/>
              </a:tabLst>
              <a:defRPr/>
            </a:pPr>
            <a:endParaRPr lang="en-US" altLang="en-US" sz="2200" dirty="0" smtClean="0"/>
          </a:p>
          <a:p>
            <a:pPr marL="0" indent="0" eaLnBrk="1" hangingPunct="1">
              <a:buFontTx/>
              <a:buNone/>
              <a:tabLst>
                <a:tab pos="4632325" algn="l"/>
              </a:tabLst>
              <a:defRPr/>
            </a:pPr>
            <a:r>
              <a:rPr lang="en-US" altLang="en-US" dirty="0" smtClean="0">
                <a:solidFill>
                  <a:srgbClr val="D7181E"/>
                </a:solidFill>
                <a:cs typeface="Arial" panose="020B0604020202020204" pitchFamily="34" charset="0"/>
              </a:rPr>
              <a:t>Solution:</a:t>
            </a:r>
          </a:p>
          <a:p>
            <a:pPr marL="0" indent="0" eaLnBrk="1" hangingPunct="1">
              <a:buFont typeface="Wingdings" panose="05000000000000000000" pitchFamily="2" charset="2"/>
              <a:buNone/>
              <a:tabLst>
                <a:tab pos="4632325" algn="l"/>
              </a:tabLst>
              <a:defRPr/>
            </a:pPr>
            <a:r>
              <a:rPr lang="en-US" altLang="en-US" dirty="0" smtClean="0"/>
              <a:t>To evaluate this integral, let </a:t>
            </a:r>
            <a:r>
              <a:rPr lang="en-US" altLang="en-US" i="1" dirty="0" smtClean="0"/>
              <a:t>u</a:t>
            </a:r>
            <a:r>
              <a:rPr lang="en-US" altLang="en-US" dirty="0" smtClean="0"/>
              <a:t> = </a:t>
            </a:r>
            <a:r>
              <a:rPr lang="en-US" altLang="en-US" i="1" dirty="0" smtClean="0"/>
              <a:t>x</a:t>
            </a:r>
            <a:r>
              <a:rPr lang="en-US" altLang="en-US" baseline="30000" dirty="0" smtClean="0"/>
              <a:t>2</a:t>
            </a:r>
            <a:r>
              <a:rPr lang="en-US" altLang="en-US" dirty="0" smtClean="0"/>
              <a:t> + 1. </a:t>
            </a:r>
          </a:p>
          <a:p>
            <a:pPr marL="0" indent="0" eaLnBrk="1" hangingPunct="1">
              <a:buFont typeface="Wingdings" panose="05000000000000000000" pitchFamily="2" charset="2"/>
              <a:buNone/>
              <a:tabLst>
                <a:tab pos="4632325" algn="l"/>
              </a:tabLst>
              <a:defRPr/>
            </a:pPr>
            <a:endParaRPr lang="en-US" altLang="en-US" sz="1050" dirty="0" smtClean="0"/>
          </a:p>
          <a:p>
            <a:pPr marL="0" indent="0" eaLnBrk="1" hangingPunct="1">
              <a:buFont typeface="Wingdings" panose="05000000000000000000" pitchFamily="2" charset="2"/>
              <a:buNone/>
              <a:tabLst>
                <a:tab pos="4632325" algn="l"/>
              </a:tabLst>
              <a:defRPr/>
            </a:pPr>
            <a:r>
              <a:rPr lang="en-US" altLang="en-US" dirty="0" smtClean="0"/>
              <a:t>Then, you obtain </a:t>
            </a:r>
          </a:p>
          <a:p>
            <a:pPr marL="0" indent="0" eaLnBrk="1" hangingPunct="1">
              <a:buFont typeface="Wingdings" panose="05000000000000000000" pitchFamily="2" charset="2"/>
              <a:buNone/>
              <a:tabLst>
                <a:tab pos="4632325" algn="l"/>
              </a:tabLst>
              <a:defRPr/>
            </a:pPr>
            <a:endParaRPr lang="en-US" altLang="en-US" dirty="0" smtClean="0">
              <a:solidFill>
                <a:srgbClr val="0073AE"/>
              </a:solidFill>
            </a:endParaRPr>
          </a:p>
          <a:p>
            <a:pPr marL="0" indent="0" eaLnBrk="1" hangingPunct="1">
              <a:buFont typeface="Wingdings" panose="05000000000000000000" pitchFamily="2" charset="2"/>
              <a:buNone/>
              <a:tabLst>
                <a:tab pos="4632325" algn="l"/>
              </a:tabLst>
              <a:defRPr/>
            </a:pPr>
            <a:endParaRPr lang="en-US" altLang="en-US" sz="1200" dirty="0" smtClean="0"/>
          </a:p>
          <a:p>
            <a:pPr marL="0" indent="0" eaLnBrk="1" hangingPunct="1">
              <a:buFont typeface="Wingdings" panose="05000000000000000000" pitchFamily="2" charset="2"/>
              <a:buNone/>
              <a:tabLst>
                <a:tab pos="4632325" algn="l"/>
              </a:tabLst>
              <a:defRPr/>
            </a:pPr>
            <a:r>
              <a:rPr lang="en-US" altLang="en-US" dirty="0" smtClean="0"/>
              <a:t>Before substituting, determine the new upper and lower limits of integration.</a:t>
            </a:r>
          </a:p>
        </p:txBody>
      </p:sp>
      <p:pic>
        <p:nvPicPr>
          <p:cNvPr id="28676" name="Picture 9" descr="int_0^1 (x((x^2 + 1)^3))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2" descr="d u = 2 x d x.&#10;"/>
          <p:cNvPicPr>
            <a:picLocks noChangeAspect="1" noChangeArrowheads="1"/>
          </p:cNvPicPr>
          <p:nvPr/>
        </p:nvPicPr>
        <p:blipFill>
          <a:blip r:embed="rId3">
            <a:extLst>
              <a:ext uri="{28A0092B-C50C-407E-A947-70E740481C1C}">
                <a14:useLocalDpi xmlns:a14="http://schemas.microsoft.com/office/drawing/2010/main" val="0"/>
              </a:ext>
            </a:extLst>
          </a:blip>
          <a:srcRect l="60692"/>
          <a:stretch>
            <a:fillRect/>
          </a:stretch>
        </p:blipFill>
        <p:spPr bwMode="auto">
          <a:xfrm>
            <a:off x="2667000" y="3870325"/>
            <a:ext cx="13303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13" descr="Lower limit: when x = 0, u = 0^2 + 1 = 1. Upper limit: when x = 1, u = 1^2 + 1 =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5416550"/>
            <a:ext cx="7553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animEffect transition="in" filter="fade">
                                      <p:cBhvr>
                                        <p:cTn id="7" dur="1000"/>
                                        <p:tgtEl>
                                          <p:spTgt spid="54275">
                                            <p:txEl>
                                              <p:pRg st="2" end="2"/>
                                            </p:txEl>
                                          </p:spTgt>
                                        </p:tgtEl>
                                      </p:cBhvr>
                                    </p:animEffect>
                                    <p:anim calcmode="lin" valueType="num">
                                      <p:cBhvr>
                                        <p:cTn id="8"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animEffect transition="in" filter="fade">
                                      <p:cBhvr>
                                        <p:cTn id="13" dur="1000"/>
                                        <p:tgtEl>
                                          <p:spTgt spid="54275">
                                            <p:txEl>
                                              <p:pRg st="3" end="3"/>
                                            </p:txEl>
                                          </p:spTgt>
                                        </p:tgtEl>
                                      </p:cBhvr>
                                    </p:animEffect>
                                    <p:anim calcmode="lin" valueType="num">
                                      <p:cBhvr>
                                        <p:cTn id="14" dur="10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427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42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4275">
                                            <p:txEl>
                                              <p:pRg st="5" end="5"/>
                                            </p:txEl>
                                          </p:spTgt>
                                        </p:tgtEl>
                                        <p:attrNameLst>
                                          <p:attrName>style.visibility</p:attrName>
                                        </p:attrNameLst>
                                      </p:cBhvr>
                                      <p:to>
                                        <p:strVal val="visible"/>
                                      </p:to>
                                    </p:set>
                                    <p:animEffect transition="in" filter="fade">
                                      <p:cBhvr>
                                        <p:cTn id="21" dur="1000"/>
                                        <p:tgtEl>
                                          <p:spTgt spid="54275">
                                            <p:txEl>
                                              <p:pRg st="5" end="5"/>
                                            </p:txEl>
                                          </p:spTgt>
                                        </p:tgtEl>
                                      </p:cBhvr>
                                    </p:animEffect>
                                    <p:anim calcmode="lin" valueType="num">
                                      <p:cBhvr>
                                        <p:cTn id="22" dur="10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4275">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4275">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4284"/>
                                        </p:tgtEl>
                                        <p:attrNameLst>
                                          <p:attrName>style.visibility</p:attrName>
                                        </p:attrNameLst>
                                      </p:cBhvr>
                                      <p:to>
                                        <p:strVal val="visible"/>
                                      </p:to>
                                    </p:set>
                                    <p:animEffect transition="in" filter="fade">
                                      <p:cBhvr>
                                        <p:cTn id="27" dur="1000"/>
                                        <p:tgtEl>
                                          <p:spTgt spid="54284"/>
                                        </p:tgtEl>
                                      </p:cBhvr>
                                    </p:animEffect>
                                    <p:anim calcmode="lin" valueType="num">
                                      <p:cBhvr>
                                        <p:cTn id="28" dur="1000" fill="hold"/>
                                        <p:tgtEl>
                                          <p:spTgt spid="54284"/>
                                        </p:tgtEl>
                                        <p:attrNameLst>
                                          <p:attrName>ppt_x</p:attrName>
                                        </p:attrNameLst>
                                      </p:cBhvr>
                                      <p:tavLst>
                                        <p:tav tm="0">
                                          <p:val>
                                            <p:strVal val="#ppt_x"/>
                                          </p:val>
                                        </p:tav>
                                        <p:tav tm="100000">
                                          <p:val>
                                            <p:strVal val="#ppt_x"/>
                                          </p:val>
                                        </p:tav>
                                      </p:tavLst>
                                    </p:anim>
                                    <p:anim calcmode="lin" valueType="num">
                                      <p:cBhvr>
                                        <p:cTn id="29" dur="900" decel="100000" fill="hold"/>
                                        <p:tgtEl>
                                          <p:spTgt spid="5428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4284"/>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54275">
                                            <p:txEl>
                                              <p:pRg st="8" end="8"/>
                                            </p:txEl>
                                          </p:spTgt>
                                        </p:tgtEl>
                                        <p:attrNameLst>
                                          <p:attrName>style.visibility</p:attrName>
                                        </p:attrNameLst>
                                      </p:cBhvr>
                                      <p:to>
                                        <p:strVal val="visible"/>
                                      </p:to>
                                    </p:set>
                                    <p:animEffect transition="in" filter="fade">
                                      <p:cBhvr>
                                        <p:cTn id="35" dur="1000"/>
                                        <p:tgtEl>
                                          <p:spTgt spid="54275">
                                            <p:txEl>
                                              <p:pRg st="8" end="8"/>
                                            </p:txEl>
                                          </p:spTgt>
                                        </p:tgtEl>
                                      </p:cBhvr>
                                    </p:animEffect>
                                    <p:anim calcmode="lin" valueType="num">
                                      <p:cBhvr>
                                        <p:cTn id="36" dur="10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4275">
                                            <p:txEl>
                                              <p:pRg st="8" end="8"/>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427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54285"/>
                                        </p:tgtEl>
                                        <p:attrNameLst>
                                          <p:attrName>style.visibility</p:attrName>
                                        </p:attrNameLst>
                                      </p:cBhvr>
                                      <p:to>
                                        <p:strVal val="visible"/>
                                      </p:to>
                                    </p:set>
                                    <p:animEffect transition="in" filter="fade">
                                      <p:cBhvr>
                                        <p:cTn id="43" dur="1000"/>
                                        <p:tgtEl>
                                          <p:spTgt spid="54285"/>
                                        </p:tgtEl>
                                      </p:cBhvr>
                                    </p:animEffect>
                                    <p:anim calcmode="lin" valueType="num">
                                      <p:cBhvr>
                                        <p:cTn id="44" dur="1000" fill="hold"/>
                                        <p:tgtEl>
                                          <p:spTgt spid="54285"/>
                                        </p:tgtEl>
                                        <p:attrNameLst>
                                          <p:attrName>ppt_x</p:attrName>
                                        </p:attrNameLst>
                                      </p:cBhvr>
                                      <p:tavLst>
                                        <p:tav tm="0">
                                          <p:val>
                                            <p:strVal val="#ppt_x"/>
                                          </p:val>
                                        </p:tav>
                                        <p:tav tm="100000">
                                          <p:val>
                                            <p:strVal val="#ppt_x"/>
                                          </p:val>
                                        </p:tav>
                                      </p:tavLst>
                                    </p:anim>
                                    <p:anim calcmode="lin" valueType="num">
                                      <p:cBhvr>
                                        <p:cTn id="45" dur="900" decel="100000" fill="hold"/>
                                        <p:tgtEl>
                                          <p:spTgt spid="5428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42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8 – </a:t>
            </a:r>
            <a:r>
              <a:rPr lang="en-US" altLang="en-US" sz="4000" i="1" smtClean="0">
                <a:solidFill>
                  <a:schemeClr val="bg1"/>
                </a:solidFill>
              </a:rPr>
              <a:t>Solution</a:t>
            </a:r>
          </a:p>
        </p:txBody>
      </p:sp>
      <p:sp>
        <p:nvSpPr>
          <p:cNvPr id="29699" name="Rectangle 3"/>
          <p:cNvSpPr>
            <a:spLocks noGrp="1" noChangeArrowheads="1"/>
          </p:cNvSpPr>
          <p:nvPr>
            <p:ph type="body" idx="1"/>
          </p:nvPr>
        </p:nvSpPr>
        <p:spPr>
          <a:xfrm>
            <a:off x="457200" y="1370013"/>
            <a:ext cx="8458200" cy="5256212"/>
          </a:xfrm>
          <a:noFill/>
        </p:spPr>
        <p:txBody>
          <a:bodyPr/>
          <a:lstStyle/>
          <a:p>
            <a:pPr marL="0" indent="0" eaLnBrk="1" hangingPunct="1">
              <a:buFont typeface="Wingdings" panose="05000000000000000000" pitchFamily="2" charset="2"/>
              <a:buNone/>
              <a:tabLst>
                <a:tab pos="4632325" algn="l"/>
              </a:tabLst>
            </a:pPr>
            <a:r>
              <a:rPr lang="en-US" altLang="en-US" smtClean="0"/>
              <a:t>Now, you can substitute to obtain</a:t>
            </a:r>
          </a:p>
        </p:txBody>
      </p:sp>
      <p:pic>
        <p:nvPicPr>
          <p:cNvPr id="29700" name="Picture 7" descr="int_0^1 (x(x^2 + 1)^3) d x = 1/2 int_0^1 (((x^2 + 1)^3) (2 x)) d x. The numbers 0 and 1 are integration limits for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1628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 1/2 [(u^4)/4]_1^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03750"/>
            <a:ext cx="12954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 (1/2)(4 minus 1/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729288"/>
            <a:ext cx="1752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2" descr="= 15/8.&#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710238"/>
            <a:ext cx="1079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4"/>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pic>
        <p:nvPicPr>
          <p:cNvPr id="29706" name="Picture 10" descr="= 1/2 int_1^2 (u^3) d u. The numbers 1 and 2 are integration limits for u.&#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155950"/>
            <a:ext cx="51816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fade">
                                      <p:cBhvr>
                                        <p:cTn id="7" dur="1000"/>
                                        <p:tgtEl>
                                          <p:spTgt spid="29706"/>
                                        </p:tgtEl>
                                      </p:cBhvr>
                                    </p:animEffect>
                                    <p:anim calcmode="lin" valueType="num">
                                      <p:cBhvr>
                                        <p:cTn id="8" dur="1000" fill="hold"/>
                                        <p:tgtEl>
                                          <p:spTgt spid="29706"/>
                                        </p:tgtEl>
                                        <p:attrNameLst>
                                          <p:attrName>ppt_x</p:attrName>
                                        </p:attrNameLst>
                                      </p:cBhvr>
                                      <p:tavLst>
                                        <p:tav tm="0">
                                          <p:val>
                                            <p:strVal val="#ppt_x"/>
                                          </p:val>
                                        </p:tav>
                                        <p:tav tm="100000">
                                          <p:val>
                                            <p:strVal val="#ppt_x"/>
                                          </p:val>
                                        </p:tav>
                                      </p:tavLst>
                                    </p:anim>
                                    <p:anim calcmode="lin" valueType="num">
                                      <p:cBhvr>
                                        <p:cTn id="9" dur="900" decel="100000" fill="hold"/>
                                        <p:tgtEl>
                                          <p:spTgt spid="297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7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5305"/>
                                        </p:tgtEl>
                                        <p:attrNameLst>
                                          <p:attrName>style.visibility</p:attrName>
                                        </p:attrNameLst>
                                      </p:cBhvr>
                                      <p:to>
                                        <p:strVal val="visible"/>
                                      </p:to>
                                    </p:set>
                                    <p:animEffect transition="in" filter="fade">
                                      <p:cBhvr>
                                        <p:cTn id="15" dur="1000"/>
                                        <p:tgtEl>
                                          <p:spTgt spid="55305"/>
                                        </p:tgtEl>
                                      </p:cBhvr>
                                    </p:animEffect>
                                    <p:anim calcmode="lin" valueType="num">
                                      <p:cBhvr>
                                        <p:cTn id="16" dur="1000" fill="hold"/>
                                        <p:tgtEl>
                                          <p:spTgt spid="55305"/>
                                        </p:tgtEl>
                                        <p:attrNameLst>
                                          <p:attrName>ppt_x</p:attrName>
                                        </p:attrNameLst>
                                      </p:cBhvr>
                                      <p:tavLst>
                                        <p:tav tm="0">
                                          <p:val>
                                            <p:strVal val="#ppt_x"/>
                                          </p:val>
                                        </p:tav>
                                        <p:tav tm="100000">
                                          <p:val>
                                            <p:strVal val="#ppt_x"/>
                                          </p:val>
                                        </p:tav>
                                      </p:tavLst>
                                    </p:anim>
                                    <p:anim calcmode="lin" valueType="num">
                                      <p:cBhvr>
                                        <p:cTn id="17" dur="900" decel="100000" fill="hold"/>
                                        <p:tgtEl>
                                          <p:spTgt spid="5530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30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5307"/>
                                        </p:tgtEl>
                                        <p:attrNameLst>
                                          <p:attrName>style.visibility</p:attrName>
                                        </p:attrNameLst>
                                      </p:cBhvr>
                                      <p:to>
                                        <p:strVal val="visible"/>
                                      </p:to>
                                    </p:set>
                                    <p:animEffect transition="in" filter="fade">
                                      <p:cBhvr>
                                        <p:cTn id="23" dur="1000"/>
                                        <p:tgtEl>
                                          <p:spTgt spid="55307"/>
                                        </p:tgtEl>
                                      </p:cBhvr>
                                    </p:animEffect>
                                    <p:anim calcmode="lin" valueType="num">
                                      <p:cBhvr>
                                        <p:cTn id="24" dur="1000" fill="hold"/>
                                        <p:tgtEl>
                                          <p:spTgt spid="55307"/>
                                        </p:tgtEl>
                                        <p:attrNameLst>
                                          <p:attrName>ppt_x</p:attrName>
                                        </p:attrNameLst>
                                      </p:cBhvr>
                                      <p:tavLst>
                                        <p:tav tm="0">
                                          <p:val>
                                            <p:strVal val="#ppt_x"/>
                                          </p:val>
                                        </p:tav>
                                        <p:tav tm="100000">
                                          <p:val>
                                            <p:strVal val="#ppt_x"/>
                                          </p:val>
                                        </p:tav>
                                      </p:tavLst>
                                    </p:anim>
                                    <p:anim calcmode="lin" valueType="num">
                                      <p:cBhvr>
                                        <p:cTn id="25" dur="900" decel="100000" fill="hold"/>
                                        <p:tgtEl>
                                          <p:spTgt spid="5530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530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5308"/>
                                        </p:tgtEl>
                                        <p:attrNameLst>
                                          <p:attrName>style.visibility</p:attrName>
                                        </p:attrNameLst>
                                      </p:cBhvr>
                                      <p:to>
                                        <p:strVal val="visible"/>
                                      </p:to>
                                    </p:set>
                                    <p:animEffect transition="in" filter="fade">
                                      <p:cBhvr>
                                        <p:cTn id="31" dur="1000"/>
                                        <p:tgtEl>
                                          <p:spTgt spid="55308"/>
                                        </p:tgtEl>
                                      </p:cBhvr>
                                    </p:animEffect>
                                    <p:anim calcmode="lin" valueType="num">
                                      <p:cBhvr>
                                        <p:cTn id="32" dur="1000" fill="hold"/>
                                        <p:tgtEl>
                                          <p:spTgt spid="55308"/>
                                        </p:tgtEl>
                                        <p:attrNameLst>
                                          <p:attrName>ppt_x</p:attrName>
                                        </p:attrNameLst>
                                      </p:cBhvr>
                                      <p:tavLst>
                                        <p:tav tm="0">
                                          <p:val>
                                            <p:strVal val="#ppt_x"/>
                                          </p:val>
                                        </p:tav>
                                        <p:tav tm="100000">
                                          <p:val>
                                            <p:strVal val="#ppt_x"/>
                                          </p:val>
                                        </p:tav>
                                      </p:tavLst>
                                    </p:anim>
                                    <p:anim calcmode="lin" valueType="num">
                                      <p:cBhvr>
                                        <p:cTn id="33" dur="900" decel="100000" fill="hold"/>
                                        <p:tgtEl>
                                          <p:spTgt spid="5530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53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370013"/>
            <a:ext cx="8458200" cy="5256212"/>
          </a:xfrm>
          <a:noFill/>
        </p:spPr>
        <p:txBody>
          <a:bodyPr/>
          <a:lstStyle/>
          <a:p>
            <a:pPr marL="0" indent="0" eaLnBrk="1" hangingPunct="1">
              <a:buFont typeface="Wingdings" panose="05000000000000000000" pitchFamily="2" charset="2"/>
              <a:buNone/>
              <a:tabLst>
                <a:tab pos="4632325" algn="l"/>
              </a:tabLst>
            </a:pPr>
            <a:r>
              <a:rPr lang="en-US" altLang="en-US" smtClean="0"/>
              <a:t>Notice that you obtain the same result when you rewrite the </a:t>
            </a:r>
          </a:p>
          <a:p>
            <a:pPr marL="0" indent="0" eaLnBrk="1" hangingPunct="1">
              <a:buFont typeface="Wingdings" panose="05000000000000000000" pitchFamily="2" charset="2"/>
              <a:buNone/>
              <a:tabLst>
                <a:tab pos="4632325" algn="l"/>
              </a:tabLst>
            </a:pPr>
            <a:r>
              <a:rPr lang="en-US" altLang="en-US" smtClean="0"/>
              <a:t>antiderivative            in terms of the variable </a:t>
            </a:r>
            <a:r>
              <a:rPr lang="en-US" altLang="en-US" i="1" smtClean="0"/>
              <a:t>x </a:t>
            </a:r>
            <a:r>
              <a:rPr lang="en-US" altLang="en-US" smtClean="0"/>
              <a:t>and evaluate the definite integral at the original limits of integration, as shown below.</a:t>
            </a:r>
          </a:p>
          <a:p>
            <a:pPr marL="0" indent="0" eaLnBrk="1" hangingPunct="1">
              <a:buFont typeface="Wingdings" panose="05000000000000000000" pitchFamily="2" charset="2"/>
              <a:buNone/>
              <a:tabLst>
                <a:tab pos="4632325" algn="l"/>
              </a:tabLst>
            </a:pPr>
            <a:endParaRPr lang="en-US" altLang="en-US" smtClean="0"/>
          </a:p>
          <a:p>
            <a:pPr marL="0" indent="0" eaLnBrk="1" hangingPunct="1">
              <a:buFont typeface="Wingdings" panose="05000000000000000000" pitchFamily="2" charset="2"/>
              <a:buNone/>
              <a:tabLst>
                <a:tab pos="4632325" algn="l"/>
              </a:tabLst>
            </a:pPr>
            <a:endParaRPr lang="en-US" altLang="en-US" smtClean="0"/>
          </a:p>
          <a:p>
            <a:pPr marL="0" indent="0" eaLnBrk="1" hangingPunct="1">
              <a:buFont typeface="Wingdings" panose="05000000000000000000" pitchFamily="2" charset="2"/>
              <a:buNone/>
              <a:tabLst>
                <a:tab pos="4632325" algn="l"/>
              </a:tabLst>
            </a:pPr>
            <a:endParaRPr lang="en-US" altLang="en-US" smtClean="0"/>
          </a:p>
          <a:p>
            <a:pPr marL="0" indent="0" eaLnBrk="1" hangingPunct="1">
              <a:buFont typeface="Wingdings" panose="05000000000000000000" pitchFamily="2" charset="2"/>
              <a:buNone/>
              <a:tabLst>
                <a:tab pos="4632325" algn="l"/>
              </a:tabLst>
            </a:pPr>
            <a:endParaRPr lang="en-US" altLang="en-US" smtClean="0"/>
          </a:p>
          <a:p>
            <a:pPr marL="0" indent="0" eaLnBrk="1" hangingPunct="1">
              <a:buFont typeface="Wingdings" panose="05000000000000000000" pitchFamily="2" charset="2"/>
              <a:buNone/>
              <a:tabLst>
                <a:tab pos="4632325" algn="l"/>
              </a:tabLst>
            </a:pPr>
            <a:endParaRPr lang="en-US" altLang="en-US" smtClean="0"/>
          </a:p>
        </p:txBody>
      </p:sp>
      <p:pic>
        <p:nvPicPr>
          <p:cNvPr id="30723" name="Picture 11" descr="(1/2)[(u^4)/4]_1^2 = (1/2)[((x^2 + 1)^4)/4]_0^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82913"/>
            <a:ext cx="33528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6" descr="(1/2)((u^4)/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1785938"/>
            <a:ext cx="8445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0"/>
          <p:cNvSpPr>
            <a:spLocks noGrp="1" noChangeArrowheads="1"/>
          </p:cNvSpPr>
          <p:nvPr>
            <p:ph type="title"/>
          </p:nvPr>
        </p:nvSpPr>
        <p:spPr>
          <a:xfrm>
            <a:off x="547688" y="319088"/>
            <a:ext cx="8226425" cy="685800"/>
          </a:xfrm>
          <a:noFill/>
        </p:spPr>
        <p:txBody>
          <a:bodyPr/>
          <a:lstStyle/>
          <a:p>
            <a:pPr eaLnBrk="1" hangingPunct="1"/>
            <a:r>
              <a:rPr lang="en-US" altLang="en-US" sz="4000" smtClean="0">
                <a:solidFill>
                  <a:schemeClr val="bg1"/>
                </a:solidFill>
              </a:rPr>
              <a:t>Example 8 – </a:t>
            </a:r>
            <a:r>
              <a:rPr lang="en-US" altLang="en-US" sz="4000" i="1" smtClean="0">
                <a:solidFill>
                  <a:schemeClr val="bg1"/>
                </a:solidFill>
              </a:rPr>
              <a:t>Solution</a:t>
            </a:r>
          </a:p>
        </p:txBody>
      </p:sp>
      <p:sp>
        <p:nvSpPr>
          <p:cNvPr id="30726" name="Text Box 21"/>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pic>
        <p:nvPicPr>
          <p:cNvPr id="56342" name="Picture 22" descr="= (1/2)(4 minus 1/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14800"/>
            <a:ext cx="1539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Picture 23" descr="= 15/8.&#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105400"/>
            <a:ext cx="996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6342"/>
                                        </p:tgtEl>
                                        <p:attrNameLst>
                                          <p:attrName>style.visibility</p:attrName>
                                        </p:attrNameLst>
                                      </p:cBhvr>
                                      <p:to>
                                        <p:strVal val="visible"/>
                                      </p:to>
                                    </p:set>
                                    <p:animEffect transition="in" filter="fade">
                                      <p:cBhvr>
                                        <p:cTn id="7" dur="1000"/>
                                        <p:tgtEl>
                                          <p:spTgt spid="56342"/>
                                        </p:tgtEl>
                                      </p:cBhvr>
                                    </p:animEffect>
                                    <p:anim calcmode="lin" valueType="num">
                                      <p:cBhvr>
                                        <p:cTn id="8" dur="1000" fill="hold"/>
                                        <p:tgtEl>
                                          <p:spTgt spid="56342"/>
                                        </p:tgtEl>
                                        <p:attrNameLst>
                                          <p:attrName>ppt_x</p:attrName>
                                        </p:attrNameLst>
                                      </p:cBhvr>
                                      <p:tavLst>
                                        <p:tav tm="0">
                                          <p:val>
                                            <p:strVal val="#ppt_x"/>
                                          </p:val>
                                        </p:tav>
                                        <p:tav tm="100000">
                                          <p:val>
                                            <p:strVal val="#ppt_x"/>
                                          </p:val>
                                        </p:tav>
                                      </p:tavLst>
                                    </p:anim>
                                    <p:anim calcmode="lin" valueType="num">
                                      <p:cBhvr>
                                        <p:cTn id="9" dur="900" decel="100000" fill="hold"/>
                                        <p:tgtEl>
                                          <p:spTgt spid="563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3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6343"/>
                                        </p:tgtEl>
                                        <p:attrNameLst>
                                          <p:attrName>style.visibility</p:attrName>
                                        </p:attrNameLst>
                                      </p:cBhvr>
                                      <p:to>
                                        <p:strVal val="visible"/>
                                      </p:to>
                                    </p:set>
                                    <p:animEffect transition="in" filter="fade">
                                      <p:cBhvr>
                                        <p:cTn id="15" dur="1000"/>
                                        <p:tgtEl>
                                          <p:spTgt spid="56343"/>
                                        </p:tgtEl>
                                      </p:cBhvr>
                                    </p:animEffect>
                                    <p:anim calcmode="lin" valueType="num">
                                      <p:cBhvr>
                                        <p:cTn id="16" dur="1000" fill="hold"/>
                                        <p:tgtEl>
                                          <p:spTgt spid="56343"/>
                                        </p:tgtEl>
                                        <p:attrNameLst>
                                          <p:attrName>ppt_x</p:attrName>
                                        </p:attrNameLst>
                                      </p:cBhvr>
                                      <p:tavLst>
                                        <p:tav tm="0">
                                          <p:val>
                                            <p:strVal val="#ppt_x"/>
                                          </p:val>
                                        </p:tav>
                                        <p:tav tm="100000">
                                          <p:val>
                                            <p:strVal val="#ppt_x"/>
                                          </p:val>
                                        </p:tav>
                                      </p:tavLst>
                                    </p:anim>
                                    <p:anim calcmode="lin" valueType="num">
                                      <p:cBhvr>
                                        <p:cTn id="17" dur="900" decel="100000" fill="hold"/>
                                        <p:tgtEl>
                                          <p:spTgt spid="5634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63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Integration of Even and </a:t>
            </a:r>
            <a:br>
              <a:rPr lang="en-US" altLang="en-US" sz="4000"/>
            </a:br>
            <a:r>
              <a:rPr lang="en-US" altLang="en-US" sz="4000"/>
              <a:t>Odd Functions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47688" y="319088"/>
            <a:ext cx="8226425" cy="685800"/>
          </a:xfrm>
          <a:noFill/>
        </p:spPr>
        <p:txBody>
          <a:bodyPr/>
          <a:lstStyle/>
          <a:p>
            <a:pPr eaLnBrk="1" hangingPunct="1"/>
            <a:r>
              <a:rPr lang="en-US" altLang="en-US" sz="3600" smtClean="0">
                <a:solidFill>
                  <a:schemeClr val="bg1"/>
                </a:solidFill>
              </a:rPr>
              <a:t>Integration of Even and Odd Functions</a:t>
            </a:r>
          </a:p>
        </p:txBody>
      </p:sp>
      <p:sp>
        <p:nvSpPr>
          <p:cNvPr id="32771" name="Rectangle 3"/>
          <p:cNvSpPr>
            <a:spLocks noGrp="1" noChangeArrowheads="1"/>
          </p:cNvSpPr>
          <p:nvPr>
            <p:ph type="body" idx="1"/>
          </p:nvPr>
        </p:nvSpPr>
        <p:spPr>
          <a:xfrm>
            <a:off x="455613" y="1370013"/>
            <a:ext cx="8501062" cy="5256212"/>
          </a:xfrm>
          <a:noFill/>
        </p:spPr>
        <p:txBody>
          <a:bodyPr/>
          <a:lstStyle/>
          <a:p>
            <a:pPr marL="0" indent="0" eaLnBrk="1" hangingPunct="1">
              <a:buFont typeface="Wingdings" panose="05000000000000000000" pitchFamily="2" charset="2"/>
              <a:buNone/>
            </a:pPr>
            <a:r>
              <a:rPr lang="en-US" altLang="en-US" smtClean="0"/>
              <a:t>Even with a change of variables, integration can be difficult.</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Occasionally, you can simplify the evaluation of a definite integral over an interval that is symmetric about the </a:t>
            </a:r>
            <a:r>
              <a:rPr lang="en-US" altLang="en-US" i="1" smtClean="0"/>
              <a:t>y</a:t>
            </a:r>
            <a:r>
              <a:rPr lang="en-US" altLang="en-US" smtClean="0"/>
              <a:t>-axis or about the origin by recognizing the integrand to be an even or odd function (see Figure 4.40).</a:t>
            </a:r>
          </a:p>
        </p:txBody>
      </p:sp>
      <p:pic>
        <p:nvPicPr>
          <p:cNvPr id="32772" name="Picture 4" descr="The image consists of a visual representation and a caption. Visual representation. A downward opening parabola is graphed on the x y coordinate plane. A point labeled a is marked on the positive x axis and a point labeled negative a is marked on the negative x axis. Both the points are at equal distance from the y axis. The graph has y axis symmetry. The parabola begins at a point on the negative x axis to the left of the point negative a, goes up and to the right in the second quadrant, reaches a high point on the positive y axis, goes down and to the right in the first quadrant, and ends at a point on the positive x axis to the right of the point a. The region under the curve till the x axis is shaded in the second and the first quadrants. The left and right boundaries of the shaded region are the vertical lines x = negative a and x = a respectively. Caption. Even func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43313"/>
            <a:ext cx="2459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The image consists of a visual representation and a caption. Visual representation. A line is graphed on the x y coordinate plane. A point labeled a is marked on the positive x axis and a point labeled negative a is marked on the negative x axis. Both the points are at equal distance from the y axis. The graph is symmetric with respect to the origin. The line enters the top left of the viewing window, goes down and to the right in the second quadrant, passes through the origin, goes further down and to the right in the fourth quadrant, and exits the bottom right of the viewing window. The region between the line and the x axis is shaded in the second and the fourth quadrants. The left and right boundaries of the shaded region are the vertical lines x = negative a and x = a respectively. Caption. Odd fun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3548063"/>
            <a:ext cx="2713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p:cNvSpPr txBox="1">
            <a:spLocks noChangeArrowheads="1"/>
          </p:cNvSpPr>
          <p:nvPr/>
        </p:nvSpPr>
        <p:spPr bwMode="auto">
          <a:xfrm>
            <a:off x="3887788" y="6370638"/>
            <a:ext cx="989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4.40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1600"/>
            <a:ext cx="8226425" cy="5256213"/>
          </a:xfrm>
        </p:spPr>
        <p:txBody>
          <a:bodyPr/>
          <a:lstStyle/>
          <a:p>
            <a:pPr marL="350838" indent="-350838">
              <a:lnSpc>
                <a:spcPct val="90000"/>
              </a:lnSpc>
              <a:spcBef>
                <a:spcPct val="0"/>
              </a:spcBef>
              <a:buClr>
                <a:srgbClr val="D7181E"/>
              </a:buClr>
              <a:buFont typeface="Wingdings" pitchFamily="28" charset="2"/>
              <a:buChar char="n"/>
              <a:defRPr/>
            </a:pPr>
            <a:r>
              <a:rPr lang="en-US" sz="2800" kern="1200" dirty="0">
                <a:cs typeface="Arial" charset="0"/>
              </a:rPr>
              <a:t>Use pattern recognition to find an indefinite integral.</a:t>
            </a:r>
          </a:p>
          <a:p>
            <a:pPr marL="350838" indent="-350838">
              <a:lnSpc>
                <a:spcPct val="90000"/>
              </a:lnSpc>
              <a:spcBef>
                <a:spcPct val="0"/>
              </a:spcBef>
              <a:buClr>
                <a:srgbClr val="D7181E"/>
              </a:buClr>
              <a:buFont typeface="Wingdings" pitchFamily="28" charset="2"/>
              <a:buChar char="n"/>
              <a:defRPr/>
            </a:pPr>
            <a:endParaRPr lang="en-US"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Use a change of variables to find an indefinite integral.</a:t>
            </a:r>
          </a:p>
          <a:p>
            <a:pPr marL="350838" indent="-350838">
              <a:lnSpc>
                <a:spcPct val="90000"/>
              </a:lnSpc>
              <a:spcBef>
                <a:spcPct val="0"/>
              </a:spcBef>
              <a:buClr>
                <a:srgbClr val="D7181E"/>
              </a:buClr>
              <a:buFont typeface="Wingdings" pitchFamily="28" charset="2"/>
              <a:buChar char="n"/>
              <a:defRPr/>
            </a:pPr>
            <a:endParaRPr lang="en-US"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Use the General Power Rule for Integration to find an indefinite integral.</a:t>
            </a:r>
          </a:p>
          <a:p>
            <a:pPr marL="350838" indent="-350838">
              <a:lnSpc>
                <a:spcPct val="90000"/>
              </a:lnSpc>
              <a:spcBef>
                <a:spcPct val="0"/>
              </a:spcBef>
              <a:buClr>
                <a:srgbClr val="D7181E"/>
              </a:buClr>
              <a:buFont typeface="Wingdings" pitchFamily="28" charset="2"/>
              <a:buChar char="n"/>
              <a:defRPr/>
            </a:pPr>
            <a:endParaRPr lang="en-US"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Use a change of variables to evaluate a definite integral.</a:t>
            </a:r>
          </a:p>
          <a:p>
            <a:pPr marL="350838" indent="-350838">
              <a:lnSpc>
                <a:spcPct val="90000"/>
              </a:lnSpc>
              <a:spcBef>
                <a:spcPct val="0"/>
              </a:spcBef>
              <a:buClr>
                <a:srgbClr val="D7181E"/>
              </a:buClr>
              <a:buFont typeface="Wingdings" pitchFamily="28" charset="2"/>
              <a:buChar char="n"/>
              <a:defRPr/>
            </a:pPr>
            <a:endParaRPr lang="en-US"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Evaluate a definite integral involving an even or odd function.</a:t>
            </a:r>
          </a:p>
          <a:p>
            <a:pPr marL="350838" indent="-350838">
              <a:lnSpc>
                <a:spcPct val="90000"/>
              </a:lnSpc>
              <a:spcBef>
                <a:spcPct val="0"/>
              </a:spcBef>
              <a:buClr>
                <a:srgbClr val="D7181E"/>
              </a:buClr>
              <a:buFont typeface="Wingdings" pitchFamily="28" charset="2"/>
              <a:buChar char="n"/>
              <a:defRPr/>
            </a:pPr>
            <a:endParaRPr lang="en-US" sz="2800" kern="1200" dirty="0">
              <a:cs typeface="Arial" charset="0"/>
            </a:endParaRPr>
          </a:p>
        </p:txBody>
      </p:sp>
      <p:sp>
        <p:nvSpPr>
          <p:cNvPr id="6147"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a:spLocks noGrp="1" noChangeArrowheads="1"/>
          </p:cNvSpPr>
          <p:nvPr>
            <p:ph type="title"/>
          </p:nvPr>
        </p:nvSpPr>
        <p:spPr>
          <a:xfrm>
            <a:off x="547688" y="319088"/>
            <a:ext cx="8226425" cy="685800"/>
          </a:xfrm>
          <a:noFill/>
        </p:spPr>
        <p:txBody>
          <a:bodyPr/>
          <a:lstStyle/>
          <a:p>
            <a:pPr eaLnBrk="1" hangingPunct="1"/>
            <a:r>
              <a:rPr lang="en-US" altLang="en-US" sz="3600" smtClean="0">
                <a:solidFill>
                  <a:schemeClr val="bg1"/>
                </a:solidFill>
              </a:rPr>
              <a:t>Integration of Even and Odd Functions</a:t>
            </a:r>
          </a:p>
        </p:txBody>
      </p:sp>
      <p:pic>
        <p:nvPicPr>
          <p:cNvPr id="33795" name="Picture 4" descr="Theorem 4.16. Integration of even and odd functions. Let f be integrable on the closed interval [negative a, a]. (item 1). If f is an even function, then int_(negative a)^a (f(x)) d x = 2 int_0^a (f(x)) d x. (item 2). If f is an odd function, then int_(negative a)^a (f(x)) d x =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08113"/>
            <a:ext cx="80010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47688" y="319088"/>
            <a:ext cx="8226425" cy="685800"/>
          </a:xfrm>
          <a:noFill/>
        </p:spPr>
        <p:txBody>
          <a:bodyPr/>
          <a:lstStyle/>
          <a:p>
            <a:pPr eaLnBrk="1" hangingPunct="1"/>
            <a:r>
              <a:rPr lang="en-US" altLang="en-US" sz="3100" smtClean="0">
                <a:solidFill>
                  <a:schemeClr val="bg1"/>
                </a:solidFill>
              </a:rPr>
              <a:t>Example 10 – </a:t>
            </a:r>
            <a:r>
              <a:rPr lang="en-US" altLang="en-US" sz="3100" i="1" smtClean="0">
                <a:solidFill>
                  <a:schemeClr val="bg1"/>
                </a:solidFill>
              </a:rPr>
              <a:t>Integration of an Odd Function</a:t>
            </a:r>
          </a:p>
        </p:txBody>
      </p:sp>
      <p:sp>
        <p:nvSpPr>
          <p:cNvPr id="59395" name="Rectangle 3"/>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tabLst>
                <a:tab pos="568325" algn="l"/>
              </a:tabLst>
            </a:pPr>
            <a:r>
              <a:rPr lang="en-IN" altLang="en-US" smtClean="0"/>
              <a:t>Evaluate the definite integral.</a:t>
            </a:r>
            <a:endParaRPr lang="en-US" altLang="en-US" smtClean="0"/>
          </a:p>
          <a:p>
            <a:pPr marL="0" indent="0" eaLnBrk="1" hangingPunct="1">
              <a:buFont typeface="Wingdings" panose="05000000000000000000" pitchFamily="2" charset="2"/>
              <a:buNone/>
              <a:tabLst>
                <a:tab pos="568325" algn="l"/>
              </a:tabLst>
            </a:pPr>
            <a:endParaRPr lang="en-US" altLang="en-US" smtClean="0"/>
          </a:p>
          <a:p>
            <a:pPr marL="0" indent="0" eaLnBrk="1" hangingPunct="1">
              <a:buFontTx/>
              <a:buNone/>
              <a:tabLst>
                <a:tab pos="568325" algn="l"/>
              </a:tabLst>
            </a:pPr>
            <a:endParaRPr lang="en-US" altLang="en-US" smtClean="0">
              <a:solidFill>
                <a:srgbClr val="D7181E"/>
              </a:solidFill>
              <a:cs typeface="Arial" panose="020B0604020202020204" pitchFamily="34" charset="0"/>
            </a:endParaRPr>
          </a:p>
          <a:p>
            <a:pPr marL="0" indent="0" eaLnBrk="1" hangingPunct="1">
              <a:buFontTx/>
              <a:buNone/>
              <a:tabLst>
                <a:tab pos="568325" algn="l"/>
              </a:tabLst>
            </a:pPr>
            <a:endParaRPr lang="en-US" altLang="en-US" smtClean="0">
              <a:solidFill>
                <a:srgbClr val="D7181E"/>
              </a:solidFill>
              <a:cs typeface="Arial" panose="020B0604020202020204" pitchFamily="34" charset="0"/>
            </a:endParaRPr>
          </a:p>
          <a:p>
            <a:pPr marL="0" indent="0" eaLnBrk="1" hangingPunct="1">
              <a:buFontTx/>
              <a:buNone/>
              <a:tabLst>
                <a:tab pos="568325" algn="l"/>
              </a:tabLst>
            </a:pPr>
            <a:r>
              <a:rPr lang="en-US" altLang="en-US" smtClean="0">
                <a:solidFill>
                  <a:srgbClr val="D7181E"/>
                </a:solidFill>
                <a:cs typeface="Arial" panose="020B0604020202020204" pitchFamily="34" charset="0"/>
              </a:rPr>
              <a:t>Solution:</a:t>
            </a:r>
          </a:p>
          <a:p>
            <a:pPr marL="0" indent="0" eaLnBrk="1" hangingPunct="1">
              <a:buFont typeface="Wingdings" panose="05000000000000000000" pitchFamily="2" charset="2"/>
              <a:buNone/>
              <a:tabLst>
                <a:tab pos="568325" algn="l"/>
              </a:tabLst>
            </a:pPr>
            <a:r>
              <a:rPr lang="en-US" altLang="en-US" smtClean="0"/>
              <a:t>Letting </a:t>
            </a:r>
            <a:r>
              <a:rPr lang="en-US" altLang="en-US" i="1" smtClean="0"/>
              <a:t>f</a:t>
            </a:r>
            <a:r>
              <a:rPr lang="en-US" altLang="en-US" smtClean="0"/>
              <a:t>(</a:t>
            </a:r>
            <a:r>
              <a:rPr lang="en-US" altLang="en-US" i="1" smtClean="0"/>
              <a:t>x</a:t>
            </a:r>
            <a:r>
              <a:rPr lang="en-US" altLang="en-US" smtClean="0"/>
              <a:t>) = sin</a:t>
            </a:r>
            <a:r>
              <a:rPr lang="en-US" altLang="en-US" baseline="30000" smtClean="0"/>
              <a:t>3</a:t>
            </a:r>
            <a:r>
              <a:rPr lang="en-US" altLang="en-US" i="1" smtClean="0"/>
              <a:t>x</a:t>
            </a:r>
            <a:r>
              <a:rPr lang="en-US" altLang="en-US" smtClean="0"/>
              <a:t> cos </a:t>
            </a:r>
            <a:r>
              <a:rPr lang="en-US" altLang="en-US" i="1" smtClean="0"/>
              <a:t>x </a:t>
            </a:r>
            <a:r>
              <a:rPr lang="en-US" altLang="en-US" smtClean="0"/>
              <a:t>+ sin </a:t>
            </a:r>
            <a:r>
              <a:rPr lang="en-US" altLang="en-US" i="1" smtClean="0"/>
              <a:t>x </a:t>
            </a:r>
            <a:r>
              <a:rPr lang="en-US" altLang="en-US" smtClean="0"/>
              <a:t>cos </a:t>
            </a:r>
            <a:r>
              <a:rPr lang="en-US" altLang="en-US" i="1" smtClean="0"/>
              <a:t>x</a:t>
            </a:r>
            <a:r>
              <a:rPr lang="en-US" altLang="en-US" smtClean="0"/>
              <a:t>  produces </a:t>
            </a:r>
          </a:p>
          <a:p>
            <a:pPr marL="0" indent="0" eaLnBrk="1" hangingPunct="1">
              <a:buFont typeface="Wingdings" panose="05000000000000000000" pitchFamily="2" charset="2"/>
              <a:buNone/>
              <a:tabLst>
                <a:tab pos="568325" algn="l"/>
              </a:tabLst>
            </a:pPr>
            <a:endParaRPr lang="en-US" altLang="en-US" i="1" smtClean="0">
              <a:solidFill>
                <a:srgbClr val="0073AE"/>
              </a:solidFill>
            </a:endParaRPr>
          </a:p>
          <a:p>
            <a:pPr marL="0" indent="0" eaLnBrk="1" hangingPunct="1">
              <a:buFont typeface="Wingdings" panose="05000000000000000000" pitchFamily="2" charset="2"/>
              <a:buNone/>
              <a:tabLst>
                <a:tab pos="568325" algn="l"/>
              </a:tabLst>
            </a:pPr>
            <a:r>
              <a:rPr lang="en-US" altLang="en-US" smtClean="0">
                <a:solidFill>
                  <a:srgbClr val="0073AE"/>
                </a:solidFill>
              </a:rPr>
              <a:t>	   </a:t>
            </a:r>
            <a:r>
              <a:rPr lang="en-US" altLang="en-US" i="1" smtClean="0"/>
              <a:t>f</a:t>
            </a:r>
            <a:r>
              <a:rPr lang="en-US" altLang="en-US" smtClean="0"/>
              <a:t>(–</a:t>
            </a:r>
            <a:r>
              <a:rPr lang="en-US" altLang="en-US" i="1" smtClean="0"/>
              <a:t>x</a:t>
            </a:r>
            <a:r>
              <a:rPr lang="en-US" altLang="en-US" smtClean="0"/>
              <a:t>) = sin</a:t>
            </a:r>
            <a:r>
              <a:rPr lang="en-US" altLang="en-US" baseline="30000" smtClean="0"/>
              <a:t>3</a:t>
            </a:r>
            <a:r>
              <a:rPr lang="en-US" altLang="en-US" smtClean="0"/>
              <a:t>(–</a:t>
            </a:r>
            <a:r>
              <a:rPr lang="en-US" altLang="en-US" i="1" smtClean="0"/>
              <a:t>x</a:t>
            </a:r>
            <a:r>
              <a:rPr lang="en-US" altLang="en-US" smtClean="0"/>
              <a:t>) cos (–</a:t>
            </a:r>
            <a:r>
              <a:rPr lang="en-US" altLang="en-US" i="1" smtClean="0"/>
              <a:t>x</a:t>
            </a:r>
            <a:r>
              <a:rPr lang="en-US" altLang="en-US" smtClean="0"/>
              <a:t>) + sin (–</a:t>
            </a:r>
            <a:r>
              <a:rPr lang="en-US" altLang="en-US" i="1" smtClean="0"/>
              <a:t>x</a:t>
            </a:r>
            <a:r>
              <a:rPr lang="en-US" altLang="en-US" smtClean="0"/>
              <a:t>) cos (–</a:t>
            </a:r>
            <a:r>
              <a:rPr lang="en-US" altLang="en-US" i="1" smtClean="0"/>
              <a:t>x</a:t>
            </a:r>
            <a:r>
              <a:rPr lang="en-US" altLang="en-US" smtClean="0"/>
              <a:t>) </a:t>
            </a:r>
          </a:p>
          <a:p>
            <a:pPr marL="0" indent="0" eaLnBrk="1" hangingPunct="1">
              <a:buFont typeface="Wingdings" panose="05000000000000000000" pitchFamily="2" charset="2"/>
              <a:buNone/>
              <a:tabLst>
                <a:tab pos="568325" algn="l"/>
              </a:tabLst>
            </a:pPr>
            <a:endParaRPr lang="en-US" altLang="en-US" smtClean="0"/>
          </a:p>
          <a:p>
            <a:pPr marL="0" indent="0" eaLnBrk="1" hangingPunct="1">
              <a:buFont typeface="Wingdings" panose="05000000000000000000" pitchFamily="2" charset="2"/>
              <a:buNone/>
              <a:tabLst>
                <a:tab pos="568325" algn="l"/>
              </a:tabLst>
            </a:pPr>
            <a:r>
              <a:rPr lang="en-US" altLang="en-US" smtClean="0"/>
              <a:t>		       = –sin</a:t>
            </a:r>
            <a:r>
              <a:rPr lang="en-US" altLang="en-US" baseline="30000" smtClean="0"/>
              <a:t>3</a:t>
            </a:r>
            <a:r>
              <a:rPr lang="en-US" altLang="en-US" i="1" smtClean="0"/>
              <a:t>x</a:t>
            </a:r>
            <a:r>
              <a:rPr lang="en-US" altLang="en-US" smtClean="0"/>
              <a:t> cos </a:t>
            </a:r>
            <a:r>
              <a:rPr lang="en-US" altLang="en-US" i="1" smtClean="0"/>
              <a:t>x</a:t>
            </a:r>
            <a:r>
              <a:rPr lang="en-US" altLang="en-US" smtClean="0"/>
              <a:t> – sin </a:t>
            </a:r>
            <a:r>
              <a:rPr lang="en-US" altLang="en-US" i="1" smtClean="0"/>
              <a:t>x </a:t>
            </a:r>
            <a:r>
              <a:rPr lang="en-US" altLang="en-US" smtClean="0"/>
              <a:t>cos </a:t>
            </a:r>
            <a:r>
              <a:rPr lang="en-US" altLang="en-US" i="1" smtClean="0"/>
              <a:t>x</a:t>
            </a:r>
            <a:r>
              <a:rPr lang="en-US" altLang="en-US" smtClean="0"/>
              <a:t> </a:t>
            </a:r>
          </a:p>
          <a:p>
            <a:pPr marL="0" indent="0" eaLnBrk="1" hangingPunct="1">
              <a:buFont typeface="Wingdings" panose="05000000000000000000" pitchFamily="2" charset="2"/>
              <a:buNone/>
              <a:tabLst>
                <a:tab pos="568325" algn="l"/>
              </a:tabLst>
            </a:pPr>
            <a:endParaRPr lang="en-US" altLang="en-US" smtClean="0"/>
          </a:p>
          <a:p>
            <a:pPr marL="0" indent="0" eaLnBrk="1" hangingPunct="1">
              <a:buFont typeface="Wingdings" panose="05000000000000000000" pitchFamily="2" charset="2"/>
              <a:buNone/>
              <a:tabLst>
                <a:tab pos="568325" algn="l"/>
              </a:tabLst>
            </a:pPr>
            <a:r>
              <a:rPr lang="en-US" altLang="en-US" smtClean="0"/>
              <a:t>                  = –</a:t>
            </a:r>
            <a:r>
              <a:rPr lang="en-US" altLang="en-US" i="1" smtClean="0"/>
              <a:t>f</a:t>
            </a:r>
            <a:r>
              <a:rPr lang="en-US" altLang="en-US" smtClean="0"/>
              <a:t>(</a:t>
            </a:r>
            <a:r>
              <a:rPr lang="en-US" altLang="en-US" i="1" smtClean="0"/>
              <a:t>x</a:t>
            </a:r>
            <a:r>
              <a:rPr lang="en-US" altLang="en-US" smtClean="0"/>
              <a:t>).</a:t>
            </a:r>
          </a:p>
        </p:txBody>
      </p:sp>
      <p:pic>
        <p:nvPicPr>
          <p:cNvPr id="34820" name="Picture 7" descr="int_(negative pi/2)^(pi/2) (sin^3(x) cos(x) + sin(x) cos(x))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1849438"/>
            <a:ext cx="42513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9395">
                                            <p:txEl>
                                              <p:pRg st="5" end="5"/>
                                            </p:txEl>
                                          </p:spTgt>
                                        </p:tgtEl>
                                        <p:attrNameLst>
                                          <p:attrName>style.visibility</p:attrName>
                                        </p:attrNameLst>
                                      </p:cBhvr>
                                      <p:to>
                                        <p:strVal val="visible"/>
                                      </p:to>
                                    </p:set>
                                    <p:animEffect transition="in" filter="fade">
                                      <p:cBhvr>
                                        <p:cTn id="7" dur="1000"/>
                                        <p:tgtEl>
                                          <p:spTgt spid="59395">
                                            <p:txEl>
                                              <p:pRg st="5" end="5"/>
                                            </p:txEl>
                                          </p:spTgt>
                                        </p:tgtEl>
                                      </p:cBhvr>
                                    </p:animEffect>
                                    <p:anim calcmode="lin" valueType="num">
                                      <p:cBhvr>
                                        <p:cTn id="8"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9395">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395">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animEffect transition="in" filter="fade">
                                      <p:cBhvr>
                                        <p:cTn id="13" dur="1000"/>
                                        <p:tgtEl>
                                          <p:spTgt spid="59395">
                                            <p:txEl>
                                              <p:pRg st="4" end="4"/>
                                            </p:txEl>
                                          </p:spTgt>
                                        </p:tgtEl>
                                      </p:cBhvr>
                                    </p:animEffect>
                                    <p:anim calcmode="lin" valueType="num">
                                      <p:cBhvr>
                                        <p:cTn id="14"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9395">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9395">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9395">
                                            <p:txEl>
                                              <p:pRg st="7" end="7"/>
                                            </p:txEl>
                                          </p:spTgt>
                                        </p:tgtEl>
                                        <p:attrNameLst>
                                          <p:attrName>style.visibility</p:attrName>
                                        </p:attrNameLst>
                                      </p:cBhvr>
                                      <p:to>
                                        <p:strVal val="visible"/>
                                      </p:to>
                                    </p:set>
                                    <p:animEffect transition="in" filter="fade">
                                      <p:cBhvr>
                                        <p:cTn id="19" dur="1000"/>
                                        <p:tgtEl>
                                          <p:spTgt spid="59395">
                                            <p:txEl>
                                              <p:pRg st="7" end="7"/>
                                            </p:txEl>
                                          </p:spTgt>
                                        </p:tgtEl>
                                      </p:cBhvr>
                                    </p:animEffect>
                                    <p:anim calcmode="lin" valueType="num">
                                      <p:cBhvr>
                                        <p:cTn id="20" dur="10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9395">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939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59395">
                                            <p:txEl>
                                              <p:pRg st="9" end="9"/>
                                            </p:txEl>
                                          </p:spTgt>
                                        </p:tgtEl>
                                        <p:attrNameLst>
                                          <p:attrName>style.visibility</p:attrName>
                                        </p:attrNameLst>
                                      </p:cBhvr>
                                      <p:to>
                                        <p:strVal val="visible"/>
                                      </p:to>
                                    </p:set>
                                    <p:animEffect transition="in" filter="fade">
                                      <p:cBhvr>
                                        <p:cTn id="27" dur="1000"/>
                                        <p:tgtEl>
                                          <p:spTgt spid="59395">
                                            <p:txEl>
                                              <p:pRg st="9" end="9"/>
                                            </p:txEl>
                                          </p:spTgt>
                                        </p:tgtEl>
                                      </p:cBhvr>
                                    </p:animEffect>
                                    <p:anim calcmode="lin" valueType="num">
                                      <p:cBhvr>
                                        <p:cTn id="28" dur="10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9395">
                                            <p:txEl>
                                              <p:pRg st="9" end="9"/>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9395">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59395">
                                            <p:txEl>
                                              <p:pRg st="11" end="11"/>
                                            </p:txEl>
                                          </p:spTgt>
                                        </p:tgtEl>
                                        <p:attrNameLst>
                                          <p:attrName>style.visibility</p:attrName>
                                        </p:attrNameLst>
                                      </p:cBhvr>
                                      <p:to>
                                        <p:strVal val="visible"/>
                                      </p:to>
                                    </p:set>
                                    <p:animEffect transition="in" filter="fade">
                                      <p:cBhvr>
                                        <p:cTn id="35" dur="1000"/>
                                        <p:tgtEl>
                                          <p:spTgt spid="59395">
                                            <p:txEl>
                                              <p:pRg st="11" end="11"/>
                                            </p:txEl>
                                          </p:spTgt>
                                        </p:tgtEl>
                                      </p:cBhvr>
                                    </p:animEffect>
                                    <p:anim calcmode="lin" valueType="num">
                                      <p:cBhvr>
                                        <p:cTn id="36" dur="1000" fill="hold"/>
                                        <p:tgtEl>
                                          <p:spTgt spid="59395">
                                            <p:txEl>
                                              <p:pRg st="11" end="1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9395">
                                            <p:txEl>
                                              <p:pRg st="11" end="1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9395">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47688" y="319088"/>
            <a:ext cx="8318500" cy="685800"/>
          </a:xfrm>
          <a:noFill/>
        </p:spPr>
        <p:txBody>
          <a:bodyPr/>
          <a:lstStyle/>
          <a:p>
            <a:pPr eaLnBrk="1" hangingPunct="1"/>
            <a:r>
              <a:rPr lang="en-US" altLang="en-US" sz="4000" smtClean="0">
                <a:solidFill>
                  <a:schemeClr val="bg1"/>
                </a:solidFill>
              </a:rPr>
              <a:t>Example 10 – </a:t>
            </a:r>
            <a:r>
              <a:rPr lang="en-US" altLang="en-US" sz="4000" i="1" smtClean="0">
                <a:solidFill>
                  <a:schemeClr val="bg1"/>
                </a:solidFill>
              </a:rPr>
              <a:t>Solution</a:t>
            </a:r>
          </a:p>
        </p:txBody>
      </p:sp>
      <p:sp>
        <p:nvSpPr>
          <p:cNvPr id="32771" name="Rectangle 3"/>
          <p:cNvSpPr>
            <a:spLocks noGrp="1" noChangeArrowheads="1"/>
          </p:cNvSpPr>
          <p:nvPr>
            <p:ph type="body" idx="1"/>
          </p:nvPr>
        </p:nvSpPr>
        <p:spPr>
          <a:xfrm>
            <a:off x="457200" y="1370013"/>
            <a:ext cx="8458200" cy="5256212"/>
          </a:xfrm>
          <a:noFill/>
        </p:spPr>
        <p:txBody>
          <a:bodyPr/>
          <a:lstStyle/>
          <a:p>
            <a:pPr marL="0" indent="0" eaLnBrk="1" hangingPunct="1">
              <a:buFont typeface="Wingdings" panose="05000000000000000000" pitchFamily="2" charset="2"/>
              <a:buNone/>
              <a:tabLst>
                <a:tab pos="568325" algn="l"/>
              </a:tabLst>
            </a:pPr>
            <a:r>
              <a:rPr lang="en-US" altLang="en-US" smtClean="0"/>
              <a:t>So,</a:t>
            </a:r>
            <a:r>
              <a:rPr lang="en-US" altLang="en-US" smtClean="0">
                <a:solidFill>
                  <a:srgbClr val="0073AE"/>
                </a:solidFill>
              </a:rPr>
              <a:t> </a:t>
            </a:r>
            <a:r>
              <a:rPr lang="en-US" altLang="en-US" i="1" smtClean="0"/>
              <a:t>f </a:t>
            </a:r>
            <a:r>
              <a:rPr lang="en-US" altLang="en-US" smtClean="0"/>
              <a:t>is an odd function, and because </a:t>
            </a:r>
            <a:r>
              <a:rPr lang="en-US" altLang="en-US" i="1" smtClean="0"/>
              <a:t>f</a:t>
            </a:r>
            <a:r>
              <a:rPr lang="en-US" altLang="en-US" smtClean="0"/>
              <a:t> is symmetric about the origin over [–</a:t>
            </a:r>
            <a:r>
              <a:rPr lang="el-GR" altLang="en-US" i="1" smtClean="0">
                <a:cs typeface="Arial" panose="020B0604020202020204" pitchFamily="34" charset="0"/>
              </a:rPr>
              <a:t>π</a:t>
            </a:r>
            <a:r>
              <a:rPr lang="en-US" altLang="en-US" smtClean="0">
                <a:cs typeface="Arial" panose="020B0604020202020204" pitchFamily="34" charset="0"/>
              </a:rPr>
              <a:t>/2, </a:t>
            </a:r>
            <a:r>
              <a:rPr lang="el-GR" altLang="en-US" i="1" smtClean="0">
                <a:cs typeface="Arial" panose="020B0604020202020204" pitchFamily="34" charset="0"/>
              </a:rPr>
              <a:t>π</a:t>
            </a:r>
            <a:r>
              <a:rPr lang="en-US" altLang="en-US" smtClean="0">
                <a:cs typeface="Arial" panose="020B0604020202020204" pitchFamily="34" charset="0"/>
              </a:rPr>
              <a:t>/2</a:t>
            </a:r>
            <a:r>
              <a:rPr lang="en-US" altLang="en-US" smtClean="0"/>
              <a:t>], you can apply Theorem 4.16 to conclude that</a:t>
            </a:r>
          </a:p>
          <a:p>
            <a:pPr marL="0" indent="0" eaLnBrk="1" hangingPunct="1">
              <a:buFont typeface="Wingdings" panose="05000000000000000000" pitchFamily="2" charset="2"/>
              <a:buNone/>
              <a:tabLst>
                <a:tab pos="568325" algn="l"/>
              </a:tabLst>
            </a:pPr>
            <a:endParaRPr lang="en-US" altLang="en-US" smtClean="0">
              <a:solidFill>
                <a:srgbClr val="0073AE"/>
              </a:solidFill>
            </a:endParaRPr>
          </a:p>
          <a:p>
            <a:pPr marL="0" indent="0" eaLnBrk="1" hangingPunct="1">
              <a:buFont typeface="Wingdings" panose="05000000000000000000" pitchFamily="2" charset="2"/>
              <a:buNone/>
              <a:tabLst>
                <a:tab pos="568325" algn="l"/>
              </a:tabLst>
            </a:pPr>
            <a:endParaRPr lang="en-US" altLang="en-US" smtClean="0">
              <a:solidFill>
                <a:srgbClr val="0073AE"/>
              </a:solidFill>
            </a:endParaRPr>
          </a:p>
          <a:p>
            <a:pPr marL="0" indent="0" eaLnBrk="1" hangingPunct="1">
              <a:buFont typeface="Wingdings" panose="05000000000000000000" pitchFamily="2" charset="2"/>
              <a:buNone/>
              <a:tabLst>
                <a:tab pos="568325" algn="l"/>
              </a:tabLst>
            </a:pPr>
            <a:endParaRPr lang="en-US" altLang="en-US" sz="1100" smtClean="0">
              <a:solidFill>
                <a:srgbClr val="0073AE"/>
              </a:solidFill>
            </a:endParaRPr>
          </a:p>
          <a:p>
            <a:pPr marL="0" indent="0" eaLnBrk="1" hangingPunct="1">
              <a:buFont typeface="Wingdings" panose="05000000000000000000" pitchFamily="2" charset="2"/>
              <a:buNone/>
              <a:tabLst>
                <a:tab pos="568325" algn="l"/>
              </a:tabLst>
            </a:pPr>
            <a:r>
              <a:rPr lang="en-US" altLang="en-US" smtClean="0"/>
              <a:t>From Figure 4.41, you can see </a:t>
            </a:r>
            <a:br>
              <a:rPr lang="en-US" altLang="en-US" smtClean="0"/>
            </a:br>
            <a:r>
              <a:rPr lang="en-US" altLang="en-US" smtClean="0"/>
              <a:t>that the two regions on either side </a:t>
            </a:r>
            <a:br>
              <a:rPr lang="en-US" altLang="en-US" smtClean="0"/>
            </a:br>
            <a:r>
              <a:rPr lang="en-US" altLang="en-US" smtClean="0"/>
              <a:t>of the </a:t>
            </a:r>
            <a:r>
              <a:rPr lang="en-US" altLang="en-US" i="1" smtClean="0"/>
              <a:t>y</a:t>
            </a:r>
            <a:r>
              <a:rPr lang="en-US" altLang="en-US" smtClean="0"/>
              <a:t>-axis have the same area. </a:t>
            </a:r>
          </a:p>
          <a:p>
            <a:pPr marL="0" indent="0" eaLnBrk="1" hangingPunct="1">
              <a:buFont typeface="Wingdings" panose="05000000000000000000" pitchFamily="2" charset="2"/>
              <a:buNone/>
              <a:tabLst>
                <a:tab pos="568325" algn="l"/>
              </a:tabLst>
            </a:pPr>
            <a:endParaRPr lang="en-US" altLang="en-US" smtClean="0"/>
          </a:p>
          <a:p>
            <a:pPr marL="0" indent="0" eaLnBrk="1" hangingPunct="1">
              <a:buFont typeface="Wingdings" panose="05000000000000000000" pitchFamily="2" charset="2"/>
              <a:buNone/>
              <a:tabLst>
                <a:tab pos="568325" algn="l"/>
              </a:tabLst>
            </a:pPr>
            <a:r>
              <a:rPr lang="en-US" altLang="en-US" smtClean="0"/>
              <a:t>However, because one lies below the </a:t>
            </a:r>
            <a:br>
              <a:rPr lang="en-US" altLang="en-US" smtClean="0"/>
            </a:br>
            <a:r>
              <a:rPr lang="en-US" altLang="en-US" i="1" smtClean="0"/>
              <a:t>x</a:t>
            </a:r>
            <a:r>
              <a:rPr lang="en-US" altLang="en-US" smtClean="0"/>
              <a:t>-axis and one lies above it, integration </a:t>
            </a:r>
            <a:br>
              <a:rPr lang="en-US" altLang="en-US" smtClean="0"/>
            </a:br>
            <a:r>
              <a:rPr lang="en-US" altLang="en-US" smtClean="0"/>
              <a:t>produces a cancellation effect. </a:t>
            </a:r>
          </a:p>
        </p:txBody>
      </p:sp>
      <p:sp>
        <p:nvSpPr>
          <p:cNvPr id="32772" name="Text Box 10"/>
          <p:cNvSpPr txBox="1">
            <a:spLocks noChangeArrowheads="1"/>
          </p:cNvSpPr>
          <p:nvPr/>
        </p:nvSpPr>
        <p:spPr bwMode="auto">
          <a:xfrm>
            <a:off x="6859588" y="6248400"/>
            <a:ext cx="989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4.41</a:t>
            </a:r>
          </a:p>
        </p:txBody>
      </p:sp>
      <p:sp>
        <p:nvSpPr>
          <p:cNvPr id="35845" name="Text Box 11"/>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cont’d</a:t>
            </a:r>
          </a:p>
        </p:txBody>
      </p:sp>
      <p:pic>
        <p:nvPicPr>
          <p:cNvPr id="35846" name="Picture 12" descr="int_(negative pi/2)^(pi/2) (sin^3(x) cos(x) + sin(x) cos(x)) d x =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2578100"/>
            <a:ext cx="41417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he image consists of a visual representation and a caption. Visual representation. A curve is graphed on the x y coordinate plane. The graph is symmetric with respect to the origin. The curve is labeled f(x) = sin^3(x) cos(x) + sin(x) cox(x). It begins at the point (negative pi/2, 0) on the negative x axis, goes down and to the right in the third quadrant, reaches a low point, then goes up and to the right, passes through the origin, goes further up and to the right in the first quadrant, reaches a high point, then goes down and to the right, and ends at the point (pi/2, 0) on the positive x axis. The region between the curve and the x axis is shaded in the third and the first quadrants. Caption. Because f is an odd function, int_(negative pi/2)^(pi/2) (f(x)) d x =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38400"/>
            <a:ext cx="278765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animEffect transition="in" filter="fade">
                                      <p:cBhvr>
                                        <p:cTn id="7" dur="1000"/>
                                        <p:tgtEl>
                                          <p:spTgt spid="32771">
                                            <p:txEl>
                                              <p:pRg st="4" end="4"/>
                                            </p:txEl>
                                          </p:spTgt>
                                        </p:tgtEl>
                                      </p:cBhvr>
                                    </p:animEffect>
                                    <p:anim calcmode="lin" valueType="num">
                                      <p:cBhvr>
                                        <p:cTn id="8"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2771">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1">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2772"/>
                                        </p:tgtEl>
                                        <p:attrNameLst>
                                          <p:attrName>style.visibility</p:attrName>
                                        </p:attrNameLst>
                                      </p:cBhvr>
                                      <p:to>
                                        <p:strVal val="visible"/>
                                      </p:to>
                                    </p:set>
                                    <p:animEffect transition="in" filter="fade">
                                      <p:cBhvr>
                                        <p:cTn id="19" dur="1000"/>
                                        <p:tgtEl>
                                          <p:spTgt spid="32772"/>
                                        </p:tgtEl>
                                      </p:cBhvr>
                                    </p:animEffect>
                                    <p:anim calcmode="lin" valueType="num">
                                      <p:cBhvr>
                                        <p:cTn id="20" dur="1000" fill="hold"/>
                                        <p:tgtEl>
                                          <p:spTgt spid="32772"/>
                                        </p:tgtEl>
                                        <p:attrNameLst>
                                          <p:attrName>ppt_x</p:attrName>
                                        </p:attrNameLst>
                                      </p:cBhvr>
                                      <p:tavLst>
                                        <p:tav tm="0">
                                          <p:val>
                                            <p:strVal val="#ppt_x"/>
                                          </p:val>
                                        </p:tav>
                                        <p:tav tm="100000">
                                          <p:val>
                                            <p:strVal val="#ppt_x"/>
                                          </p:val>
                                        </p:tav>
                                      </p:tavLst>
                                    </p:anim>
                                    <p:anim calcmode="lin" valueType="num">
                                      <p:cBhvr>
                                        <p:cTn id="21" dur="900" decel="100000" fill="hold"/>
                                        <p:tgtEl>
                                          <p:spTgt spid="327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2772"/>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fade">
                                      <p:cBhvr>
                                        <p:cTn id="27" dur="1000"/>
                                        <p:tgtEl>
                                          <p:spTgt spid="32771">
                                            <p:txEl>
                                              <p:pRg st="6" end="6"/>
                                            </p:txEl>
                                          </p:spTgt>
                                        </p:tgtEl>
                                      </p:cBhvr>
                                    </p:animEffect>
                                    <p:anim calcmode="lin" valueType="num">
                                      <p:cBhvr>
                                        <p:cTn id="28"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277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Pattern Recognition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Pattern Recognition</a:t>
            </a:r>
          </a:p>
        </p:txBody>
      </p:sp>
      <p:sp>
        <p:nvSpPr>
          <p:cNvPr id="8195" name="Rectangle 3"/>
          <p:cNvSpPr>
            <a:spLocks noGrp="1" noChangeArrowheads="1"/>
          </p:cNvSpPr>
          <p:nvPr>
            <p:ph type="body" idx="1"/>
          </p:nvPr>
        </p:nvSpPr>
        <p:spPr>
          <a:xfrm>
            <a:off x="457200" y="1370013"/>
            <a:ext cx="8226425" cy="5253037"/>
          </a:xfrm>
          <a:noFill/>
        </p:spPr>
        <p:txBody>
          <a:bodyPr/>
          <a:lstStyle/>
          <a:p>
            <a:pPr marL="0" indent="0" eaLnBrk="1" hangingPunct="1">
              <a:lnSpc>
                <a:spcPct val="110000"/>
              </a:lnSpc>
              <a:buFont typeface="Wingdings" panose="05000000000000000000" pitchFamily="2" charset="2"/>
              <a:buNone/>
            </a:pPr>
            <a:r>
              <a:rPr lang="en-US" altLang="en-US" smtClean="0"/>
              <a:t>In this section, you will study techniques for integrating composite functions.</a:t>
            </a:r>
          </a:p>
          <a:p>
            <a:pPr marL="0" indent="0" eaLnBrk="1" hangingPunct="1">
              <a:lnSpc>
                <a:spcPct val="110000"/>
              </a:lnSpc>
              <a:buFont typeface="Wingdings" panose="05000000000000000000" pitchFamily="2" charset="2"/>
              <a:buNone/>
            </a:pPr>
            <a:endParaRPr lang="en-US" altLang="en-US" sz="1200" smtClean="0"/>
          </a:p>
          <a:p>
            <a:pPr marL="0" indent="0" eaLnBrk="1" hangingPunct="1">
              <a:lnSpc>
                <a:spcPct val="110000"/>
              </a:lnSpc>
              <a:buFont typeface="Wingdings" panose="05000000000000000000" pitchFamily="2" charset="2"/>
              <a:buNone/>
            </a:pPr>
            <a:r>
              <a:rPr lang="en-US" altLang="en-US" smtClean="0"/>
              <a:t>The discussion is split into two parts—</a:t>
            </a:r>
            <a:r>
              <a:rPr lang="en-US" altLang="en-US" i="1" smtClean="0"/>
              <a:t>pattern recognition </a:t>
            </a:r>
            <a:r>
              <a:rPr lang="en-US" altLang="en-US" smtClean="0"/>
              <a:t>and </a:t>
            </a:r>
            <a:r>
              <a:rPr lang="en-US" altLang="en-US" i="1" smtClean="0"/>
              <a:t>change of variables</a:t>
            </a:r>
            <a:r>
              <a:rPr lang="en-US" altLang="en-US" smtClean="0"/>
              <a:t>. Both techniques involve a              </a:t>
            </a:r>
            <a:r>
              <a:rPr lang="en-US" altLang="en-US" b="1" i="1" smtClean="0"/>
              <a:t>u</a:t>
            </a:r>
            <a:r>
              <a:rPr lang="en-US" altLang="en-US" smtClean="0"/>
              <a:t>-</a:t>
            </a:r>
            <a:r>
              <a:rPr lang="en-US" altLang="en-US" b="1" smtClean="0"/>
              <a:t>substitution.</a:t>
            </a:r>
          </a:p>
          <a:p>
            <a:pPr marL="0" indent="0" eaLnBrk="1" hangingPunct="1">
              <a:lnSpc>
                <a:spcPct val="110000"/>
              </a:lnSpc>
              <a:buFont typeface="Wingdings" panose="05000000000000000000" pitchFamily="2" charset="2"/>
              <a:buNone/>
            </a:pPr>
            <a:endParaRPr lang="en-US" altLang="en-US" sz="1200" b="1" smtClean="0"/>
          </a:p>
          <a:p>
            <a:pPr marL="0" indent="0" eaLnBrk="1" hangingPunct="1">
              <a:lnSpc>
                <a:spcPct val="110000"/>
              </a:lnSpc>
              <a:buFont typeface="Wingdings" panose="05000000000000000000" pitchFamily="2" charset="2"/>
              <a:buNone/>
            </a:pPr>
            <a:r>
              <a:rPr lang="en-US" altLang="en-US" smtClean="0"/>
              <a:t>With pattern recognition, you perform the substitution mentally, and with change of variables, you write the substitution steps.</a:t>
            </a:r>
          </a:p>
          <a:p>
            <a:pPr marL="0" indent="0" eaLnBrk="1" hangingPunct="1">
              <a:lnSpc>
                <a:spcPct val="110000"/>
              </a:lnSpc>
              <a:buFont typeface="Wingdings" panose="05000000000000000000" pitchFamily="2" charset="2"/>
              <a:buNone/>
            </a:pPr>
            <a:endParaRPr lang="en-US" altLang="en-US" sz="1200" smtClean="0"/>
          </a:p>
          <a:p>
            <a:pPr marL="0" indent="0" eaLnBrk="1" hangingPunct="1">
              <a:lnSpc>
                <a:spcPct val="110000"/>
              </a:lnSpc>
              <a:buFont typeface="Wingdings" panose="05000000000000000000" pitchFamily="2" charset="2"/>
              <a:buNone/>
            </a:pPr>
            <a:r>
              <a:rPr lang="en-US" altLang="en-US" smtClean="0"/>
              <a:t>The role of substitution in integration is comparable to the role of the Chain Rule in differentiation.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370013"/>
            <a:ext cx="8458200" cy="5253037"/>
          </a:xfrm>
          <a:noFill/>
        </p:spPr>
        <p:txBody>
          <a:bodyPr/>
          <a:lstStyle/>
          <a:p>
            <a:pPr eaLnBrk="1" hangingPunct="1">
              <a:buFont typeface="Wingdings" panose="05000000000000000000" pitchFamily="2" charset="2"/>
              <a:buNone/>
            </a:pPr>
            <a:r>
              <a:rPr lang="en-US" altLang="en-US" smtClean="0"/>
              <a:t>Recall that for the differentiable functions </a:t>
            </a:r>
          </a:p>
          <a:p>
            <a:pPr eaLnBrk="1" hangingPunct="1">
              <a:buFont typeface="Wingdings" panose="05000000000000000000" pitchFamily="2" charset="2"/>
              <a:buNone/>
            </a:pPr>
            <a:r>
              <a:rPr lang="en-US" altLang="en-US" i="1" smtClean="0"/>
              <a:t>             y</a:t>
            </a:r>
            <a:r>
              <a:rPr lang="en-US" altLang="en-US" smtClean="0"/>
              <a:t> = </a:t>
            </a:r>
            <a:r>
              <a:rPr lang="en-US" altLang="en-US" i="1" smtClean="0"/>
              <a:t>F</a:t>
            </a:r>
            <a:r>
              <a:rPr lang="en-US" altLang="en-US" smtClean="0"/>
              <a:t>(</a:t>
            </a:r>
            <a:r>
              <a:rPr lang="en-US" altLang="en-US" i="1" smtClean="0"/>
              <a:t>u</a:t>
            </a:r>
            <a:r>
              <a:rPr lang="en-US" altLang="en-US" smtClean="0"/>
              <a:t>)   and   </a:t>
            </a:r>
            <a:r>
              <a:rPr lang="en-US" altLang="en-US" i="1" smtClean="0"/>
              <a:t>u</a:t>
            </a:r>
            <a:r>
              <a:rPr lang="en-US" altLang="en-US" smtClean="0"/>
              <a:t> = </a:t>
            </a:r>
            <a:r>
              <a:rPr lang="en-US" altLang="en-US" i="1" smtClean="0"/>
              <a:t>g</a:t>
            </a:r>
            <a:r>
              <a:rPr lang="en-US" altLang="en-US" smtClean="0"/>
              <a:t>(</a:t>
            </a:r>
            <a:r>
              <a:rPr lang="en-US" altLang="en-US" i="1" smtClean="0"/>
              <a:t>x</a:t>
            </a:r>
            <a:r>
              <a:rPr lang="en-US" altLang="en-US" smtClean="0"/>
              <a:t>)</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the Chain Rule states that</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From the definition of an antiderivative, it follows that</a:t>
            </a:r>
          </a:p>
        </p:txBody>
      </p:sp>
      <p:pic>
        <p:nvPicPr>
          <p:cNvPr id="9219" name="Picture 4" descr="(d/(d x))[F(g(x))] = (F prime (g(x))) (g prime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60725"/>
            <a:ext cx="36893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int((F prime (g(x))) (g prime (x))) d x = F(g(x)) + C.&#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5008563"/>
            <a:ext cx="42640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8"/>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Pattern Recognition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457200" y="1370013"/>
            <a:ext cx="8458200"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a:t>These results are summarized in the following theorem.</a:t>
            </a:r>
          </a:p>
        </p:txBody>
      </p:sp>
      <p:sp>
        <p:nvSpPr>
          <p:cNvPr id="10243" name="Rectangle 9"/>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Pattern Recognition</a:t>
            </a:r>
          </a:p>
        </p:txBody>
      </p:sp>
      <p:pic>
        <p:nvPicPr>
          <p:cNvPr id="10244" name="Picture 5" descr="Theorem 4.13. Antidifferentiation of a composite function. Let g be a function whose range is an interval I, and let f be a function that is continuous on I. If g is differentiable on its domain and F is an antiderivative of f on I, then int(f(g(x)) (g prime (x))) d x = F(g(x)) + C. Letting u = g(x) gives d u = (g prime (x)) d x and int(f(u)) d u = F(u) + 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45978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370013"/>
            <a:ext cx="8458200" cy="5253037"/>
          </a:xfrm>
          <a:noFill/>
        </p:spPr>
        <p:txBody>
          <a:bodyPr/>
          <a:lstStyle/>
          <a:p>
            <a:pPr marL="0" indent="0" eaLnBrk="1" hangingPunct="1">
              <a:buFont typeface="Wingdings" panose="05000000000000000000" pitchFamily="2" charset="2"/>
              <a:buNone/>
            </a:pPr>
            <a:r>
              <a:rPr lang="en-US" altLang="en-US" smtClean="0"/>
              <a:t>Example 1 shows how to apply Theorem 4.13 </a:t>
            </a:r>
            <a:r>
              <a:rPr lang="en-US" altLang="en-US" i="1" smtClean="0"/>
              <a:t>directly</a:t>
            </a:r>
            <a:r>
              <a:rPr lang="en-US" altLang="en-US" smtClean="0"/>
              <a:t>, by recognizing the presence of </a:t>
            </a:r>
            <a:r>
              <a:rPr lang="en-US" altLang="en-US" i="1" smtClean="0"/>
              <a:t>f</a:t>
            </a:r>
            <a:r>
              <a:rPr lang="en-US" altLang="en-US" smtClean="0"/>
              <a:t>(</a:t>
            </a:r>
            <a:r>
              <a:rPr lang="en-US" altLang="en-US" i="1" smtClean="0"/>
              <a:t>g</a:t>
            </a:r>
            <a:r>
              <a:rPr lang="en-US" altLang="en-US" smtClean="0"/>
              <a:t>(</a:t>
            </a:r>
            <a:r>
              <a:rPr lang="en-US" altLang="en-US" i="1" smtClean="0"/>
              <a:t>x</a:t>
            </a:r>
            <a:r>
              <a:rPr lang="en-US" altLang="en-US" smtClean="0"/>
              <a:t>)) and </a:t>
            </a:r>
            <a:r>
              <a:rPr lang="en-US" altLang="en-US" i="1" smtClean="0"/>
              <a:t>g'</a:t>
            </a:r>
            <a:r>
              <a:rPr lang="en-US" altLang="en-US" smtClean="0"/>
              <a:t>(</a:t>
            </a:r>
            <a:r>
              <a:rPr lang="en-US" altLang="en-US" i="1" smtClean="0"/>
              <a:t>x</a:t>
            </a:r>
            <a:r>
              <a:rPr lang="en-US" altLang="en-US" smtClean="0"/>
              <a:t>).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Note that the composite function in the integrand has an </a:t>
            </a:r>
            <a:r>
              <a:rPr lang="en-US" altLang="en-US" i="1" smtClean="0"/>
              <a:t>outside function f </a:t>
            </a:r>
            <a:r>
              <a:rPr lang="en-US" altLang="en-US" smtClean="0"/>
              <a:t>and an </a:t>
            </a:r>
            <a:r>
              <a:rPr lang="en-US" altLang="en-US" i="1" smtClean="0"/>
              <a:t>inside function g</a:t>
            </a:r>
            <a:r>
              <a:rPr lang="en-US" altLang="en-US" smtClean="0"/>
              <a:t>. Moreover, the derivative </a:t>
            </a:r>
            <a:r>
              <a:rPr lang="en-US" altLang="en-US" i="1" smtClean="0"/>
              <a:t>g'</a:t>
            </a:r>
            <a:r>
              <a:rPr lang="en-US" altLang="en-US" smtClean="0"/>
              <a:t>(</a:t>
            </a:r>
            <a:r>
              <a:rPr lang="en-US" altLang="en-US" i="1" smtClean="0"/>
              <a:t>x</a:t>
            </a:r>
            <a:r>
              <a:rPr lang="en-US" altLang="en-US" smtClean="0"/>
              <a:t>) is present as a factor of the integrand. </a:t>
            </a:r>
          </a:p>
        </p:txBody>
      </p:sp>
      <p:sp>
        <p:nvSpPr>
          <p:cNvPr id="11267"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Pattern Recognition</a:t>
            </a:r>
          </a:p>
        </p:txBody>
      </p:sp>
      <p:pic>
        <p:nvPicPr>
          <p:cNvPr id="11268" name="Picture 5" descr="int(f(g(x)) (g prime (x))) d x = F(g(x)) + C. In the expression int(f(g(x)) (g prime (x))) d x, f is the outside function, g is the inside function, and g prime (x) is the derivative of inside func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3195638"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7688" y="346075"/>
            <a:ext cx="8229600" cy="685800"/>
          </a:xfrm>
          <a:noFill/>
        </p:spPr>
        <p:txBody>
          <a:bodyPr/>
          <a:lstStyle/>
          <a:p>
            <a:pPr eaLnBrk="1" hangingPunct="1"/>
            <a:r>
              <a:rPr lang="en-US" altLang="en-US" sz="2900" smtClean="0">
                <a:solidFill>
                  <a:schemeClr val="bg1"/>
                </a:solidFill>
              </a:rPr>
              <a:t>Example 1 – </a:t>
            </a:r>
            <a:r>
              <a:rPr lang="en-US" altLang="en-US" sz="2900" i="1" smtClean="0">
                <a:solidFill>
                  <a:schemeClr val="bg1"/>
                </a:solidFill>
              </a:rPr>
              <a:t>Recognizing the f(g(x))g'(x)</a:t>
            </a:r>
            <a:r>
              <a:rPr lang="en-US" altLang="en-US" sz="2900" smtClean="0">
                <a:solidFill>
                  <a:schemeClr val="bg1"/>
                </a:solidFill>
              </a:rPr>
              <a:t> </a:t>
            </a:r>
            <a:r>
              <a:rPr lang="en-US" altLang="en-US" sz="2900" i="1" smtClean="0">
                <a:solidFill>
                  <a:schemeClr val="bg1"/>
                </a:solidFill>
              </a:rPr>
              <a:t>Pattern</a:t>
            </a:r>
          </a:p>
        </p:txBody>
      </p:sp>
      <p:sp>
        <p:nvSpPr>
          <p:cNvPr id="38915" name="Rectangle 3"/>
          <p:cNvSpPr>
            <a:spLocks noGrp="1" noChangeArrowheads="1"/>
          </p:cNvSpPr>
          <p:nvPr>
            <p:ph type="body" idx="1"/>
          </p:nvPr>
        </p:nvSpPr>
        <p:spPr>
          <a:xfrm>
            <a:off x="457200" y="1370013"/>
            <a:ext cx="8226425" cy="5256212"/>
          </a:xfrm>
        </p:spPr>
        <p:txBody>
          <a:bodyPr/>
          <a:lstStyle/>
          <a:p>
            <a:pPr marL="0" indent="0" eaLnBrk="1" hangingPunct="1">
              <a:buFont typeface="Wingdings" pitchFamily="28" charset="2"/>
              <a:buNone/>
              <a:defRPr/>
            </a:pPr>
            <a:r>
              <a:rPr lang="en-US" dirty="0" smtClean="0"/>
              <a:t>Find </a:t>
            </a:r>
          </a:p>
          <a:p>
            <a:pPr marL="0" indent="0" eaLnBrk="1" hangingPunct="1">
              <a:buFont typeface="Wingdings" pitchFamily="28" charset="2"/>
              <a:buNone/>
              <a:defRPr/>
            </a:pPr>
            <a:endParaRPr lang="en-US" dirty="0">
              <a:solidFill>
                <a:srgbClr val="0073AE"/>
              </a:solidFill>
            </a:endParaRPr>
          </a:p>
          <a:p>
            <a:pPr marL="0" indent="0" eaLnBrk="1" hangingPunct="1">
              <a:buFont typeface="Wingdings" pitchFamily="28" charset="2"/>
              <a:buNone/>
              <a:defRPr/>
            </a:pPr>
            <a:r>
              <a:rPr lang="en-US" kern="1200" dirty="0" smtClean="0">
                <a:solidFill>
                  <a:srgbClr val="D7181E"/>
                </a:solidFill>
                <a:cs typeface="Arial" charset="0"/>
              </a:rPr>
              <a:t>Solution</a:t>
            </a:r>
            <a:r>
              <a:rPr lang="en-US" kern="1200" dirty="0">
                <a:solidFill>
                  <a:srgbClr val="D7181E"/>
                </a:solidFill>
                <a:cs typeface="Arial" charset="0"/>
              </a:rPr>
              <a:t>:</a:t>
            </a:r>
          </a:p>
          <a:p>
            <a:pPr marL="0" indent="0" eaLnBrk="1" hangingPunct="1">
              <a:buFont typeface="Wingdings" pitchFamily="28" charset="2"/>
              <a:buNone/>
              <a:defRPr/>
            </a:pPr>
            <a:r>
              <a:rPr lang="en-US" dirty="0" smtClean="0">
                <a:solidFill>
                  <a:srgbClr val="0073AE"/>
                </a:solidFill>
              </a:rPr>
              <a:t>	</a:t>
            </a:r>
            <a:r>
              <a:rPr lang="en-US" dirty="0" smtClean="0"/>
              <a:t>Letting </a:t>
            </a:r>
            <a:r>
              <a:rPr lang="en-US" i="1" dirty="0" smtClean="0"/>
              <a:t>g</a:t>
            </a:r>
            <a:r>
              <a:rPr lang="en-US" dirty="0" smtClean="0"/>
              <a:t>(</a:t>
            </a:r>
            <a:r>
              <a:rPr lang="en-US" i="1" dirty="0" smtClean="0"/>
              <a:t>x</a:t>
            </a:r>
            <a:r>
              <a:rPr lang="en-US" dirty="0" smtClean="0"/>
              <a:t>) = </a:t>
            </a:r>
            <a:r>
              <a:rPr lang="en-US" i="1" dirty="0" smtClean="0"/>
              <a:t>x</a:t>
            </a:r>
            <a:r>
              <a:rPr lang="en-US" baseline="30000" dirty="0" smtClean="0"/>
              <a:t>2 </a:t>
            </a:r>
            <a:r>
              <a:rPr lang="en-US" dirty="0" smtClean="0"/>
              <a:t>+ 1, you obtain </a:t>
            </a:r>
          </a:p>
          <a:p>
            <a:pPr marL="0" indent="0" eaLnBrk="1" hangingPunct="1">
              <a:buFont typeface="Wingdings" pitchFamily="28" charset="2"/>
              <a:buNone/>
              <a:defRPr/>
            </a:pPr>
            <a:endParaRPr lang="en-US" dirty="0" smtClean="0"/>
          </a:p>
          <a:p>
            <a:pPr marL="0" indent="0" eaLnBrk="1" hangingPunct="1">
              <a:buFont typeface="Wingdings" pitchFamily="28" charset="2"/>
              <a:buNone/>
              <a:defRPr/>
            </a:pPr>
            <a:r>
              <a:rPr lang="en-US" i="1" dirty="0" smtClean="0"/>
              <a:t>		g'</a:t>
            </a:r>
            <a:r>
              <a:rPr lang="en-US" dirty="0" smtClean="0"/>
              <a:t>(</a:t>
            </a:r>
            <a:r>
              <a:rPr lang="en-US" i="1" dirty="0" smtClean="0"/>
              <a:t>x</a:t>
            </a:r>
            <a:r>
              <a:rPr lang="en-US" dirty="0" smtClean="0"/>
              <a:t>) = 2</a:t>
            </a:r>
            <a:r>
              <a:rPr lang="en-US" i="1" dirty="0" smtClean="0"/>
              <a:t>x</a:t>
            </a:r>
            <a:r>
              <a:rPr lang="en-US" dirty="0" smtClean="0"/>
              <a:t> </a:t>
            </a:r>
          </a:p>
          <a:p>
            <a:pPr marL="0" indent="0" eaLnBrk="1" hangingPunct="1">
              <a:buFont typeface="Wingdings" pitchFamily="28" charset="2"/>
              <a:buNone/>
              <a:defRPr/>
            </a:pPr>
            <a:r>
              <a:rPr lang="en-US" dirty="0" smtClean="0"/>
              <a:t>	and </a:t>
            </a:r>
          </a:p>
          <a:p>
            <a:pPr marL="0" indent="0" eaLnBrk="1" hangingPunct="1">
              <a:buFont typeface="Wingdings" pitchFamily="28" charset="2"/>
              <a:buNone/>
              <a:defRPr/>
            </a:pPr>
            <a:r>
              <a:rPr lang="en-US" i="1" dirty="0" smtClean="0"/>
              <a:t>	         f</a:t>
            </a:r>
            <a:r>
              <a:rPr lang="en-US" dirty="0" smtClean="0"/>
              <a:t>(</a:t>
            </a:r>
            <a:r>
              <a:rPr lang="en-US" i="1" dirty="0" smtClean="0"/>
              <a:t>g</a:t>
            </a:r>
            <a:r>
              <a:rPr lang="en-US" dirty="0" smtClean="0"/>
              <a:t>(</a:t>
            </a:r>
            <a:r>
              <a:rPr lang="en-US" i="1" dirty="0" smtClean="0"/>
              <a:t>x</a:t>
            </a:r>
            <a:r>
              <a:rPr lang="en-US" dirty="0" smtClean="0"/>
              <a:t>)) = </a:t>
            </a:r>
            <a:r>
              <a:rPr lang="en-US" i="1" dirty="0" smtClean="0"/>
              <a:t>f</a:t>
            </a:r>
            <a:r>
              <a:rPr lang="en-US" dirty="0" smtClean="0"/>
              <a:t>(</a:t>
            </a:r>
            <a:r>
              <a:rPr lang="en-US" i="1" dirty="0" smtClean="0"/>
              <a:t>x</a:t>
            </a:r>
            <a:r>
              <a:rPr lang="en-US" baseline="30000" dirty="0" smtClean="0"/>
              <a:t>2</a:t>
            </a:r>
            <a:r>
              <a:rPr lang="en-US" dirty="0" smtClean="0"/>
              <a:t> + 1) = (</a:t>
            </a:r>
            <a:r>
              <a:rPr lang="en-US" i="1" dirty="0" smtClean="0"/>
              <a:t>x</a:t>
            </a:r>
            <a:r>
              <a:rPr lang="en-US" baseline="30000" dirty="0" smtClean="0"/>
              <a:t>2</a:t>
            </a:r>
            <a:r>
              <a:rPr lang="en-US" dirty="0" smtClean="0"/>
              <a:t> + 1)</a:t>
            </a:r>
            <a:r>
              <a:rPr lang="en-US" baseline="30000" dirty="0" smtClean="0"/>
              <a:t>2</a:t>
            </a:r>
            <a:r>
              <a:rPr lang="en-US" dirty="0" smtClean="0"/>
              <a:t>.</a:t>
            </a:r>
          </a:p>
          <a:p>
            <a:pPr marL="0" indent="0" eaLnBrk="1" hangingPunct="1">
              <a:buFont typeface="Wingdings" pitchFamily="28" charset="2"/>
              <a:buNone/>
              <a:defRPr/>
            </a:pPr>
            <a:endParaRPr lang="en-US" dirty="0" smtClean="0"/>
          </a:p>
          <a:p>
            <a:pPr marL="0" indent="0" eaLnBrk="1" hangingPunct="1">
              <a:buFont typeface="Wingdings" pitchFamily="28" charset="2"/>
              <a:buNone/>
              <a:defRPr/>
            </a:pPr>
            <a:r>
              <a:rPr lang="en-US" dirty="0" smtClean="0"/>
              <a:t>From this, you can recognize that the integrand follows the </a:t>
            </a:r>
            <a:r>
              <a:rPr lang="en-US" i="1" dirty="0" smtClean="0"/>
              <a:t>f</a:t>
            </a:r>
            <a:r>
              <a:rPr lang="en-US" dirty="0" smtClean="0"/>
              <a:t>(</a:t>
            </a:r>
            <a:r>
              <a:rPr lang="en-US" i="1" dirty="0" smtClean="0"/>
              <a:t>g</a:t>
            </a:r>
            <a:r>
              <a:rPr lang="en-US" dirty="0" smtClean="0"/>
              <a:t>(</a:t>
            </a:r>
            <a:r>
              <a:rPr lang="en-US" i="1" dirty="0" smtClean="0"/>
              <a:t>x</a:t>
            </a:r>
            <a:r>
              <a:rPr lang="en-US" dirty="0" smtClean="0"/>
              <a:t>))</a:t>
            </a:r>
            <a:r>
              <a:rPr lang="en-US" i="1" dirty="0" smtClean="0"/>
              <a:t>g'</a:t>
            </a:r>
            <a:r>
              <a:rPr lang="en-US" dirty="0" smtClean="0"/>
              <a:t>(</a:t>
            </a:r>
            <a:r>
              <a:rPr lang="en-US" i="1" dirty="0" smtClean="0"/>
              <a:t>x</a:t>
            </a:r>
            <a:r>
              <a:rPr lang="en-US" dirty="0" smtClean="0"/>
              <a:t>) pattern.	</a:t>
            </a:r>
          </a:p>
        </p:txBody>
      </p:sp>
      <p:pic>
        <p:nvPicPr>
          <p:cNvPr id="12292" name="Picture 6" descr="int(((x^2 + 1)^2)(2 x))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04913"/>
            <a:ext cx="2133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1000"/>
                                        <p:tgtEl>
                                          <p:spTgt spid="38915">
                                            <p:txEl>
                                              <p:pRg st="2" end="2"/>
                                            </p:txEl>
                                          </p:spTgt>
                                        </p:tgtEl>
                                      </p:cBhvr>
                                    </p:animEffect>
                                    <p:anim calcmode="lin" valueType="num">
                                      <p:cBhvr>
                                        <p:cTn id="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891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Effect transition="in" filter="fade">
                                      <p:cBhvr>
                                        <p:cTn id="13" dur="1000"/>
                                        <p:tgtEl>
                                          <p:spTgt spid="38915">
                                            <p:txEl>
                                              <p:pRg st="3" end="3"/>
                                            </p:txEl>
                                          </p:spTgt>
                                        </p:tgtEl>
                                      </p:cBhvr>
                                    </p:animEffect>
                                    <p:anim calcmode="lin" valueType="num">
                                      <p:cBhvr>
                                        <p:cTn id="14"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891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91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animEffect transition="in" filter="fade">
                                      <p:cBhvr>
                                        <p:cTn id="19" dur="1000"/>
                                        <p:tgtEl>
                                          <p:spTgt spid="38915">
                                            <p:txEl>
                                              <p:pRg st="5" end="5"/>
                                            </p:txEl>
                                          </p:spTgt>
                                        </p:tgtEl>
                                      </p:cBhvr>
                                    </p:animEffect>
                                    <p:anim calcmode="lin" valueType="num">
                                      <p:cBhvr>
                                        <p:cTn id="20"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8915">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915">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8915">
                                            <p:txEl>
                                              <p:pRg st="6" end="6"/>
                                            </p:txEl>
                                          </p:spTgt>
                                        </p:tgtEl>
                                        <p:attrNameLst>
                                          <p:attrName>style.visibility</p:attrName>
                                        </p:attrNameLst>
                                      </p:cBhvr>
                                      <p:to>
                                        <p:strVal val="visible"/>
                                      </p:to>
                                    </p:set>
                                    <p:animEffect transition="in" filter="fade">
                                      <p:cBhvr>
                                        <p:cTn id="25" dur="1000"/>
                                        <p:tgtEl>
                                          <p:spTgt spid="38915">
                                            <p:txEl>
                                              <p:pRg st="6" end="6"/>
                                            </p:txEl>
                                          </p:spTgt>
                                        </p:tgtEl>
                                      </p:cBhvr>
                                    </p:animEffect>
                                    <p:anim calcmode="lin" valueType="num">
                                      <p:cBhvr>
                                        <p:cTn id="26"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8915">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8915">
                                            <p:txEl>
                                              <p:pRg st="6" end="6"/>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8915">
                                            <p:txEl>
                                              <p:pRg st="7" end="7"/>
                                            </p:txEl>
                                          </p:spTgt>
                                        </p:tgtEl>
                                        <p:attrNameLst>
                                          <p:attrName>style.visibility</p:attrName>
                                        </p:attrNameLst>
                                      </p:cBhvr>
                                      <p:to>
                                        <p:strVal val="visible"/>
                                      </p:to>
                                    </p:set>
                                    <p:animEffect transition="in" filter="fade">
                                      <p:cBhvr>
                                        <p:cTn id="31" dur="1000"/>
                                        <p:tgtEl>
                                          <p:spTgt spid="38915">
                                            <p:txEl>
                                              <p:pRg st="7" end="7"/>
                                            </p:txEl>
                                          </p:spTgt>
                                        </p:tgtEl>
                                      </p:cBhvr>
                                    </p:animEffect>
                                    <p:anim calcmode="lin" valueType="num">
                                      <p:cBhvr>
                                        <p:cTn id="32"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8915">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91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8915">
                                            <p:txEl>
                                              <p:pRg st="9" end="9"/>
                                            </p:txEl>
                                          </p:spTgt>
                                        </p:tgtEl>
                                        <p:attrNameLst>
                                          <p:attrName>style.visibility</p:attrName>
                                        </p:attrNameLst>
                                      </p:cBhvr>
                                      <p:to>
                                        <p:strVal val="visible"/>
                                      </p:to>
                                    </p:set>
                                    <p:animEffect transition="in" filter="fade">
                                      <p:cBhvr>
                                        <p:cTn id="39" dur="1000"/>
                                        <p:tgtEl>
                                          <p:spTgt spid="38915">
                                            <p:txEl>
                                              <p:pRg st="9" end="9"/>
                                            </p:txEl>
                                          </p:spTgt>
                                        </p:tgtEl>
                                      </p:cBhvr>
                                    </p:animEffect>
                                    <p:anim calcmode="lin" valueType="num">
                                      <p:cBhvr>
                                        <p:cTn id="40" dur="10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8915">
                                            <p:txEl>
                                              <p:pRg st="9" end="9"/>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8915">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1607</TotalTime>
  <Words>974</Words>
  <Application>Microsoft Office PowerPoint</Application>
  <PresentationFormat>On-screen Show (4:3)</PresentationFormat>
  <Paragraphs>168</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Wingdings</vt:lpstr>
      <vt:lpstr>Larsoen_master slide</vt:lpstr>
      <vt:lpstr>PowerPoint Presentation</vt:lpstr>
      <vt:lpstr>PowerPoint Presentation</vt:lpstr>
      <vt:lpstr>PowerPoint Presentation</vt:lpstr>
      <vt:lpstr>PowerPoint Presentation</vt:lpstr>
      <vt:lpstr>Pattern Recognition</vt:lpstr>
      <vt:lpstr>Pattern Recognition</vt:lpstr>
      <vt:lpstr>Pattern Recognition</vt:lpstr>
      <vt:lpstr>Pattern Recognition</vt:lpstr>
      <vt:lpstr>Example 1 – Recognizing the f(g(x))g'(x) Pattern</vt:lpstr>
      <vt:lpstr>Example 1 – Solution</vt:lpstr>
      <vt:lpstr>Pattern Recognition</vt:lpstr>
      <vt:lpstr>Example 3 – Multiplying and Dividing by a Constant</vt:lpstr>
      <vt:lpstr>Example 3 – Solution</vt:lpstr>
      <vt:lpstr>PowerPoint Presentation</vt:lpstr>
      <vt:lpstr>Change of Variables for Indefinite Integrals</vt:lpstr>
      <vt:lpstr>Example 4 – Change of Variables</vt:lpstr>
      <vt:lpstr>Example 4 – Solution</vt:lpstr>
      <vt:lpstr>Change of Variables for Indefinite Integrals</vt:lpstr>
      <vt:lpstr>PowerPoint Presentation</vt:lpstr>
      <vt:lpstr>The General Power Rule for Integration</vt:lpstr>
      <vt:lpstr>Example 7 – Substitution and the General Power Rule</vt:lpstr>
      <vt:lpstr>Example 7 – Substitution and the General Power Rule</vt:lpstr>
      <vt:lpstr>PowerPoint Presentation</vt:lpstr>
      <vt:lpstr>Change of Variables for Definite Integrals</vt:lpstr>
      <vt:lpstr>Example 8 – Change of Variables</vt:lpstr>
      <vt:lpstr>Example 8 – Solution</vt:lpstr>
      <vt:lpstr>Example 8 – Solution</vt:lpstr>
      <vt:lpstr>PowerPoint Presentation</vt:lpstr>
      <vt:lpstr>Integration of Even and Odd Functions</vt:lpstr>
      <vt:lpstr>Integration of Even and Odd Functions</vt:lpstr>
      <vt:lpstr>Example 10 – Integration of an Odd Function</vt:lpstr>
      <vt:lpstr>Example 10 – Solution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439</cp:revision>
  <dcterms:created xsi:type="dcterms:W3CDTF">2008-11-21T04:28:28Z</dcterms:created>
  <dcterms:modified xsi:type="dcterms:W3CDTF">2018-08-01T09:11:27Z</dcterms:modified>
</cp:coreProperties>
</file>