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sldIdLst>
    <p:sldId id="295" r:id="rId2"/>
    <p:sldId id="294" r:id="rId3"/>
    <p:sldId id="261" r:id="rId4"/>
    <p:sldId id="260" r:id="rId5"/>
    <p:sldId id="262" r:id="rId6"/>
    <p:sldId id="263" r:id="rId7"/>
    <p:sldId id="265" r:id="rId8"/>
    <p:sldId id="266" r:id="rId9"/>
    <p:sldId id="267" r:id="rId10"/>
    <p:sldId id="268" r:id="rId11"/>
    <p:sldId id="270" r:id="rId12"/>
    <p:sldId id="272" r:id="rId13"/>
    <p:sldId id="273" r:id="rId14"/>
    <p:sldId id="274" r:id="rId15"/>
    <p:sldId id="296" r:id="rId16"/>
    <p:sldId id="293" r:id="rId17"/>
    <p:sldId id="285" r:id="rId18"/>
    <p:sldId id="286" r:id="rId19"/>
    <p:sldId id="288" r:id="rId20"/>
    <p:sldId id="277" r:id="rId21"/>
    <p:sldId id="289" r:id="rId22"/>
    <p:sldId id="280" r:id="rId23"/>
    <p:sldId id="290" r:id="rId24"/>
    <p:sldId id="291" r:id="rId25"/>
    <p:sldId id="292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008C"/>
    <a:srgbClr val="CC0066"/>
    <a:srgbClr val="FF0066"/>
    <a:srgbClr val="FF3399"/>
    <a:srgbClr val="CC0099"/>
    <a:srgbClr val="009BAE"/>
    <a:srgbClr val="0099AC"/>
    <a:srgbClr val="007D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26" autoAdjust="0"/>
    <p:restoredTop sz="94595" autoAdjust="0"/>
  </p:normalViewPr>
  <p:slideViewPr>
    <p:cSldViewPr>
      <p:cViewPr varScale="1">
        <p:scale>
          <a:sx n="107" d="100"/>
          <a:sy n="107" d="100"/>
        </p:scale>
        <p:origin x="102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A059AA5-C081-4EC7-A6BE-B0014B4968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866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02DD83-B7D7-43C8-A8D4-2ACA397C816A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877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 smtClean="0">
              <a:latin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E136FB-24DB-4426-B0D4-BE12E44E8678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435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5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76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3225"/>
            <a:ext cx="2057400" cy="5422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3225"/>
            <a:ext cx="6019800" cy="5422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19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44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7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001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001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4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8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1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2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54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93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 bwMode="auto">
          <a:xfrm>
            <a:off x="223838" y="304800"/>
            <a:ext cx="8839200" cy="727075"/>
          </a:xfrm>
          <a:prstGeom prst="roundRect">
            <a:avLst/>
          </a:prstGeom>
          <a:solidFill>
            <a:srgbClr val="F51F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01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3225"/>
            <a:ext cx="8229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Text Box 12"/>
          <p:cNvSpPr txBox="1">
            <a:spLocks noChangeArrowheads="1"/>
          </p:cNvSpPr>
          <p:nvPr userDrawn="1"/>
        </p:nvSpPr>
        <p:spPr bwMode="auto">
          <a:xfrm>
            <a:off x="8543925" y="6172200"/>
            <a:ext cx="600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33D486CA-03A6-4AF5-828B-B279FB6F6526}" type="slidenum">
              <a:rPr lang="en-US" altLang="en-US" smtClean="0"/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png"/><Relationship Id="rId9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" descr="Cover page."/>
          <p:cNvGrpSpPr>
            <a:grpSpLocks/>
          </p:cNvGrpSpPr>
          <p:nvPr/>
        </p:nvGrpSpPr>
        <p:grpSpPr bwMode="auto">
          <a:xfrm>
            <a:off x="0" y="0"/>
            <a:ext cx="9144000" cy="6324600"/>
            <a:chOff x="0" y="266400"/>
            <a:chExt cx="9144000" cy="6325200"/>
          </a:xfrm>
        </p:grpSpPr>
        <p:sp>
          <p:nvSpPr>
            <p:cNvPr id="8" name="Rectangle 7"/>
            <p:cNvSpPr/>
            <p:nvPr/>
          </p:nvSpPr>
          <p:spPr>
            <a:xfrm>
              <a:off x="0" y="266400"/>
              <a:ext cx="9144000" cy="6325200"/>
            </a:xfrm>
            <a:prstGeom prst="rect">
              <a:avLst/>
            </a:prstGeom>
            <a:solidFill>
              <a:srgbClr val="D7181E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IN"/>
            </a:p>
          </p:txBody>
        </p:sp>
        <p:sp>
          <p:nvSpPr>
            <p:cNvPr id="9" name="Round Diagonal Corner Rectangle 8"/>
            <p:cNvSpPr>
              <a:spLocks noChangeAspect="1"/>
            </p:cNvSpPr>
            <p:nvPr/>
          </p:nvSpPr>
          <p:spPr>
            <a:xfrm>
              <a:off x="112713" y="369598"/>
              <a:ext cx="8918575" cy="6118805"/>
            </a:xfrm>
            <a:prstGeom prst="round2Diag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209800" y="533400"/>
            <a:ext cx="6819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IN" altLang="en-US" sz="4000" b="1">
                <a:cs typeface="Arial" panose="020B0604020202020204" pitchFamily="34" charset="0"/>
              </a:rPr>
              <a:t>Integration</a:t>
            </a:r>
            <a:endParaRPr lang="en-US" altLang="en-US" sz="4000" b="1">
              <a:cs typeface="Arial" panose="020B0604020202020204" pitchFamily="34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04850" y="292100"/>
            <a:ext cx="10477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8000" b="1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133600" y="6248400"/>
            <a:ext cx="548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/>
              <a:t>Copyright © Cengage Learning. All rights reserved.</a:t>
            </a:r>
            <a:r>
              <a:rPr lang="en-US" altLang="en-US" sz="1800"/>
              <a:t> </a:t>
            </a: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1139825" y="295275"/>
            <a:ext cx="536575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0" b="1">
                <a:solidFill>
                  <a:srgbClr val="E72D36"/>
                </a:solidFill>
              </a:rPr>
              <a:t>4</a:t>
            </a:r>
          </a:p>
        </p:txBody>
      </p:sp>
      <p:pic>
        <p:nvPicPr>
          <p:cNvPr id="3079" name="Picture 1" descr="Cover page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447800"/>
            <a:ext cx="7939087" cy="475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68300"/>
            <a:ext cx="8458200" cy="639763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Example 1 – </a:t>
            </a:r>
            <a:r>
              <a:rPr lang="en-US" altLang="en-US" sz="4000" i="1" smtClean="0">
                <a:solidFill>
                  <a:schemeClr val="bg1"/>
                </a:solidFill>
              </a:rPr>
              <a:t>Solution</a:t>
            </a:r>
          </a:p>
        </p:txBody>
      </p:sp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455613" y="1370013"/>
            <a:ext cx="8226425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The graphs of several functions of the form </a:t>
            </a:r>
            <a:r>
              <a:rPr lang="en-US" altLang="en-US" i="1"/>
              <a:t>y</a:t>
            </a:r>
            <a:r>
              <a:rPr lang="en-US" altLang="en-US" i="1">
                <a:sym typeface="Symbol" panose="05050102010706020507" pitchFamily="18" charset="2"/>
              </a:rPr>
              <a:t> </a:t>
            </a:r>
            <a:r>
              <a:rPr lang="en-US" altLang="en-US">
                <a:sym typeface="Symbol" panose="05050102010706020507" pitchFamily="18" charset="2"/>
              </a:rPr>
              <a:t>=</a:t>
            </a:r>
            <a:r>
              <a:rPr lang="en-US" altLang="en-US" i="1">
                <a:sym typeface="Symbol" panose="05050102010706020507" pitchFamily="18" charset="2"/>
              </a:rPr>
              <a:t> </a:t>
            </a:r>
            <a:r>
              <a:rPr lang="en-US" altLang="en-US">
                <a:sym typeface="Symbol" panose="05050102010706020507" pitchFamily="18" charset="2"/>
              </a:rPr>
              <a:t>2</a:t>
            </a:r>
            <a:r>
              <a:rPr lang="en-US" altLang="en-US" i="1"/>
              <a:t>x </a:t>
            </a:r>
            <a:r>
              <a:rPr lang="en-US" altLang="en-US"/>
              <a:t>+ </a:t>
            </a:r>
            <a:r>
              <a:rPr lang="en-US" altLang="en-US" i="1"/>
              <a:t>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are shown in Figure 4.1.</a:t>
            </a:r>
            <a:r>
              <a:rPr lang="en-US" altLang="en-US" i="1"/>
              <a:t> </a:t>
            </a:r>
          </a:p>
        </p:txBody>
      </p:sp>
      <p:sp>
        <p:nvSpPr>
          <p:cNvPr id="14340" name="Text Box 10"/>
          <p:cNvSpPr txBox="1">
            <a:spLocks noChangeArrowheads="1"/>
          </p:cNvSpPr>
          <p:nvPr/>
        </p:nvSpPr>
        <p:spPr bwMode="auto">
          <a:xfrm>
            <a:off x="3733800" y="6324600"/>
            <a:ext cx="9048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/>
              <a:t>Figure 4.1</a:t>
            </a:r>
          </a:p>
        </p:txBody>
      </p:sp>
      <p:sp>
        <p:nvSpPr>
          <p:cNvPr id="14341" name="Text Box 14"/>
          <p:cNvSpPr txBox="1">
            <a:spLocks noChangeArrowheads="1"/>
          </p:cNvSpPr>
          <p:nvPr/>
        </p:nvSpPr>
        <p:spPr bwMode="auto">
          <a:xfrm>
            <a:off x="8229600" y="685800"/>
            <a:ext cx="82232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cont’d</a:t>
            </a:r>
          </a:p>
        </p:txBody>
      </p:sp>
      <p:pic>
        <p:nvPicPr>
          <p:cNvPr id="14342" name="Picture 15" descr="The image consists of a visual representation and a caption. Visual representation. Three parallel lines are graphed on the x y coordinate plane. They are graphed for the function of the form y = 2 x + C with each having a different value of C. The line for C = 2 enters the bottom left of viewing window in the third quadrant, goes up and to the right, intersects the negative x axis at (negative 1, 0), passes through the second quadrant, intersects the positive y axis at (0, 2), and exits the top of the viewing window in the first quadrant. The line for C = 0 enters the bottom of the viewing window in the third quadrant on the right of the line for C = 2. It goes up and to the right, passes through the origin, and exits the top of the viewing window in the first quadrant. The line for c = negative 1, enters the bottom of the viewing window in the third quadrant on the right of the line for C = 0. It goes up and to the right, intersects the negative y axis at (0, negative 1), passes through the fourth quadrant, and exits the top right of the viewing window in the first quadrant. Caption. Functions of the form y = 2 x + C.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667000"/>
            <a:ext cx="3470275" cy="34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Antiderivatives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6213"/>
          </a:xfrm>
          <a:noFill/>
        </p:spPr>
        <p:txBody>
          <a:bodyPr/>
          <a:lstStyle/>
          <a:p>
            <a:pPr marL="0" indent="0" defTabSz="231775" eaLnBrk="1" hangingPunct="1">
              <a:buFont typeface="Wingdings" panose="05000000000000000000" pitchFamily="2" charset="2"/>
              <a:buNone/>
              <a:tabLst>
                <a:tab pos="174625" algn="l"/>
              </a:tabLst>
            </a:pPr>
            <a:r>
              <a:rPr lang="en-US" altLang="en-US" smtClean="0"/>
              <a:t>When solving a differential equation of the form</a:t>
            </a:r>
          </a:p>
          <a:p>
            <a:pPr marL="0" indent="0" defTabSz="231775" eaLnBrk="1" hangingPunct="1">
              <a:buFont typeface="Wingdings" panose="05000000000000000000" pitchFamily="2" charset="2"/>
              <a:buNone/>
              <a:tabLst>
                <a:tab pos="174625" algn="l"/>
              </a:tabLst>
            </a:pPr>
            <a:endParaRPr lang="en-US" altLang="en-US" smtClean="0"/>
          </a:p>
          <a:p>
            <a:pPr marL="0" indent="0" defTabSz="231775" eaLnBrk="1" hangingPunct="1">
              <a:buFont typeface="Wingdings" panose="05000000000000000000" pitchFamily="2" charset="2"/>
              <a:buNone/>
              <a:tabLst>
                <a:tab pos="174625" algn="l"/>
              </a:tabLst>
            </a:pPr>
            <a:endParaRPr lang="en-US" altLang="en-US" smtClean="0"/>
          </a:p>
          <a:p>
            <a:pPr marL="0" indent="0" defTabSz="231775" eaLnBrk="1" hangingPunct="1">
              <a:buFont typeface="Wingdings" panose="05000000000000000000" pitchFamily="2" charset="2"/>
              <a:buNone/>
              <a:tabLst>
                <a:tab pos="174625" algn="l"/>
              </a:tabLst>
            </a:pPr>
            <a:r>
              <a:rPr lang="en-US" altLang="en-US" smtClean="0"/>
              <a:t>it is convenient to write it in the equivalent differential form</a:t>
            </a:r>
          </a:p>
          <a:p>
            <a:pPr marL="0" indent="0" defTabSz="231775" eaLnBrk="1" hangingPunct="1">
              <a:buFont typeface="Wingdings" panose="05000000000000000000" pitchFamily="2" charset="2"/>
              <a:buNone/>
              <a:tabLst>
                <a:tab pos="174625" algn="l"/>
              </a:tabLst>
            </a:pPr>
            <a:endParaRPr lang="en-US" altLang="en-US" smtClean="0"/>
          </a:p>
          <a:p>
            <a:pPr marL="0" indent="0" defTabSz="231775" eaLnBrk="1" hangingPunct="1">
              <a:buFont typeface="Wingdings" panose="05000000000000000000" pitchFamily="2" charset="2"/>
              <a:buNone/>
              <a:tabLst>
                <a:tab pos="174625" algn="l"/>
              </a:tabLst>
            </a:pPr>
            <a:endParaRPr lang="en-US" altLang="en-US" smtClean="0"/>
          </a:p>
          <a:p>
            <a:pPr marL="0" indent="0" defTabSz="231775" eaLnBrk="1" hangingPunct="1">
              <a:buFont typeface="Wingdings" panose="05000000000000000000" pitchFamily="2" charset="2"/>
              <a:buNone/>
              <a:tabLst>
                <a:tab pos="174625" algn="l"/>
              </a:tabLst>
            </a:pPr>
            <a:r>
              <a:rPr lang="en-US" altLang="en-US" smtClean="0"/>
              <a:t>The operation of finding all solutions of this equation is </a:t>
            </a:r>
          </a:p>
          <a:p>
            <a:pPr marL="0" indent="0" defTabSz="231775" eaLnBrk="1" hangingPunct="1">
              <a:buFont typeface="Wingdings" panose="05000000000000000000" pitchFamily="2" charset="2"/>
              <a:buNone/>
              <a:tabLst>
                <a:tab pos="174625" algn="l"/>
              </a:tabLst>
            </a:pPr>
            <a:r>
              <a:rPr lang="en-US" altLang="en-US" smtClean="0"/>
              <a:t>called </a:t>
            </a:r>
            <a:r>
              <a:rPr lang="en-US" altLang="en-US" b="1" smtClean="0"/>
              <a:t>antidifferentiation </a:t>
            </a:r>
            <a:r>
              <a:rPr lang="en-US" altLang="en-US" smtClean="0"/>
              <a:t>(or </a:t>
            </a:r>
            <a:r>
              <a:rPr lang="en-US" altLang="en-US" b="1" smtClean="0"/>
              <a:t>indefinite integration</a:t>
            </a:r>
            <a:r>
              <a:rPr lang="en-US" altLang="en-US" smtClean="0"/>
              <a:t>) and is </a:t>
            </a:r>
          </a:p>
          <a:p>
            <a:pPr marL="0" indent="0" defTabSz="231775" eaLnBrk="1" hangingPunct="1">
              <a:buFont typeface="Wingdings" panose="05000000000000000000" pitchFamily="2" charset="2"/>
              <a:buNone/>
              <a:tabLst>
                <a:tab pos="174625" algn="l"/>
              </a:tabLst>
            </a:pPr>
            <a:r>
              <a:rPr lang="en-US" altLang="en-US" smtClean="0"/>
              <a:t>denoted by an integral sign </a:t>
            </a:r>
            <a:r>
              <a:rPr lang="en-US" altLang="en-US" smtClean="0">
                <a:cs typeface="Arial" panose="020B0604020202020204" pitchFamily="34" charset="0"/>
              </a:rPr>
              <a:t>∫.</a:t>
            </a:r>
          </a:p>
        </p:txBody>
      </p:sp>
      <p:pic>
        <p:nvPicPr>
          <p:cNvPr id="15364" name="Picture 5" descr="(d y)/(d x) = f(x).&#10;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1" b="58531"/>
          <a:stretch>
            <a:fillRect/>
          </a:stretch>
        </p:blipFill>
        <p:spPr>
          <a:xfrm>
            <a:off x="2362200" y="1828800"/>
            <a:ext cx="2041525" cy="762000"/>
          </a:xfrm>
          <a:noFill/>
        </p:spPr>
      </p:pic>
      <p:pic>
        <p:nvPicPr>
          <p:cNvPr id="15365" name="Picture 6" descr="d y = f(x)(d x).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025"/>
          <a:stretch>
            <a:fillRect/>
          </a:stretch>
        </p:blipFill>
        <p:spPr bwMode="auto">
          <a:xfrm>
            <a:off x="2362200" y="3200400"/>
            <a:ext cx="20415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The general solution is denoted by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The expression </a:t>
            </a:r>
            <a:r>
              <a:rPr lang="en-US" altLang="en-US" smtClean="0">
                <a:cs typeface="Arial" panose="020B0604020202020204" pitchFamily="34" charset="0"/>
              </a:rPr>
              <a:t>∫</a:t>
            </a:r>
            <a:r>
              <a:rPr lang="en-US" altLang="en-US" i="1" smtClean="0">
                <a:cs typeface="Arial" panose="020B0604020202020204" pitchFamily="34" charset="0"/>
              </a:rPr>
              <a:t>f</a:t>
            </a:r>
            <a:r>
              <a:rPr lang="en-US" altLang="en-US" smtClean="0">
                <a:cs typeface="Arial" panose="020B0604020202020204" pitchFamily="34" charset="0"/>
              </a:rPr>
              <a:t>(</a:t>
            </a:r>
            <a:r>
              <a:rPr lang="en-US" altLang="en-US" i="1" smtClean="0">
                <a:cs typeface="Arial" panose="020B0604020202020204" pitchFamily="34" charset="0"/>
              </a:rPr>
              <a:t>x</a:t>
            </a:r>
            <a:r>
              <a:rPr lang="en-US" altLang="en-US" smtClean="0">
                <a:cs typeface="Arial" panose="020B0604020202020204" pitchFamily="34" charset="0"/>
              </a:rPr>
              <a:t>)</a:t>
            </a:r>
            <a:r>
              <a:rPr lang="en-US" altLang="en-US" i="1" smtClean="0">
                <a:cs typeface="Arial" panose="020B0604020202020204" pitchFamily="34" charset="0"/>
              </a:rPr>
              <a:t>dx </a:t>
            </a:r>
            <a:r>
              <a:rPr lang="en-US" altLang="en-US" smtClean="0"/>
              <a:t>is read as the </a:t>
            </a:r>
            <a:r>
              <a:rPr lang="en-US" altLang="en-US" i="1" smtClean="0"/>
              <a:t>antiderivative of f with respect to </a:t>
            </a:r>
            <a:r>
              <a:rPr lang="en-US" altLang="en-US" i="1" smtClean="0">
                <a:cs typeface="Arial" panose="020B0604020202020204" pitchFamily="34" charset="0"/>
              </a:rPr>
              <a:t>x</a:t>
            </a:r>
            <a:r>
              <a:rPr lang="en-US" altLang="en-US" smtClean="0">
                <a:cs typeface="Arial" panose="020B0604020202020204" pitchFamily="34" charset="0"/>
              </a:rPr>
              <a:t>.</a:t>
            </a:r>
            <a:r>
              <a:rPr lang="en-US" altLang="en-US" i="1" smtClean="0">
                <a:cs typeface="Arial" panose="020B0604020202020204" pitchFamily="34" charset="0"/>
              </a:rPr>
              <a:t> </a:t>
            </a:r>
            <a:r>
              <a:rPr lang="en-US" altLang="en-US" smtClean="0"/>
              <a:t>So, the differential </a:t>
            </a:r>
            <a:r>
              <a:rPr lang="en-US" altLang="en-US" i="1" smtClean="0">
                <a:cs typeface="Arial" panose="020B0604020202020204" pitchFamily="34" charset="0"/>
              </a:rPr>
              <a:t>dx </a:t>
            </a:r>
            <a:r>
              <a:rPr lang="en-US" altLang="en-US" smtClean="0"/>
              <a:t>serves to identify </a:t>
            </a:r>
            <a:r>
              <a:rPr lang="en-US" altLang="en-US" i="1" smtClean="0">
                <a:cs typeface="Arial" panose="020B0604020202020204" pitchFamily="34" charset="0"/>
              </a:rPr>
              <a:t>x </a:t>
            </a:r>
            <a:r>
              <a:rPr lang="en-US" altLang="en-US" smtClean="0"/>
              <a:t>as the variable of integration. The term </a:t>
            </a:r>
            <a:r>
              <a:rPr lang="en-US" altLang="en-US" b="1" smtClean="0"/>
              <a:t>indefinite integral </a:t>
            </a:r>
            <a:r>
              <a:rPr lang="en-US" altLang="en-US" smtClean="0"/>
              <a:t>is a synonym for antiderivative.</a:t>
            </a:r>
          </a:p>
        </p:txBody>
      </p:sp>
      <p:pic>
        <p:nvPicPr>
          <p:cNvPr id="16387" name="Picture 7" descr="y = int(f(x)) d x = F(x) + C. In the expression int(f(x)) d x, the expression f(x) is labeled: integrand. In the same expression d x is labeled: variable of integration. In the expression F(x) + C, the expression F(x) is labeled: an antiderivative of f(x). In the same expression C is labeled: constant of integration.&#10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5000"/>
            <a:ext cx="2971800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Rectangle 11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Antiderivatives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5613" y="3198813"/>
            <a:ext cx="82264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/>
              <a:t>Basic Integration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Basic Integration Rules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The inverse nature of integration and differentiation can be verified by substituting </a:t>
            </a:r>
            <a:r>
              <a:rPr lang="en-US" altLang="en-US" i="1" smtClean="0"/>
              <a:t>F'</a:t>
            </a:r>
            <a:r>
              <a:rPr lang="en-US" altLang="en-US" smtClean="0"/>
              <a:t>(</a:t>
            </a:r>
            <a:r>
              <a:rPr lang="en-US" altLang="en-US" i="1" smtClean="0"/>
              <a:t>x</a:t>
            </a:r>
            <a:r>
              <a:rPr lang="en-US" altLang="en-US" smtClean="0"/>
              <a:t>) for </a:t>
            </a:r>
            <a:r>
              <a:rPr lang="en-US" altLang="en-US" i="1" smtClean="0"/>
              <a:t>f</a:t>
            </a:r>
            <a:r>
              <a:rPr lang="en-US" altLang="en-US" smtClean="0"/>
              <a:t>(</a:t>
            </a:r>
            <a:r>
              <a:rPr lang="en-US" altLang="en-US" i="1" smtClean="0"/>
              <a:t>x</a:t>
            </a:r>
            <a:r>
              <a:rPr lang="en-US" altLang="en-US" smtClean="0"/>
              <a:t>) in the indefinite integration definition to obtain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00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Moreover, if </a:t>
            </a:r>
            <a:r>
              <a:rPr lang="en-US" altLang="en-US" smtClean="0">
                <a:cs typeface="Arial" panose="020B0604020202020204" pitchFamily="34" charset="0"/>
              </a:rPr>
              <a:t>∫</a:t>
            </a:r>
            <a:r>
              <a:rPr lang="en-US" altLang="en-US" i="1" smtClean="0">
                <a:cs typeface="Arial" panose="020B0604020202020204" pitchFamily="34" charset="0"/>
              </a:rPr>
              <a:t>f</a:t>
            </a:r>
            <a:r>
              <a:rPr lang="en-US" altLang="en-US" smtClean="0">
                <a:cs typeface="Arial" panose="020B0604020202020204" pitchFamily="34" charset="0"/>
              </a:rPr>
              <a:t>(</a:t>
            </a:r>
            <a:r>
              <a:rPr lang="en-US" altLang="en-US" i="1" smtClean="0">
                <a:cs typeface="Arial" panose="020B0604020202020204" pitchFamily="34" charset="0"/>
              </a:rPr>
              <a:t>x</a:t>
            </a:r>
            <a:r>
              <a:rPr lang="en-US" altLang="en-US" smtClean="0">
                <a:cs typeface="Arial" panose="020B0604020202020204" pitchFamily="34" charset="0"/>
              </a:rPr>
              <a:t>)</a:t>
            </a:r>
            <a:r>
              <a:rPr lang="en-US" altLang="en-US" i="1" smtClean="0">
                <a:cs typeface="Arial" panose="020B0604020202020204" pitchFamily="34" charset="0"/>
              </a:rPr>
              <a:t>dx </a:t>
            </a:r>
            <a:r>
              <a:rPr lang="en-US" altLang="en-US" smtClean="0">
                <a:cs typeface="Arial" panose="020B0604020202020204" pitchFamily="34" charset="0"/>
              </a:rPr>
              <a:t>=</a:t>
            </a:r>
            <a:r>
              <a:rPr lang="en-US" altLang="en-US" i="1" smtClean="0">
                <a:cs typeface="Arial" panose="020B0604020202020204" pitchFamily="34" charset="0"/>
              </a:rPr>
              <a:t> </a:t>
            </a:r>
            <a:r>
              <a:rPr lang="en-US" altLang="en-US" i="1" smtClean="0"/>
              <a:t>F</a:t>
            </a:r>
            <a:r>
              <a:rPr lang="en-US" altLang="en-US" smtClean="0"/>
              <a:t>(</a:t>
            </a:r>
            <a:r>
              <a:rPr lang="en-US" altLang="en-US" i="1" smtClean="0"/>
              <a:t>x</a:t>
            </a:r>
            <a:r>
              <a:rPr lang="en-US" altLang="en-US" smtClean="0"/>
              <a:t>) + </a:t>
            </a:r>
            <a:r>
              <a:rPr lang="en-US" altLang="en-US" i="1" smtClean="0"/>
              <a:t>C</a:t>
            </a:r>
            <a:r>
              <a:rPr lang="en-US" altLang="en-US" smtClean="0"/>
              <a:t>,</a:t>
            </a:r>
            <a:r>
              <a:rPr lang="en-US" altLang="en-US" i="1" smtClean="0"/>
              <a:t> </a:t>
            </a:r>
            <a:r>
              <a:rPr lang="en-US" altLang="en-US" smtClean="0"/>
              <a:t>then</a:t>
            </a:r>
            <a:endParaRPr lang="en-US" altLang="en-US" sz="2000" smtClean="0"/>
          </a:p>
        </p:txBody>
      </p:sp>
      <p:pic>
        <p:nvPicPr>
          <p:cNvPr id="18436" name="Picture 6" descr="int(F prime (x)) d x = F(x) + C. Integration is the inverse of differentiation.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2933700"/>
            <a:ext cx="622935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7" name="Picture 7" descr="(d/(d x))[int(f(x)) d x] = f(x). Differentiation is the inverse of integration.&#10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4876800"/>
            <a:ext cx="61436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Basic Integration Rules</a:t>
            </a:r>
          </a:p>
        </p:txBody>
      </p:sp>
      <p:sp>
        <p:nvSpPr>
          <p:cNvPr id="19459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These two equations allow you to obtain integration formulas directly from differentiation formulas, as shown in the following summary.</a:t>
            </a:r>
          </a:p>
        </p:txBody>
      </p:sp>
      <p:pic>
        <p:nvPicPr>
          <p:cNvPr id="19460" name="Picture 1" descr="Basic integration rules. (item 1). Differentiation formula: (d/(d x))[C] = 0. Integration formula: int(0) d x = C. (item 2). Differentiation formula: (d/(d x))[k x]= k. Integration formula: int(k) d x = k x + C. (item 3). Differentiation formula: (d/(d x))[k f(x)]= k (f prime(x)). Integration formula: int(k f(x)) d x = k (int(f(x)) d x). (item 4). Differentiation formula: (d/(d x))[f(x) plus-minus g(x)] = f prime (x) plus-minus g prime (x). Integration formula: int([f(x) plus-minus g(x)]) d x = (int(f(x)) d x) plus-minus (int(g(x)) d x). (item 5). Differentiation formula: (d/(d x))[x^n] = n x^(n minus 1). Integration formula: int(x^n) d x = x^(n + 1)/(n + 1) + C, n != negative 1. Power rule.&#10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2819400"/>
            <a:ext cx="8128000" cy="312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6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Basic Integration Rules</a:t>
            </a:r>
          </a:p>
        </p:txBody>
      </p:sp>
      <p:sp>
        <p:nvSpPr>
          <p:cNvPr id="20483" name="Text Box 18"/>
          <p:cNvSpPr txBox="1">
            <a:spLocks noChangeArrowheads="1"/>
          </p:cNvSpPr>
          <p:nvPr/>
        </p:nvSpPr>
        <p:spPr bwMode="auto">
          <a:xfrm>
            <a:off x="8229600" y="685800"/>
            <a:ext cx="82232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cont’d</a:t>
            </a:r>
          </a:p>
        </p:txBody>
      </p:sp>
      <p:pic>
        <p:nvPicPr>
          <p:cNvPr id="20484" name="Picture 1" descr="Basic Integration rules. (item 1). Differentiation formula: (d/(d x)[sin(x)]= cos(x). Integration formula: int(cos(x)) d x = sin(x) + C. (item 2). Differentiation formula: (d/(d x))[cos(x)]= negative sin(x). Integration formula: int(sin(x)) d x = negative cos(x) + C. (item 3). Differentiation formula: (d/(d x))[tan(x)] = sec^2(x). Integration formula: int(sec^2(x)) d x = tan(x) + C. (item 4). Differentiation formula: (d/(d x))[sec(x)] = sec(x) (tan(x). Integration formula: int(sec(x) tan(x)) d x = sec(x) + C. (item 5). Differentiation formula: (d/(d x))[cot(x)] = negative csc^2(x). Integration formula: int(csc^2(x)) d x = negative cot(x) + C. (item 6). Differentiation formula: (d/(d x))[csc(x)] = negative csc(x) cot(x). Integration formula: int(csc(x) cot(x)) d x = negative csc(x) + C.&#10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1524000"/>
            <a:ext cx="8186737" cy="357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65125"/>
            <a:ext cx="8226425" cy="639763"/>
          </a:xfrm>
          <a:noFill/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bg1"/>
                </a:solidFill>
              </a:rPr>
              <a:t>Example 2 – </a:t>
            </a:r>
            <a:r>
              <a:rPr lang="en-US" altLang="en-US" sz="3600" i="1" smtClean="0">
                <a:solidFill>
                  <a:schemeClr val="bg1"/>
                </a:solidFill>
              </a:rPr>
              <a:t>Describing Antiderivatives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6425" cy="5256212"/>
          </a:xfrm>
          <a:noFill/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smtClean="0">
              <a:solidFill>
                <a:srgbClr val="0073AE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smtClean="0">
              <a:solidFill>
                <a:srgbClr val="0073AE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smtClean="0">
              <a:solidFill>
                <a:srgbClr val="0073AE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smtClean="0">
              <a:solidFill>
                <a:srgbClr val="0073AE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smtClean="0">
              <a:solidFill>
                <a:srgbClr val="0073AE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smtClean="0">
              <a:solidFill>
                <a:srgbClr val="0073AE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smtClean="0">
              <a:solidFill>
                <a:srgbClr val="0073AE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smtClean="0">
              <a:solidFill>
                <a:srgbClr val="0073AE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mtClean="0"/>
              <a:t>The antiderivatives of 3</a:t>
            </a:r>
            <a:r>
              <a:rPr lang="en-US" altLang="en-US" i="1" smtClean="0"/>
              <a:t>x </a:t>
            </a:r>
            <a:r>
              <a:rPr lang="en-US" altLang="en-US" smtClean="0"/>
              <a:t>are of the form               where </a:t>
            </a:r>
            <a:r>
              <a:rPr lang="en-US" altLang="en-US" i="1" smtClean="0"/>
              <a:t>C</a:t>
            </a:r>
            <a:r>
              <a:rPr lang="en-US" altLang="en-US" smtClean="0"/>
              <a:t> is any constant.</a:t>
            </a:r>
            <a:endParaRPr lang="en-US" altLang="en-US" smtClean="0">
              <a:solidFill>
                <a:srgbClr val="0073AE"/>
              </a:solidFill>
            </a:endParaRPr>
          </a:p>
        </p:txBody>
      </p:sp>
      <p:pic>
        <p:nvPicPr>
          <p:cNvPr id="59403" name="Picture 11" descr="(3/2)(x^2) + C,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85" t="81160" r="25449" b="-873"/>
          <a:stretch>
            <a:fillRect/>
          </a:stretch>
        </p:blipFill>
        <p:spPr bwMode="auto">
          <a:xfrm>
            <a:off x="5994400" y="5168900"/>
            <a:ext cx="11684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18" descr="int(3 x) d x = 3 (int(x) d x).&#10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03363"/>
            <a:ext cx="216058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11" name="Picture 19" descr="= 3 (int(x^1) d x).&#10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25" y="2503488"/>
            <a:ext cx="12493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12" name="Picture 20" descr="= 3((x^2)/2) + C.&#10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3417888"/>
            <a:ext cx="1573213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13" name="Picture 21" descr="= (3/2)(x^2) + C.&#10;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4332288"/>
            <a:ext cx="13716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22" descr="Constant Multiple Rule.&#10;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25" y="1774825"/>
            <a:ext cx="2141538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15" name="Picture 23" descr=" Rewrite x as x^1.&#10;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100" y="2708275"/>
            <a:ext cx="1452563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16" name="Picture 24" descr="Power Rule n = 1.&#10;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275" y="3621088"/>
            <a:ext cx="1836738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17" name="Picture 25" descr="Simplify.&#10;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563" y="4533900"/>
            <a:ext cx="8858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9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9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9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59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9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59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9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9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59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93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93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593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In Example 2, note that the general pattern of integration is similar to that of differentiation.</a:t>
            </a:r>
          </a:p>
        </p:txBody>
      </p:sp>
      <p:sp>
        <p:nvSpPr>
          <p:cNvPr id="22531" name="Rectangle 18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Basic Integration Rules</a:t>
            </a:r>
          </a:p>
        </p:txBody>
      </p:sp>
      <p:pic>
        <p:nvPicPr>
          <p:cNvPr id="22532" name="Picture 5" descr="Schematic of four rules in basic integration. They are as follows. Rule 1: original integral. Rule 2: rewrite. Rule 3: integrate. Rule 4: simplify.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444750"/>
            <a:ext cx="2209800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5613" y="3198813"/>
            <a:ext cx="82264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/>
              <a:t>Initial Conditions and Particular Solutions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63" y="2119313"/>
            <a:ext cx="87026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542925" y="2465388"/>
            <a:ext cx="183673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/>
              <a:t>4.1</a:t>
            </a:r>
          </a:p>
        </p:txBody>
      </p:sp>
      <p:sp>
        <p:nvSpPr>
          <p:cNvPr id="4100" name="Text Box 2"/>
          <p:cNvSpPr txBox="1">
            <a:spLocks noChangeArrowheads="1"/>
          </p:cNvSpPr>
          <p:nvPr/>
        </p:nvSpPr>
        <p:spPr bwMode="auto">
          <a:xfrm>
            <a:off x="2209800" y="2209800"/>
            <a:ext cx="6172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chemeClr val="bg1"/>
                </a:solidFill>
              </a:rPr>
              <a:t>Antiderivatives and Indefinite Integration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2133600" y="6248400"/>
            <a:ext cx="548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/>
              <a:t>Copyright © Cengage Learning. All rights reserved.</a:t>
            </a:r>
            <a:r>
              <a:rPr lang="en-US" altLang="en-US" sz="1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3400" smtClean="0">
                <a:solidFill>
                  <a:schemeClr val="bg1"/>
                </a:solidFill>
              </a:rPr>
              <a:t>Initial Conditions and Particular Solutions</a:t>
            </a:r>
          </a:p>
        </p:txBody>
      </p:sp>
      <p:sp>
        <p:nvSpPr>
          <p:cNvPr id="2457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You have already seen that the equation </a:t>
            </a:r>
            <a:r>
              <a:rPr lang="en-US" altLang="en-US" i="1" smtClean="0"/>
              <a:t>y</a:t>
            </a:r>
            <a:r>
              <a:rPr lang="en-US" altLang="en-US" smtClean="0"/>
              <a:t> = </a:t>
            </a:r>
            <a:r>
              <a:rPr lang="en-US" altLang="en-US" smtClean="0">
                <a:cs typeface="Arial" panose="020B0604020202020204" pitchFamily="34" charset="0"/>
              </a:rPr>
              <a:t>∫</a:t>
            </a:r>
            <a:r>
              <a:rPr lang="en-US" altLang="en-US" i="1" smtClean="0">
                <a:cs typeface="Arial" panose="020B0604020202020204" pitchFamily="34" charset="0"/>
              </a:rPr>
              <a:t>f</a:t>
            </a:r>
            <a:r>
              <a:rPr lang="en-US" altLang="en-US" smtClean="0">
                <a:cs typeface="Arial" panose="020B0604020202020204" pitchFamily="34" charset="0"/>
              </a:rPr>
              <a:t>(</a:t>
            </a:r>
            <a:r>
              <a:rPr lang="en-US" altLang="en-US" i="1" smtClean="0">
                <a:cs typeface="Arial" panose="020B0604020202020204" pitchFamily="34" charset="0"/>
              </a:rPr>
              <a:t>x</a:t>
            </a:r>
            <a:r>
              <a:rPr lang="en-US" altLang="en-US" smtClean="0">
                <a:cs typeface="Arial" panose="020B0604020202020204" pitchFamily="34" charset="0"/>
              </a:rPr>
              <a:t>)</a:t>
            </a:r>
            <a:r>
              <a:rPr lang="en-US" altLang="en-US" i="1" smtClean="0">
                <a:cs typeface="Arial" panose="020B0604020202020204" pitchFamily="34" charset="0"/>
              </a:rPr>
              <a:t>dx </a:t>
            </a:r>
            <a:r>
              <a:rPr lang="en-US" altLang="en-US" smtClean="0"/>
              <a:t>has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many solutions (each differing from the others by a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constant).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This means that the graphs of any two antiderivatives of </a:t>
            </a:r>
            <a:r>
              <a:rPr lang="en-US" altLang="en-US" i="1" smtClean="0"/>
              <a:t>f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are vertical translations of each other.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3400" smtClean="0">
                <a:solidFill>
                  <a:schemeClr val="bg1"/>
                </a:solidFill>
              </a:rPr>
              <a:t>Initial Conditions and Particular Solutions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tabLst>
                <a:tab pos="465138" algn="l"/>
              </a:tabLst>
            </a:pPr>
            <a:r>
              <a:rPr lang="en-US" altLang="en-US" smtClean="0"/>
              <a:t>For example, Figure 4.2 shows the </a:t>
            </a: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465138" algn="l"/>
              </a:tabLst>
            </a:pPr>
            <a:r>
              <a:rPr lang="en-US" altLang="en-US" smtClean="0"/>
              <a:t>graphs of several antiderivatives </a:t>
            </a: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465138" algn="l"/>
              </a:tabLst>
            </a:pPr>
            <a:r>
              <a:rPr lang="en-US" altLang="en-US" smtClean="0"/>
              <a:t>of the form</a:t>
            </a: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465138" algn="l"/>
              </a:tabLst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465138" algn="l"/>
              </a:tabLst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465138" algn="l"/>
              </a:tabLst>
            </a:pPr>
            <a:r>
              <a:rPr lang="en-US" altLang="en-US" smtClean="0"/>
              <a:t>for various integer values of </a:t>
            </a:r>
            <a:r>
              <a:rPr lang="en-US" altLang="en-US" i="1" smtClean="0"/>
              <a:t>C</a:t>
            </a:r>
            <a:r>
              <a:rPr lang="en-US" altLang="en-US" smtClean="0"/>
              <a:t>.</a:t>
            </a:r>
            <a:r>
              <a:rPr lang="en-US" altLang="en-US" i="1" smtClean="0"/>
              <a:t> </a:t>
            </a: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465138" algn="l"/>
              </a:tabLst>
            </a:pPr>
            <a:endParaRPr lang="en-US" altLang="en-US" i="1" smtClean="0"/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465138" algn="l"/>
              </a:tabLst>
            </a:pPr>
            <a:r>
              <a:rPr lang="en-US" altLang="en-US" smtClean="0"/>
              <a:t>Each of these antiderivatives is a solution </a:t>
            </a: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465138" algn="l"/>
              </a:tabLst>
            </a:pPr>
            <a:r>
              <a:rPr lang="en-US" altLang="en-US" smtClean="0"/>
              <a:t>of the differential equation</a:t>
            </a: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7162800" y="6126163"/>
            <a:ext cx="9048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/>
              <a:t>Figure 4.2</a:t>
            </a:r>
          </a:p>
        </p:txBody>
      </p:sp>
      <p:pic>
        <p:nvPicPr>
          <p:cNvPr id="25605" name="Picture 6" descr="y = int(3 x^2 minus 1) d x = x^3 minus x + C. General solution.&#10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3200"/>
            <a:ext cx="57912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7" descr="(d y)/(d x) = 3 x^2 minus 1.&#10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410200"/>
            <a:ext cx="18288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8" descr="The image consists of a visual representation and a caption. Visual representation. Nine curves of the same shape are graphed on the x y coordinate plane. They are graphed for the function of the form F(x) = x^3 minus x minus C with each having a different value of C. The curves do not intersect each other. The curve for C = 0 enters the bottom of the viewing window in the third quadrant, goes up and to the right, intersects the negative x axis at (negative 1, 0), goes further up and to the right in the second quadrant, after a point goes down and to the right, passes through the origin, goes further down and to the right in the fourth quadrant, after a point goes up and to the right, intersects the positive x axis at (1,0), goes further up and to the right in the first quadrant, and exits the top of the viewing window. Four curves are graphed above the curve for C = 0. They are for the following values of C from bottom to top 1, 2, 3, and 4. They intersect the positive y axis one unit above the curve below. Four curves are graphed below the curve for C = 0. They are for the following values of C from top to bottom negative 1, negative 2, negative 3, and negative 4. They intersect the negative y axis one unit below the curve above. The curve for C = negative 2 passes through the labeled point (2, 4) in the first quadrant. Caption. The particular solution that satisfies the initial condition F(2) = 4 is F(x) = x^3 minus x minus 2.&#10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173163"/>
            <a:ext cx="2447925" cy="498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3400" smtClean="0">
                <a:solidFill>
                  <a:schemeClr val="bg1"/>
                </a:solidFill>
              </a:rPr>
              <a:t>Initial Conditions and Particular Solutions</a:t>
            </a:r>
          </a:p>
        </p:txBody>
      </p:sp>
      <p:sp>
        <p:nvSpPr>
          <p:cNvPr id="26627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6213"/>
          </a:xfrm>
          <a:noFill/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In many applications of integration, you are given enough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information to determine a </a:t>
            </a:r>
            <a:r>
              <a:rPr lang="en-US" altLang="en-US" b="1" smtClean="0"/>
              <a:t>particular solution. </a:t>
            </a:r>
            <a:r>
              <a:rPr lang="en-US" altLang="en-US" smtClean="0"/>
              <a:t>To do this,</a:t>
            </a:r>
            <a:br>
              <a:rPr lang="en-US" altLang="en-US" smtClean="0"/>
            </a:br>
            <a:r>
              <a:rPr lang="en-US" altLang="en-US" smtClean="0"/>
              <a:t>you need only know the value of </a:t>
            </a:r>
            <a:r>
              <a:rPr lang="en-US" altLang="en-US" i="1" smtClean="0"/>
              <a:t>y </a:t>
            </a:r>
            <a:r>
              <a:rPr lang="en-US" altLang="en-US" smtClean="0"/>
              <a:t>= </a:t>
            </a:r>
            <a:r>
              <a:rPr lang="en-US" altLang="en-US" i="1" smtClean="0"/>
              <a:t>F</a:t>
            </a:r>
            <a:r>
              <a:rPr lang="en-US" altLang="en-US" smtClean="0"/>
              <a:t>(</a:t>
            </a:r>
            <a:r>
              <a:rPr lang="en-US" altLang="en-US" i="1" smtClean="0"/>
              <a:t>x</a:t>
            </a:r>
            <a:r>
              <a:rPr lang="en-US" altLang="en-US" smtClean="0"/>
              <a:t>) for one value of </a:t>
            </a:r>
            <a:r>
              <a:rPr lang="en-US" altLang="en-US" i="1" smtClean="0"/>
              <a:t>x.</a:t>
            </a:r>
            <a:br>
              <a:rPr lang="en-US" altLang="en-US" i="1" smtClean="0"/>
            </a:br>
            <a:r>
              <a:rPr lang="en-US" altLang="en-US" smtClean="0"/>
              <a:t>This information is called an </a:t>
            </a:r>
            <a:r>
              <a:rPr lang="en-US" altLang="en-US" b="1" smtClean="0"/>
              <a:t>initial condition.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000" b="1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For example, in Figure 4.2, only one curve passes through the point (2, 4).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00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To find this curve, you can use the general solution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i="1" smtClean="0"/>
              <a:t>		F</a:t>
            </a:r>
            <a:r>
              <a:rPr lang="en-US" altLang="en-US" smtClean="0"/>
              <a:t>(</a:t>
            </a:r>
            <a:r>
              <a:rPr lang="en-US" altLang="en-US" i="1" smtClean="0"/>
              <a:t>x</a:t>
            </a:r>
            <a:r>
              <a:rPr lang="en-US" altLang="en-US" smtClean="0"/>
              <a:t>) = </a:t>
            </a:r>
            <a:r>
              <a:rPr lang="en-US" altLang="en-US" i="1" smtClean="0"/>
              <a:t>x</a:t>
            </a:r>
            <a:r>
              <a:rPr lang="en-US" altLang="en-US" baseline="30000" smtClean="0"/>
              <a:t>3</a:t>
            </a:r>
            <a:r>
              <a:rPr lang="en-US" altLang="en-US" smtClean="0"/>
              <a:t>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–</a:t>
            </a:r>
            <a:r>
              <a:rPr lang="en-US" altLang="en-US" smtClean="0"/>
              <a:t> </a:t>
            </a:r>
            <a:r>
              <a:rPr lang="en-US" altLang="en-US" i="1" smtClean="0"/>
              <a:t>x +</a:t>
            </a:r>
            <a:r>
              <a:rPr lang="en-US" altLang="en-US" smtClean="0"/>
              <a:t> </a:t>
            </a:r>
            <a:r>
              <a:rPr lang="en-US" altLang="en-US" i="1" smtClean="0"/>
              <a:t>C          </a:t>
            </a:r>
            <a:r>
              <a:rPr lang="en-US" altLang="en-US" sz="1800" smtClean="0">
                <a:solidFill>
                  <a:srgbClr val="EC008C"/>
                </a:solidFill>
              </a:rPr>
              <a:t>General solution</a:t>
            </a:r>
            <a:endParaRPr lang="en-US" altLang="en-US" smtClean="0">
              <a:solidFill>
                <a:srgbClr val="EC008C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120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and the initial condition</a:t>
            </a:r>
            <a:endParaRPr lang="en-US" altLang="en-US" i="1" smtClean="0">
              <a:solidFill>
                <a:srgbClr val="CC0066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i="1" smtClean="0">
                <a:solidFill>
                  <a:srgbClr val="CC0066"/>
                </a:solidFill>
              </a:rPr>
              <a:t> 		</a:t>
            </a:r>
            <a:r>
              <a:rPr lang="en-US" altLang="en-US" i="1" smtClean="0"/>
              <a:t>F</a:t>
            </a:r>
            <a:r>
              <a:rPr lang="en-US" altLang="en-US" smtClean="0"/>
              <a:t>(2) = 4.                   </a:t>
            </a:r>
            <a:r>
              <a:rPr lang="en-US" altLang="en-US" sz="200" smtClean="0"/>
              <a:t> </a:t>
            </a:r>
            <a:r>
              <a:rPr lang="en-US" altLang="en-US" smtClean="0"/>
              <a:t>    </a:t>
            </a:r>
            <a:r>
              <a:rPr lang="en-US" altLang="en-US" sz="1800" smtClean="0">
                <a:solidFill>
                  <a:srgbClr val="EC008C"/>
                </a:solidFill>
              </a:rPr>
              <a:t>Initial condition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altLang="en-US" sz="3400" smtClean="0">
                <a:solidFill>
                  <a:schemeClr val="bg1"/>
                </a:solidFill>
              </a:rPr>
              <a:t>Initial Conditions and Particular Solutions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By using the initial condition in the general solution, you can determine that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i="1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i="1" smtClean="0"/>
              <a:t>F</a:t>
            </a:r>
            <a:r>
              <a:rPr lang="en-US" altLang="en-US" smtClean="0"/>
              <a:t>(2) = 8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– 2 </a:t>
            </a:r>
            <a:r>
              <a:rPr lang="en-US" altLang="en-US" i="1" smtClean="0"/>
              <a:t>+ C </a:t>
            </a:r>
            <a:r>
              <a:rPr lang="en-US" altLang="en-US" smtClean="0"/>
              <a:t>=</a:t>
            </a:r>
            <a:r>
              <a:rPr lang="en-US" altLang="en-US" i="1" smtClean="0"/>
              <a:t> </a:t>
            </a:r>
            <a:r>
              <a:rPr lang="en-US" altLang="en-US" smtClean="0"/>
              <a:t>4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which implies that </a:t>
            </a:r>
            <a:r>
              <a:rPr lang="en-US" altLang="en-US" i="1" smtClean="0"/>
              <a:t>C </a:t>
            </a:r>
            <a:r>
              <a:rPr lang="en-US" altLang="en-US" smtClean="0"/>
              <a:t>=</a:t>
            </a:r>
            <a:r>
              <a:rPr lang="en-US" altLang="en-US" i="1" smtClean="0"/>
              <a:t>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–2.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So, you obtain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80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i="1" smtClean="0"/>
              <a:t>	F</a:t>
            </a:r>
            <a:r>
              <a:rPr lang="en-US" altLang="en-US" smtClean="0"/>
              <a:t>(</a:t>
            </a:r>
            <a:r>
              <a:rPr lang="en-US" altLang="en-US" i="1" smtClean="0"/>
              <a:t>x</a:t>
            </a:r>
            <a:r>
              <a:rPr lang="en-US" altLang="en-US" smtClean="0"/>
              <a:t>) = </a:t>
            </a:r>
            <a:r>
              <a:rPr lang="en-US" altLang="en-US" i="1" smtClean="0"/>
              <a:t>x</a:t>
            </a:r>
            <a:r>
              <a:rPr lang="en-US" altLang="en-US" baseline="30000" smtClean="0"/>
              <a:t>3</a:t>
            </a:r>
            <a:r>
              <a:rPr lang="en-US" altLang="en-US" smtClean="0"/>
              <a:t>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–</a:t>
            </a:r>
            <a:r>
              <a:rPr lang="en-US" altLang="en-US" smtClean="0"/>
              <a:t> </a:t>
            </a:r>
            <a:r>
              <a:rPr lang="en-US" altLang="en-US" i="1" smtClean="0"/>
              <a:t>x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– 2.          </a:t>
            </a:r>
            <a:r>
              <a:rPr lang="en-US" altLang="en-US" sz="1800" smtClean="0">
                <a:solidFill>
                  <a:srgbClr val="EC008C"/>
                </a:solidFill>
              </a:rPr>
              <a:t>Particular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6425" cy="5256212"/>
          </a:xfrm>
          <a:noFill/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Find the general solution of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and find the particular solution that satisfies the initial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condition </a:t>
            </a:r>
            <a:r>
              <a:rPr lang="en-US" altLang="en-US" i="1" smtClean="0"/>
              <a:t>F</a:t>
            </a:r>
            <a:r>
              <a:rPr lang="en-US" altLang="en-US" smtClean="0"/>
              <a:t>(1) = 0.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1000" smtClean="0"/>
          </a:p>
          <a:p>
            <a:pPr marL="0" indent="0" eaLnBrk="1" hangingPunct="1">
              <a:buFontTx/>
              <a:buNone/>
            </a:pPr>
            <a:r>
              <a:rPr lang="en-US" altLang="en-US" smtClean="0">
                <a:solidFill>
                  <a:srgbClr val="D7181E"/>
                </a:solidFill>
                <a:cs typeface="Arial" panose="020B0604020202020204" pitchFamily="34" charset="0"/>
              </a:rPr>
              <a:t>Solution: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mtClean="0"/>
              <a:t>To find the general solution, integrate to obtain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20675"/>
            <a:ext cx="8226425" cy="639763"/>
          </a:xfrm>
          <a:noFill/>
        </p:spPr>
        <p:txBody>
          <a:bodyPr/>
          <a:lstStyle/>
          <a:p>
            <a:pPr eaLnBrk="1" hangingPunct="1"/>
            <a:r>
              <a:rPr lang="en-US" altLang="en-US" sz="3400" smtClean="0">
                <a:solidFill>
                  <a:schemeClr val="bg1"/>
                </a:solidFill>
              </a:rPr>
              <a:t>Example 8 – </a:t>
            </a:r>
            <a:r>
              <a:rPr lang="en-US" altLang="en-US" sz="3400" i="1" smtClean="0">
                <a:solidFill>
                  <a:schemeClr val="bg1"/>
                </a:solidFill>
              </a:rPr>
              <a:t>Finding a Particular Solution</a:t>
            </a:r>
          </a:p>
        </p:txBody>
      </p:sp>
      <p:pic>
        <p:nvPicPr>
          <p:cNvPr id="65545" name="Picture 9" descr="F(x) = int(1/(x^2)) d x. F(x) = int(F prime (x)) d x.&#10;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374"/>
          <a:stretch>
            <a:fillRect/>
          </a:stretch>
        </p:blipFill>
        <p:spPr>
          <a:xfrm>
            <a:off x="1447800" y="3810000"/>
            <a:ext cx="6645275" cy="785813"/>
          </a:xfrm>
          <a:noFill/>
        </p:spPr>
      </p:pic>
      <p:pic>
        <p:nvPicPr>
          <p:cNvPr id="65546" name="Picture 10" descr="= int(x^(negative 2)) d x. Rewrite as a power.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77" b="46127"/>
          <a:stretch>
            <a:fillRect/>
          </a:stretch>
        </p:blipFill>
        <p:spPr bwMode="auto">
          <a:xfrm>
            <a:off x="1449388" y="4886325"/>
            <a:ext cx="662781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51" name="Picture 15" descr="= (x^(negative 1))/(negative 1) + C. Integrate.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850" b="24121"/>
          <a:stretch>
            <a:fillRect/>
          </a:stretch>
        </p:blipFill>
        <p:spPr bwMode="auto">
          <a:xfrm>
            <a:off x="1504950" y="5807075"/>
            <a:ext cx="65722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16" descr="F prime (x) = 1/(x^2), x &gt; 0.&#10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319213"/>
            <a:ext cx="2147888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5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5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5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5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6425" cy="5256212"/>
          </a:xfrm>
          <a:noFill/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Using the initial condition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(1) = 0, </a:t>
            </a:r>
            <a:br>
              <a:rPr lang="en-US" altLang="en-US" dirty="0" smtClean="0"/>
            </a:br>
            <a:r>
              <a:rPr lang="en-US" altLang="en-US" dirty="0" smtClean="0"/>
              <a:t>you can solve for </a:t>
            </a:r>
            <a:r>
              <a:rPr lang="en-US" altLang="en-US" i="1" dirty="0" smtClean="0"/>
              <a:t>C </a:t>
            </a:r>
            <a:r>
              <a:rPr lang="en-US" altLang="en-US" dirty="0" smtClean="0"/>
              <a:t>as follows.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600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So, the particular solution, as shown </a:t>
            </a:r>
            <a:br>
              <a:rPr lang="en-US" altLang="en-US" dirty="0" smtClean="0"/>
            </a:br>
            <a:r>
              <a:rPr lang="en-US" altLang="en-US" dirty="0" smtClean="0"/>
              <a:t>in Figure 4.3, is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20675"/>
            <a:ext cx="8229600" cy="639763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Example 8 – </a:t>
            </a:r>
            <a:r>
              <a:rPr lang="en-US" altLang="en-US" sz="4000" i="1" smtClean="0">
                <a:solidFill>
                  <a:schemeClr val="bg1"/>
                </a:solidFill>
              </a:rPr>
              <a:t>Solution</a:t>
            </a:r>
          </a:p>
        </p:txBody>
      </p:sp>
      <p:sp>
        <p:nvSpPr>
          <p:cNvPr id="29700" name="Text Box 8"/>
          <p:cNvSpPr txBox="1">
            <a:spLocks noChangeArrowheads="1"/>
          </p:cNvSpPr>
          <p:nvPr/>
        </p:nvSpPr>
        <p:spPr bwMode="auto">
          <a:xfrm>
            <a:off x="8229600" y="685800"/>
            <a:ext cx="82232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cont’d</a:t>
            </a:r>
          </a:p>
        </p:txBody>
      </p:sp>
      <p:grpSp>
        <p:nvGrpSpPr>
          <p:cNvPr id="2" name="Group 11" descr="F(x) = negative (1/x) + 1, x &gt; 0. Particular solution.&#10;"/>
          <p:cNvGrpSpPr>
            <a:grpSpLocks/>
          </p:cNvGrpSpPr>
          <p:nvPr/>
        </p:nvGrpSpPr>
        <p:grpSpPr bwMode="auto">
          <a:xfrm>
            <a:off x="419100" y="5041900"/>
            <a:ext cx="5295900" cy="749300"/>
            <a:chOff x="360" y="2688"/>
            <a:chExt cx="3000" cy="392"/>
          </a:xfrm>
        </p:grpSpPr>
        <p:pic>
          <p:nvPicPr>
            <p:cNvPr id="29707" name="Picture 7" descr="F(x) = negative (1/x) + 1, x &gt; 0.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3559" r="52414" b="1282"/>
            <a:stretch>
              <a:fillRect/>
            </a:stretch>
          </p:blipFill>
          <p:spPr bwMode="auto">
            <a:xfrm>
              <a:off x="360" y="2688"/>
              <a:ext cx="165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8" name="Picture 10" descr="Particular solution.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103" t="64841"/>
            <a:stretch>
              <a:fillRect/>
            </a:stretch>
          </p:blipFill>
          <p:spPr bwMode="auto">
            <a:xfrm>
              <a:off x="2424" y="2696"/>
              <a:ext cx="93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7162800" y="6248400"/>
            <a:ext cx="9048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/>
              <a:t>Figure 4.3</a:t>
            </a:r>
          </a:p>
        </p:txBody>
      </p:sp>
      <p:pic>
        <p:nvPicPr>
          <p:cNvPr id="29703" name="Picture 15" descr="= negative (1/ x) + C, x &gt; 0.&#10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3" y="1333500"/>
            <a:ext cx="27622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16" descr="General solution.&#10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013" y="1633538"/>
            <a:ext cx="1576387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79" name="Picture 19" descr="The image consists of a visual representation and a caption. Visual representation. Eight curves of the same shape are graphed on the x y coordinate plane. They are graphed for the function of the form F(x) = negative 1/x + C with each having a different value of C. The curves do not intersect each other. The curve for C = 1 enters the bottom of the viewing window in the fourth quadrant just to the left of the negative y axis, goes up and to the right and is almost vertical. It gets less steep close to the positive x axis, intersects the positive x axis at the labeled point (1, 0), enters the first quadrant, and goes up and to the right with decreasing steepness along the positive x axis. Three curves are graphed above the curve for C = 1. They are for the following values of C from bottom to top 2, 3, and 4. Four curves are graphed below the curve for C = 1. They are for the following values of C from top to bottom 0, negative 1, negative 2, and negative 3. Caption. The particular solution that satisfies the initial condition F(1) = 0 is F(x) = negative (1/x) + 1, x &gt; 0.&#10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600200"/>
            <a:ext cx="280035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1" name="Picture 13" descr="F(1) = negative (1/1) + C = 0 right arrow C = 1.&#10;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8" y="3276600"/>
            <a:ext cx="4106862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65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65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665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6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401050" cy="5256212"/>
          </a:xfrm>
        </p:spPr>
        <p:txBody>
          <a:bodyPr/>
          <a:lstStyle/>
          <a:p>
            <a:pPr marL="350838" indent="-350838">
              <a:lnSpc>
                <a:spcPct val="90000"/>
              </a:lnSpc>
              <a:spcBef>
                <a:spcPct val="0"/>
              </a:spcBef>
              <a:buClr>
                <a:srgbClr val="D7181E"/>
              </a:buClr>
              <a:buFont typeface="Wingdings" pitchFamily="28" charset="2"/>
              <a:buChar char="n"/>
              <a:defRPr/>
            </a:pPr>
            <a:r>
              <a:rPr lang="en-US" sz="2800" kern="1200" dirty="0">
                <a:cs typeface="Arial" charset="0"/>
              </a:rPr>
              <a:t>Write the general solution of a differential equation and use indefinite integral notation for </a:t>
            </a:r>
            <a:r>
              <a:rPr lang="en-US" sz="2800" kern="1200" dirty="0" err="1">
                <a:cs typeface="Arial" charset="0"/>
              </a:rPr>
              <a:t>antiderivatives</a:t>
            </a:r>
            <a:r>
              <a:rPr lang="en-US" sz="2800" kern="1200" dirty="0">
                <a:cs typeface="Arial" charset="0"/>
              </a:rPr>
              <a:t>.</a:t>
            </a:r>
          </a:p>
          <a:p>
            <a:pPr marL="350838" indent="-350838">
              <a:lnSpc>
                <a:spcPct val="90000"/>
              </a:lnSpc>
              <a:spcBef>
                <a:spcPct val="0"/>
              </a:spcBef>
              <a:buClr>
                <a:srgbClr val="D7181E"/>
              </a:buClr>
              <a:buFont typeface="Wingdings" pitchFamily="28" charset="2"/>
              <a:buChar char="n"/>
              <a:defRPr/>
            </a:pPr>
            <a:endParaRPr lang="en-US" sz="3200" kern="1200" dirty="0">
              <a:cs typeface="Arial" charset="0"/>
            </a:endParaRPr>
          </a:p>
          <a:p>
            <a:pPr marL="350838" indent="-350838">
              <a:lnSpc>
                <a:spcPct val="90000"/>
              </a:lnSpc>
              <a:spcBef>
                <a:spcPct val="0"/>
              </a:spcBef>
              <a:buClr>
                <a:srgbClr val="D7181E"/>
              </a:buClr>
              <a:buFont typeface="Wingdings" pitchFamily="28" charset="2"/>
              <a:buChar char="n"/>
              <a:defRPr/>
            </a:pPr>
            <a:r>
              <a:rPr lang="en-US" sz="2800" kern="1200" dirty="0">
                <a:cs typeface="Arial" charset="0"/>
              </a:rPr>
              <a:t>Use basic integration rules to </a:t>
            </a:r>
            <a:r>
              <a:rPr lang="en-US" sz="2800" kern="1200" dirty="0" smtClean="0">
                <a:cs typeface="Arial" charset="0"/>
              </a:rPr>
              <a:t>find antiderivatives</a:t>
            </a:r>
            <a:r>
              <a:rPr lang="en-US" sz="2800" kern="1200" dirty="0">
                <a:cs typeface="Arial" charset="0"/>
              </a:rPr>
              <a:t>.</a:t>
            </a:r>
          </a:p>
          <a:p>
            <a:pPr marL="350838" indent="-350838">
              <a:lnSpc>
                <a:spcPct val="90000"/>
              </a:lnSpc>
              <a:spcBef>
                <a:spcPct val="0"/>
              </a:spcBef>
              <a:buClr>
                <a:srgbClr val="D7181E"/>
              </a:buClr>
              <a:buFont typeface="Wingdings" pitchFamily="28" charset="2"/>
              <a:buChar char="n"/>
              <a:defRPr/>
            </a:pPr>
            <a:endParaRPr lang="en-US" sz="3200" kern="1200" dirty="0">
              <a:cs typeface="Arial" charset="0"/>
            </a:endParaRPr>
          </a:p>
          <a:p>
            <a:pPr marL="350838" indent="-350838">
              <a:lnSpc>
                <a:spcPct val="90000"/>
              </a:lnSpc>
              <a:spcBef>
                <a:spcPct val="0"/>
              </a:spcBef>
              <a:buClr>
                <a:srgbClr val="D7181E"/>
              </a:buClr>
              <a:buFont typeface="Wingdings" pitchFamily="28" charset="2"/>
              <a:buChar char="n"/>
              <a:defRPr/>
            </a:pPr>
            <a:r>
              <a:rPr lang="en-US" sz="2800" kern="1200" dirty="0">
                <a:cs typeface="Arial" charset="0"/>
              </a:rPr>
              <a:t>Find a particular solution of a differential equation.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47688" y="304800"/>
            <a:ext cx="83105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>
                <a:solidFill>
                  <a:schemeClr val="bg1"/>
                </a:solidFill>
              </a:rPr>
              <a:t>Objectives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/>
          <p:cNvSpPr txBox="1">
            <a:spLocks noChangeArrowheads="1"/>
          </p:cNvSpPr>
          <p:nvPr/>
        </p:nvSpPr>
        <p:spPr bwMode="auto">
          <a:xfrm>
            <a:off x="455613" y="3198813"/>
            <a:ext cx="82264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/>
              <a:t>Antiderivatives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6425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Antiderivatives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To find a function </a:t>
            </a:r>
            <a:r>
              <a:rPr lang="en-US" altLang="en-US" i="1" smtClean="0"/>
              <a:t>F </a:t>
            </a:r>
            <a:r>
              <a:rPr lang="en-US" altLang="en-US" smtClean="0"/>
              <a:t>whose derivative is </a:t>
            </a:r>
            <a:r>
              <a:rPr lang="en-US" altLang="en-US" i="1" smtClean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smtClean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smtClean="0"/>
              <a:t> = 3</a:t>
            </a:r>
            <a:r>
              <a:rPr lang="en-US" altLang="en-US" i="1" smtClean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baseline="30000" smtClean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, you might use your knowledge of derivatives to conclude that</a:t>
            </a: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The function </a:t>
            </a:r>
            <a:r>
              <a:rPr lang="en-US" altLang="en-US" i="1" smtClean="0"/>
              <a:t>F </a:t>
            </a:r>
            <a:r>
              <a:rPr lang="en-US" altLang="en-US" smtClean="0"/>
              <a:t>is an </a:t>
            </a:r>
            <a:r>
              <a:rPr lang="en-US" altLang="en-US" i="1" smtClean="0"/>
              <a:t>antiderivative </a:t>
            </a:r>
            <a:r>
              <a:rPr lang="en-US" altLang="en-US" smtClean="0"/>
              <a:t>of </a:t>
            </a:r>
            <a:r>
              <a:rPr lang="en-US" altLang="en-US" i="1" smtClean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196" name="Picture 6" descr="F(x) = x^3 because (d/(d x))[x^3] = 3 x^2.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514600"/>
            <a:ext cx="448945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7" descr="Definition of antiderivative. A function F is an antiderivative of f on an interval I when F prime (x) = f(x) for all x in I.&#10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4343400"/>
            <a:ext cx="78390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6425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Antiderivatives</a:t>
            </a:r>
          </a:p>
        </p:txBody>
      </p:sp>
      <p:sp>
        <p:nvSpPr>
          <p:cNvPr id="9219" name="TextBox 5"/>
          <p:cNvSpPr txBox="1">
            <a:spLocks noChangeArrowheads="1"/>
          </p:cNvSpPr>
          <p:nvPr/>
        </p:nvSpPr>
        <p:spPr bwMode="auto">
          <a:xfrm>
            <a:off x="457200" y="1371600"/>
            <a:ext cx="82296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Note that </a:t>
            </a:r>
            <a:r>
              <a:rPr lang="en-US" altLang="en-US" i="1"/>
              <a:t>F</a:t>
            </a:r>
            <a:r>
              <a:rPr lang="en-US" altLang="en-US"/>
              <a:t> is called </a:t>
            </a:r>
            <a:r>
              <a:rPr lang="en-US" altLang="en-US" i="1"/>
              <a:t>an </a:t>
            </a:r>
            <a:r>
              <a:rPr lang="en-US" altLang="en-US"/>
              <a:t>antiderivative of </a:t>
            </a:r>
            <a:r>
              <a:rPr lang="en-US" altLang="en-US" i="1"/>
              <a:t>f</a:t>
            </a:r>
            <a:r>
              <a:rPr lang="en-US" altLang="en-US"/>
              <a:t> rather than </a:t>
            </a:r>
            <a:r>
              <a:rPr lang="en-US" altLang="en-US" i="1"/>
              <a:t>the </a:t>
            </a:r>
            <a:r>
              <a:rPr lang="en-US" altLang="en-US"/>
              <a:t>antiderivative of </a:t>
            </a:r>
            <a:r>
              <a:rPr lang="en-US" altLang="en-US" i="1"/>
              <a:t>f</a:t>
            </a:r>
            <a:r>
              <a:rPr lang="en-US" altLang="en-US"/>
              <a:t>. To see why, observe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are all derivatives of </a:t>
            </a:r>
            <a:r>
              <a:rPr lang="en-US" altLang="en-US" i="1"/>
              <a:t>f</a:t>
            </a:r>
            <a:r>
              <a:rPr lang="en-US" altLang="en-US" sz="500" i="1"/>
              <a:t>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3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r>
              <a:rPr lang="en-US" altLang="en-US"/>
              <a:t>. In fact, for any constant </a:t>
            </a:r>
            <a:r>
              <a:rPr lang="en-US" altLang="en-US" i="1"/>
              <a:t>C</a:t>
            </a:r>
            <a:r>
              <a:rPr lang="en-US" altLang="en-US"/>
              <a:t>, the function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)= </a:t>
            </a:r>
            <a:r>
              <a:rPr lang="en-US" altLang="en-US" i="1"/>
              <a:t>x</a:t>
            </a:r>
            <a:r>
              <a:rPr lang="en-US" altLang="en-US" baseline="30000"/>
              <a:t>3</a:t>
            </a:r>
            <a:r>
              <a:rPr lang="en-US" altLang="en-US"/>
              <a:t> + </a:t>
            </a:r>
            <a:r>
              <a:rPr lang="en-US" altLang="en-US" i="1"/>
              <a:t>C </a:t>
            </a:r>
            <a:r>
              <a:rPr lang="en-US" altLang="en-US"/>
              <a:t>is an antiderivative of </a:t>
            </a:r>
            <a:r>
              <a:rPr lang="en-US" altLang="en-US" i="1"/>
              <a:t>f. </a:t>
            </a:r>
            <a:endParaRPr lang="en-US" altLang="en-US"/>
          </a:p>
        </p:txBody>
      </p:sp>
      <p:pic>
        <p:nvPicPr>
          <p:cNvPr id="9220" name="Picture 14" descr="F_1(x) = x^3, F_2(x) = x^3 minus 5, and F_3(x) = x^3 + 97.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62200"/>
            <a:ext cx="68199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 descr="Theorem 4.1. Representation of antiderivatives. If F is an antiderivative of f on an interval I, then G is an antiderivative of f on the interval I if and only if G is of the form G(x) = F(x) + C for all x in I, where C is a constant.&#10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" y="4267200"/>
            <a:ext cx="779145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458200" cy="5253037"/>
          </a:xfrm>
          <a:noFill/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Using Theorem 4.1, you can represent the entire family of antiderivatives of a function by adding a constant to a </a:t>
            </a:r>
            <a:r>
              <a:rPr lang="en-US" altLang="en-US" i="1" smtClean="0"/>
              <a:t>known </a:t>
            </a:r>
            <a:r>
              <a:rPr lang="en-US" altLang="en-US" smtClean="0"/>
              <a:t>antiderivative.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For example, knowing that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  D</a:t>
            </a:r>
            <a:r>
              <a:rPr lang="en-US" altLang="en-US" i="1" baseline="-25000" smtClean="0"/>
              <a:t>x </a:t>
            </a:r>
            <a:r>
              <a:rPr lang="en-US" altLang="en-US" smtClean="0"/>
              <a:t>[</a:t>
            </a:r>
            <a:r>
              <a:rPr lang="en-US" altLang="en-US" i="1" smtClean="0"/>
              <a:t>x</a:t>
            </a:r>
            <a:r>
              <a:rPr lang="en-US" altLang="en-US" baseline="30000" smtClean="0"/>
              <a:t>2</a:t>
            </a:r>
            <a:r>
              <a:rPr lang="en-US" altLang="en-US" smtClean="0"/>
              <a:t>] = 2</a:t>
            </a:r>
            <a:r>
              <a:rPr lang="en-US" altLang="en-US" i="1" smtClean="0"/>
              <a:t>x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you can represent the family of </a:t>
            </a:r>
            <a:r>
              <a:rPr lang="en-US" altLang="en-US" i="1" smtClean="0"/>
              <a:t>all </a:t>
            </a:r>
            <a:r>
              <a:rPr lang="en-US" altLang="en-US" smtClean="0"/>
              <a:t>antiderivatives of </a:t>
            </a:r>
            <a:r>
              <a:rPr lang="en-US" altLang="en-US" i="1" smtClean="0"/>
              <a:t>f</a:t>
            </a:r>
            <a:r>
              <a:rPr lang="en-US" altLang="en-US" smtClean="0"/>
              <a:t>(</a:t>
            </a:r>
            <a:r>
              <a:rPr lang="en-US" altLang="en-US" i="1" smtClean="0"/>
              <a:t>x</a:t>
            </a:r>
            <a:r>
              <a:rPr lang="en-US" altLang="en-US" smtClean="0"/>
              <a:t>) = 2</a:t>
            </a:r>
            <a:r>
              <a:rPr lang="en-US" altLang="en-US" i="1" smtClean="0"/>
              <a:t>x</a:t>
            </a:r>
            <a:r>
              <a:rPr lang="en-US" altLang="en-US" smtClean="0"/>
              <a:t> by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800" i="1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i="1" smtClean="0"/>
              <a:t>       G</a:t>
            </a:r>
            <a:r>
              <a:rPr lang="en-US" altLang="en-US" smtClean="0"/>
              <a:t>(</a:t>
            </a:r>
            <a:r>
              <a:rPr lang="en-US" altLang="en-US" i="1" smtClean="0"/>
              <a:t>x</a:t>
            </a:r>
            <a:r>
              <a:rPr lang="en-US" altLang="en-US" smtClean="0"/>
              <a:t>) = </a:t>
            </a:r>
            <a:r>
              <a:rPr lang="en-US" altLang="en-US" i="1" smtClean="0"/>
              <a:t>x</a:t>
            </a:r>
            <a:r>
              <a:rPr lang="en-US" altLang="en-US" baseline="30000" smtClean="0"/>
              <a:t>2</a:t>
            </a:r>
            <a:r>
              <a:rPr lang="en-US" altLang="en-US" smtClean="0"/>
              <a:t> + </a:t>
            </a:r>
            <a:r>
              <a:rPr lang="en-US" altLang="en-US" i="1" smtClean="0"/>
              <a:t>C                    </a:t>
            </a:r>
            <a:r>
              <a:rPr lang="en-US" altLang="en-US" sz="1800" smtClean="0">
                <a:solidFill>
                  <a:srgbClr val="EC008C"/>
                </a:solidFill>
              </a:rPr>
              <a:t>Family of all antiderivatives of </a:t>
            </a:r>
            <a:r>
              <a:rPr lang="en-US" altLang="en-US" sz="1800" i="1" smtClean="0">
                <a:solidFill>
                  <a:srgbClr val="EC008C"/>
                </a:solidFill>
              </a:rPr>
              <a:t>f</a:t>
            </a:r>
            <a:r>
              <a:rPr lang="en-US" altLang="en-US" sz="1800" smtClean="0">
                <a:solidFill>
                  <a:srgbClr val="EC008C"/>
                </a:solidFill>
              </a:rPr>
              <a:t>(</a:t>
            </a:r>
            <a:r>
              <a:rPr lang="en-US" altLang="en-US" sz="1800" i="1" smtClean="0">
                <a:solidFill>
                  <a:srgbClr val="EC008C"/>
                </a:solidFill>
              </a:rPr>
              <a:t>x</a:t>
            </a:r>
            <a:r>
              <a:rPr lang="en-US" altLang="en-US" sz="1800" smtClean="0">
                <a:solidFill>
                  <a:srgbClr val="EC008C"/>
                </a:solidFill>
              </a:rPr>
              <a:t>) = 2</a:t>
            </a:r>
            <a:r>
              <a:rPr lang="en-US" altLang="en-US" sz="1800" i="1" smtClean="0">
                <a:solidFill>
                  <a:srgbClr val="EC008C"/>
                </a:solidFill>
              </a:rPr>
              <a:t>x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800" i="1" smtClean="0">
              <a:solidFill>
                <a:srgbClr val="CC0066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where </a:t>
            </a:r>
            <a:r>
              <a:rPr lang="en-US" altLang="en-US" i="1" smtClean="0"/>
              <a:t>C</a:t>
            </a:r>
            <a:r>
              <a:rPr lang="en-US" altLang="en-US" smtClean="0"/>
              <a:t> is a constant. The constant </a:t>
            </a:r>
            <a:r>
              <a:rPr lang="en-US" altLang="en-US" i="1" smtClean="0"/>
              <a:t>C</a:t>
            </a:r>
            <a:r>
              <a:rPr lang="en-US" altLang="en-US" smtClean="0"/>
              <a:t> is called the </a:t>
            </a:r>
            <a:r>
              <a:rPr lang="en-US" altLang="en-US" b="1" smtClean="0"/>
              <a:t>constant of integration. </a:t>
            </a:r>
          </a:p>
        </p:txBody>
      </p:sp>
      <p:sp>
        <p:nvSpPr>
          <p:cNvPr id="10243" name="Rectangle 9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6425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Antiderivatives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8229600" cy="5256212"/>
          </a:xfrm>
          <a:noFill/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The family of functions represented by </a:t>
            </a:r>
            <a:r>
              <a:rPr lang="en-US" altLang="en-US" i="1" smtClean="0"/>
              <a:t>G </a:t>
            </a:r>
            <a:r>
              <a:rPr lang="en-US" altLang="en-US" smtClean="0"/>
              <a:t>is the </a:t>
            </a:r>
            <a:r>
              <a:rPr lang="en-US" altLang="en-US" b="1" smtClean="0"/>
              <a:t>general antiderivative </a:t>
            </a:r>
            <a:r>
              <a:rPr lang="en-US" altLang="en-US" smtClean="0"/>
              <a:t>of </a:t>
            </a:r>
            <a:r>
              <a:rPr lang="en-US" altLang="en-US" i="1" smtClean="0"/>
              <a:t>f</a:t>
            </a:r>
            <a:r>
              <a:rPr lang="en-US" altLang="en-US" smtClean="0"/>
              <a:t>,</a:t>
            </a:r>
            <a:r>
              <a:rPr lang="en-US" altLang="en-US" i="1" smtClean="0"/>
              <a:t> </a:t>
            </a:r>
            <a:r>
              <a:rPr lang="en-US" altLang="en-US" smtClean="0"/>
              <a:t>and </a:t>
            </a:r>
            <a:r>
              <a:rPr lang="en-US" altLang="en-US" i="1" smtClean="0"/>
              <a:t>G</a:t>
            </a:r>
            <a:r>
              <a:rPr lang="en-US" altLang="en-US" smtClean="0"/>
              <a:t>(</a:t>
            </a:r>
            <a:r>
              <a:rPr lang="en-US" altLang="en-US" i="1" smtClean="0"/>
              <a:t>x</a:t>
            </a:r>
            <a:r>
              <a:rPr lang="en-US" altLang="en-US" smtClean="0"/>
              <a:t>) = </a:t>
            </a:r>
            <a:r>
              <a:rPr lang="en-US" altLang="en-US" i="1" smtClean="0"/>
              <a:t>x</a:t>
            </a:r>
            <a:r>
              <a:rPr lang="en-US" altLang="en-US" baseline="30000" smtClean="0"/>
              <a:t>2</a:t>
            </a:r>
            <a:r>
              <a:rPr lang="en-US" altLang="en-US" smtClean="0"/>
              <a:t> + </a:t>
            </a:r>
            <a:r>
              <a:rPr lang="en-US" altLang="en-US" i="1" smtClean="0"/>
              <a:t>C </a:t>
            </a:r>
            <a:r>
              <a:rPr lang="en-US" altLang="en-US" smtClean="0"/>
              <a:t>is the </a:t>
            </a:r>
            <a:r>
              <a:rPr lang="en-US" altLang="en-US" b="1" smtClean="0"/>
              <a:t>general solution </a:t>
            </a:r>
            <a:r>
              <a:rPr lang="en-US" altLang="en-US" smtClean="0"/>
              <a:t>of the </a:t>
            </a:r>
            <a:r>
              <a:rPr lang="en-US" altLang="en-US" i="1" smtClean="0"/>
              <a:t>differential equation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800" i="1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i="1" smtClean="0"/>
              <a:t>		G'</a:t>
            </a:r>
            <a:r>
              <a:rPr lang="en-US" altLang="en-US" smtClean="0"/>
              <a:t>(</a:t>
            </a:r>
            <a:r>
              <a:rPr lang="en-US" altLang="en-US" i="1" smtClean="0"/>
              <a:t>x</a:t>
            </a:r>
            <a:r>
              <a:rPr lang="en-US" altLang="en-US" smtClean="0"/>
              <a:t>) = 2</a:t>
            </a:r>
            <a:r>
              <a:rPr lang="en-US" altLang="en-US" i="1" smtClean="0"/>
              <a:t>x</a:t>
            </a:r>
            <a:r>
              <a:rPr lang="en-US" altLang="en-US" smtClean="0"/>
              <a:t>.            	  </a:t>
            </a:r>
            <a:r>
              <a:rPr lang="en-US" altLang="en-US" sz="1800" smtClean="0">
                <a:solidFill>
                  <a:srgbClr val="EC008C"/>
                </a:solidFill>
              </a:rPr>
              <a:t>Differential equation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>
              <a:solidFill>
                <a:srgbClr val="CC0066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A </a:t>
            </a:r>
            <a:r>
              <a:rPr lang="en-US" altLang="en-US" b="1" smtClean="0"/>
              <a:t>differential equation </a:t>
            </a:r>
            <a:r>
              <a:rPr lang="en-US" altLang="en-US" smtClean="0"/>
              <a:t>in </a:t>
            </a:r>
            <a:r>
              <a:rPr lang="en-US" altLang="en-US" i="1" smtClean="0"/>
              <a:t>x</a:t>
            </a:r>
            <a:r>
              <a:rPr lang="en-US" altLang="en-US" smtClean="0"/>
              <a:t> and </a:t>
            </a:r>
            <a:r>
              <a:rPr lang="en-US" altLang="en-US" i="1" smtClean="0"/>
              <a:t>y</a:t>
            </a:r>
            <a:r>
              <a:rPr lang="en-US" altLang="en-US" smtClean="0"/>
              <a:t> is an equation that involves </a:t>
            </a:r>
            <a:r>
              <a:rPr lang="en-US" altLang="en-US" i="1" smtClean="0"/>
              <a:t>x</a:t>
            </a:r>
            <a:r>
              <a:rPr lang="en-US" altLang="en-US" smtClean="0"/>
              <a:t>, </a:t>
            </a:r>
            <a:r>
              <a:rPr lang="en-US" altLang="en-US" i="1" smtClean="0"/>
              <a:t>y</a:t>
            </a:r>
            <a:r>
              <a:rPr lang="en-US" altLang="en-US" smtClean="0"/>
              <a:t>, and derivatives of </a:t>
            </a:r>
            <a:r>
              <a:rPr lang="en-US" altLang="en-US" i="1" smtClean="0"/>
              <a:t>y</a:t>
            </a:r>
            <a:r>
              <a:rPr lang="en-US" altLang="en-US" smtClean="0"/>
              <a:t>.</a:t>
            </a:r>
            <a:r>
              <a:rPr lang="en-US" altLang="en-US" i="1" smtClean="0"/>
              <a:t>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i="1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For instance, </a:t>
            </a:r>
            <a:r>
              <a:rPr lang="en-US" altLang="en-US" i="1" smtClean="0"/>
              <a:t>y'</a:t>
            </a:r>
            <a:r>
              <a:rPr lang="en-US" altLang="en-US" i="1" smtClean="0">
                <a:sym typeface="Symbol" panose="05050102010706020507" pitchFamily="18" charset="2"/>
              </a:rPr>
              <a:t> = </a:t>
            </a:r>
            <a:r>
              <a:rPr lang="en-US" altLang="en-US" smtClean="0">
                <a:sym typeface="Symbol" panose="05050102010706020507" pitchFamily="18" charset="2"/>
              </a:rPr>
              <a:t>3</a:t>
            </a:r>
            <a:r>
              <a:rPr lang="en-US" altLang="en-US" i="1" smtClean="0">
                <a:sym typeface="Symbol" panose="05050102010706020507" pitchFamily="18" charset="2"/>
              </a:rPr>
              <a:t>x </a:t>
            </a:r>
            <a:r>
              <a:rPr lang="en-US" altLang="en-US" smtClean="0"/>
              <a:t>and </a:t>
            </a:r>
            <a:r>
              <a:rPr lang="en-US" altLang="en-US" i="1" smtClean="0"/>
              <a:t>y'</a:t>
            </a:r>
            <a:r>
              <a:rPr lang="en-US" altLang="en-US" i="1" smtClean="0">
                <a:sym typeface="Symbol" panose="05050102010706020507" pitchFamily="18" charset="2"/>
              </a:rPr>
              <a:t> = </a:t>
            </a:r>
            <a:r>
              <a:rPr lang="en-US" altLang="en-US" i="1" smtClean="0"/>
              <a:t>x</a:t>
            </a:r>
            <a:r>
              <a:rPr lang="en-US" altLang="en-US" baseline="30000" smtClean="0"/>
              <a:t>2</a:t>
            </a:r>
            <a:r>
              <a:rPr lang="en-US" altLang="en-US" smtClean="0"/>
              <a:t> + 1 are examples of differential equations.</a:t>
            </a:r>
          </a:p>
        </p:txBody>
      </p:sp>
      <p:sp>
        <p:nvSpPr>
          <p:cNvPr id="11267" name="Rectangle 8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8226425" cy="6858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Antiderivatives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65125"/>
            <a:ext cx="8226425" cy="639763"/>
          </a:xfrm>
          <a:noFill/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bg1"/>
                </a:solidFill>
              </a:rPr>
              <a:t>Example 1 – </a:t>
            </a:r>
            <a:r>
              <a:rPr lang="en-US" altLang="en-US" sz="3200" i="1" smtClean="0">
                <a:solidFill>
                  <a:schemeClr val="bg1"/>
                </a:solidFill>
              </a:rPr>
              <a:t>Solving a Differential Equation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55613" y="1370013"/>
            <a:ext cx="8226425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Find the general solution of the differential equation </a:t>
            </a:r>
          </a:p>
          <a:p>
            <a:pPr eaLnBrk="1" hangingPunct="1">
              <a:buFontTx/>
              <a:buNone/>
            </a:pPr>
            <a:endParaRPr lang="en-US" altLang="en-US">
              <a:solidFill>
                <a:srgbClr val="0073AE"/>
              </a:solidFill>
            </a:endParaRPr>
          </a:p>
          <a:p>
            <a:pPr eaLnBrk="1" hangingPunct="1">
              <a:buFontTx/>
              <a:buNone/>
            </a:pPr>
            <a:endParaRPr lang="en-US" altLang="en-US" sz="2000">
              <a:solidFill>
                <a:srgbClr val="D7181E"/>
              </a:solidFill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en-US">
                <a:solidFill>
                  <a:srgbClr val="D7181E"/>
                </a:solidFill>
                <a:cs typeface="Arial" panose="020B0604020202020204" pitchFamily="34" charset="0"/>
              </a:rPr>
              <a:t>Solution:</a:t>
            </a:r>
          </a:p>
          <a:p>
            <a:pPr eaLnBrk="1" hangingPunct="1">
              <a:buFontTx/>
              <a:buNone/>
            </a:pPr>
            <a:r>
              <a:rPr lang="en-US" altLang="en-US"/>
              <a:t>To begin, you need to find a function whose derivative is 2.</a:t>
            </a:r>
          </a:p>
          <a:p>
            <a:pPr eaLnBrk="1" hangingPunct="1">
              <a:buFontTx/>
              <a:buNone/>
            </a:pPr>
            <a:endParaRPr lang="en-US" altLang="en-US" sz="2000"/>
          </a:p>
          <a:p>
            <a:pPr eaLnBrk="1" hangingPunct="1">
              <a:buFontTx/>
              <a:buNone/>
            </a:pPr>
            <a:r>
              <a:rPr lang="en-US" altLang="en-US"/>
              <a:t>One such function is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/>
              <a:t>                         y</a:t>
            </a:r>
            <a:r>
              <a:rPr lang="en-US" altLang="en-US" i="1">
                <a:sym typeface="Symbol" panose="05050102010706020507" pitchFamily="18" charset="2"/>
              </a:rPr>
              <a:t> </a:t>
            </a:r>
            <a:r>
              <a:rPr lang="en-US" altLang="en-US">
                <a:sym typeface="Symbol" panose="05050102010706020507" pitchFamily="18" charset="2"/>
              </a:rPr>
              <a:t>=</a:t>
            </a:r>
            <a:r>
              <a:rPr lang="en-US" altLang="en-US" i="1">
                <a:sym typeface="Symbol" panose="05050102010706020507" pitchFamily="18" charset="2"/>
              </a:rPr>
              <a:t> </a:t>
            </a:r>
            <a:r>
              <a:rPr lang="en-US" altLang="en-US">
                <a:sym typeface="Symbol" panose="05050102010706020507" pitchFamily="18" charset="2"/>
              </a:rPr>
              <a:t>2</a:t>
            </a:r>
            <a:r>
              <a:rPr lang="en-US" altLang="en-US" i="1">
                <a:sym typeface="Symbol" panose="05050102010706020507" pitchFamily="18" charset="2"/>
              </a:rPr>
              <a:t>x</a:t>
            </a:r>
            <a:r>
              <a:rPr lang="en-US" altLang="en-US">
                <a:sym typeface="Symbol" panose="05050102010706020507" pitchFamily="18" charset="2"/>
              </a:rPr>
              <a:t>.                           </a:t>
            </a:r>
            <a:r>
              <a:rPr lang="en-US" altLang="en-US" sz="1800">
                <a:solidFill>
                  <a:srgbClr val="EC008C"/>
                </a:solidFill>
                <a:sym typeface="Symbol" panose="05050102010706020507" pitchFamily="18" charset="2"/>
              </a:rPr>
              <a:t>2</a:t>
            </a:r>
            <a:r>
              <a:rPr lang="en-US" altLang="en-US" sz="1800" i="1">
                <a:solidFill>
                  <a:srgbClr val="EC008C"/>
                </a:solidFill>
                <a:sym typeface="Symbol" panose="05050102010706020507" pitchFamily="18" charset="2"/>
              </a:rPr>
              <a:t>x</a:t>
            </a:r>
            <a:r>
              <a:rPr lang="en-US" altLang="en-US" sz="1800">
                <a:solidFill>
                  <a:srgbClr val="EC008C"/>
                </a:solidFill>
                <a:sym typeface="Symbol" panose="05050102010706020507" pitchFamily="18" charset="2"/>
              </a:rPr>
              <a:t> is </a:t>
            </a:r>
            <a:r>
              <a:rPr lang="en-US" altLang="en-US" sz="1800" i="1">
                <a:solidFill>
                  <a:srgbClr val="EC008C"/>
                </a:solidFill>
                <a:sym typeface="Symbol" panose="05050102010706020507" pitchFamily="18" charset="2"/>
              </a:rPr>
              <a:t>an </a:t>
            </a:r>
            <a:r>
              <a:rPr lang="en-US" altLang="en-US" sz="1800">
                <a:solidFill>
                  <a:srgbClr val="EC008C"/>
                </a:solidFill>
                <a:sym typeface="Symbol" panose="05050102010706020507" pitchFamily="18" charset="2"/>
              </a:rPr>
              <a:t>antiderivative of 2.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>
              <a:solidFill>
                <a:srgbClr val="CC0066"/>
              </a:solidFill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en-US" altLang="en-US"/>
              <a:t>Now, you can use Theorem 4.1 to conclude that the general solution of the differential equation is</a:t>
            </a:r>
          </a:p>
          <a:p>
            <a:pPr eaLnBrk="1" hangingPunct="1">
              <a:buFontTx/>
              <a:buNone/>
            </a:pPr>
            <a:r>
              <a:rPr lang="en-US" altLang="en-US"/>
              <a:t>                         </a:t>
            </a:r>
            <a:r>
              <a:rPr lang="en-US" altLang="en-US" i="1"/>
              <a:t>y</a:t>
            </a:r>
            <a:r>
              <a:rPr lang="en-US" altLang="en-US" i="1">
                <a:sym typeface="Symbol" panose="05050102010706020507" pitchFamily="18" charset="2"/>
              </a:rPr>
              <a:t> </a:t>
            </a:r>
            <a:r>
              <a:rPr lang="en-US" altLang="en-US">
                <a:sym typeface="Symbol" panose="05050102010706020507" pitchFamily="18" charset="2"/>
              </a:rPr>
              <a:t>=</a:t>
            </a:r>
            <a:r>
              <a:rPr lang="en-US" altLang="en-US" i="1">
                <a:sym typeface="Symbol" panose="05050102010706020507" pitchFamily="18" charset="2"/>
              </a:rPr>
              <a:t> </a:t>
            </a:r>
            <a:r>
              <a:rPr lang="en-US" altLang="en-US">
                <a:sym typeface="Symbol" panose="05050102010706020507" pitchFamily="18" charset="2"/>
              </a:rPr>
              <a:t>2</a:t>
            </a:r>
            <a:r>
              <a:rPr lang="en-US" altLang="en-US" i="1"/>
              <a:t>x </a:t>
            </a:r>
            <a:r>
              <a:rPr lang="en-US" altLang="en-US"/>
              <a:t>+ </a:t>
            </a:r>
            <a:r>
              <a:rPr lang="en-US" altLang="en-US" i="1"/>
              <a:t>C</a:t>
            </a:r>
            <a:r>
              <a:rPr lang="en-US" altLang="en-US"/>
              <a:t>.</a:t>
            </a:r>
            <a:r>
              <a:rPr lang="en-US" altLang="en-US" i="1"/>
              <a:t>                    </a:t>
            </a:r>
            <a:r>
              <a:rPr lang="en-US" altLang="en-US" sz="1800">
                <a:solidFill>
                  <a:srgbClr val="EC008C"/>
                </a:solidFill>
              </a:rPr>
              <a:t>General solution</a:t>
            </a:r>
            <a:endParaRPr lang="en-US" altLang="en-US">
              <a:solidFill>
                <a:srgbClr val="EC008C"/>
              </a:solidFill>
            </a:endParaRPr>
          </a:p>
        </p:txBody>
      </p:sp>
      <p:pic>
        <p:nvPicPr>
          <p:cNvPr id="12292" name="Picture 5" descr="(d y)/(d x) = 2.&#10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3413"/>
            <a:ext cx="1214438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99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9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99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99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9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99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soen_master slide">
  <a:themeElements>
    <a:clrScheme name="Larsoen_master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soen_master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r" eaLnBrk="1" hangingPunct="1">
          <a:spcBef>
            <a:spcPct val="50000"/>
          </a:spcBef>
          <a:defRPr dirty="0">
            <a:solidFill>
              <a:schemeClr val="bg1"/>
            </a:solidFill>
          </a:defRPr>
        </a:defPPr>
      </a:lstStyle>
    </a:txDef>
  </a:objectDefaults>
  <a:extraClrSchemeLst>
    <a:extraClrScheme>
      <a:clrScheme name="Larsoen_master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soen_master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soen_master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soen_master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soen_master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soen_master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Larsoen_master slide</Template>
  <TotalTime>1393</TotalTime>
  <Words>782</Words>
  <Application>Microsoft Office PowerPoint</Application>
  <PresentationFormat>On-screen Show (4:3)</PresentationFormat>
  <Paragraphs>166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Wingdings</vt:lpstr>
      <vt:lpstr>Times New Roman</vt:lpstr>
      <vt:lpstr>Symbol</vt:lpstr>
      <vt:lpstr>Larsoen_master slide</vt:lpstr>
      <vt:lpstr>PowerPoint Presentation</vt:lpstr>
      <vt:lpstr>PowerPoint Presentation</vt:lpstr>
      <vt:lpstr>PowerPoint Presentation</vt:lpstr>
      <vt:lpstr>PowerPoint Presentation</vt:lpstr>
      <vt:lpstr>Antiderivatives</vt:lpstr>
      <vt:lpstr>Antiderivatives</vt:lpstr>
      <vt:lpstr>Antiderivatives</vt:lpstr>
      <vt:lpstr>Antiderivatives</vt:lpstr>
      <vt:lpstr>Example 1 – Solving a Differential Equation</vt:lpstr>
      <vt:lpstr>Example 1 – Solution</vt:lpstr>
      <vt:lpstr>Antiderivatives</vt:lpstr>
      <vt:lpstr>Antiderivatives</vt:lpstr>
      <vt:lpstr>PowerPoint Presentation</vt:lpstr>
      <vt:lpstr>Basic Integration Rules</vt:lpstr>
      <vt:lpstr>Basic Integration Rules</vt:lpstr>
      <vt:lpstr>Basic Integration Rules</vt:lpstr>
      <vt:lpstr>Example 2 – Describing Antiderivatives</vt:lpstr>
      <vt:lpstr>Basic Integration Rules</vt:lpstr>
      <vt:lpstr>PowerPoint Presentation</vt:lpstr>
      <vt:lpstr>Initial Conditions and Particular Solutions</vt:lpstr>
      <vt:lpstr>Initial Conditions and Particular Solutions</vt:lpstr>
      <vt:lpstr>Initial Conditions and Particular Solutions</vt:lpstr>
      <vt:lpstr>Initial Conditions and Particular Solutions</vt:lpstr>
      <vt:lpstr>Example 8 – Finding a Particular Solution</vt:lpstr>
      <vt:lpstr>Example 8 – Solution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ssharma</dc:creator>
  <cp:lastModifiedBy>Sivasubramanian, Venkatesan</cp:lastModifiedBy>
  <cp:revision>549</cp:revision>
  <dcterms:created xsi:type="dcterms:W3CDTF">2008-11-21T04:28:28Z</dcterms:created>
  <dcterms:modified xsi:type="dcterms:W3CDTF">2018-08-01T07:47:45Z</dcterms:modified>
</cp:coreProperties>
</file>