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sldIdLst>
    <p:sldId id="318" r:id="rId2"/>
    <p:sldId id="319" r:id="rId3"/>
    <p:sldId id="256" r:id="rId4"/>
    <p:sldId id="259" r:id="rId5"/>
    <p:sldId id="260" r:id="rId6"/>
    <p:sldId id="317" r:id="rId7"/>
    <p:sldId id="292"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16" r:id="rId22"/>
    <p:sldId id="307" r:id="rId23"/>
    <p:sldId id="309" r:id="rId24"/>
    <p:sldId id="310" r:id="rId25"/>
    <p:sldId id="311" r:id="rId26"/>
    <p:sldId id="312" r:id="rId27"/>
    <p:sldId id="313" r:id="rId28"/>
    <p:sldId id="314"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0000"/>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53" autoAdjust="0"/>
    <p:restoredTop sz="94533" autoAdjust="0"/>
  </p:normalViewPr>
  <p:slideViewPr>
    <p:cSldViewPr>
      <p:cViewPr varScale="1">
        <p:scale>
          <a:sx n="105" d="100"/>
          <a:sy n="105" d="100"/>
        </p:scale>
        <p:origin x="108"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A4BC5F3-89B2-40B1-B370-CF73177BF45B}" type="slidenum">
              <a:rPr lang="en-US" altLang="en-US"/>
              <a:pPr>
                <a:defRPr/>
              </a:pPr>
              <a:t>‹#›</a:t>
            </a:fld>
            <a:endParaRPr lang="en-US" altLang="en-US"/>
          </a:p>
        </p:txBody>
      </p:sp>
    </p:spTree>
    <p:extLst>
      <p:ext uri="{BB962C8B-B14F-4D97-AF65-F5344CB8AC3E}">
        <p14:creationId xmlns:p14="http://schemas.microsoft.com/office/powerpoint/2010/main" val="1696575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6B5AAF9-FA2F-47AC-82CB-FEBA5C6AA5B7}" type="slidenum">
              <a:rPr lang="en-US" altLang="en-US" smtClean="0"/>
              <a:pPr/>
              <a:t>2</a:t>
            </a:fld>
            <a:endParaRPr lang="en-US" altLang="en-US" smtClean="0"/>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171490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3623CD-8B4F-4293-B4C4-46E906977788}" type="slidenum">
              <a:rPr lang="en-US" altLang="en-US" smtClean="0"/>
              <a:pPr/>
              <a:t>13</a:t>
            </a:fld>
            <a:endParaRPr lang="en-US" altLang="en-US" smtClean="0"/>
          </a:p>
        </p:txBody>
      </p:sp>
    </p:spTree>
    <p:extLst>
      <p:ext uri="{BB962C8B-B14F-4D97-AF65-F5344CB8AC3E}">
        <p14:creationId xmlns:p14="http://schemas.microsoft.com/office/powerpoint/2010/main" val="1990893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83715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8415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60375"/>
            <a:ext cx="2057400" cy="5665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60375"/>
            <a:ext cx="6019800" cy="5665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5797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12719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20934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60034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6022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3653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79657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50222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9240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en-US"/>
          </a:p>
        </p:txBody>
      </p:sp>
      <p:sp>
        <p:nvSpPr>
          <p:cNvPr id="1027" name="Rectangle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6037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fld id="{30821288-A437-438E-AD60-1C2C576E3D39}" type="slidenum">
              <a:rPr lang="en-US" altLang="en-US" smtClean="0"/>
              <a:pPr eaLnBrk="1" hangingPunct="1">
                <a:spcBef>
                  <a:spcPct val="50000"/>
                </a:spcBef>
                <a:defRPr/>
              </a:pPr>
              <a:t>‹#›</a:t>
            </a:fld>
            <a:endParaRPr lang="en-US"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wmf"/><Relationship Id="rId5" Type="http://schemas.openxmlformats.org/officeDocument/2006/relationships/image" Target="../media/image20.wmf"/><Relationship Id="rId10" Type="http://schemas.openxmlformats.org/officeDocument/2006/relationships/image" Target="../media/image25.wmf"/><Relationship Id="rId4" Type="http://schemas.openxmlformats.org/officeDocument/2006/relationships/image" Target="../media/image19.wmf"/><Relationship Id="rId9" Type="http://schemas.openxmlformats.org/officeDocument/2006/relationships/image" Target="../media/image24.wmf"/></Relationships>
</file>

<file path=ppt/slides/_rels/slide21.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slideLayout" Target="../slideLayouts/slideLayout2.xml"/><Relationship Id="rId4" Type="http://schemas.openxmlformats.org/officeDocument/2006/relationships/image" Target="../media/image28.wmf"/></Relationships>
</file>

<file path=ppt/slides/_rels/slide22.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wmf"/><Relationship Id="rId7" Type="http://schemas.openxmlformats.org/officeDocument/2006/relationships/image" Target="../media/image34.png"/><Relationship Id="rId2" Type="http://schemas.openxmlformats.org/officeDocument/2006/relationships/image" Target="../media/image29.wmf"/><Relationship Id="rId1" Type="http://schemas.openxmlformats.org/officeDocument/2006/relationships/slideLayout" Target="../slideLayouts/slideLayout2.xml"/><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26.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28.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slideLayout" Target="../slideLayouts/slideLayout2.xml"/><Relationship Id="rId4" Type="http://schemas.openxmlformats.org/officeDocument/2006/relationships/image" Target="../media/image5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3"/>
          <p:cNvSpPr txBox="1">
            <a:spLocks noChangeArrowheads="1"/>
          </p:cNvSpPr>
          <p:nvPr/>
        </p:nvSpPr>
        <p:spPr bwMode="auto">
          <a:xfrm>
            <a:off x="2209800" y="152400"/>
            <a:ext cx="6819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IN" altLang="en-US" sz="4000" b="1">
                <a:cs typeface="Arial" panose="020B0604020202020204" pitchFamily="34" charset="0"/>
              </a:rPr>
              <a:t>Applications of Differentiation</a:t>
            </a:r>
            <a:endParaRPr lang="en-US" altLang="en-US" sz="4000" b="1">
              <a:cs typeface="Arial" panose="020B0604020202020204" pitchFamily="34"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3</a:t>
            </a:r>
          </a:p>
        </p:txBody>
      </p:sp>
      <p:pic>
        <p:nvPicPr>
          <p:cNvPr id="3079"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9"/>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This conclusion is reinforced by the graph shown in </a:t>
            </a:r>
          </a:p>
          <a:p>
            <a:pPr eaLnBrk="1" hangingPunct="1">
              <a:spcBef>
                <a:spcPct val="0"/>
              </a:spcBef>
              <a:buFontTx/>
              <a:buNone/>
            </a:pPr>
            <a:r>
              <a:rPr lang="en-US" altLang="en-US" sz="2400"/>
              <a:t>Figure 3.65.</a:t>
            </a:r>
          </a:p>
        </p:txBody>
      </p:sp>
      <p:sp>
        <p:nvSpPr>
          <p:cNvPr id="13315" name="Text Box 10"/>
          <p:cNvSpPr txBox="1">
            <a:spLocks noChangeArrowheads="1"/>
          </p:cNvSpPr>
          <p:nvPr/>
        </p:nvSpPr>
        <p:spPr bwMode="auto">
          <a:xfrm>
            <a:off x="3984625" y="61722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t>Figure 3.65</a:t>
            </a:r>
          </a:p>
        </p:txBody>
      </p:sp>
      <p:pic>
        <p:nvPicPr>
          <p:cNvPr id="13316" name="Picture 14" descr="The image consists of a visual representation and a caption. Visual representation. A curve and a line are graphed on the x y coordinate plane. The curve is labeled f(x) = 1 + sin(x). It enters the left of the viewing window in the second quadrant, goes down and to the right, reaches a low point (negative pi/4, 0) on the negative x axis, then goes up and to the right, intersects the positive y axis at the marked point (0, 1), goes further up and to the right in the first quadrant, reaches a high point (pi/2, 2), then goes down and to the right, and exits the right of the viewing window. The line is labeled tangent line. It enters the bottom left of the viewing window in the third quadrant, goes up and to the right, passes through the second quadrant under the curve, intersects the positive y axis at the same point as the curve (0, 1), goes further up and to the right in the first quadrant above the curve, and exits the top of the viewing window. Caption. The tangent line approximation of f at the point (0, 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286000"/>
            <a:ext cx="338137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13318"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1 – </a:t>
            </a:r>
            <a:r>
              <a:rPr lang="en-US" altLang="en-US" sz="4000" i="1">
                <a:solidFill>
                  <a:schemeClr val="bg1"/>
                </a:solidFill>
              </a:rPr>
              <a:t>Solution</a:t>
            </a:r>
            <a:r>
              <a:rPr lang="en-US" altLang="en-US" sz="4000" i="1"/>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buFontTx/>
              <a:buNone/>
            </a:pPr>
            <a:r>
              <a:rPr lang="en-US" altLang="en-US" sz="4000"/>
              <a:t>Differentials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457200" y="1371600"/>
            <a:ext cx="8229600" cy="5257800"/>
          </a:xfrm>
        </p:spPr>
        <p:txBody>
          <a:bodyPr/>
          <a:lstStyle/>
          <a:p>
            <a:pPr marL="0" indent="0" eaLnBrk="1" hangingPunct="1">
              <a:buFontTx/>
              <a:buNone/>
            </a:pPr>
            <a:r>
              <a:rPr lang="en-US" altLang="en-US" sz="2400" smtClean="0"/>
              <a:t>When the tangent line to the graph of </a:t>
            </a:r>
            <a:r>
              <a:rPr lang="en-US" altLang="en-US" sz="2400" i="1" smtClean="0"/>
              <a:t>f </a:t>
            </a:r>
            <a:r>
              <a:rPr lang="en-US" altLang="en-US" sz="2400" smtClean="0"/>
              <a:t>at the point (</a:t>
            </a:r>
            <a:r>
              <a:rPr lang="en-US" altLang="en-US" sz="2400" i="1" smtClean="0"/>
              <a:t>c</a:t>
            </a:r>
            <a:r>
              <a:rPr lang="en-US" altLang="en-US" sz="2400" smtClean="0"/>
              <a:t>, </a:t>
            </a:r>
            <a:r>
              <a:rPr lang="en-US" altLang="en-US" sz="2400" i="1" smtClean="0"/>
              <a:t>f</a:t>
            </a:r>
            <a:r>
              <a:rPr lang="en-US" altLang="en-US" sz="2400" smtClean="0"/>
              <a:t>(</a:t>
            </a:r>
            <a:r>
              <a:rPr lang="en-US" altLang="en-US" sz="2400" i="1" smtClean="0"/>
              <a:t>c</a:t>
            </a:r>
            <a:r>
              <a:rPr lang="en-US" altLang="en-US" sz="2400" smtClean="0"/>
              <a:t>))</a:t>
            </a:r>
          </a:p>
          <a:p>
            <a:pPr marL="0" indent="0" eaLnBrk="1" hangingPunct="1">
              <a:buFontTx/>
              <a:buNone/>
            </a:pPr>
            <a:r>
              <a:rPr lang="en-US" altLang="en-US" sz="2400" smtClean="0"/>
              <a:t>	</a:t>
            </a:r>
          </a:p>
          <a:p>
            <a:pPr marL="0" indent="0" eaLnBrk="1" hangingPunct="1">
              <a:buFontTx/>
              <a:buNone/>
            </a:pPr>
            <a:r>
              <a:rPr lang="en-US" altLang="en-US" sz="2400" i="1" smtClean="0"/>
              <a:t>	y</a:t>
            </a:r>
            <a:r>
              <a:rPr lang="en-US" altLang="en-US" sz="2400" smtClean="0"/>
              <a:t> = </a:t>
            </a:r>
            <a:r>
              <a:rPr lang="en-US" altLang="en-US" sz="2400" i="1" smtClean="0"/>
              <a:t>f</a:t>
            </a:r>
            <a:r>
              <a:rPr lang="en-US" altLang="en-US" sz="2400" smtClean="0"/>
              <a:t>(</a:t>
            </a:r>
            <a:r>
              <a:rPr lang="en-US" altLang="en-US" sz="2400" i="1" smtClean="0"/>
              <a:t>c</a:t>
            </a:r>
            <a:r>
              <a:rPr lang="en-US" altLang="en-US" sz="2400" smtClean="0"/>
              <a:t>) + </a:t>
            </a:r>
            <a:r>
              <a:rPr lang="en-US" altLang="en-US" sz="2400" i="1" smtClean="0"/>
              <a:t>f'</a:t>
            </a:r>
            <a:r>
              <a:rPr lang="en-US" altLang="en-US" sz="2400" smtClean="0"/>
              <a:t>(</a:t>
            </a:r>
            <a:r>
              <a:rPr lang="en-US" altLang="en-US" sz="2400" i="1" smtClean="0"/>
              <a:t>c</a:t>
            </a:r>
            <a:r>
              <a:rPr lang="en-US" altLang="en-US" sz="2400" smtClean="0"/>
              <a:t>)(</a:t>
            </a:r>
            <a:r>
              <a:rPr lang="en-US" altLang="en-US" sz="2400" i="1" smtClean="0"/>
              <a:t>x</a:t>
            </a:r>
            <a:r>
              <a:rPr lang="en-US" altLang="en-US" sz="2400" smtClean="0"/>
              <a:t> – </a:t>
            </a:r>
            <a:r>
              <a:rPr lang="en-US" altLang="en-US" sz="2400" i="1" smtClean="0"/>
              <a:t>c</a:t>
            </a:r>
            <a:r>
              <a:rPr lang="en-US" altLang="en-US" sz="2400" smtClean="0"/>
              <a:t>)</a:t>
            </a:r>
          </a:p>
          <a:p>
            <a:pPr marL="0" indent="0" eaLnBrk="1" hangingPunct="1">
              <a:buFontTx/>
              <a:buNone/>
            </a:pPr>
            <a:endParaRPr lang="en-US" altLang="en-US" sz="2400" smtClean="0"/>
          </a:p>
          <a:p>
            <a:pPr marL="0" indent="0" eaLnBrk="1" hangingPunct="1">
              <a:buFontTx/>
              <a:buNone/>
            </a:pPr>
            <a:r>
              <a:rPr lang="en-US" altLang="en-US" sz="2400" smtClean="0"/>
              <a:t>is used as an approximation of </a:t>
            </a:r>
            <a:br>
              <a:rPr lang="en-US" altLang="en-US" sz="2400" smtClean="0"/>
            </a:br>
            <a:r>
              <a:rPr lang="en-US" altLang="en-US" sz="2400" smtClean="0"/>
              <a:t>the graph of </a:t>
            </a:r>
            <a:r>
              <a:rPr lang="en-US" altLang="en-US" sz="2400" i="1" smtClean="0"/>
              <a:t>f</a:t>
            </a:r>
            <a:r>
              <a:rPr lang="en-US" altLang="en-US" sz="2400" smtClean="0"/>
              <a:t>, the quantity</a:t>
            </a:r>
            <a:br>
              <a:rPr lang="en-US" altLang="en-US" sz="2400" smtClean="0"/>
            </a:br>
            <a:r>
              <a:rPr lang="en-US" altLang="en-US" sz="2400" i="1" smtClean="0"/>
              <a:t>x</a:t>
            </a:r>
            <a:r>
              <a:rPr lang="en-US" altLang="en-US" sz="2400" smtClean="0"/>
              <a:t> – </a:t>
            </a:r>
            <a:r>
              <a:rPr lang="en-US" altLang="en-US" sz="2400" i="1" smtClean="0"/>
              <a:t>c</a:t>
            </a:r>
            <a:r>
              <a:rPr lang="en-US" altLang="en-US" sz="2400" smtClean="0"/>
              <a:t>  is called the change in </a:t>
            </a:r>
            <a:r>
              <a:rPr lang="en-US" altLang="en-US" sz="2400" i="1" smtClean="0"/>
              <a:t>x</a:t>
            </a:r>
            <a:r>
              <a:rPr lang="en-US" altLang="en-US" sz="2400" smtClean="0"/>
              <a:t>,</a:t>
            </a:r>
            <a:br>
              <a:rPr lang="en-US" altLang="en-US" sz="2400" smtClean="0"/>
            </a:br>
            <a:r>
              <a:rPr lang="en-US" altLang="en-US" sz="2400" smtClean="0"/>
              <a:t>and is denoted by </a:t>
            </a:r>
            <a:r>
              <a:rPr lang="el-GR" altLang="en-US" sz="2400" smtClean="0">
                <a:cs typeface="Arial" panose="020B0604020202020204" pitchFamily="34" charset="0"/>
              </a:rPr>
              <a:t>Δ</a:t>
            </a:r>
            <a:r>
              <a:rPr lang="en-US" altLang="en-US" sz="2400" i="1" smtClean="0">
                <a:cs typeface="Arial" panose="020B0604020202020204" pitchFamily="34" charset="0"/>
              </a:rPr>
              <a:t>x</a:t>
            </a:r>
            <a:r>
              <a:rPr lang="en-US" altLang="en-US" sz="2400" smtClean="0">
                <a:cs typeface="Arial" panose="020B0604020202020204" pitchFamily="34" charset="0"/>
              </a:rPr>
              <a:t>,</a:t>
            </a:r>
            <a:br>
              <a:rPr lang="en-US" altLang="en-US" sz="2400" smtClean="0">
                <a:cs typeface="Arial" panose="020B0604020202020204" pitchFamily="34" charset="0"/>
              </a:rPr>
            </a:br>
            <a:r>
              <a:rPr lang="en-US" altLang="en-US" sz="2400" smtClean="0"/>
              <a:t>as shown in Figure 3.66.</a:t>
            </a:r>
          </a:p>
        </p:txBody>
      </p:sp>
      <p:sp>
        <p:nvSpPr>
          <p:cNvPr id="15363" name="Text Box 3"/>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Differentials</a:t>
            </a:r>
          </a:p>
        </p:txBody>
      </p:sp>
      <p:sp>
        <p:nvSpPr>
          <p:cNvPr id="15364" name="Text Box 6"/>
          <p:cNvSpPr txBox="1">
            <a:spLocks noChangeArrowheads="1"/>
          </p:cNvSpPr>
          <p:nvPr/>
        </p:nvSpPr>
        <p:spPr bwMode="auto">
          <a:xfrm>
            <a:off x="6172200" y="61722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3.66</a:t>
            </a:r>
          </a:p>
        </p:txBody>
      </p:sp>
      <p:pic>
        <p:nvPicPr>
          <p:cNvPr id="15365" name="Picture 8" descr="Tangent line at (c, f(c)).&#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2825" y="2286000"/>
            <a:ext cx="2111375"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9" descr="The image consists of a visual representation and a caption. Visual representation. A curve and a line are graphed on the x y coordinate plane. The curve is labeled f. It enters the left of the viewing window in the second quadrant, goes up and to the right with increasing steepness, enters the first quadrant, passes through the labeled points (c, f(c)) then through the labeled point (c + Delta x, f(c + Delta x)), and exits the top right of the viewing window. The line enters the left of the viewing window in the second quadrant under the curve, goes up and to the right, enters the first quadrant, and touches the curve at exactly one point, the point labeled (c, f(c)), goes further up and to the right and remains under the curve. Horizontal and vertical dashed lines are graphed from the points (c, f(c)) and (c + Delta x, f(c + Delta x)). The vertical dashed lines beginning from both the points end on the positive x axis where the points are labeled c and c + Delta x, respectively. The horizontal dashed line beginning from the point (c, f(c)) ends on the vertical dashed line beginning from the point (c + Delta x, f(c + Delta x)). The end point is below the intersection point of the diagonal line graphed under the curve and the vertical dashed line. The distance between the two intersection points on the vertical line is f prime (c) Delta x, and the distance below that till the positive x axis is f(c) which is the same distance as the vertical dashed line beginning from the point (c, f(c)). The total length of the vertical dashed line beginning from the point (c + Delta x, f(c + Delta x)) to the x axis is f(c + Delta x)). The horizontal distance between the points (c, f(c)) and (c + Delta x, f(c + Delta x)) is Delta x and the vertical distance between the same two points is Delta y. Caption. When Delta x is small, Delta y = f(c + Delta x) minus f(c) is approximated by f prime (c) Delta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743200"/>
            <a:ext cx="28575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457200" y="1371600"/>
            <a:ext cx="8382000" cy="4754563"/>
          </a:xfrm>
        </p:spPr>
        <p:txBody>
          <a:bodyPr/>
          <a:lstStyle/>
          <a:p>
            <a:pPr marL="0" indent="0" eaLnBrk="1" hangingPunct="1">
              <a:buFontTx/>
              <a:buNone/>
            </a:pPr>
            <a:r>
              <a:rPr lang="en-US" altLang="en-US" sz="2400" smtClean="0"/>
              <a:t>When </a:t>
            </a:r>
            <a:r>
              <a:rPr lang="el-GR" altLang="en-US" sz="2400" smtClean="0">
                <a:cs typeface="Arial" panose="020B0604020202020204" pitchFamily="34" charset="0"/>
              </a:rPr>
              <a:t>Δ</a:t>
            </a:r>
            <a:r>
              <a:rPr lang="en-US" altLang="en-US" sz="2400" i="1" smtClean="0">
                <a:cs typeface="Arial" panose="020B0604020202020204" pitchFamily="34" charset="0"/>
              </a:rPr>
              <a:t>x</a:t>
            </a:r>
            <a:r>
              <a:rPr lang="en-US" altLang="en-US" sz="2400" smtClean="0"/>
              <a:t> is small, the change in </a:t>
            </a:r>
            <a:r>
              <a:rPr lang="en-US" altLang="en-US" sz="2400" i="1" smtClean="0"/>
              <a:t>y</a:t>
            </a:r>
            <a:r>
              <a:rPr lang="en-US" altLang="en-US" sz="2400" smtClean="0"/>
              <a:t> (denoted by </a:t>
            </a:r>
            <a:r>
              <a:rPr lang="el-GR" altLang="en-US" sz="2400" smtClean="0">
                <a:cs typeface="Arial" panose="020B0604020202020204" pitchFamily="34" charset="0"/>
              </a:rPr>
              <a:t>Δ</a:t>
            </a:r>
            <a:r>
              <a:rPr lang="en-US" altLang="en-US" sz="2400" i="1" smtClean="0">
                <a:cs typeface="Arial" panose="020B0604020202020204" pitchFamily="34" charset="0"/>
              </a:rPr>
              <a:t>y</a:t>
            </a:r>
            <a:r>
              <a:rPr lang="en-US" altLang="en-US" sz="2400" smtClean="0"/>
              <a:t>) can be approximated as shown. </a:t>
            </a:r>
          </a:p>
          <a:p>
            <a:pPr marL="0" indent="0" eaLnBrk="1" hangingPunct="1">
              <a:buFontTx/>
              <a:buNone/>
            </a:pPr>
            <a:endParaRPr lang="en-US" altLang="en-US" sz="2400" smtClean="0"/>
          </a:p>
          <a:p>
            <a:pPr marL="0" indent="0" eaLnBrk="1" hangingPunct="1">
              <a:buFontTx/>
              <a:buNone/>
            </a:pPr>
            <a:r>
              <a:rPr lang="en-US" altLang="en-US" sz="2400" smtClean="0">
                <a:cs typeface="Arial" panose="020B0604020202020204" pitchFamily="34" charset="0"/>
              </a:rPr>
              <a:t>	</a:t>
            </a:r>
            <a:r>
              <a:rPr lang="el-GR" altLang="en-US" sz="2400" smtClean="0">
                <a:cs typeface="Arial" panose="020B0604020202020204" pitchFamily="34" charset="0"/>
              </a:rPr>
              <a:t>Δ</a:t>
            </a:r>
            <a:r>
              <a:rPr lang="en-US" altLang="en-US" sz="2400" i="1" smtClean="0">
                <a:cs typeface="Arial" panose="020B0604020202020204" pitchFamily="34" charset="0"/>
              </a:rPr>
              <a:t>y</a:t>
            </a:r>
            <a:r>
              <a:rPr lang="en-US" altLang="en-US" sz="2400" smtClean="0">
                <a:cs typeface="Arial" panose="020B0604020202020204" pitchFamily="34" charset="0"/>
              </a:rPr>
              <a:t> = </a:t>
            </a:r>
            <a:r>
              <a:rPr lang="en-US" altLang="en-US" sz="2400" i="1" smtClean="0">
                <a:cs typeface="Arial" panose="020B0604020202020204" pitchFamily="34" charset="0"/>
              </a:rPr>
              <a:t>f</a:t>
            </a:r>
            <a:r>
              <a:rPr lang="en-US" altLang="en-US" sz="2400" smtClean="0">
                <a:cs typeface="Arial" panose="020B0604020202020204" pitchFamily="34" charset="0"/>
              </a:rPr>
              <a:t>(</a:t>
            </a:r>
            <a:r>
              <a:rPr lang="en-US" altLang="en-US" sz="2400" i="1" smtClean="0">
                <a:cs typeface="Arial" panose="020B0604020202020204" pitchFamily="34" charset="0"/>
              </a:rPr>
              <a:t>c</a:t>
            </a:r>
            <a:r>
              <a:rPr lang="en-US" altLang="en-US" sz="2400" smtClean="0">
                <a:cs typeface="Arial" panose="020B0604020202020204" pitchFamily="34" charset="0"/>
              </a:rPr>
              <a:t> + </a:t>
            </a:r>
            <a:r>
              <a:rPr lang="el-GR" altLang="en-US" sz="2400" smtClean="0">
                <a:cs typeface="Arial" panose="020B0604020202020204" pitchFamily="34" charset="0"/>
              </a:rPr>
              <a:t>Δ</a:t>
            </a:r>
            <a:r>
              <a:rPr lang="en-US" altLang="en-US" sz="2400" i="1" smtClean="0">
                <a:cs typeface="Arial" panose="020B0604020202020204" pitchFamily="34" charset="0"/>
              </a:rPr>
              <a:t>x</a:t>
            </a:r>
            <a:r>
              <a:rPr lang="en-US" altLang="en-US" sz="2400" smtClean="0">
                <a:cs typeface="Arial" panose="020B0604020202020204" pitchFamily="34" charset="0"/>
              </a:rPr>
              <a:t>) – </a:t>
            </a:r>
            <a:r>
              <a:rPr lang="en-US" altLang="en-US" sz="2400" i="1" smtClean="0">
                <a:cs typeface="Arial" panose="020B0604020202020204" pitchFamily="34" charset="0"/>
              </a:rPr>
              <a:t>f</a:t>
            </a:r>
            <a:r>
              <a:rPr lang="en-US" altLang="en-US" sz="2400" smtClean="0">
                <a:cs typeface="Arial" panose="020B0604020202020204" pitchFamily="34" charset="0"/>
              </a:rPr>
              <a:t>(</a:t>
            </a:r>
            <a:r>
              <a:rPr lang="en-US" altLang="en-US" sz="2400" i="1" smtClean="0">
                <a:cs typeface="Arial" panose="020B0604020202020204" pitchFamily="34" charset="0"/>
              </a:rPr>
              <a:t>c</a:t>
            </a:r>
            <a:r>
              <a:rPr lang="en-US" altLang="en-US" sz="2400" smtClean="0">
                <a:cs typeface="Arial" panose="020B0604020202020204" pitchFamily="34" charset="0"/>
              </a:rPr>
              <a:t>)</a:t>
            </a:r>
          </a:p>
          <a:p>
            <a:pPr marL="0" indent="0" eaLnBrk="1" hangingPunct="1">
              <a:buFontTx/>
              <a:buNone/>
            </a:pPr>
            <a:r>
              <a:rPr lang="en-US" altLang="en-US" sz="2400" smtClean="0">
                <a:cs typeface="Arial" panose="020B0604020202020204" pitchFamily="34" charset="0"/>
              </a:rPr>
              <a:t>	     ≈ </a:t>
            </a:r>
            <a:r>
              <a:rPr lang="en-US" altLang="en-US" sz="2400" i="1" smtClean="0">
                <a:cs typeface="Arial" panose="020B0604020202020204" pitchFamily="34" charset="0"/>
              </a:rPr>
              <a:t>f'</a:t>
            </a:r>
            <a:r>
              <a:rPr lang="en-US" altLang="en-US" sz="2400" smtClean="0">
                <a:cs typeface="Arial" panose="020B0604020202020204" pitchFamily="34" charset="0"/>
              </a:rPr>
              <a:t>(</a:t>
            </a:r>
            <a:r>
              <a:rPr lang="en-US" altLang="en-US" sz="2400" i="1" smtClean="0">
                <a:cs typeface="Arial" panose="020B0604020202020204" pitchFamily="34" charset="0"/>
              </a:rPr>
              <a:t>c</a:t>
            </a:r>
            <a:r>
              <a:rPr lang="en-US" altLang="en-US" sz="2400" smtClean="0">
                <a:cs typeface="Arial" panose="020B0604020202020204" pitchFamily="34" charset="0"/>
              </a:rPr>
              <a:t>)</a:t>
            </a:r>
            <a:r>
              <a:rPr lang="el-GR" altLang="en-US" sz="2400" smtClean="0">
                <a:cs typeface="Arial" panose="020B0604020202020204" pitchFamily="34" charset="0"/>
              </a:rPr>
              <a:t>Δ</a:t>
            </a:r>
            <a:r>
              <a:rPr lang="en-US" altLang="en-US" sz="2400" i="1" smtClean="0">
                <a:cs typeface="Arial" panose="020B0604020202020204" pitchFamily="34" charset="0"/>
              </a:rPr>
              <a:t>x</a:t>
            </a:r>
          </a:p>
          <a:p>
            <a:pPr marL="0" indent="0" eaLnBrk="1" hangingPunct="1">
              <a:buFontTx/>
              <a:buNone/>
            </a:pPr>
            <a:endParaRPr lang="en-US" altLang="en-US" sz="2400" i="1" smtClean="0">
              <a:cs typeface="Arial" panose="020B0604020202020204" pitchFamily="34" charset="0"/>
            </a:endParaRPr>
          </a:p>
          <a:p>
            <a:pPr marL="0" indent="0" eaLnBrk="1" hangingPunct="1">
              <a:buFontTx/>
              <a:buNone/>
            </a:pPr>
            <a:r>
              <a:rPr lang="en-US" altLang="en-US" sz="2400" smtClean="0"/>
              <a:t>For such an approximation, the quantity </a:t>
            </a:r>
            <a:r>
              <a:rPr lang="el-GR" altLang="en-US" sz="2400" smtClean="0">
                <a:cs typeface="Arial" panose="020B0604020202020204" pitchFamily="34" charset="0"/>
              </a:rPr>
              <a:t>Δ</a:t>
            </a:r>
            <a:r>
              <a:rPr lang="en-US" altLang="en-US" sz="2400" i="1" smtClean="0">
                <a:cs typeface="Arial" panose="020B0604020202020204" pitchFamily="34" charset="0"/>
              </a:rPr>
              <a:t>x</a:t>
            </a:r>
            <a:r>
              <a:rPr lang="en-US" altLang="en-US" sz="2400" smtClean="0"/>
              <a:t> is traditionally denoted by </a:t>
            </a:r>
            <a:r>
              <a:rPr lang="en-US" altLang="en-US" sz="2400" i="1" smtClean="0"/>
              <a:t>dx</a:t>
            </a:r>
            <a:r>
              <a:rPr lang="en-US" altLang="en-US" sz="2400" smtClean="0"/>
              <a:t> and is called the </a:t>
            </a:r>
            <a:r>
              <a:rPr lang="en-US" altLang="en-US" sz="2400" b="1" smtClean="0"/>
              <a:t>differential of </a:t>
            </a:r>
            <a:r>
              <a:rPr lang="en-US" altLang="en-US" sz="2400" b="1" i="1" smtClean="0"/>
              <a:t>x</a:t>
            </a:r>
            <a:r>
              <a:rPr lang="en-US" altLang="en-US" sz="2400" smtClean="0"/>
              <a:t>.</a:t>
            </a:r>
          </a:p>
          <a:p>
            <a:pPr marL="0" indent="0" eaLnBrk="1" hangingPunct="1">
              <a:buFontTx/>
              <a:buNone/>
            </a:pPr>
            <a:endParaRPr lang="en-US" altLang="en-US" sz="2000" smtClean="0"/>
          </a:p>
          <a:p>
            <a:pPr marL="0" indent="0" eaLnBrk="1" hangingPunct="1">
              <a:buFontTx/>
              <a:buNone/>
            </a:pPr>
            <a:r>
              <a:rPr lang="en-US" altLang="en-US" sz="2400" smtClean="0"/>
              <a:t>The expression </a:t>
            </a:r>
            <a:r>
              <a:rPr lang="en-US" altLang="en-US" sz="2400" i="1" smtClean="0"/>
              <a:t>f'</a:t>
            </a:r>
            <a:r>
              <a:rPr lang="en-US" altLang="en-US" sz="2400" smtClean="0"/>
              <a:t>(</a:t>
            </a:r>
            <a:r>
              <a:rPr lang="en-US" altLang="en-US" sz="2400" i="1" smtClean="0"/>
              <a:t>x</a:t>
            </a:r>
            <a:r>
              <a:rPr lang="en-US" altLang="en-US" sz="2400" smtClean="0"/>
              <a:t>)</a:t>
            </a:r>
            <a:r>
              <a:rPr lang="en-US" altLang="en-US" sz="2400" i="1" smtClean="0"/>
              <a:t>dx</a:t>
            </a:r>
            <a:r>
              <a:rPr lang="en-US" altLang="en-US" sz="2400" smtClean="0"/>
              <a:t> is denoted by </a:t>
            </a:r>
            <a:r>
              <a:rPr lang="en-US" altLang="en-US" sz="2400" i="1" smtClean="0"/>
              <a:t>dy </a:t>
            </a:r>
            <a:r>
              <a:rPr lang="en-US" altLang="en-US" sz="2400" smtClean="0"/>
              <a:t>and is called the </a:t>
            </a:r>
            <a:r>
              <a:rPr lang="en-US" altLang="en-US" sz="2400" b="1" smtClean="0"/>
              <a:t>differential of </a:t>
            </a:r>
            <a:r>
              <a:rPr lang="en-US" altLang="en-US" sz="2400" b="1" i="1" smtClean="0"/>
              <a:t>y</a:t>
            </a:r>
            <a:r>
              <a:rPr lang="en-US" altLang="en-US" sz="2400" smtClean="0"/>
              <a:t>.</a:t>
            </a:r>
          </a:p>
        </p:txBody>
      </p:sp>
      <p:pic>
        <p:nvPicPr>
          <p:cNvPr id="16387" name="Picture 1" descr="Actual change in y.&#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83138" y="2743200"/>
            <a:ext cx="1555750"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2" descr="Approximate change in y.&#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08538" y="3148013"/>
            <a:ext cx="2201862"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3"/>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Differentials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6"/>
          <p:cNvSpPr txBox="1">
            <a:spLocks noChangeArrowheads="1"/>
          </p:cNvSpPr>
          <p:nvPr/>
        </p:nvSpPr>
        <p:spPr bwMode="auto">
          <a:xfrm>
            <a:off x="533400" y="4191000"/>
            <a:ext cx="8001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In many types of applications, the differential of </a:t>
            </a:r>
            <a:r>
              <a:rPr lang="en-US" altLang="en-US" sz="2400" i="1"/>
              <a:t>y </a:t>
            </a:r>
            <a:r>
              <a:rPr lang="en-US" altLang="en-US" sz="2400"/>
              <a:t>can be used as an approximation of the change in </a:t>
            </a:r>
            <a:r>
              <a:rPr lang="en-US" altLang="en-US" sz="2400" i="1"/>
              <a:t>y</a:t>
            </a:r>
            <a:r>
              <a:rPr lang="en-US" altLang="en-US" sz="2400"/>
              <a:t>. That is, </a:t>
            </a:r>
          </a:p>
        </p:txBody>
      </p:sp>
      <p:pic>
        <p:nvPicPr>
          <p:cNvPr id="18435" name="Picture 10" descr="Delta approximately d y or Delta y approximately (f prime (x))(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5181600"/>
            <a:ext cx="416401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1" descr="Definition of differentials. Let y = f(x) represent a function that is differentiable on an open interval containing x. The differential of x, denoted by d x, is any nonzero real number. The differential of y, denoted by d y, is d y = (f prime (x))(d x).&#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8963" y="1844675"/>
            <a:ext cx="8021637"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Text Box 3"/>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Differentials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2 – </a:t>
            </a:r>
            <a:r>
              <a:rPr lang="en-US" altLang="en-US" sz="4000" i="1">
                <a:solidFill>
                  <a:schemeClr val="bg1"/>
                </a:solidFill>
              </a:rPr>
              <a:t>Comparing </a:t>
            </a:r>
            <a:r>
              <a:rPr lang="el-GR" altLang="en-US" sz="4000" i="1">
                <a:solidFill>
                  <a:schemeClr val="bg1"/>
                </a:solidFill>
              </a:rPr>
              <a:t>Δ</a:t>
            </a:r>
            <a:r>
              <a:rPr lang="en-US" altLang="en-US" sz="4000" i="1">
                <a:solidFill>
                  <a:schemeClr val="bg1"/>
                </a:solidFill>
              </a:rPr>
              <a:t>y and dy</a:t>
            </a:r>
          </a:p>
        </p:txBody>
      </p:sp>
      <p:sp>
        <p:nvSpPr>
          <p:cNvPr id="87043" name="Rectangle 3"/>
          <p:cNvSpPr>
            <a:spLocks noChangeArrowheads="1"/>
          </p:cNvSpPr>
          <p:nvPr/>
        </p:nvSpPr>
        <p:spPr bwMode="auto">
          <a:xfrm>
            <a:off x="455613" y="1371600"/>
            <a:ext cx="8226425"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2400" dirty="0" smtClean="0"/>
              <a:t>Let </a:t>
            </a:r>
            <a:r>
              <a:rPr lang="en-US" altLang="en-US" sz="2400" i="1" dirty="0" smtClean="0"/>
              <a:t>y</a:t>
            </a:r>
            <a:r>
              <a:rPr lang="en-US" altLang="en-US" sz="2400" dirty="0" smtClean="0"/>
              <a:t> = </a:t>
            </a:r>
            <a:r>
              <a:rPr lang="en-US" altLang="en-US" sz="2400" i="1" dirty="0" smtClean="0"/>
              <a:t>x</a:t>
            </a:r>
            <a:r>
              <a:rPr lang="en-US" altLang="en-US" sz="2400" baseline="30000" dirty="0" smtClean="0"/>
              <a:t>2</a:t>
            </a:r>
            <a:r>
              <a:rPr lang="en-US" altLang="en-US" sz="2400" dirty="0" smtClean="0"/>
              <a:t>. Find </a:t>
            </a:r>
            <a:r>
              <a:rPr lang="en-US" altLang="en-US" sz="2400" i="1" dirty="0" err="1" smtClean="0"/>
              <a:t>dy</a:t>
            </a:r>
            <a:r>
              <a:rPr lang="en-US" altLang="en-US" sz="2400" dirty="0" smtClean="0"/>
              <a:t> when </a:t>
            </a:r>
            <a:r>
              <a:rPr lang="en-US" altLang="en-US" sz="2400" i="1" dirty="0" smtClean="0"/>
              <a:t>x</a:t>
            </a:r>
            <a:r>
              <a:rPr lang="en-US" altLang="en-US" sz="2400" dirty="0" smtClean="0"/>
              <a:t> = 1 and </a:t>
            </a:r>
            <a:r>
              <a:rPr lang="en-US" altLang="en-US" sz="2400" i="1" dirty="0" smtClean="0"/>
              <a:t>dx</a:t>
            </a:r>
            <a:r>
              <a:rPr lang="en-US" altLang="en-US" sz="2400" dirty="0" smtClean="0"/>
              <a:t> = 0.01.</a:t>
            </a:r>
          </a:p>
          <a:p>
            <a:pPr eaLnBrk="1" hangingPunct="1">
              <a:defRPr/>
            </a:pPr>
            <a:r>
              <a:rPr lang="en-US" altLang="en-US" sz="2400" dirty="0" smtClean="0"/>
              <a:t>Compare this value with </a:t>
            </a:r>
            <a:r>
              <a:rPr lang="el-GR" altLang="en-US" sz="2400" dirty="0" smtClean="0"/>
              <a:t>Δ</a:t>
            </a:r>
            <a:r>
              <a:rPr lang="en-US" altLang="en-US" sz="2400" i="1" dirty="0" smtClean="0"/>
              <a:t>y</a:t>
            </a:r>
            <a:r>
              <a:rPr lang="en-US" altLang="en-US" sz="2400" dirty="0" smtClean="0"/>
              <a:t> for </a:t>
            </a:r>
            <a:r>
              <a:rPr lang="en-US" altLang="en-US" sz="2400" i="1" dirty="0" smtClean="0"/>
              <a:t>x</a:t>
            </a:r>
            <a:r>
              <a:rPr lang="en-US" altLang="en-US" sz="2400" dirty="0" smtClean="0"/>
              <a:t> = 1 and </a:t>
            </a:r>
            <a:r>
              <a:rPr lang="el-GR" altLang="en-US" sz="2400" dirty="0" smtClean="0"/>
              <a:t>Δ</a:t>
            </a:r>
            <a:r>
              <a:rPr lang="en-US" altLang="en-US" sz="2400" i="1" dirty="0" smtClean="0"/>
              <a:t>x</a:t>
            </a:r>
            <a:r>
              <a:rPr lang="en-US" altLang="en-US" sz="2400" dirty="0" smtClean="0"/>
              <a:t> = 0.01.</a:t>
            </a:r>
          </a:p>
          <a:p>
            <a:pPr eaLnBrk="1" hangingPunct="1">
              <a:defRPr/>
            </a:pPr>
            <a:endParaRPr lang="en-US" altLang="en-US" sz="2400" dirty="0" smtClean="0"/>
          </a:p>
          <a:p>
            <a:pPr eaLnBrk="1" hangingPunct="1">
              <a:lnSpc>
                <a:spcPct val="110000"/>
              </a:lnSpc>
              <a:spcBef>
                <a:spcPct val="20000"/>
              </a:spcBef>
              <a:defRPr/>
            </a:pPr>
            <a:r>
              <a:rPr lang="en-US" altLang="en-US" sz="2400" dirty="0">
                <a:solidFill>
                  <a:srgbClr val="D7181E"/>
                </a:solidFill>
                <a:latin typeface="+mn-lt"/>
                <a:cs typeface="Arial" panose="020B0604020202020204" pitchFamily="34" charset="0"/>
              </a:rPr>
              <a:t>Solution:</a:t>
            </a:r>
          </a:p>
          <a:p>
            <a:pPr eaLnBrk="1" hangingPunct="1">
              <a:defRPr/>
            </a:pPr>
            <a:r>
              <a:rPr lang="en-US" altLang="en-US" sz="2400" dirty="0" smtClean="0">
                <a:solidFill>
                  <a:srgbClr val="000000"/>
                </a:solidFill>
              </a:rPr>
              <a:t>Because </a:t>
            </a:r>
            <a:r>
              <a:rPr lang="en-US" altLang="en-US" sz="2400" i="1" dirty="0" smtClean="0">
                <a:solidFill>
                  <a:srgbClr val="000000"/>
                </a:solidFill>
              </a:rPr>
              <a:t>y</a:t>
            </a:r>
            <a:r>
              <a:rPr lang="en-US" altLang="en-US" sz="2400" dirty="0" smtClean="0">
                <a:solidFill>
                  <a:srgbClr val="000000"/>
                </a:solidFill>
              </a:rPr>
              <a:t> = </a:t>
            </a:r>
            <a:r>
              <a:rPr lang="en-US" altLang="en-US" sz="2400" i="1" dirty="0" smtClean="0">
                <a:solidFill>
                  <a:srgbClr val="000000"/>
                </a:solidFill>
              </a:rPr>
              <a:t>f</a:t>
            </a:r>
            <a:r>
              <a:rPr lang="en-US" altLang="en-US" sz="2400" dirty="0" smtClean="0">
                <a:solidFill>
                  <a:srgbClr val="000000"/>
                </a:solidFill>
              </a:rPr>
              <a:t>(</a:t>
            </a:r>
            <a:r>
              <a:rPr lang="en-US" altLang="en-US" sz="2400" i="1" dirty="0" smtClean="0">
                <a:solidFill>
                  <a:srgbClr val="000000"/>
                </a:solidFill>
              </a:rPr>
              <a:t>x</a:t>
            </a:r>
            <a:r>
              <a:rPr lang="en-US" altLang="en-US" sz="2400" dirty="0" smtClean="0">
                <a:solidFill>
                  <a:srgbClr val="000000"/>
                </a:solidFill>
              </a:rPr>
              <a:t>) = </a:t>
            </a:r>
            <a:r>
              <a:rPr lang="en-US" altLang="en-US" sz="2400" i="1" dirty="0" smtClean="0">
                <a:solidFill>
                  <a:srgbClr val="000000"/>
                </a:solidFill>
              </a:rPr>
              <a:t>x</a:t>
            </a:r>
            <a:r>
              <a:rPr lang="en-US" altLang="en-US" sz="2400" baseline="30000" dirty="0" smtClean="0">
                <a:solidFill>
                  <a:srgbClr val="000000"/>
                </a:solidFill>
              </a:rPr>
              <a:t>2</a:t>
            </a:r>
            <a:r>
              <a:rPr lang="en-US" altLang="en-US" sz="2400" dirty="0" smtClean="0">
                <a:solidFill>
                  <a:srgbClr val="000000"/>
                </a:solidFill>
              </a:rPr>
              <a:t>, you have </a:t>
            </a:r>
            <a:r>
              <a:rPr lang="en-US" altLang="en-US" sz="2400" i="1" dirty="0" smtClean="0">
                <a:solidFill>
                  <a:srgbClr val="000000"/>
                </a:solidFill>
              </a:rPr>
              <a:t>f'</a:t>
            </a:r>
            <a:r>
              <a:rPr lang="en-US" altLang="en-US" sz="2400" dirty="0" smtClean="0">
                <a:solidFill>
                  <a:srgbClr val="000000"/>
                </a:solidFill>
              </a:rPr>
              <a:t>(</a:t>
            </a:r>
            <a:r>
              <a:rPr lang="en-US" altLang="en-US" sz="2400" i="1" dirty="0" smtClean="0">
                <a:solidFill>
                  <a:srgbClr val="000000"/>
                </a:solidFill>
              </a:rPr>
              <a:t>x</a:t>
            </a:r>
            <a:r>
              <a:rPr lang="en-US" altLang="en-US" sz="2400" dirty="0" smtClean="0">
                <a:solidFill>
                  <a:srgbClr val="000000"/>
                </a:solidFill>
              </a:rPr>
              <a:t>) = 2</a:t>
            </a:r>
            <a:r>
              <a:rPr lang="en-US" altLang="en-US" sz="2400" i="1" dirty="0" smtClean="0">
                <a:solidFill>
                  <a:srgbClr val="000000"/>
                </a:solidFill>
              </a:rPr>
              <a:t>x</a:t>
            </a:r>
            <a:r>
              <a:rPr lang="en-US" altLang="en-US" sz="2400" dirty="0" smtClean="0">
                <a:solidFill>
                  <a:srgbClr val="000000"/>
                </a:solidFill>
              </a:rPr>
              <a:t>, and the differential </a:t>
            </a:r>
            <a:r>
              <a:rPr lang="en-US" altLang="en-US" sz="2400" i="1" dirty="0" err="1" smtClean="0">
                <a:solidFill>
                  <a:srgbClr val="000000"/>
                </a:solidFill>
              </a:rPr>
              <a:t>dy</a:t>
            </a:r>
            <a:r>
              <a:rPr lang="en-US" altLang="en-US" sz="2400" i="1" dirty="0" smtClean="0">
                <a:solidFill>
                  <a:srgbClr val="000000"/>
                </a:solidFill>
              </a:rPr>
              <a:t> </a:t>
            </a:r>
            <a:r>
              <a:rPr lang="en-US" altLang="en-US" sz="2400" dirty="0" smtClean="0">
                <a:solidFill>
                  <a:srgbClr val="000000"/>
                </a:solidFill>
              </a:rPr>
              <a:t>is</a:t>
            </a:r>
            <a:endParaRPr lang="en-US" altLang="en-US" sz="1000" dirty="0" smtClean="0">
              <a:solidFill>
                <a:srgbClr val="000000"/>
              </a:solidFill>
            </a:endParaRPr>
          </a:p>
          <a:p>
            <a:pPr eaLnBrk="1" hangingPunct="1">
              <a:defRPr/>
            </a:pPr>
            <a:r>
              <a:rPr lang="en-US" altLang="en-US" sz="2400" dirty="0" smtClean="0">
                <a:solidFill>
                  <a:srgbClr val="000000"/>
                </a:solidFill>
              </a:rPr>
              <a:t>	</a:t>
            </a:r>
            <a:r>
              <a:rPr lang="en-US" altLang="en-US" sz="2400" i="1" dirty="0" err="1" smtClean="0">
                <a:solidFill>
                  <a:srgbClr val="000000"/>
                </a:solidFill>
              </a:rPr>
              <a:t>dy</a:t>
            </a:r>
            <a:r>
              <a:rPr lang="en-US" altLang="en-US" sz="2400" dirty="0" smtClean="0">
                <a:solidFill>
                  <a:srgbClr val="000000"/>
                </a:solidFill>
              </a:rPr>
              <a:t> = </a:t>
            </a:r>
            <a:r>
              <a:rPr lang="en-US" altLang="en-US" sz="2400" i="1" dirty="0" smtClean="0">
                <a:solidFill>
                  <a:srgbClr val="000000"/>
                </a:solidFill>
              </a:rPr>
              <a:t>f'</a:t>
            </a:r>
            <a:r>
              <a:rPr lang="en-US" altLang="en-US" sz="2400" dirty="0" smtClean="0">
                <a:solidFill>
                  <a:srgbClr val="000000"/>
                </a:solidFill>
              </a:rPr>
              <a:t>(</a:t>
            </a:r>
            <a:r>
              <a:rPr lang="en-US" altLang="en-US" sz="2400" i="1" dirty="0" smtClean="0">
                <a:solidFill>
                  <a:srgbClr val="000000"/>
                </a:solidFill>
              </a:rPr>
              <a:t>x</a:t>
            </a:r>
            <a:r>
              <a:rPr lang="en-US" altLang="en-US" sz="2400" dirty="0" smtClean="0">
                <a:solidFill>
                  <a:srgbClr val="000000"/>
                </a:solidFill>
              </a:rPr>
              <a:t>)</a:t>
            </a:r>
            <a:r>
              <a:rPr lang="en-US" altLang="en-US" sz="2400" i="1" dirty="0" smtClean="0">
                <a:solidFill>
                  <a:srgbClr val="000000"/>
                </a:solidFill>
              </a:rPr>
              <a:t>dx</a:t>
            </a:r>
            <a:r>
              <a:rPr lang="en-US" altLang="en-US" sz="2400" dirty="0" smtClean="0">
                <a:solidFill>
                  <a:srgbClr val="000000"/>
                </a:solidFill>
              </a:rPr>
              <a:t> = </a:t>
            </a:r>
            <a:r>
              <a:rPr lang="en-US" altLang="en-US" sz="2400" i="1" dirty="0" smtClean="0">
                <a:solidFill>
                  <a:srgbClr val="000000"/>
                </a:solidFill>
              </a:rPr>
              <a:t>f'</a:t>
            </a:r>
            <a:r>
              <a:rPr lang="en-US" altLang="en-US" sz="2400" dirty="0" smtClean="0">
                <a:solidFill>
                  <a:srgbClr val="000000"/>
                </a:solidFill>
              </a:rPr>
              <a:t>(1)(0.01) = 2(0.01)	= 0.02. </a:t>
            </a:r>
          </a:p>
          <a:p>
            <a:pPr eaLnBrk="1" hangingPunct="1">
              <a:defRPr/>
            </a:pPr>
            <a:endParaRPr lang="en-US" altLang="en-US" sz="2400" dirty="0" smtClean="0">
              <a:solidFill>
                <a:srgbClr val="000000"/>
              </a:solidFill>
            </a:endParaRPr>
          </a:p>
          <a:p>
            <a:pPr eaLnBrk="1" hangingPunct="1">
              <a:defRPr/>
            </a:pPr>
            <a:r>
              <a:rPr lang="en-US" altLang="en-US" sz="2400" dirty="0" smtClean="0">
                <a:solidFill>
                  <a:srgbClr val="000000"/>
                </a:solidFill>
              </a:rPr>
              <a:t>Now, using </a:t>
            </a:r>
            <a:r>
              <a:rPr lang="el-GR" altLang="en-US" sz="2400" dirty="0" smtClean="0"/>
              <a:t>Δ</a:t>
            </a:r>
            <a:r>
              <a:rPr lang="en-US" altLang="en-US" sz="2400" i="1" dirty="0" smtClean="0"/>
              <a:t>x</a:t>
            </a:r>
            <a:r>
              <a:rPr lang="en-US" altLang="en-US" sz="2400" dirty="0" smtClean="0"/>
              <a:t> = 0.01, the change in </a:t>
            </a:r>
            <a:r>
              <a:rPr lang="en-US" altLang="en-US" sz="2400" i="1" dirty="0" smtClean="0"/>
              <a:t>y</a:t>
            </a:r>
            <a:r>
              <a:rPr lang="en-US" altLang="en-US" sz="2400" dirty="0" smtClean="0"/>
              <a:t> is</a:t>
            </a:r>
          </a:p>
          <a:p>
            <a:pPr eaLnBrk="1" hangingPunct="1">
              <a:defRPr/>
            </a:pPr>
            <a:endParaRPr lang="en-US" altLang="en-US" sz="1000" dirty="0" smtClean="0"/>
          </a:p>
          <a:p>
            <a:pPr eaLnBrk="1" hangingPunct="1">
              <a:defRPr/>
            </a:pPr>
            <a:r>
              <a:rPr lang="en-US" altLang="en-US" sz="2400" dirty="0" smtClean="0"/>
              <a:t>	</a:t>
            </a:r>
            <a:r>
              <a:rPr lang="el-GR" altLang="en-US" sz="2400" dirty="0" smtClean="0"/>
              <a:t>Δ</a:t>
            </a:r>
            <a:r>
              <a:rPr lang="en-US" altLang="en-US" sz="2400" i="1" dirty="0" smtClean="0"/>
              <a:t>y</a:t>
            </a:r>
            <a:r>
              <a:rPr lang="en-US" altLang="en-US" sz="2400" dirty="0" smtClean="0"/>
              <a:t> = </a:t>
            </a:r>
            <a:r>
              <a:rPr lang="en-US" altLang="en-US" sz="2400" i="1" dirty="0" smtClean="0"/>
              <a:t>f</a:t>
            </a:r>
            <a:r>
              <a:rPr lang="en-US" altLang="en-US" sz="2400" dirty="0" smtClean="0"/>
              <a:t>(</a:t>
            </a:r>
            <a:r>
              <a:rPr lang="en-US" altLang="en-US" sz="2400" i="1" dirty="0" smtClean="0"/>
              <a:t>x</a:t>
            </a:r>
            <a:r>
              <a:rPr lang="en-US" altLang="en-US" sz="2400" dirty="0" smtClean="0"/>
              <a:t> + </a:t>
            </a:r>
            <a:r>
              <a:rPr lang="el-GR" altLang="en-US" sz="2400" dirty="0" smtClean="0"/>
              <a:t>Δ</a:t>
            </a:r>
            <a:r>
              <a:rPr lang="en-US" altLang="en-US" sz="2400" i="1" dirty="0" smtClean="0"/>
              <a:t>x</a:t>
            </a:r>
            <a:r>
              <a:rPr lang="en-US" altLang="en-US" sz="2400" dirty="0" smtClean="0"/>
              <a:t>) – </a:t>
            </a:r>
            <a:r>
              <a:rPr lang="en-US" altLang="en-US" sz="2400" i="1" dirty="0" smtClean="0"/>
              <a:t>f</a:t>
            </a:r>
            <a:r>
              <a:rPr lang="en-US" altLang="en-US" sz="2400" dirty="0" smtClean="0"/>
              <a:t>(</a:t>
            </a:r>
            <a:r>
              <a:rPr lang="en-US" altLang="en-US" sz="2400" i="1" dirty="0" smtClean="0"/>
              <a:t>x</a:t>
            </a:r>
            <a:r>
              <a:rPr lang="en-US" altLang="en-US" sz="2400" dirty="0" smtClean="0"/>
              <a:t>) = </a:t>
            </a:r>
            <a:r>
              <a:rPr lang="en-US" altLang="en-US" sz="2400" i="1" dirty="0" smtClean="0"/>
              <a:t>f</a:t>
            </a:r>
            <a:r>
              <a:rPr lang="en-US" altLang="en-US" sz="2400" dirty="0" smtClean="0"/>
              <a:t>(1.01) – </a:t>
            </a:r>
            <a:r>
              <a:rPr lang="en-US" altLang="en-US" sz="2400" i="1" dirty="0" smtClean="0"/>
              <a:t>f</a:t>
            </a:r>
            <a:r>
              <a:rPr lang="en-US" altLang="en-US" sz="2400" dirty="0" smtClean="0"/>
              <a:t>(1)</a:t>
            </a:r>
          </a:p>
          <a:p>
            <a:pPr eaLnBrk="1" hangingPunct="1">
              <a:defRPr/>
            </a:pPr>
            <a:endParaRPr lang="en-US" altLang="en-US" sz="1000" dirty="0" smtClean="0"/>
          </a:p>
          <a:p>
            <a:pPr eaLnBrk="1" hangingPunct="1">
              <a:defRPr/>
            </a:pPr>
            <a:r>
              <a:rPr lang="en-US" altLang="en-US" sz="2400" dirty="0" smtClean="0"/>
              <a:t>	     = (1.01)</a:t>
            </a:r>
            <a:r>
              <a:rPr lang="en-US" altLang="en-US" sz="2400" baseline="30000" dirty="0" smtClean="0"/>
              <a:t>2</a:t>
            </a:r>
            <a:r>
              <a:rPr lang="en-US" altLang="en-US" sz="2400" dirty="0" smtClean="0"/>
              <a:t> – 1</a:t>
            </a:r>
            <a:r>
              <a:rPr lang="en-US" altLang="en-US" sz="2400" baseline="30000" dirty="0" smtClean="0"/>
              <a:t>2</a:t>
            </a:r>
            <a:r>
              <a:rPr lang="en-US" altLang="en-US" sz="2400" dirty="0" smtClean="0"/>
              <a:t> = 0.0201.</a:t>
            </a:r>
            <a:endParaRPr lang="en-US" altLang="en-US" sz="2400" baseline="30000" dirty="0" smtClean="0"/>
          </a:p>
        </p:txBody>
      </p:sp>
      <p:pic>
        <p:nvPicPr>
          <p:cNvPr id="87044" name="Picture 4" descr="Differential of 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8988" y="3822700"/>
            <a:ext cx="1471612"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87043">
                                            <p:txEl>
                                              <p:pRg st="3" end="3"/>
                                            </p:txEl>
                                          </p:spTgt>
                                        </p:tgtEl>
                                        <p:attrNameLst>
                                          <p:attrName>style.visibility</p:attrName>
                                        </p:attrNameLst>
                                      </p:cBhvr>
                                      <p:to>
                                        <p:strVal val="visible"/>
                                      </p:to>
                                    </p:set>
                                    <p:animEffect transition="in" filter="fade">
                                      <p:cBhvr>
                                        <p:cTn id="7" dur="1000"/>
                                        <p:tgtEl>
                                          <p:spTgt spid="87043">
                                            <p:txEl>
                                              <p:pRg st="3" end="3"/>
                                            </p:txEl>
                                          </p:spTgt>
                                        </p:tgtEl>
                                      </p:cBhvr>
                                    </p:animEffect>
                                    <p:anim calcmode="lin" valueType="num">
                                      <p:cBhvr>
                                        <p:cTn id="8" dur="1000" fill="hold"/>
                                        <p:tgtEl>
                                          <p:spTgt spid="8704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8704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7043">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87043">
                                            <p:txEl>
                                              <p:pRg st="4" end="4"/>
                                            </p:txEl>
                                          </p:spTgt>
                                        </p:tgtEl>
                                        <p:attrNameLst>
                                          <p:attrName>style.visibility</p:attrName>
                                        </p:attrNameLst>
                                      </p:cBhvr>
                                      <p:to>
                                        <p:strVal val="visible"/>
                                      </p:to>
                                    </p:set>
                                    <p:animEffect transition="in" filter="fade">
                                      <p:cBhvr>
                                        <p:cTn id="13" dur="1000"/>
                                        <p:tgtEl>
                                          <p:spTgt spid="87043">
                                            <p:txEl>
                                              <p:pRg st="4" end="4"/>
                                            </p:txEl>
                                          </p:spTgt>
                                        </p:tgtEl>
                                      </p:cBhvr>
                                    </p:animEffect>
                                    <p:anim calcmode="lin" valueType="num">
                                      <p:cBhvr>
                                        <p:cTn id="14" dur="1000" fill="hold"/>
                                        <p:tgtEl>
                                          <p:spTgt spid="87043">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87043">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87043">
                                            <p:txEl>
                                              <p:pRg st="4" end="4"/>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87043">
                                            <p:txEl>
                                              <p:pRg st="5" end="5"/>
                                            </p:txEl>
                                          </p:spTgt>
                                        </p:tgtEl>
                                        <p:attrNameLst>
                                          <p:attrName>style.visibility</p:attrName>
                                        </p:attrNameLst>
                                      </p:cBhvr>
                                      <p:to>
                                        <p:strVal val="visible"/>
                                      </p:to>
                                    </p:set>
                                    <p:animEffect transition="in" filter="fade">
                                      <p:cBhvr>
                                        <p:cTn id="19" dur="1000"/>
                                        <p:tgtEl>
                                          <p:spTgt spid="87043">
                                            <p:txEl>
                                              <p:pRg st="5" end="5"/>
                                            </p:txEl>
                                          </p:spTgt>
                                        </p:tgtEl>
                                      </p:cBhvr>
                                    </p:animEffect>
                                    <p:anim calcmode="lin" valueType="num">
                                      <p:cBhvr>
                                        <p:cTn id="20" dur="1000" fill="hold"/>
                                        <p:tgtEl>
                                          <p:spTgt spid="87043">
                                            <p:txEl>
                                              <p:pRg st="5" end="5"/>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87043">
                                            <p:txEl>
                                              <p:pRg st="5" end="5"/>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87043">
                                            <p:txEl>
                                              <p:pRg st="5" end="5"/>
                                            </p:txEl>
                                          </p:spTgt>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87044"/>
                                        </p:tgtEl>
                                        <p:attrNameLst>
                                          <p:attrName>style.visibility</p:attrName>
                                        </p:attrNameLst>
                                      </p:cBhvr>
                                      <p:to>
                                        <p:strVal val="visible"/>
                                      </p:to>
                                    </p:set>
                                    <p:animEffect transition="in" filter="fade">
                                      <p:cBhvr>
                                        <p:cTn id="25" dur="1000"/>
                                        <p:tgtEl>
                                          <p:spTgt spid="87044"/>
                                        </p:tgtEl>
                                      </p:cBhvr>
                                    </p:animEffect>
                                    <p:anim calcmode="lin" valueType="num">
                                      <p:cBhvr>
                                        <p:cTn id="26" dur="1000" fill="hold"/>
                                        <p:tgtEl>
                                          <p:spTgt spid="87044"/>
                                        </p:tgtEl>
                                        <p:attrNameLst>
                                          <p:attrName>ppt_x</p:attrName>
                                        </p:attrNameLst>
                                      </p:cBhvr>
                                      <p:tavLst>
                                        <p:tav tm="0">
                                          <p:val>
                                            <p:strVal val="#ppt_x"/>
                                          </p:val>
                                        </p:tav>
                                        <p:tav tm="100000">
                                          <p:val>
                                            <p:strVal val="#ppt_x"/>
                                          </p:val>
                                        </p:tav>
                                      </p:tavLst>
                                    </p:anim>
                                    <p:anim calcmode="lin" valueType="num">
                                      <p:cBhvr>
                                        <p:cTn id="27" dur="900" decel="100000" fill="hold"/>
                                        <p:tgtEl>
                                          <p:spTgt spid="8704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87044"/>
                                        </p:tgtEl>
                                        <p:attrNameLst>
                                          <p:attrName>ppt_y</p:attrName>
                                        </p:attrNameLst>
                                      </p:cBhvr>
                                      <p:tavLst>
                                        <p:tav tm="0">
                                          <p:val>
                                            <p:strVal val="#ppt_y-.03"/>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37" presetClass="entr" presetSubtype="0" fill="hold" nodeType="clickEffect">
                                  <p:stCondLst>
                                    <p:cond delay="0"/>
                                  </p:stCondLst>
                                  <p:childTnLst>
                                    <p:set>
                                      <p:cBhvr>
                                        <p:cTn id="32" dur="1" fill="hold">
                                          <p:stCondLst>
                                            <p:cond delay="0"/>
                                          </p:stCondLst>
                                        </p:cTn>
                                        <p:tgtEl>
                                          <p:spTgt spid="87043">
                                            <p:txEl>
                                              <p:pRg st="7" end="7"/>
                                            </p:txEl>
                                          </p:spTgt>
                                        </p:tgtEl>
                                        <p:attrNameLst>
                                          <p:attrName>style.visibility</p:attrName>
                                        </p:attrNameLst>
                                      </p:cBhvr>
                                      <p:to>
                                        <p:strVal val="visible"/>
                                      </p:to>
                                    </p:set>
                                    <p:animEffect transition="in" filter="fade">
                                      <p:cBhvr>
                                        <p:cTn id="33" dur="1000"/>
                                        <p:tgtEl>
                                          <p:spTgt spid="87043">
                                            <p:txEl>
                                              <p:pRg st="7" end="7"/>
                                            </p:txEl>
                                          </p:spTgt>
                                        </p:tgtEl>
                                      </p:cBhvr>
                                    </p:animEffect>
                                    <p:anim calcmode="lin" valueType="num">
                                      <p:cBhvr>
                                        <p:cTn id="34" dur="1000" fill="hold"/>
                                        <p:tgtEl>
                                          <p:spTgt spid="87043">
                                            <p:txEl>
                                              <p:pRg st="7" end="7"/>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87043">
                                            <p:txEl>
                                              <p:pRg st="7" end="7"/>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87043">
                                            <p:txEl>
                                              <p:pRg st="7" end="7"/>
                                            </p:txEl>
                                          </p:spTgt>
                                        </p:tgtEl>
                                        <p:attrNameLst>
                                          <p:attrName>ppt_y</p:attrName>
                                        </p:attrNameLst>
                                      </p:cBhvr>
                                      <p:tavLst>
                                        <p:tav tm="0">
                                          <p:val>
                                            <p:strVal val="#ppt_y-.03"/>
                                          </p:val>
                                        </p:tav>
                                        <p:tav tm="100000">
                                          <p:val>
                                            <p:strVal val="#ppt_y"/>
                                          </p:val>
                                        </p:tav>
                                      </p:tavLst>
                                    </p:anim>
                                  </p:childTnLst>
                                </p:cTn>
                              </p:par>
                              <p:par>
                                <p:cTn id="37" presetID="37" presetClass="entr" presetSubtype="0" fill="hold" nodeType="withEffect">
                                  <p:stCondLst>
                                    <p:cond delay="0"/>
                                  </p:stCondLst>
                                  <p:childTnLst>
                                    <p:set>
                                      <p:cBhvr>
                                        <p:cTn id="38" dur="1" fill="hold">
                                          <p:stCondLst>
                                            <p:cond delay="0"/>
                                          </p:stCondLst>
                                        </p:cTn>
                                        <p:tgtEl>
                                          <p:spTgt spid="87043">
                                            <p:txEl>
                                              <p:pRg st="9" end="9"/>
                                            </p:txEl>
                                          </p:spTgt>
                                        </p:tgtEl>
                                        <p:attrNameLst>
                                          <p:attrName>style.visibility</p:attrName>
                                        </p:attrNameLst>
                                      </p:cBhvr>
                                      <p:to>
                                        <p:strVal val="visible"/>
                                      </p:to>
                                    </p:set>
                                    <p:animEffect transition="in" filter="fade">
                                      <p:cBhvr>
                                        <p:cTn id="39" dur="1000"/>
                                        <p:tgtEl>
                                          <p:spTgt spid="87043">
                                            <p:txEl>
                                              <p:pRg st="9" end="9"/>
                                            </p:txEl>
                                          </p:spTgt>
                                        </p:tgtEl>
                                      </p:cBhvr>
                                    </p:animEffect>
                                    <p:anim calcmode="lin" valueType="num">
                                      <p:cBhvr>
                                        <p:cTn id="40" dur="1000" fill="hold"/>
                                        <p:tgtEl>
                                          <p:spTgt spid="87043">
                                            <p:txEl>
                                              <p:pRg st="9" end="9"/>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87043">
                                            <p:txEl>
                                              <p:pRg st="9" end="9"/>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87043">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nodeType="clickEffect">
                                  <p:stCondLst>
                                    <p:cond delay="0"/>
                                  </p:stCondLst>
                                  <p:childTnLst>
                                    <p:set>
                                      <p:cBhvr>
                                        <p:cTn id="46" dur="1" fill="hold">
                                          <p:stCondLst>
                                            <p:cond delay="0"/>
                                          </p:stCondLst>
                                        </p:cTn>
                                        <p:tgtEl>
                                          <p:spTgt spid="87043">
                                            <p:txEl>
                                              <p:pRg st="11" end="11"/>
                                            </p:txEl>
                                          </p:spTgt>
                                        </p:tgtEl>
                                        <p:attrNameLst>
                                          <p:attrName>style.visibility</p:attrName>
                                        </p:attrNameLst>
                                      </p:cBhvr>
                                      <p:to>
                                        <p:strVal val="visible"/>
                                      </p:to>
                                    </p:set>
                                    <p:animEffect transition="in" filter="fade">
                                      <p:cBhvr>
                                        <p:cTn id="47" dur="1000"/>
                                        <p:tgtEl>
                                          <p:spTgt spid="87043">
                                            <p:txEl>
                                              <p:pRg st="11" end="11"/>
                                            </p:txEl>
                                          </p:spTgt>
                                        </p:tgtEl>
                                      </p:cBhvr>
                                    </p:animEffect>
                                    <p:anim calcmode="lin" valueType="num">
                                      <p:cBhvr>
                                        <p:cTn id="48" dur="1000" fill="hold"/>
                                        <p:tgtEl>
                                          <p:spTgt spid="87043">
                                            <p:txEl>
                                              <p:pRg st="11" end="11"/>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87043">
                                            <p:txEl>
                                              <p:pRg st="11" end="11"/>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87043">
                                            <p:txEl>
                                              <p:pRg st="11" end="1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ChangeArrowheads="1"/>
          </p:cNvSpPr>
          <p:nvPr/>
        </p:nvSpPr>
        <p:spPr bwMode="auto">
          <a:xfrm>
            <a:off x="455613" y="1370013"/>
            <a:ext cx="8132762"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Figure 3.67 shows the geometric comparison of </a:t>
            </a:r>
            <a:r>
              <a:rPr lang="en-US" altLang="en-US" sz="2400" i="1"/>
              <a:t>dy</a:t>
            </a:r>
            <a:r>
              <a:rPr lang="en-US" altLang="en-US" sz="2400"/>
              <a:t> and </a:t>
            </a:r>
            <a:r>
              <a:rPr lang="el-GR" altLang="en-US" sz="2400"/>
              <a:t>Δ</a:t>
            </a:r>
            <a:r>
              <a:rPr lang="en-US" altLang="en-US" sz="2400" i="1"/>
              <a:t>y</a:t>
            </a:r>
            <a:r>
              <a:rPr lang="en-US" altLang="en-US" sz="2400"/>
              <a:t>.</a:t>
            </a:r>
          </a:p>
        </p:txBody>
      </p:sp>
      <p:sp>
        <p:nvSpPr>
          <p:cNvPr id="20483" name="Text Box 8"/>
          <p:cNvSpPr txBox="1">
            <a:spLocks noChangeArrowheads="1"/>
          </p:cNvSpPr>
          <p:nvPr/>
        </p:nvSpPr>
        <p:spPr bwMode="auto">
          <a:xfrm>
            <a:off x="3762375" y="6248400"/>
            <a:ext cx="989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t>Figure 3.67</a:t>
            </a:r>
          </a:p>
        </p:txBody>
      </p:sp>
      <p:pic>
        <p:nvPicPr>
          <p:cNvPr id="20484" name="Picture 1" descr="The image consists of a visual representation and a caption. Visual representation. Two lines. One is labeled y = x^2 and the second is labeled y = 2 x minus 1. They begin from the same labeled point (1, 1) at the bottom left of the viewing window, go up and to the right with y = 2 x minus 1 under y = x^2, and exit the top of the viewing window. Another point is marked on y = x^2. The horizontal distance between the marked point to (1, 1) is Delta x = 0.01 and the vertical distance between the same two points is Delta y. A vertical dashed line begins from the marked point on y = x^2 and goes down. It intersects y = 2 x minus 1. The vertical distance between the intersection point and (1, 1) is d y. Caption. The change in y, Delta y, is approximated by the differential of y, d y.&#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8213" y="2087563"/>
            <a:ext cx="3536950" cy="403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20486" name="Text Box 2"/>
          <p:cNvSpPr txBox="1">
            <a:spLocks noChangeArrowheads="1"/>
          </p:cNvSpPr>
          <p:nvPr/>
        </p:nvSpPr>
        <p:spPr bwMode="auto">
          <a:xfrm>
            <a:off x="547688"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2 – </a:t>
            </a:r>
            <a:r>
              <a:rPr lang="en-US" altLang="en-US" sz="4000" i="1">
                <a:solidFill>
                  <a:schemeClr val="bg1"/>
                </a:solidFill>
              </a:rPr>
              <a:t>Solution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buFontTx/>
              <a:buNone/>
            </a:pPr>
            <a:r>
              <a:rPr lang="en-US" altLang="en-US" sz="4000"/>
              <a:t>Error Propagation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455613" y="1370013"/>
            <a:ext cx="8226425" cy="5256212"/>
          </a:xfrm>
          <a:noFill/>
        </p:spPr>
        <p:txBody>
          <a:bodyPr/>
          <a:lstStyle/>
          <a:p>
            <a:pPr marL="0" indent="0" eaLnBrk="1" hangingPunct="1">
              <a:buFontTx/>
              <a:buNone/>
            </a:pPr>
            <a:r>
              <a:rPr lang="en-US" altLang="en-US" sz="2400" smtClean="0"/>
              <a:t>If you let </a:t>
            </a:r>
            <a:r>
              <a:rPr lang="en-US" altLang="en-US" sz="2400" i="1" smtClean="0"/>
              <a:t>x </a:t>
            </a:r>
            <a:r>
              <a:rPr lang="en-US" altLang="en-US" sz="2400" smtClean="0"/>
              <a:t>represent the measured value of a variable and let </a:t>
            </a:r>
            <a:r>
              <a:rPr lang="en-US" altLang="en-US" sz="2400" i="1" smtClean="0"/>
              <a:t>x</a:t>
            </a:r>
            <a:r>
              <a:rPr lang="en-US" altLang="en-US" sz="2400" smtClean="0"/>
              <a:t> + </a:t>
            </a:r>
            <a:r>
              <a:rPr lang="el-GR" altLang="en-US" sz="2400" smtClean="0"/>
              <a:t>Δ</a:t>
            </a:r>
            <a:r>
              <a:rPr lang="en-US" altLang="en-US" sz="2400" i="1" smtClean="0"/>
              <a:t>x</a:t>
            </a:r>
            <a:r>
              <a:rPr lang="en-US" altLang="en-US" sz="2400" smtClean="0"/>
              <a:t> represent the exact value, then </a:t>
            </a:r>
            <a:r>
              <a:rPr lang="el-GR" altLang="en-US" sz="2400" smtClean="0"/>
              <a:t>Δ</a:t>
            </a:r>
            <a:r>
              <a:rPr lang="en-US" altLang="en-US" sz="2400" i="1" smtClean="0"/>
              <a:t>x</a:t>
            </a:r>
            <a:r>
              <a:rPr lang="en-US" altLang="en-US" sz="2400" smtClean="0"/>
              <a:t> is the </a:t>
            </a:r>
            <a:r>
              <a:rPr lang="en-US" altLang="en-US" sz="2400" i="1" smtClean="0"/>
              <a:t>error in measurement</a:t>
            </a:r>
            <a:r>
              <a:rPr lang="en-US" altLang="en-US" sz="2400" smtClean="0"/>
              <a:t>. </a:t>
            </a:r>
          </a:p>
          <a:p>
            <a:pPr marL="0" indent="0" eaLnBrk="1" hangingPunct="1">
              <a:buFontTx/>
              <a:buNone/>
            </a:pPr>
            <a:endParaRPr lang="en-US" altLang="en-US" sz="1800" smtClean="0"/>
          </a:p>
          <a:p>
            <a:pPr marL="0" indent="0" eaLnBrk="1" hangingPunct="1">
              <a:buFontTx/>
              <a:buNone/>
            </a:pPr>
            <a:r>
              <a:rPr lang="en-US" altLang="en-US" sz="2400" smtClean="0"/>
              <a:t>Finally, if the measured value </a:t>
            </a:r>
            <a:r>
              <a:rPr lang="en-US" altLang="en-US" sz="2400" i="1" smtClean="0"/>
              <a:t>x</a:t>
            </a:r>
            <a:r>
              <a:rPr lang="en-US" altLang="en-US" sz="2400" smtClean="0"/>
              <a:t> is used to compute another value </a:t>
            </a:r>
            <a:r>
              <a:rPr lang="en-US" altLang="en-US" sz="2400" i="1" smtClean="0"/>
              <a:t>f</a:t>
            </a:r>
            <a:r>
              <a:rPr lang="en-US" altLang="en-US" sz="2400" smtClean="0"/>
              <a:t>(</a:t>
            </a:r>
            <a:r>
              <a:rPr lang="en-US" altLang="en-US" sz="2400" i="1" smtClean="0"/>
              <a:t>x</a:t>
            </a:r>
            <a:r>
              <a:rPr lang="en-US" altLang="en-US" sz="2400" smtClean="0"/>
              <a:t>), the difference between </a:t>
            </a:r>
            <a:r>
              <a:rPr lang="en-US" altLang="en-US" sz="2400" i="1" smtClean="0"/>
              <a:t>f</a:t>
            </a:r>
            <a:r>
              <a:rPr lang="en-US" altLang="en-US" sz="2400" smtClean="0"/>
              <a:t>(</a:t>
            </a:r>
            <a:r>
              <a:rPr lang="en-US" altLang="en-US" sz="2400" i="1" smtClean="0"/>
              <a:t>x</a:t>
            </a:r>
            <a:r>
              <a:rPr lang="en-US" altLang="en-US" sz="2400" smtClean="0"/>
              <a:t> +</a:t>
            </a:r>
            <a:r>
              <a:rPr lang="el-GR" altLang="en-US" sz="2400" smtClean="0"/>
              <a:t>Δ</a:t>
            </a:r>
            <a:r>
              <a:rPr lang="en-US" altLang="en-US" sz="2400" i="1" smtClean="0"/>
              <a:t>x</a:t>
            </a:r>
            <a:r>
              <a:rPr lang="en-US" altLang="en-US" sz="2400" smtClean="0"/>
              <a:t>) and </a:t>
            </a:r>
            <a:r>
              <a:rPr lang="en-US" altLang="en-US" sz="2400" i="1" smtClean="0"/>
              <a:t>f</a:t>
            </a:r>
            <a:r>
              <a:rPr lang="en-US" altLang="en-US" sz="2400" smtClean="0"/>
              <a:t>(</a:t>
            </a:r>
            <a:r>
              <a:rPr lang="en-US" altLang="en-US" sz="2400" i="1" smtClean="0"/>
              <a:t>x</a:t>
            </a:r>
            <a:r>
              <a:rPr lang="en-US" altLang="en-US" sz="2400" smtClean="0"/>
              <a:t>) is the </a:t>
            </a:r>
            <a:r>
              <a:rPr lang="en-US" altLang="en-US" sz="2400" b="1" smtClean="0"/>
              <a:t>propagated error</a:t>
            </a:r>
            <a:r>
              <a:rPr lang="en-US" altLang="en-US" sz="2400" smtClean="0"/>
              <a:t>.</a:t>
            </a:r>
          </a:p>
        </p:txBody>
      </p:sp>
      <p:sp>
        <p:nvSpPr>
          <p:cNvPr id="22531" name="Text Box 3"/>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Error Propagation</a:t>
            </a:r>
          </a:p>
        </p:txBody>
      </p:sp>
      <p:pic>
        <p:nvPicPr>
          <p:cNvPr id="22532" name="Picture 7" descr="f(x + Delta x) minus f(x) = Delta y. In the expression f(x + Delta x) which is the first term in the left hand side of the equation, x + Delta x is labeled: exact value. In the same expression Delta x is labeled: measurement error. In the expression f(x) which is the second term in the left hand side of the equation, x is labeled: measure value. The expression Delta y in the right hand side of the equation is labeled: propagated error.&#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4125913"/>
            <a:ext cx="4114800" cy="235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3 – </a:t>
            </a:r>
            <a:r>
              <a:rPr lang="en-US" altLang="en-US" sz="4000" i="1">
                <a:solidFill>
                  <a:schemeClr val="bg1"/>
                </a:solidFill>
              </a:rPr>
              <a:t>Estimation of Error</a:t>
            </a:r>
          </a:p>
        </p:txBody>
      </p:sp>
      <p:sp>
        <p:nvSpPr>
          <p:cNvPr id="23555"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measured radius of a ball bearing is 0.7 inch, as shown in the figure below. The measurement is correct to within 0.01 inch. Estimate the propagated error in the volume </a:t>
            </a:r>
            <a:r>
              <a:rPr lang="en-US" altLang="en-US" sz="2400" i="1"/>
              <a:t>V</a:t>
            </a:r>
            <a:r>
              <a:rPr lang="en-US" altLang="en-US" sz="2400"/>
              <a:t> of the ball bearing.</a:t>
            </a:r>
          </a:p>
        </p:txBody>
      </p:sp>
      <p:pic>
        <p:nvPicPr>
          <p:cNvPr id="23556" name="Picture 8" descr="The image consists of a visual representation and a caption. Visual representation. A micrometer has a ball bearing with a radius of 0.7 inches. Caption. Ball bearing with measured radius that is correct within 0.01 inch.&#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971800"/>
            <a:ext cx="3709988" cy="295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400" b="1"/>
              <a:t>3.9</a:t>
            </a:r>
          </a:p>
        </p:txBody>
      </p:sp>
      <p:sp>
        <p:nvSpPr>
          <p:cNvPr id="4100" name="Text Box 2"/>
          <p:cNvSpPr txBox="1">
            <a:spLocks noChangeArrowheads="1"/>
          </p:cNvSpPr>
          <p:nvPr/>
        </p:nvSpPr>
        <p:spPr bwMode="auto">
          <a:xfrm>
            <a:off x="2362200" y="2497138"/>
            <a:ext cx="61722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 typeface="Wingdings" panose="05000000000000000000" pitchFamily="2" charset="2"/>
              <a:buNone/>
            </a:pPr>
            <a:r>
              <a:rPr lang="en-US" altLang="en-US" sz="4000">
                <a:solidFill>
                  <a:schemeClr val="bg1"/>
                </a:solidFill>
              </a:rPr>
              <a:t>Differentials</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t>The formula for the volume of a sphere is</a:t>
            </a:r>
          </a:p>
          <a:p>
            <a:pPr eaLnBrk="1" hangingPunct="1">
              <a:spcBef>
                <a:spcPct val="0"/>
              </a:spcBef>
              <a:buFontTx/>
              <a:buNone/>
            </a:pPr>
            <a:endParaRPr lang="en-US" altLang="en-US" sz="2400" dirty="0"/>
          </a:p>
          <a:p>
            <a:pPr eaLnBrk="1" hangingPunct="1">
              <a:spcBef>
                <a:spcPct val="0"/>
              </a:spcBef>
              <a:buFontTx/>
              <a:buNone/>
            </a:pPr>
            <a:endParaRPr lang="en-US" altLang="en-US" sz="2000" dirty="0"/>
          </a:p>
          <a:p>
            <a:pPr eaLnBrk="1" hangingPunct="1">
              <a:spcBef>
                <a:spcPct val="0"/>
              </a:spcBef>
              <a:buFontTx/>
              <a:buNone/>
            </a:pPr>
            <a:r>
              <a:rPr lang="en-US" altLang="en-US" sz="2400" dirty="0"/>
              <a:t>where </a:t>
            </a:r>
            <a:r>
              <a:rPr lang="en-US" altLang="en-US" sz="2400" i="1" dirty="0"/>
              <a:t>r</a:t>
            </a:r>
            <a:r>
              <a:rPr lang="en-US" altLang="en-US" sz="2400" dirty="0"/>
              <a:t> is the radius of the sphere.</a:t>
            </a:r>
          </a:p>
          <a:p>
            <a:pPr eaLnBrk="1" hangingPunct="1">
              <a:spcBef>
                <a:spcPct val="0"/>
              </a:spcBef>
              <a:buFontTx/>
              <a:buNone/>
            </a:pPr>
            <a:r>
              <a:rPr lang="en-US" altLang="en-US" sz="1000" dirty="0"/>
              <a:t>  </a:t>
            </a:r>
          </a:p>
          <a:p>
            <a:pPr eaLnBrk="1" hangingPunct="1">
              <a:spcBef>
                <a:spcPct val="0"/>
              </a:spcBef>
              <a:buFontTx/>
              <a:buNone/>
            </a:pPr>
            <a:r>
              <a:rPr lang="en-US" altLang="en-US" sz="2400" dirty="0"/>
              <a:t>So, you can write</a:t>
            </a:r>
          </a:p>
          <a:p>
            <a:pPr eaLnBrk="1" hangingPunct="1">
              <a:spcBef>
                <a:spcPct val="0"/>
              </a:spcBef>
              <a:buFontTx/>
              <a:buNone/>
            </a:pPr>
            <a:endParaRPr lang="en-US" altLang="en-US" sz="2400" dirty="0"/>
          </a:p>
          <a:p>
            <a:pPr eaLnBrk="1" hangingPunct="1">
              <a:spcBef>
                <a:spcPct val="0"/>
              </a:spcBef>
              <a:buFontTx/>
              <a:buNone/>
            </a:pPr>
            <a:r>
              <a:rPr lang="en-US" altLang="en-US" sz="2400" dirty="0"/>
              <a:t>and</a:t>
            </a:r>
          </a:p>
          <a:p>
            <a:pPr eaLnBrk="1" hangingPunct="1">
              <a:spcBef>
                <a:spcPct val="0"/>
              </a:spcBef>
              <a:buFontTx/>
              <a:buNone/>
            </a:pPr>
            <a:endParaRPr lang="en-US" altLang="en-US" sz="2400" dirty="0"/>
          </a:p>
          <a:p>
            <a:pPr eaLnBrk="1" hangingPunct="1">
              <a:spcBef>
                <a:spcPct val="0"/>
              </a:spcBef>
              <a:buFontTx/>
              <a:buNone/>
            </a:pPr>
            <a:endParaRPr lang="en-US" altLang="en-US" sz="1200" dirty="0"/>
          </a:p>
          <a:p>
            <a:pPr eaLnBrk="1" hangingPunct="1">
              <a:lnSpc>
                <a:spcPct val="110000"/>
              </a:lnSpc>
              <a:spcBef>
                <a:spcPct val="0"/>
              </a:spcBef>
              <a:buFontTx/>
              <a:buNone/>
            </a:pPr>
            <a:r>
              <a:rPr lang="en-US" altLang="en-US" sz="2400" dirty="0"/>
              <a:t>To approximate the propagated error in the volume, differentiate </a:t>
            </a:r>
            <a:r>
              <a:rPr lang="en-US" altLang="en-US" sz="2400" i="1" dirty="0"/>
              <a:t>V</a:t>
            </a:r>
            <a:r>
              <a:rPr lang="en-US" altLang="en-US" sz="2400" dirty="0"/>
              <a:t> to obtain                      and write</a:t>
            </a:r>
            <a:endParaRPr lang="en-US" altLang="en-US" sz="1600" dirty="0"/>
          </a:p>
        </p:txBody>
      </p:sp>
      <p:pic>
        <p:nvPicPr>
          <p:cNvPr id="92173" name="Picture 13" descr="Delta V approximately d V.&#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5511800"/>
            <a:ext cx="1128713"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5" name="Picture 15" descr="= 4 pi (r^2) d r.&#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6027738"/>
            <a:ext cx="1219200"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3 – </a:t>
            </a:r>
            <a:r>
              <a:rPr lang="en-US" altLang="en-US" sz="4000" i="1">
                <a:solidFill>
                  <a:schemeClr val="bg1"/>
                </a:solidFill>
              </a:rPr>
              <a:t>Solution</a:t>
            </a:r>
          </a:p>
        </p:txBody>
      </p:sp>
      <p:pic>
        <p:nvPicPr>
          <p:cNvPr id="24582" name="Picture 6" descr="V = (4/3) pi (r^3).&#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8415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67" name="Picture 7" descr="r = 0.7.&#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7038" y="3406775"/>
            <a:ext cx="89535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68" name="Picture 8" descr="Measured radius.&#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3446463"/>
            <a:ext cx="152558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69" name="Picture 9" descr="negative 0.01 &lt;= Delta r &lt;= 0.01.&#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4019550"/>
            <a:ext cx="24431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0" name="Picture 10" descr="Possible error.&#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7400" y="4038600"/>
            <a:ext cx="12557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2" name="Picture 12" descr="(d V)/(d r) = 4 pi (r^2).&#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33800" y="5029200"/>
            <a:ext cx="170497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4" name="Picture 14" descr="Approximate Delta V by d V.&#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67400" y="5519738"/>
            <a:ext cx="2190750"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92163">
                                            <p:txEl>
                                              <p:pRg st="5" end="5"/>
                                            </p:txEl>
                                          </p:spTgt>
                                        </p:tgtEl>
                                        <p:attrNameLst>
                                          <p:attrName>style.visibility</p:attrName>
                                        </p:attrNameLst>
                                      </p:cBhvr>
                                      <p:to>
                                        <p:strVal val="visible"/>
                                      </p:to>
                                    </p:set>
                                    <p:animEffect transition="in" filter="fade">
                                      <p:cBhvr>
                                        <p:cTn id="7" dur="1000"/>
                                        <p:tgtEl>
                                          <p:spTgt spid="92163">
                                            <p:txEl>
                                              <p:pRg st="5" end="5"/>
                                            </p:txEl>
                                          </p:spTgt>
                                        </p:tgtEl>
                                      </p:cBhvr>
                                    </p:animEffect>
                                    <p:anim calcmode="lin" valueType="num">
                                      <p:cBhvr>
                                        <p:cTn id="8" dur="1000" fill="hold"/>
                                        <p:tgtEl>
                                          <p:spTgt spid="92163">
                                            <p:txEl>
                                              <p:pRg st="5" end="5"/>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92163">
                                            <p:txEl>
                                              <p:pRg st="5" end="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2163">
                                            <p:txEl>
                                              <p:pRg st="5" end="5"/>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92163">
                                            <p:txEl>
                                              <p:pRg st="7" end="7"/>
                                            </p:txEl>
                                          </p:spTgt>
                                        </p:tgtEl>
                                        <p:attrNameLst>
                                          <p:attrName>style.visibility</p:attrName>
                                        </p:attrNameLst>
                                      </p:cBhvr>
                                      <p:to>
                                        <p:strVal val="visible"/>
                                      </p:to>
                                    </p:set>
                                    <p:animEffect transition="in" filter="fade">
                                      <p:cBhvr>
                                        <p:cTn id="13" dur="1000"/>
                                        <p:tgtEl>
                                          <p:spTgt spid="92163">
                                            <p:txEl>
                                              <p:pRg st="7" end="7"/>
                                            </p:txEl>
                                          </p:spTgt>
                                        </p:tgtEl>
                                      </p:cBhvr>
                                    </p:animEffect>
                                    <p:anim calcmode="lin" valueType="num">
                                      <p:cBhvr>
                                        <p:cTn id="14" dur="1000" fill="hold"/>
                                        <p:tgtEl>
                                          <p:spTgt spid="92163">
                                            <p:txEl>
                                              <p:pRg st="7" end="7"/>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92163">
                                            <p:txEl>
                                              <p:pRg st="7" end="7"/>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92163">
                                            <p:txEl>
                                              <p:pRg st="7" end="7"/>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92167"/>
                                        </p:tgtEl>
                                        <p:attrNameLst>
                                          <p:attrName>style.visibility</p:attrName>
                                        </p:attrNameLst>
                                      </p:cBhvr>
                                      <p:to>
                                        <p:strVal val="visible"/>
                                      </p:to>
                                    </p:set>
                                    <p:animEffect transition="in" filter="fade">
                                      <p:cBhvr>
                                        <p:cTn id="19" dur="1000"/>
                                        <p:tgtEl>
                                          <p:spTgt spid="92167"/>
                                        </p:tgtEl>
                                      </p:cBhvr>
                                    </p:animEffect>
                                    <p:anim calcmode="lin" valueType="num">
                                      <p:cBhvr>
                                        <p:cTn id="20" dur="1000" fill="hold"/>
                                        <p:tgtEl>
                                          <p:spTgt spid="92167"/>
                                        </p:tgtEl>
                                        <p:attrNameLst>
                                          <p:attrName>ppt_x</p:attrName>
                                        </p:attrNameLst>
                                      </p:cBhvr>
                                      <p:tavLst>
                                        <p:tav tm="0">
                                          <p:val>
                                            <p:strVal val="#ppt_x"/>
                                          </p:val>
                                        </p:tav>
                                        <p:tav tm="100000">
                                          <p:val>
                                            <p:strVal val="#ppt_x"/>
                                          </p:val>
                                        </p:tav>
                                      </p:tavLst>
                                    </p:anim>
                                    <p:anim calcmode="lin" valueType="num">
                                      <p:cBhvr>
                                        <p:cTn id="21" dur="900" decel="100000" fill="hold"/>
                                        <p:tgtEl>
                                          <p:spTgt spid="92167"/>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92167"/>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92169"/>
                                        </p:tgtEl>
                                        <p:attrNameLst>
                                          <p:attrName>style.visibility</p:attrName>
                                        </p:attrNameLst>
                                      </p:cBhvr>
                                      <p:to>
                                        <p:strVal val="visible"/>
                                      </p:to>
                                    </p:set>
                                    <p:animEffect transition="in" filter="fade">
                                      <p:cBhvr>
                                        <p:cTn id="25" dur="1000"/>
                                        <p:tgtEl>
                                          <p:spTgt spid="92169"/>
                                        </p:tgtEl>
                                      </p:cBhvr>
                                    </p:animEffect>
                                    <p:anim calcmode="lin" valueType="num">
                                      <p:cBhvr>
                                        <p:cTn id="26" dur="1000" fill="hold"/>
                                        <p:tgtEl>
                                          <p:spTgt spid="92169"/>
                                        </p:tgtEl>
                                        <p:attrNameLst>
                                          <p:attrName>ppt_x</p:attrName>
                                        </p:attrNameLst>
                                      </p:cBhvr>
                                      <p:tavLst>
                                        <p:tav tm="0">
                                          <p:val>
                                            <p:strVal val="#ppt_x"/>
                                          </p:val>
                                        </p:tav>
                                        <p:tav tm="100000">
                                          <p:val>
                                            <p:strVal val="#ppt_x"/>
                                          </p:val>
                                        </p:tav>
                                      </p:tavLst>
                                    </p:anim>
                                    <p:anim calcmode="lin" valueType="num">
                                      <p:cBhvr>
                                        <p:cTn id="27" dur="900" decel="100000" fill="hold"/>
                                        <p:tgtEl>
                                          <p:spTgt spid="92169"/>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92169"/>
                                        </p:tgtEl>
                                        <p:attrNameLst>
                                          <p:attrName>ppt_y</p:attrName>
                                        </p:attrNameLst>
                                      </p:cBhvr>
                                      <p:tavLst>
                                        <p:tav tm="0">
                                          <p:val>
                                            <p:strVal val="#ppt_y-.03"/>
                                          </p:val>
                                        </p:tav>
                                        <p:tav tm="100000">
                                          <p:val>
                                            <p:strVal val="#ppt_y"/>
                                          </p:val>
                                        </p:tav>
                                      </p:tavLst>
                                    </p:anim>
                                  </p:childTnLst>
                                </p:cTn>
                              </p:par>
                              <p:par>
                                <p:cTn id="29" presetID="37" presetClass="entr" presetSubtype="0" fill="hold" nodeType="withEffect">
                                  <p:stCondLst>
                                    <p:cond delay="0"/>
                                  </p:stCondLst>
                                  <p:childTnLst>
                                    <p:set>
                                      <p:cBhvr>
                                        <p:cTn id="30" dur="1" fill="hold">
                                          <p:stCondLst>
                                            <p:cond delay="0"/>
                                          </p:stCondLst>
                                        </p:cTn>
                                        <p:tgtEl>
                                          <p:spTgt spid="92170"/>
                                        </p:tgtEl>
                                        <p:attrNameLst>
                                          <p:attrName>style.visibility</p:attrName>
                                        </p:attrNameLst>
                                      </p:cBhvr>
                                      <p:to>
                                        <p:strVal val="visible"/>
                                      </p:to>
                                    </p:set>
                                    <p:animEffect transition="in" filter="fade">
                                      <p:cBhvr>
                                        <p:cTn id="31" dur="1000"/>
                                        <p:tgtEl>
                                          <p:spTgt spid="92170"/>
                                        </p:tgtEl>
                                      </p:cBhvr>
                                    </p:animEffect>
                                    <p:anim calcmode="lin" valueType="num">
                                      <p:cBhvr>
                                        <p:cTn id="32" dur="1000" fill="hold"/>
                                        <p:tgtEl>
                                          <p:spTgt spid="92170"/>
                                        </p:tgtEl>
                                        <p:attrNameLst>
                                          <p:attrName>ppt_x</p:attrName>
                                        </p:attrNameLst>
                                      </p:cBhvr>
                                      <p:tavLst>
                                        <p:tav tm="0">
                                          <p:val>
                                            <p:strVal val="#ppt_x"/>
                                          </p:val>
                                        </p:tav>
                                        <p:tav tm="100000">
                                          <p:val>
                                            <p:strVal val="#ppt_x"/>
                                          </p:val>
                                        </p:tav>
                                      </p:tavLst>
                                    </p:anim>
                                    <p:anim calcmode="lin" valueType="num">
                                      <p:cBhvr>
                                        <p:cTn id="33" dur="900" decel="100000" fill="hold"/>
                                        <p:tgtEl>
                                          <p:spTgt spid="92170"/>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92170"/>
                                        </p:tgtEl>
                                        <p:attrNameLst>
                                          <p:attrName>ppt_y</p:attrName>
                                        </p:attrNameLst>
                                      </p:cBhvr>
                                      <p:tavLst>
                                        <p:tav tm="0">
                                          <p:val>
                                            <p:strVal val="#ppt_y-.03"/>
                                          </p:val>
                                        </p:tav>
                                        <p:tav tm="100000">
                                          <p:val>
                                            <p:strVal val="#ppt_y"/>
                                          </p:val>
                                        </p:tav>
                                      </p:tavLst>
                                    </p:anim>
                                  </p:childTnLst>
                                </p:cTn>
                              </p:par>
                              <p:par>
                                <p:cTn id="35" presetID="37" presetClass="entr" presetSubtype="0" fill="hold" nodeType="withEffect">
                                  <p:stCondLst>
                                    <p:cond delay="0"/>
                                  </p:stCondLst>
                                  <p:childTnLst>
                                    <p:set>
                                      <p:cBhvr>
                                        <p:cTn id="36" dur="1" fill="hold">
                                          <p:stCondLst>
                                            <p:cond delay="0"/>
                                          </p:stCondLst>
                                        </p:cTn>
                                        <p:tgtEl>
                                          <p:spTgt spid="92168"/>
                                        </p:tgtEl>
                                        <p:attrNameLst>
                                          <p:attrName>style.visibility</p:attrName>
                                        </p:attrNameLst>
                                      </p:cBhvr>
                                      <p:to>
                                        <p:strVal val="visible"/>
                                      </p:to>
                                    </p:set>
                                    <p:animEffect transition="in" filter="fade">
                                      <p:cBhvr>
                                        <p:cTn id="37" dur="1000"/>
                                        <p:tgtEl>
                                          <p:spTgt spid="92168"/>
                                        </p:tgtEl>
                                      </p:cBhvr>
                                    </p:animEffect>
                                    <p:anim calcmode="lin" valueType="num">
                                      <p:cBhvr>
                                        <p:cTn id="38" dur="1000" fill="hold"/>
                                        <p:tgtEl>
                                          <p:spTgt spid="92168"/>
                                        </p:tgtEl>
                                        <p:attrNameLst>
                                          <p:attrName>ppt_x</p:attrName>
                                        </p:attrNameLst>
                                      </p:cBhvr>
                                      <p:tavLst>
                                        <p:tav tm="0">
                                          <p:val>
                                            <p:strVal val="#ppt_x"/>
                                          </p:val>
                                        </p:tav>
                                        <p:tav tm="100000">
                                          <p:val>
                                            <p:strVal val="#ppt_x"/>
                                          </p:val>
                                        </p:tav>
                                      </p:tavLst>
                                    </p:anim>
                                    <p:anim calcmode="lin" valueType="num">
                                      <p:cBhvr>
                                        <p:cTn id="39" dur="900" decel="100000" fill="hold"/>
                                        <p:tgtEl>
                                          <p:spTgt spid="92168"/>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92168"/>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92163">
                                            <p:txEl>
                                              <p:pRg st="10" end="10"/>
                                            </p:txEl>
                                          </p:spTgt>
                                        </p:tgtEl>
                                        <p:attrNameLst>
                                          <p:attrName>style.visibility</p:attrName>
                                        </p:attrNameLst>
                                      </p:cBhvr>
                                      <p:to>
                                        <p:strVal val="visible"/>
                                      </p:to>
                                    </p:set>
                                    <p:animEffect transition="in" filter="fade">
                                      <p:cBhvr>
                                        <p:cTn id="45" dur="1000"/>
                                        <p:tgtEl>
                                          <p:spTgt spid="92163">
                                            <p:txEl>
                                              <p:pRg st="10" end="10"/>
                                            </p:txEl>
                                          </p:spTgt>
                                        </p:tgtEl>
                                      </p:cBhvr>
                                    </p:animEffect>
                                    <p:anim calcmode="lin" valueType="num">
                                      <p:cBhvr>
                                        <p:cTn id="46" dur="1000" fill="hold"/>
                                        <p:tgtEl>
                                          <p:spTgt spid="92163">
                                            <p:txEl>
                                              <p:pRg st="10" end="10"/>
                                            </p:txEl>
                                          </p:spTgt>
                                        </p:tgtEl>
                                        <p:attrNameLst>
                                          <p:attrName>ppt_x</p:attrName>
                                        </p:attrNameLst>
                                      </p:cBhvr>
                                      <p:tavLst>
                                        <p:tav tm="0">
                                          <p:val>
                                            <p:strVal val="#ppt_x"/>
                                          </p:val>
                                        </p:tav>
                                        <p:tav tm="100000">
                                          <p:val>
                                            <p:strVal val="#ppt_x"/>
                                          </p:val>
                                        </p:tav>
                                      </p:tavLst>
                                    </p:anim>
                                    <p:anim calcmode="lin" valueType="num">
                                      <p:cBhvr>
                                        <p:cTn id="47" dur="900" decel="100000" fill="hold"/>
                                        <p:tgtEl>
                                          <p:spTgt spid="92163">
                                            <p:txEl>
                                              <p:pRg st="10" end="10"/>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92163">
                                            <p:txEl>
                                              <p:pRg st="10" end="10"/>
                                            </p:txEl>
                                          </p:spTgt>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92172"/>
                                        </p:tgtEl>
                                        <p:attrNameLst>
                                          <p:attrName>style.visibility</p:attrName>
                                        </p:attrNameLst>
                                      </p:cBhvr>
                                      <p:to>
                                        <p:strVal val="visible"/>
                                      </p:to>
                                    </p:set>
                                    <p:animEffect transition="in" filter="fade">
                                      <p:cBhvr>
                                        <p:cTn id="51" dur="1000"/>
                                        <p:tgtEl>
                                          <p:spTgt spid="92172"/>
                                        </p:tgtEl>
                                      </p:cBhvr>
                                    </p:animEffect>
                                    <p:anim calcmode="lin" valueType="num">
                                      <p:cBhvr>
                                        <p:cTn id="52" dur="1000" fill="hold"/>
                                        <p:tgtEl>
                                          <p:spTgt spid="92172"/>
                                        </p:tgtEl>
                                        <p:attrNameLst>
                                          <p:attrName>ppt_x</p:attrName>
                                        </p:attrNameLst>
                                      </p:cBhvr>
                                      <p:tavLst>
                                        <p:tav tm="0">
                                          <p:val>
                                            <p:strVal val="#ppt_x"/>
                                          </p:val>
                                        </p:tav>
                                        <p:tav tm="100000">
                                          <p:val>
                                            <p:strVal val="#ppt_x"/>
                                          </p:val>
                                        </p:tav>
                                      </p:tavLst>
                                    </p:anim>
                                    <p:anim calcmode="lin" valueType="num">
                                      <p:cBhvr>
                                        <p:cTn id="53" dur="900" decel="100000" fill="hold"/>
                                        <p:tgtEl>
                                          <p:spTgt spid="92172"/>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92172"/>
                                        </p:tgtEl>
                                        <p:attrNameLst>
                                          <p:attrName>ppt_y</p:attrName>
                                        </p:attrNameLst>
                                      </p:cBhvr>
                                      <p:tavLst>
                                        <p:tav tm="0">
                                          <p:val>
                                            <p:strVal val="#ppt_y-.03"/>
                                          </p:val>
                                        </p:tav>
                                        <p:tav tm="100000">
                                          <p:val>
                                            <p:strVal val="#ppt_y"/>
                                          </p:val>
                                        </p:tav>
                                      </p:tavLst>
                                    </p:anim>
                                  </p:childTnLst>
                                </p:cTn>
                              </p:par>
                              <p:par>
                                <p:cTn id="55" presetID="37" presetClass="entr" presetSubtype="0" fill="hold" nodeType="withEffect">
                                  <p:stCondLst>
                                    <p:cond delay="0"/>
                                  </p:stCondLst>
                                  <p:childTnLst>
                                    <p:set>
                                      <p:cBhvr>
                                        <p:cTn id="56" dur="1" fill="hold">
                                          <p:stCondLst>
                                            <p:cond delay="0"/>
                                          </p:stCondLst>
                                        </p:cTn>
                                        <p:tgtEl>
                                          <p:spTgt spid="92173"/>
                                        </p:tgtEl>
                                        <p:attrNameLst>
                                          <p:attrName>style.visibility</p:attrName>
                                        </p:attrNameLst>
                                      </p:cBhvr>
                                      <p:to>
                                        <p:strVal val="visible"/>
                                      </p:to>
                                    </p:set>
                                    <p:animEffect transition="in" filter="fade">
                                      <p:cBhvr>
                                        <p:cTn id="57" dur="1000"/>
                                        <p:tgtEl>
                                          <p:spTgt spid="92173"/>
                                        </p:tgtEl>
                                      </p:cBhvr>
                                    </p:animEffect>
                                    <p:anim calcmode="lin" valueType="num">
                                      <p:cBhvr>
                                        <p:cTn id="58" dur="1000" fill="hold"/>
                                        <p:tgtEl>
                                          <p:spTgt spid="92173"/>
                                        </p:tgtEl>
                                        <p:attrNameLst>
                                          <p:attrName>ppt_x</p:attrName>
                                        </p:attrNameLst>
                                      </p:cBhvr>
                                      <p:tavLst>
                                        <p:tav tm="0">
                                          <p:val>
                                            <p:strVal val="#ppt_x"/>
                                          </p:val>
                                        </p:tav>
                                        <p:tav tm="100000">
                                          <p:val>
                                            <p:strVal val="#ppt_x"/>
                                          </p:val>
                                        </p:tav>
                                      </p:tavLst>
                                    </p:anim>
                                    <p:anim calcmode="lin" valueType="num">
                                      <p:cBhvr>
                                        <p:cTn id="59" dur="900" decel="100000" fill="hold"/>
                                        <p:tgtEl>
                                          <p:spTgt spid="92173"/>
                                        </p:tgtEl>
                                        <p:attrNameLst>
                                          <p:attrName>ppt_y</p:attrName>
                                        </p:attrNameLst>
                                      </p:cBhvr>
                                      <p:tavLst>
                                        <p:tav tm="0">
                                          <p:val>
                                            <p:strVal val="#ppt_y+1"/>
                                          </p:val>
                                        </p:tav>
                                        <p:tav tm="100000">
                                          <p:val>
                                            <p:strVal val="#ppt_y-.03"/>
                                          </p:val>
                                        </p:tav>
                                      </p:tavLst>
                                    </p:anim>
                                    <p:anim calcmode="lin" valueType="num">
                                      <p:cBhvr>
                                        <p:cTn id="60" dur="100" accel="100000" fill="hold">
                                          <p:stCondLst>
                                            <p:cond delay="900"/>
                                          </p:stCondLst>
                                        </p:cTn>
                                        <p:tgtEl>
                                          <p:spTgt spid="92173"/>
                                        </p:tgtEl>
                                        <p:attrNameLst>
                                          <p:attrName>ppt_y</p:attrName>
                                        </p:attrNameLst>
                                      </p:cBhvr>
                                      <p:tavLst>
                                        <p:tav tm="0">
                                          <p:val>
                                            <p:strVal val="#ppt_y-.03"/>
                                          </p:val>
                                        </p:tav>
                                        <p:tav tm="100000">
                                          <p:val>
                                            <p:strVal val="#ppt_y"/>
                                          </p:val>
                                        </p:tav>
                                      </p:tavLst>
                                    </p:anim>
                                  </p:childTnLst>
                                </p:cTn>
                              </p:par>
                              <p:par>
                                <p:cTn id="61" presetID="37" presetClass="entr" presetSubtype="0" fill="hold" nodeType="withEffect">
                                  <p:stCondLst>
                                    <p:cond delay="0"/>
                                  </p:stCondLst>
                                  <p:childTnLst>
                                    <p:set>
                                      <p:cBhvr>
                                        <p:cTn id="62" dur="1" fill="hold">
                                          <p:stCondLst>
                                            <p:cond delay="0"/>
                                          </p:stCondLst>
                                        </p:cTn>
                                        <p:tgtEl>
                                          <p:spTgt spid="92174"/>
                                        </p:tgtEl>
                                        <p:attrNameLst>
                                          <p:attrName>style.visibility</p:attrName>
                                        </p:attrNameLst>
                                      </p:cBhvr>
                                      <p:to>
                                        <p:strVal val="visible"/>
                                      </p:to>
                                    </p:set>
                                    <p:animEffect transition="in" filter="fade">
                                      <p:cBhvr>
                                        <p:cTn id="63" dur="1000"/>
                                        <p:tgtEl>
                                          <p:spTgt spid="92174"/>
                                        </p:tgtEl>
                                      </p:cBhvr>
                                    </p:animEffect>
                                    <p:anim calcmode="lin" valueType="num">
                                      <p:cBhvr>
                                        <p:cTn id="64" dur="1000" fill="hold"/>
                                        <p:tgtEl>
                                          <p:spTgt spid="92174"/>
                                        </p:tgtEl>
                                        <p:attrNameLst>
                                          <p:attrName>ppt_x</p:attrName>
                                        </p:attrNameLst>
                                      </p:cBhvr>
                                      <p:tavLst>
                                        <p:tav tm="0">
                                          <p:val>
                                            <p:strVal val="#ppt_x"/>
                                          </p:val>
                                        </p:tav>
                                        <p:tav tm="100000">
                                          <p:val>
                                            <p:strVal val="#ppt_x"/>
                                          </p:val>
                                        </p:tav>
                                      </p:tavLst>
                                    </p:anim>
                                    <p:anim calcmode="lin" valueType="num">
                                      <p:cBhvr>
                                        <p:cTn id="65" dur="900" decel="100000" fill="hold"/>
                                        <p:tgtEl>
                                          <p:spTgt spid="92174"/>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92174"/>
                                        </p:tgtEl>
                                        <p:attrNameLst>
                                          <p:attrName>ppt_y</p:attrName>
                                        </p:attrNameLst>
                                      </p:cBhvr>
                                      <p:tavLst>
                                        <p:tav tm="0">
                                          <p:val>
                                            <p:strVal val="#ppt_y-.03"/>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37" presetClass="entr" presetSubtype="0" fill="hold" nodeType="clickEffect">
                                  <p:stCondLst>
                                    <p:cond delay="0"/>
                                  </p:stCondLst>
                                  <p:childTnLst>
                                    <p:set>
                                      <p:cBhvr>
                                        <p:cTn id="70" dur="1" fill="hold">
                                          <p:stCondLst>
                                            <p:cond delay="0"/>
                                          </p:stCondLst>
                                        </p:cTn>
                                        <p:tgtEl>
                                          <p:spTgt spid="92175"/>
                                        </p:tgtEl>
                                        <p:attrNameLst>
                                          <p:attrName>style.visibility</p:attrName>
                                        </p:attrNameLst>
                                      </p:cBhvr>
                                      <p:to>
                                        <p:strVal val="visible"/>
                                      </p:to>
                                    </p:set>
                                    <p:animEffect transition="in" filter="fade">
                                      <p:cBhvr>
                                        <p:cTn id="71" dur="1000"/>
                                        <p:tgtEl>
                                          <p:spTgt spid="92175"/>
                                        </p:tgtEl>
                                      </p:cBhvr>
                                    </p:animEffect>
                                    <p:anim calcmode="lin" valueType="num">
                                      <p:cBhvr>
                                        <p:cTn id="72" dur="1000" fill="hold"/>
                                        <p:tgtEl>
                                          <p:spTgt spid="92175"/>
                                        </p:tgtEl>
                                        <p:attrNameLst>
                                          <p:attrName>ppt_x</p:attrName>
                                        </p:attrNameLst>
                                      </p:cBhvr>
                                      <p:tavLst>
                                        <p:tav tm="0">
                                          <p:val>
                                            <p:strVal val="#ppt_x"/>
                                          </p:val>
                                        </p:tav>
                                        <p:tav tm="100000">
                                          <p:val>
                                            <p:strVal val="#ppt_x"/>
                                          </p:val>
                                        </p:tav>
                                      </p:tavLst>
                                    </p:anim>
                                    <p:anim calcmode="lin" valueType="num">
                                      <p:cBhvr>
                                        <p:cTn id="73" dur="900" decel="100000" fill="hold"/>
                                        <p:tgtEl>
                                          <p:spTgt spid="92175"/>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9217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3 – </a:t>
            </a:r>
            <a:r>
              <a:rPr lang="en-US" altLang="en-US" sz="4000" i="1">
                <a:solidFill>
                  <a:schemeClr val="bg1"/>
                </a:solidFill>
              </a:rPr>
              <a:t>Solution</a:t>
            </a:r>
          </a:p>
        </p:txBody>
      </p:sp>
      <p:sp>
        <p:nvSpPr>
          <p:cNvPr id="102405" name="Rectangle 5"/>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2400"/>
          </a:p>
          <a:p>
            <a:pPr eaLnBrk="1" hangingPunct="1">
              <a:spcBef>
                <a:spcPct val="0"/>
              </a:spcBef>
              <a:buFontTx/>
              <a:buNone/>
            </a:pPr>
            <a:endParaRPr lang="en-US" altLang="en-US" sz="1200"/>
          </a:p>
          <a:p>
            <a:pPr eaLnBrk="1" hangingPunct="1">
              <a:spcBef>
                <a:spcPct val="0"/>
              </a:spcBef>
              <a:buFontTx/>
              <a:buNone/>
            </a:pPr>
            <a:r>
              <a:rPr lang="en-US" altLang="en-US" sz="2400"/>
              <a:t>So, the volume has a propagated error of about 0.06 cubic inch.</a:t>
            </a:r>
            <a:endParaRPr lang="en-US" altLang="en-US" sz="1600"/>
          </a:p>
        </p:txBody>
      </p:sp>
      <p:pic>
        <p:nvPicPr>
          <p:cNvPr id="25604" name="Picture 13" descr="= 4 pi ((0.7)^2) (plus-minus 0.0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524000"/>
            <a:ext cx="21367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14" descr="Substitute for r and d r.&#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2913" y="1543050"/>
            <a:ext cx="2046287"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15" name="Picture 15" descr="approximately plus-minus 0.06158 cubic inch.&#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1550" y="2208213"/>
            <a:ext cx="2713038"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02415"/>
                                        </p:tgtEl>
                                        <p:attrNameLst>
                                          <p:attrName>style.visibility</p:attrName>
                                        </p:attrNameLst>
                                      </p:cBhvr>
                                      <p:to>
                                        <p:strVal val="visible"/>
                                      </p:to>
                                    </p:set>
                                    <p:animEffect transition="in" filter="fade">
                                      <p:cBhvr>
                                        <p:cTn id="7" dur="1000"/>
                                        <p:tgtEl>
                                          <p:spTgt spid="102415"/>
                                        </p:tgtEl>
                                      </p:cBhvr>
                                    </p:animEffect>
                                    <p:anim calcmode="lin" valueType="num">
                                      <p:cBhvr>
                                        <p:cTn id="8" dur="1000" fill="hold"/>
                                        <p:tgtEl>
                                          <p:spTgt spid="102415"/>
                                        </p:tgtEl>
                                        <p:attrNameLst>
                                          <p:attrName>ppt_x</p:attrName>
                                        </p:attrNameLst>
                                      </p:cBhvr>
                                      <p:tavLst>
                                        <p:tav tm="0">
                                          <p:val>
                                            <p:strVal val="#ppt_x"/>
                                          </p:val>
                                        </p:tav>
                                        <p:tav tm="100000">
                                          <p:val>
                                            <p:strVal val="#ppt_x"/>
                                          </p:val>
                                        </p:tav>
                                      </p:tavLst>
                                    </p:anim>
                                    <p:anim calcmode="lin" valueType="num">
                                      <p:cBhvr>
                                        <p:cTn id="9" dur="900" decel="100000" fill="hold"/>
                                        <p:tgtEl>
                                          <p:spTgt spid="10241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02415"/>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102405">
                                            <p:txEl>
                                              <p:pRg st="4" end="4"/>
                                            </p:txEl>
                                          </p:spTgt>
                                        </p:tgtEl>
                                        <p:attrNameLst>
                                          <p:attrName>style.visibility</p:attrName>
                                        </p:attrNameLst>
                                      </p:cBhvr>
                                      <p:to>
                                        <p:strVal val="visible"/>
                                      </p:to>
                                    </p:set>
                                    <p:animEffect transition="in" filter="fade">
                                      <p:cBhvr>
                                        <p:cTn id="13" dur="1000"/>
                                        <p:tgtEl>
                                          <p:spTgt spid="102405">
                                            <p:txEl>
                                              <p:pRg st="4" end="4"/>
                                            </p:txEl>
                                          </p:spTgt>
                                        </p:tgtEl>
                                      </p:cBhvr>
                                    </p:animEffect>
                                    <p:anim calcmode="lin" valueType="num">
                                      <p:cBhvr>
                                        <p:cTn id="14" dur="1000" fill="hold"/>
                                        <p:tgtEl>
                                          <p:spTgt spid="102405">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102405">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102405">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457200" y="1371600"/>
            <a:ext cx="8226425" cy="5256213"/>
          </a:xfrm>
          <a:noFill/>
        </p:spPr>
        <p:txBody>
          <a:bodyPr/>
          <a:lstStyle/>
          <a:p>
            <a:pPr marL="0" indent="0" eaLnBrk="1" hangingPunct="1">
              <a:lnSpc>
                <a:spcPct val="90000"/>
              </a:lnSpc>
              <a:buFontTx/>
              <a:buNone/>
            </a:pPr>
            <a:r>
              <a:rPr lang="en-US" altLang="en-US" sz="2400" dirty="0" smtClean="0"/>
              <a:t>The ratio</a:t>
            </a:r>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endParaRPr lang="en-US" altLang="en-US" sz="2400" dirty="0" smtClean="0"/>
          </a:p>
          <a:p>
            <a:pPr marL="0" indent="0" eaLnBrk="1" hangingPunct="1">
              <a:lnSpc>
                <a:spcPct val="90000"/>
              </a:lnSpc>
              <a:buFontTx/>
              <a:buNone/>
            </a:pPr>
            <a:r>
              <a:rPr lang="en-US" altLang="en-US" sz="2400" dirty="0" smtClean="0"/>
              <a:t>is called the </a:t>
            </a:r>
            <a:r>
              <a:rPr lang="en-US" altLang="en-US" sz="2400" b="1" dirty="0" smtClean="0"/>
              <a:t>relative error.</a:t>
            </a:r>
            <a:r>
              <a:rPr lang="en-US" altLang="en-US" sz="2400" dirty="0" smtClean="0"/>
              <a:t> The corresponding </a:t>
            </a:r>
            <a:r>
              <a:rPr lang="en-US" altLang="en-US" sz="2400" b="1" dirty="0" smtClean="0"/>
              <a:t>percent error</a:t>
            </a:r>
            <a:r>
              <a:rPr lang="en-US" altLang="en-US" sz="2400" dirty="0" smtClean="0"/>
              <a:t> is approximately 4.29%.</a:t>
            </a:r>
          </a:p>
        </p:txBody>
      </p:sp>
      <p:sp>
        <p:nvSpPr>
          <p:cNvPr id="26627" name="Text Box 3"/>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Error Propagation</a:t>
            </a:r>
          </a:p>
        </p:txBody>
      </p:sp>
      <p:pic>
        <p:nvPicPr>
          <p:cNvPr id="26628" name="Picture 6" descr="(d V)/V = (4 pi (r^2) d r)/((4/3) pi (r^3)).&#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057400"/>
            <a:ext cx="1687513"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7" descr="= (3 d r)/r.&#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4200" y="3033713"/>
            <a:ext cx="823913"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10" descr="Ratio of d V to V.&#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02113" y="2286000"/>
            <a:ext cx="1506537"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1" descr="Simplify.&#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56088" y="3046413"/>
            <a:ext cx="823912"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12" descr="Substitute for d r and r.&#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313" y="4137025"/>
            <a:ext cx="2046287" cy="26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3" name="Picture 2" descr="approximately (3(plus-minus 0.01))/0.7.&#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708150" y="3810000"/>
            <a:ext cx="14922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4" name="Picture 3" descr="approximately plus-minus 0.0429.&#10;"/>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749425" y="4770438"/>
            <a:ext cx="14097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buFontTx/>
              <a:buNone/>
            </a:pPr>
            <a:r>
              <a:rPr lang="en-US" altLang="en-US" sz="4000"/>
              <a:t>Calculating Differentials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455613" y="1370013"/>
            <a:ext cx="8226425" cy="5256212"/>
          </a:xfrm>
          <a:noFill/>
        </p:spPr>
        <p:txBody>
          <a:bodyPr/>
          <a:lstStyle/>
          <a:p>
            <a:pPr marL="0" indent="0" eaLnBrk="1" hangingPunct="1">
              <a:buFontTx/>
              <a:buNone/>
            </a:pPr>
            <a:r>
              <a:rPr lang="en-US" altLang="en-US" sz="2400" smtClean="0"/>
              <a:t>Each of the differentiation rules can be written in </a:t>
            </a:r>
            <a:r>
              <a:rPr lang="en-US" altLang="en-US" sz="2400" b="1" smtClean="0"/>
              <a:t>differential form.</a:t>
            </a:r>
          </a:p>
        </p:txBody>
      </p:sp>
      <p:sp>
        <p:nvSpPr>
          <p:cNvPr id="28675" name="Text Box 3"/>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Calculating Differentials</a:t>
            </a:r>
          </a:p>
        </p:txBody>
      </p:sp>
      <p:pic>
        <p:nvPicPr>
          <p:cNvPr id="28676" name="Picture 1" descr="Differential formulas. Let u and v be differentiable functions of x. (item 1). Constant multiple: d[c u] = (c)(d u). (item 2). Sum or difference: d[u plus-minus v] = d u plus-minus d v. (item 3). Product: d[u v] = (u)(d v) + (v)(d u). (item 4). Quotient: d[u/v] = ((v)(d u) minus (u)(d v))/(v^2).&#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5950" y="2376488"/>
            <a:ext cx="8147050" cy="305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4 – </a:t>
            </a:r>
            <a:r>
              <a:rPr lang="en-US" altLang="en-US" sz="4000" i="1">
                <a:solidFill>
                  <a:schemeClr val="bg1"/>
                </a:solidFill>
              </a:rPr>
              <a:t>Finding Differentials</a:t>
            </a:r>
          </a:p>
        </p:txBody>
      </p:sp>
      <p:pic>
        <p:nvPicPr>
          <p:cNvPr id="29699" name="Picture 1" descr="(item a). Function: y = x^2. Derivative: (d y)/(d x) = 2 x. Differential: d y = (2 x)(d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3313" y="1628775"/>
            <a:ext cx="6135687"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item b). y = sqrt(x). (d y)/(d x) = 1/(2 sqrt(x)). d y = (d x)/(2 sqrt(x)).&#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28713" y="2916238"/>
            <a:ext cx="60340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item c). y = 2 sin(x). (d y)/(d x) = 2 cos(x). d y = 2 cos(x) (d x).&#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41413" y="3709988"/>
            <a:ext cx="6478587"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item d). y = x cos(x). (d y)/(d x) = negative x sin(x) + cos(x). d y = (negative x sin(x) + cos(x)) (d x).&#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1563" y="4522788"/>
            <a:ext cx="7721600" cy="58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item e). y = 1/x. (d y)/(d x) = negative 1/(x^2). d y = negative (d x)/(x^2).&#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103313" y="5310188"/>
            <a:ext cx="6059487"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anim calcmode="lin" valueType="num">
                                      <p:cBhvr>
                                        <p:cTn id="16" dur="1000" fill="hold"/>
                                        <p:tgtEl>
                                          <p:spTgt spid="4"/>
                                        </p:tgtEl>
                                        <p:attrNameLst>
                                          <p:attrName>ppt_x</p:attrName>
                                        </p:attrNameLst>
                                      </p:cBhvr>
                                      <p:tavLst>
                                        <p:tav tm="0">
                                          <p:val>
                                            <p:strVal val="#ppt_x"/>
                                          </p:val>
                                        </p:tav>
                                        <p:tav tm="100000">
                                          <p:val>
                                            <p:strVal val="#ppt_x"/>
                                          </p:val>
                                        </p:tav>
                                      </p:tavLst>
                                    </p:anim>
                                    <p:anim calcmode="lin" valueType="num">
                                      <p:cBhvr>
                                        <p:cTn id="17" dur="900" decel="100000" fill="hold"/>
                                        <p:tgtEl>
                                          <p:spTgt spid="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anim calcmode="lin" valueType="num">
                                      <p:cBhvr>
                                        <p:cTn id="24" dur="1000" fill="hold"/>
                                        <p:tgtEl>
                                          <p:spTgt spid="5"/>
                                        </p:tgtEl>
                                        <p:attrNameLst>
                                          <p:attrName>ppt_x</p:attrName>
                                        </p:attrNameLst>
                                      </p:cBhvr>
                                      <p:tavLst>
                                        <p:tav tm="0">
                                          <p:val>
                                            <p:strVal val="#ppt_x"/>
                                          </p:val>
                                        </p:tav>
                                        <p:tav tm="100000">
                                          <p:val>
                                            <p:strVal val="#ppt_x"/>
                                          </p:val>
                                        </p:tav>
                                      </p:tavLst>
                                    </p:anim>
                                    <p:anim calcmode="lin" valueType="num">
                                      <p:cBhvr>
                                        <p:cTn id="25" dur="900" decel="100000" fill="hold"/>
                                        <p:tgtEl>
                                          <p:spTgt spid="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900" decel="100000" fill="hold"/>
                                        <p:tgtEl>
                                          <p:spTgt spid="6"/>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455613" y="1370013"/>
            <a:ext cx="8226425" cy="5256212"/>
          </a:xfrm>
        </p:spPr>
        <p:txBody>
          <a:bodyPr/>
          <a:lstStyle/>
          <a:p>
            <a:pPr marL="0" indent="0" eaLnBrk="1" hangingPunct="1">
              <a:buFontTx/>
              <a:buNone/>
              <a:defRPr/>
            </a:pPr>
            <a:r>
              <a:rPr lang="en-US" altLang="en-US" sz="2400" dirty="0" smtClean="0"/>
              <a:t>The notation in Example 4 is called the </a:t>
            </a:r>
            <a:r>
              <a:rPr lang="en-US" altLang="en-US" sz="2400" b="1" dirty="0" smtClean="0"/>
              <a:t>Leibniz notation </a:t>
            </a:r>
            <a:r>
              <a:rPr lang="en-US" altLang="en-US" sz="2400" dirty="0" smtClean="0"/>
              <a:t>for derivatives and differentials, named after the German mathematician Gottfried Wilhelm Leibniz.</a:t>
            </a:r>
          </a:p>
          <a:p>
            <a:pPr marL="0" indent="0" eaLnBrk="1" hangingPunct="1">
              <a:lnSpc>
                <a:spcPct val="90000"/>
              </a:lnSpc>
              <a:buFontTx/>
              <a:buNone/>
              <a:defRPr/>
            </a:pPr>
            <a:endParaRPr lang="en-US" altLang="en-US" sz="2400" dirty="0" smtClean="0"/>
          </a:p>
          <a:p>
            <a:pPr marL="0" indent="0" eaLnBrk="1" hangingPunct="1">
              <a:lnSpc>
                <a:spcPct val="90000"/>
              </a:lnSpc>
              <a:buFontTx/>
              <a:buNone/>
              <a:defRPr/>
            </a:pPr>
            <a:r>
              <a:rPr lang="en-US" altLang="en-US" sz="2400" dirty="0" smtClean="0"/>
              <a:t>Differentials can be used to approximate function values. To do this for the function given by </a:t>
            </a:r>
            <a:r>
              <a:rPr lang="en-US" altLang="en-US" sz="2400" i="1" dirty="0" smtClean="0"/>
              <a:t>y</a:t>
            </a:r>
            <a:r>
              <a:rPr lang="en-US" altLang="en-US" sz="2400" dirty="0" smtClean="0"/>
              <a:t> = </a:t>
            </a:r>
            <a:r>
              <a:rPr lang="en-US" altLang="en-US" sz="2400" i="1" dirty="0" smtClean="0"/>
              <a:t>f</a:t>
            </a:r>
            <a:r>
              <a:rPr lang="en-US" altLang="en-US" sz="2400" dirty="0" smtClean="0"/>
              <a:t>(</a:t>
            </a:r>
            <a:r>
              <a:rPr lang="en-US" altLang="en-US" sz="2400" i="1" dirty="0" smtClean="0"/>
              <a:t>x</a:t>
            </a:r>
            <a:r>
              <a:rPr lang="en-US" altLang="en-US" sz="2400" dirty="0" smtClean="0"/>
              <a:t>), use the formula</a:t>
            </a:r>
          </a:p>
          <a:p>
            <a:pPr marL="0" indent="0" eaLnBrk="1" hangingPunct="1">
              <a:lnSpc>
                <a:spcPct val="90000"/>
              </a:lnSpc>
              <a:buFontTx/>
              <a:buNone/>
              <a:defRPr/>
            </a:pPr>
            <a:endParaRPr lang="en-US" altLang="en-US" sz="2400" dirty="0" smtClean="0"/>
          </a:p>
          <a:p>
            <a:pPr marL="0" indent="0" eaLnBrk="1" hangingPunct="1">
              <a:lnSpc>
                <a:spcPct val="90000"/>
              </a:lnSpc>
              <a:buFontTx/>
              <a:buNone/>
              <a:defRPr/>
            </a:pPr>
            <a:endParaRPr lang="en-US" altLang="en-US" sz="2400" dirty="0" smtClean="0"/>
          </a:p>
          <a:p>
            <a:pPr marL="0" indent="0" eaLnBrk="1" hangingPunct="1">
              <a:lnSpc>
                <a:spcPct val="90000"/>
              </a:lnSpc>
              <a:buFontTx/>
              <a:buNone/>
              <a:defRPr/>
            </a:pPr>
            <a:endParaRPr lang="en-US" altLang="en-US" sz="1050" dirty="0" smtClean="0"/>
          </a:p>
          <a:p>
            <a:pPr marL="0" indent="0" eaLnBrk="1" hangingPunct="1">
              <a:lnSpc>
                <a:spcPct val="90000"/>
              </a:lnSpc>
              <a:buFontTx/>
              <a:buNone/>
              <a:defRPr/>
            </a:pPr>
            <a:r>
              <a:rPr lang="en-US" altLang="en-US" sz="2400" dirty="0" smtClean="0"/>
              <a:t>which is derived from the approximation</a:t>
            </a:r>
            <a:r>
              <a:rPr lang="en-US" altLang="en-US" sz="1200" dirty="0" smtClean="0"/>
              <a:t>              </a:t>
            </a:r>
          </a:p>
          <a:p>
            <a:pPr marL="0" indent="0" eaLnBrk="1" hangingPunct="1">
              <a:lnSpc>
                <a:spcPct val="90000"/>
              </a:lnSpc>
              <a:buFontTx/>
              <a:buNone/>
              <a:defRPr/>
            </a:pPr>
            <a:r>
              <a:rPr lang="en-US" altLang="en-US" sz="2400" dirty="0" smtClean="0"/>
              <a:t>	    </a:t>
            </a:r>
            <a:r>
              <a:rPr lang="el-GR" altLang="en-US" sz="2400" dirty="0" smtClean="0"/>
              <a:t>Δ</a:t>
            </a:r>
            <a:r>
              <a:rPr lang="en-US" altLang="en-US" sz="2400" i="1" dirty="0" smtClean="0"/>
              <a:t>y</a:t>
            </a:r>
            <a:r>
              <a:rPr lang="en-US" altLang="en-US" sz="2400" dirty="0" smtClean="0"/>
              <a:t> = </a:t>
            </a:r>
            <a:r>
              <a:rPr lang="en-US" altLang="en-US" sz="2400" i="1" dirty="0" smtClean="0"/>
              <a:t>f</a:t>
            </a:r>
            <a:r>
              <a:rPr lang="en-US" altLang="en-US" sz="2400" dirty="0" smtClean="0"/>
              <a:t>(</a:t>
            </a:r>
            <a:r>
              <a:rPr lang="en-US" altLang="en-US" sz="2400" i="1" dirty="0" smtClean="0"/>
              <a:t>x</a:t>
            </a:r>
            <a:r>
              <a:rPr lang="en-US" altLang="en-US" sz="2400" dirty="0" smtClean="0"/>
              <a:t> + </a:t>
            </a:r>
            <a:r>
              <a:rPr lang="el-GR" altLang="en-US" sz="2400" dirty="0" smtClean="0"/>
              <a:t>Δ</a:t>
            </a:r>
            <a:r>
              <a:rPr lang="en-US" altLang="en-US" sz="2400" i="1" dirty="0" smtClean="0"/>
              <a:t>x</a:t>
            </a:r>
            <a:r>
              <a:rPr lang="en-US" altLang="en-US" sz="2400" dirty="0" smtClean="0"/>
              <a:t>) – </a:t>
            </a:r>
            <a:r>
              <a:rPr lang="en-US" altLang="en-US" sz="2400" i="1" dirty="0" smtClean="0"/>
              <a:t>f</a:t>
            </a:r>
            <a:r>
              <a:rPr lang="en-US" altLang="en-US" sz="2400" dirty="0" smtClean="0"/>
              <a:t>(</a:t>
            </a:r>
            <a:r>
              <a:rPr lang="en-US" altLang="en-US" sz="2400" i="1" dirty="0" smtClean="0"/>
              <a:t>x</a:t>
            </a:r>
            <a:r>
              <a:rPr lang="en-US" altLang="en-US" sz="2400" dirty="0" smtClean="0"/>
              <a:t>) </a:t>
            </a:r>
            <a:r>
              <a:rPr lang="en-US" altLang="en-US" sz="2400" dirty="0" smtClean="0">
                <a:cs typeface="Arial" panose="020B0604020202020204" pitchFamily="34" charset="0"/>
              </a:rPr>
              <a:t>≈ </a:t>
            </a:r>
            <a:r>
              <a:rPr lang="en-US" altLang="en-US" sz="2400" i="1" dirty="0" smtClean="0">
                <a:cs typeface="Arial" panose="020B0604020202020204" pitchFamily="34" charset="0"/>
              </a:rPr>
              <a:t>dy</a:t>
            </a:r>
            <a:r>
              <a:rPr lang="en-US" altLang="en-US" sz="2400" dirty="0" smtClean="0">
                <a:cs typeface="Arial" panose="020B0604020202020204" pitchFamily="34" charset="0"/>
              </a:rPr>
              <a:t>.</a:t>
            </a:r>
          </a:p>
          <a:p>
            <a:pPr marL="0" indent="0" eaLnBrk="1" hangingPunct="1">
              <a:lnSpc>
                <a:spcPct val="90000"/>
              </a:lnSpc>
              <a:buFontTx/>
              <a:buNone/>
              <a:defRPr/>
            </a:pPr>
            <a:endParaRPr lang="en-US" altLang="en-US" sz="2400" i="1" dirty="0" smtClean="0">
              <a:cs typeface="Arial" panose="020B0604020202020204" pitchFamily="34" charset="0"/>
            </a:endParaRPr>
          </a:p>
          <a:p>
            <a:pPr marL="0" indent="0" eaLnBrk="1" hangingPunct="1">
              <a:lnSpc>
                <a:spcPct val="90000"/>
              </a:lnSpc>
              <a:buFontTx/>
              <a:buNone/>
              <a:defRPr/>
            </a:pPr>
            <a:r>
              <a:rPr lang="en-US" altLang="en-US" sz="2400" dirty="0" smtClean="0"/>
              <a:t>The key to using this formula is to choose a value for </a:t>
            </a:r>
            <a:r>
              <a:rPr lang="en-US" altLang="en-US" sz="2400" i="1" dirty="0" smtClean="0"/>
              <a:t>x </a:t>
            </a:r>
            <a:r>
              <a:rPr lang="en-US" altLang="en-US" sz="2400" dirty="0" smtClean="0"/>
              <a:t>that makes the calculations easier.</a:t>
            </a:r>
          </a:p>
          <a:p>
            <a:pPr marL="0" indent="0" eaLnBrk="1" hangingPunct="1">
              <a:lnSpc>
                <a:spcPct val="90000"/>
              </a:lnSpc>
              <a:buFontTx/>
              <a:buNone/>
              <a:defRPr/>
            </a:pPr>
            <a:endParaRPr lang="en-US" altLang="en-US" sz="2400" dirty="0" smtClean="0"/>
          </a:p>
        </p:txBody>
      </p:sp>
      <p:sp>
        <p:nvSpPr>
          <p:cNvPr id="30723" name="Text Box 3"/>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Calculating Differentials</a:t>
            </a:r>
          </a:p>
        </p:txBody>
      </p:sp>
      <p:pic>
        <p:nvPicPr>
          <p:cNvPr id="30724" name="Picture 1" descr="f(x + Delta x) approximately f(x) + d y = f(x) + (f prime (x)) (d x).&#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686175"/>
            <a:ext cx="4665663"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37160"/>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a:solidFill>
                  <a:schemeClr val="bg1"/>
                </a:solidFill>
              </a:rPr>
              <a:t>Example 7 – </a:t>
            </a:r>
            <a:r>
              <a:rPr lang="en-US" altLang="en-US" i="1">
                <a:solidFill>
                  <a:schemeClr val="bg1"/>
                </a:solidFill>
              </a:rPr>
              <a:t>Approximating Function Values</a:t>
            </a:r>
          </a:p>
        </p:txBody>
      </p:sp>
      <p:sp>
        <p:nvSpPr>
          <p:cNvPr id="99332" name="Rectangle 4"/>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2400" dirty="0" smtClean="0"/>
              <a:t>Use differentials to approximate</a:t>
            </a:r>
          </a:p>
          <a:p>
            <a:pPr eaLnBrk="1" hangingPunct="1">
              <a:defRPr/>
            </a:pPr>
            <a:endParaRPr lang="en-US" altLang="en-US" sz="2400" dirty="0" smtClean="0"/>
          </a:p>
          <a:p>
            <a:pPr eaLnBrk="1" hangingPunct="1">
              <a:lnSpc>
                <a:spcPct val="110000"/>
              </a:lnSpc>
              <a:spcBef>
                <a:spcPct val="20000"/>
              </a:spcBef>
              <a:defRPr/>
            </a:pPr>
            <a:r>
              <a:rPr lang="en-US" altLang="en-US" sz="2400" dirty="0">
                <a:solidFill>
                  <a:srgbClr val="D7181E"/>
                </a:solidFill>
                <a:latin typeface="+mn-lt"/>
                <a:cs typeface="Arial" panose="020B0604020202020204" pitchFamily="34" charset="0"/>
              </a:rPr>
              <a:t>Solution:</a:t>
            </a:r>
          </a:p>
          <a:p>
            <a:pPr eaLnBrk="1" hangingPunct="1">
              <a:defRPr/>
            </a:pPr>
            <a:r>
              <a:rPr lang="en-US" altLang="en-US" sz="2400" dirty="0" smtClean="0"/>
              <a:t>Using                  you can write</a:t>
            </a:r>
          </a:p>
          <a:p>
            <a:pPr eaLnBrk="1" hangingPunct="1">
              <a:defRPr/>
            </a:pPr>
            <a:endParaRPr lang="en-US" altLang="en-US" sz="2400" dirty="0" smtClean="0"/>
          </a:p>
          <a:p>
            <a:pPr eaLnBrk="1" hangingPunct="1">
              <a:defRPr/>
            </a:pPr>
            <a:endParaRPr lang="en-US" altLang="en-US" sz="2400" dirty="0" smtClean="0">
              <a:solidFill>
                <a:srgbClr val="0073AE"/>
              </a:solidFill>
            </a:endParaRPr>
          </a:p>
          <a:p>
            <a:pPr eaLnBrk="1" hangingPunct="1">
              <a:defRPr/>
            </a:pPr>
            <a:endParaRPr lang="en-US" altLang="en-US" sz="2400" dirty="0" smtClean="0">
              <a:solidFill>
                <a:srgbClr val="0073AE"/>
              </a:solidFill>
            </a:endParaRPr>
          </a:p>
          <a:p>
            <a:pPr eaLnBrk="1" hangingPunct="1">
              <a:defRPr/>
            </a:pPr>
            <a:r>
              <a:rPr lang="en-US" altLang="en-US" sz="2400" dirty="0" smtClean="0"/>
              <a:t>Now, choosing </a:t>
            </a:r>
            <a:r>
              <a:rPr lang="en-US" altLang="en-US" sz="2400" i="1" dirty="0" smtClean="0"/>
              <a:t>x</a:t>
            </a:r>
            <a:r>
              <a:rPr lang="en-US" altLang="en-US" sz="2400" dirty="0" smtClean="0"/>
              <a:t> = 16 and </a:t>
            </a:r>
            <a:r>
              <a:rPr lang="en-US" altLang="en-US" sz="2400" i="1" dirty="0" smtClean="0"/>
              <a:t>dx</a:t>
            </a:r>
            <a:r>
              <a:rPr lang="en-US" altLang="en-US" sz="2400" dirty="0" smtClean="0"/>
              <a:t> = 0.5, you obtain the following approximation.</a:t>
            </a:r>
            <a:endParaRPr lang="en-US" altLang="en-US" sz="2400" dirty="0"/>
          </a:p>
          <a:p>
            <a:pPr eaLnBrk="1" hangingPunct="1">
              <a:defRPr/>
            </a:pPr>
            <a:endParaRPr lang="en-US" altLang="en-US" sz="2400" dirty="0" smtClean="0"/>
          </a:p>
          <a:p>
            <a:pPr eaLnBrk="1" hangingPunct="1">
              <a:defRPr/>
            </a:pPr>
            <a:endParaRPr lang="en-US" altLang="en-US" sz="2400" dirty="0"/>
          </a:p>
          <a:p>
            <a:pPr eaLnBrk="1" hangingPunct="1">
              <a:defRPr/>
            </a:pPr>
            <a:endParaRPr lang="en-US" altLang="en-US" sz="2400" dirty="0" smtClean="0"/>
          </a:p>
          <a:p>
            <a:pPr eaLnBrk="1" hangingPunct="1">
              <a:defRPr/>
            </a:pPr>
            <a:r>
              <a:rPr lang="en-IN" sz="2400" dirty="0"/>
              <a:t>So, </a:t>
            </a:r>
            <a:endParaRPr lang="en-US" altLang="en-US" sz="2400" dirty="0" smtClean="0"/>
          </a:p>
        </p:txBody>
      </p:sp>
      <p:pic>
        <p:nvPicPr>
          <p:cNvPr id="99333" name="Picture 5" descr="f(x) = sqrt(x),&#10;"/>
          <p:cNvPicPr>
            <a:picLocks noChangeAspect="1" noChangeArrowheads="1"/>
          </p:cNvPicPr>
          <p:nvPr/>
        </p:nvPicPr>
        <p:blipFill>
          <a:blip r:embed="rId2">
            <a:extLst>
              <a:ext uri="{28A0092B-C50C-407E-A947-70E740481C1C}">
                <a14:useLocalDpi xmlns:a14="http://schemas.microsoft.com/office/drawing/2010/main" val="0"/>
              </a:ext>
            </a:extLst>
          </a:blip>
          <a:srcRect l="18344" r="44968"/>
          <a:stretch>
            <a:fillRect/>
          </a:stretch>
        </p:blipFill>
        <p:spPr bwMode="auto">
          <a:xfrm>
            <a:off x="1343025" y="2606675"/>
            <a:ext cx="1371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9334" name="Picture 6" descr="f(x + Delta x) approximately f(x) + (f prime (x)) (d x)= sqrt(x) + (1/(2 sqrt(x))) (d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588" y="3048000"/>
            <a:ext cx="5357812"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9336" name="Picture 8" descr="f(x + Delta x) = sqrt(16.5) approximately sqrt(16) + (1/(2 sqrt(16))) (0.5).&#10;"/>
          <p:cNvPicPr>
            <a:picLocks noChangeAspect="1" noChangeArrowheads="1"/>
          </p:cNvPicPr>
          <p:nvPr/>
        </p:nvPicPr>
        <p:blipFill>
          <a:blip r:embed="rId4">
            <a:extLst>
              <a:ext uri="{28A0092B-C50C-407E-A947-70E740481C1C}">
                <a14:useLocalDpi xmlns:a14="http://schemas.microsoft.com/office/drawing/2010/main" val="0"/>
              </a:ext>
            </a:extLst>
          </a:blip>
          <a:srcRect t="-10596" r="36861"/>
          <a:stretch>
            <a:fillRect/>
          </a:stretch>
        </p:blipFill>
        <p:spPr bwMode="auto">
          <a:xfrm>
            <a:off x="523875" y="4867275"/>
            <a:ext cx="5019675"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9" descr="sqrt(16.5).&#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4100" y="1393825"/>
            <a:ext cx="89535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9338" name="Picture 10" descr="= 4 + (1/8)(1/2).&#10;"/>
          <p:cNvPicPr>
            <a:picLocks noChangeAspect="1" noChangeArrowheads="1"/>
          </p:cNvPicPr>
          <p:nvPr/>
        </p:nvPicPr>
        <p:blipFill>
          <a:blip r:embed="rId4">
            <a:extLst>
              <a:ext uri="{28A0092B-C50C-407E-A947-70E740481C1C}">
                <a14:useLocalDpi xmlns:a14="http://schemas.microsoft.com/office/drawing/2010/main" val="0"/>
              </a:ext>
            </a:extLst>
          </a:blip>
          <a:srcRect l="63139" t="-5960" r="13858"/>
          <a:stretch>
            <a:fillRect/>
          </a:stretch>
        </p:blipFill>
        <p:spPr bwMode="auto">
          <a:xfrm>
            <a:off x="5543550" y="4943475"/>
            <a:ext cx="1828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9339" name="Picture 11" descr="= 4.0625.&#10;"/>
          <p:cNvPicPr>
            <a:picLocks noChangeAspect="1" noChangeArrowheads="1"/>
          </p:cNvPicPr>
          <p:nvPr/>
        </p:nvPicPr>
        <p:blipFill>
          <a:blip r:embed="rId4">
            <a:extLst>
              <a:ext uri="{28A0092B-C50C-407E-A947-70E740481C1C}">
                <a14:useLocalDpi xmlns:a14="http://schemas.microsoft.com/office/drawing/2010/main" val="0"/>
              </a:ext>
            </a:extLst>
          </a:blip>
          <a:srcRect l="85184" t="4636"/>
          <a:stretch>
            <a:fillRect/>
          </a:stretch>
        </p:blipFill>
        <p:spPr bwMode="auto">
          <a:xfrm>
            <a:off x="7296150" y="5067300"/>
            <a:ext cx="11779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sqrt(16.5) approximately 4.0625.&#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5903913"/>
            <a:ext cx="1781175"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99332">
                                            <p:txEl>
                                              <p:pRg st="2" end="2"/>
                                            </p:txEl>
                                          </p:spTgt>
                                        </p:tgtEl>
                                        <p:attrNameLst>
                                          <p:attrName>style.visibility</p:attrName>
                                        </p:attrNameLst>
                                      </p:cBhvr>
                                      <p:to>
                                        <p:strVal val="visible"/>
                                      </p:to>
                                    </p:set>
                                    <p:animEffect transition="in" filter="fade">
                                      <p:cBhvr>
                                        <p:cTn id="7" dur="1000"/>
                                        <p:tgtEl>
                                          <p:spTgt spid="99332">
                                            <p:txEl>
                                              <p:pRg st="2" end="2"/>
                                            </p:txEl>
                                          </p:spTgt>
                                        </p:tgtEl>
                                      </p:cBhvr>
                                    </p:animEffect>
                                    <p:anim calcmode="lin" valueType="num">
                                      <p:cBhvr>
                                        <p:cTn id="8" dur="1000" fill="hold"/>
                                        <p:tgtEl>
                                          <p:spTgt spid="99332">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99332">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99332">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99332">
                                            <p:txEl>
                                              <p:pRg st="3" end="3"/>
                                            </p:txEl>
                                          </p:spTgt>
                                        </p:tgtEl>
                                        <p:attrNameLst>
                                          <p:attrName>style.visibility</p:attrName>
                                        </p:attrNameLst>
                                      </p:cBhvr>
                                      <p:to>
                                        <p:strVal val="visible"/>
                                      </p:to>
                                    </p:set>
                                    <p:animEffect transition="in" filter="fade">
                                      <p:cBhvr>
                                        <p:cTn id="13" dur="1000"/>
                                        <p:tgtEl>
                                          <p:spTgt spid="99332">
                                            <p:txEl>
                                              <p:pRg st="3" end="3"/>
                                            </p:txEl>
                                          </p:spTgt>
                                        </p:tgtEl>
                                      </p:cBhvr>
                                    </p:animEffect>
                                    <p:anim calcmode="lin" valueType="num">
                                      <p:cBhvr>
                                        <p:cTn id="14" dur="1000" fill="hold"/>
                                        <p:tgtEl>
                                          <p:spTgt spid="99332">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99332">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99332">
                                            <p:txEl>
                                              <p:pRg st="3" end="3"/>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99333"/>
                                        </p:tgtEl>
                                        <p:attrNameLst>
                                          <p:attrName>style.visibility</p:attrName>
                                        </p:attrNameLst>
                                      </p:cBhvr>
                                      <p:to>
                                        <p:strVal val="visible"/>
                                      </p:to>
                                    </p:set>
                                    <p:animEffect transition="in" filter="fade">
                                      <p:cBhvr>
                                        <p:cTn id="19" dur="1000"/>
                                        <p:tgtEl>
                                          <p:spTgt spid="99333"/>
                                        </p:tgtEl>
                                      </p:cBhvr>
                                    </p:animEffect>
                                    <p:anim calcmode="lin" valueType="num">
                                      <p:cBhvr>
                                        <p:cTn id="20" dur="1000" fill="hold"/>
                                        <p:tgtEl>
                                          <p:spTgt spid="99333"/>
                                        </p:tgtEl>
                                        <p:attrNameLst>
                                          <p:attrName>ppt_x</p:attrName>
                                        </p:attrNameLst>
                                      </p:cBhvr>
                                      <p:tavLst>
                                        <p:tav tm="0">
                                          <p:val>
                                            <p:strVal val="#ppt_x"/>
                                          </p:val>
                                        </p:tav>
                                        <p:tav tm="100000">
                                          <p:val>
                                            <p:strVal val="#ppt_x"/>
                                          </p:val>
                                        </p:tav>
                                      </p:tavLst>
                                    </p:anim>
                                    <p:anim calcmode="lin" valueType="num">
                                      <p:cBhvr>
                                        <p:cTn id="21" dur="900" decel="100000" fill="hold"/>
                                        <p:tgtEl>
                                          <p:spTgt spid="99333"/>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99333"/>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99334"/>
                                        </p:tgtEl>
                                        <p:attrNameLst>
                                          <p:attrName>style.visibility</p:attrName>
                                        </p:attrNameLst>
                                      </p:cBhvr>
                                      <p:to>
                                        <p:strVal val="visible"/>
                                      </p:to>
                                    </p:set>
                                    <p:animEffect transition="in" filter="fade">
                                      <p:cBhvr>
                                        <p:cTn id="25" dur="1000"/>
                                        <p:tgtEl>
                                          <p:spTgt spid="99334"/>
                                        </p:tgtEl>
                                      </p:cBhvr>
                                    </p:animEffect>
                                    <p:anim calcmode="lin" valueType="num">
                                      <p:cBhvr>
                                        <p:cTn id="26" dur="1000" fill="hold"/>
                                        <p:tgtEl>
                                          <p:spTgt spid="99334"/>
                                        </p:tgtEl>
                                        <p:attrNameLst>
                                          <p:attrName>ppt_x</p:attrName>
                                        </p:attrNameLst>
                                      </p:cBhvr>
                                      <p:tavLst>
                                        <p:tav tm="0">
                                          <p:val>
                                            <p:strVal val="#ppt_x"/>
                                          </p:val>
                                        </p:tav>
                                        <p:tav tm="100000">
                                          <p:val>
                                            <p:strVal val="#ppt_x"/>
                                          </p:val>
                                        </p:tav>
                                      </p:tavLst>
                                    </p:anim>
                                    <p:anim calcmode="lin" valueType="num">
                                      <p:cBhvr>
                                        <p:cTn id="27" dur="900" decel="100000" fill="hold"/>
                                        <p:tgtEl>
                                          <p:spTgt spid="9933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99334"/>
                                        </p:tgtEl>
                                        <p:attrNameLst>
                                          <p:attrName>ppt_y</p:attrName>
                                        </p:attrNameLst>
                                      </p:cBhvr>
                                      <p:tavLst>
                                        <p:tav tm="0">
                                          <p:val>
                                            <p:strVal val="#ppt_y-.03"/>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37" presetClass="entr" presetSubtype="0" fill="hold" nodeType="clickEffect">
                                  <p:stCondLst>
                                    <p:cond delay="0"/>
                                  </p:stCondLst>
                                  <p:childTnLst>
                                    <p:set>
                                      <p:cBhvr>
                                        <p:cTn id="32" dur="1" fill="hold">
                                          <p:stCondLst>
                                            <p:cond delay="0"/>
                                          </p:stCondLst>
                                        </p:cTn>
                                        <p:tgtEl>
                                          <p:spTgt spid="99332">
                                            <p:txEl>
                                              <p:pRg st="7" end="7"/>
                                            </p:txEl>
                                          </p:spTgt>
                                        </p:tgtEl>
                                        <p:attrNameLst>
                                          <p:attrName>style.visibility</p:attrName>
                                        </p:attrNameLst>
                                      </p:cBhvr>
                                      <p:to>
                                        <p:strVal val="visible"/>
                                      </p:to>
                                    </p:set>
                                    <p:animEffect transition="in" filter="fade">
                                      <p:cBhvr>
                                        <p:cTn id="33" dur="1000"/>
                                        <p:tgtEl>
                                          <p:spTgt spid="99332">
                                            <p:txEl>
                                              <p:pRg st="7" end="7"/>
                                            </p:txEl>
                                          </p:spTgt>
                                        </p:tgtEl>
                                      </p:cBhvr>
                                    </p:animEffect>
                                    <p:anim calcmode="lin" valueType="num">
                                      <p:cBhvr>
                                        <p:cTn id="34" dur="1000" fill="hold"/>
                                        <p:tgtEl>
                                          <p:spTgt spid="99332">
                                            <p:txEl>
                                              <p:pRg st="7" end="7"/>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99332">
                                            <p:txEl>
                                              <p:pRg st="7" end="7"/>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99332">
                                            <p:txEl>
                                              <p:pRg st="7" end="7"/>
                                            </p:txEl>
                                          </p:spTgt>
                                        </p:tgtEl>
                                        <p:attrNameLst>
                                          <p:attrName>ppt_y</p:attrName>
                                        </p:attrNameLst>
                                      </p:cBhvr>
                                      <p:tavLst>
                                        <p:tav tm="0">
                                          <p:val>
                                            <p:strVal val="#ppt_y-.03"/>
                                          </p:val>
                                        </p:tav>
                                        <p:tav tm="100000">
                                          <p:val>
                                            <p:strVal val="#ppt_y"/>
                                          </p:val>
                                        </p:tav>
                                      </p:tavLst>
                                    </p:anim>
                                  </p:childTnLst>
                                </p:cTn>
                              </p:par>
                              <p:par>
                                <p:cTn id="37" presetID="37" presetClass="entr" presetSubtype="0" fill="hold" nodeType="withEffect">
                                  <p:stCondLst>
                                    <p:cond delay="0"/>
                                  </p:stCondLst>
                                  <p:childTnLst>
                                    <p:set>
                                      <p:cBhvr>
                                        <p:cTn id="38" dur="1" fill="hold">
                                          <p:stCondLst>
                                            <p:cond delay="0"/>
                                          </p:stCondLst>
                                        </p:cTn>
                                        <p:tgtEl>
                                          <p:spTgt spid="99336"/>
                                        </p:tgtEl>
                                        <p:attrNameLst>
                                          <p:attrName>style.visibility</p:attrName>
                                        </p:attrNameLst>
                                      </p:cBhvr>
                                      <p:to>
                                        <p:strVal val="visible"/>
                                      </p:to>
                                    </p:set>
                                    <p:animEffect transition="in" filter="fade">
                                      <p:cBhvr>
                                        <p:cTn id="39" dur="1000"/>
                                        <p:tgtEl>
                                          <p:spTgt spid="99336"/>
                                        </p:tgtEl>
                                      </p:cBhvr>
                                    </p:animEffect>
                                    <p:anim calcmode="lin" valueType="num">
                                      <p:cBhvr>
                                        <p:cTn id="40" dur="1000" fill="hold"/>
                                        <p:tgtEl>
                                          <p:spTgt spid="99336"/>
                                        </p:tgtEl>
                                        <p:attrNameLst>
                                          <p:attrName>ppt_x</p:attrName>
                                        </p:attrNameLst>
                                      </p:cBhvr>
                                      <p:tavLst>
                                        <p:tav tm="0">
                                          <p:val>
                                            <p:strVal val="#ppt_x"/>
                                          </p:val>
                                        </p:tav>
                                        <p:tav tm="100000">
                                          <p:val>
                                            <p:strVal val="#ppt_x"/>
                                          </p:val>
                                        </p:tav>
                                      </p:tavLst>
                                    </p:anim>
                                    <p:anim calcmode="lin" valueType="num">
                                      <p:cBhvr>
                                        <p:cTn id="41" dur="900" decel="100000" fill="hold"/>
                                        <p:tgtEl>
                                          <p:spTgt spid="99336"/>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99336"/>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nodeType="clickEffect">
                                  <p:stCondLst>
                                    <p:cond delay="0"/>
                                  </p:stCondLst>
                                  <p:childTnLst>
                                    <p:set>
                                      <p:cBhvr>
                                        <p:cTn id="46" dur="1" fill="hold">
                                          <p:stCondLst>
                                            <p:cond delay="0"/>
                                          </p:stCondLst>
                                        </p:cTn>
                                        <p:tgtEl>
                                          <p:spTgt spid="99338"/>
                                        </p:tgtEl>
                                        <p:attrNameLst>
                                          <p:attrName>style.visibility</p:attrName>
                                        </p:attrNameLst>
                                      </p:cBhvr>
                                      <p:to>
                                        <p:strVal val="visible"/>
                                      </p:to>
                                    </p:set>
                                    <p:animEffect transition="in" filter="fade">
                                      <p:cBhvr>
                                        <p:cTn id="47" dur="1000"/>
                                        <p:tgtEl>
                                          <p:spTgt spid="99338"/>
                                        </p:tgtEl>
                                      </p:cBhvr>
                                    </p:animEffect>
                                    <p:anim calcmode="lin" valueType="num">
                                      <p:cBhvr>
                                        <p:cTn id="48" dur="1000" fill="hold"/>
                                        <p:tgtEl>
                                          <p:spTgt spid="99338"/>
                                        </p:tgtEl>
                                        <p:attrNameLst>
                                          <p:attrName>ppt_x</p:attrName>
                                        </p:attrNameLst>
                                      </p:cBhvr>
                                      <p:tavLst>
                                        <p:tav tm="0">
                                          <p:val>
                                            <p:strVal val="#ppt_x"/>
                                          </p:val>
                                        </p:tav>
                                        <p:tav tm="100000">
                                          <p:val>
                                            <p:strVal val="#ppt_x"/>
                                          </p:val>
                                        </p:tav>
                                      </p:tavLst>
                                    </p:anim>
                                    <p:anim calcmode="lin" valueType="num">
                                      <p:cBhvr>
                                        <p:cTn id="49" dur="900" decel="100000" fill="hold"/>
                                        <p:tgtEl>
                                          <p:spTgt spid="99338"/>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99338"/>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nodeType="clickEffect">
                                  <p:stCondLst>
                                    <p:cond delay="0"/>
                                  </p:stCondLst>
                                  <p:childTnLst>
                                    <p:set>
                                      <p:cBhvr>
                                        <p:cTn id="54" dur="1" fill="hold">
                                          <p:stCondLst>
                                            <p:cond delay="0"/>
                                          </p:stCondLst>
                                        </p:cTn>
                                        <p:tgtEl>
                                          <p:spTgt spid="99339"/>
                                        </p:tgtEl>
                                        <p:attrNameLst>
                                          <p:attrName>style.visibility</p:attrName>
                                        </p:attrNameLst>
                                      </p:cBhvr>
                                      <p:to>
                                        <p:strVal val="visible"/>
                                      </p:to>
                                    </p:set>
                                    <p:animEffect transition="in" filter="fade">
                                      <p:cBhvr>
                                        <p:cTn id="55" dur="1000"/>
                                        <p:tgtEl>
                                          <p:spTgt spid="99339"/>
                                        </p:tgtEl>
                                      </p:cBhvr>
                                    </p:animEffect>
                                    <p:anim calcmode="lin" valueType="num">
                                      <p:cBhvr>
                                        <p:cTn id="56" dur="1000" fill="hold"/>
                                        <p:tgtEl>
                                          <p:spTgt spid="99339"/>
                                        </p:tgtEl>
                                        <p:attrNameLst>
                                          <p:attrName>ppt_x</p:attrName>
                                        </p:attrNameLst>
                                      </p:cBhvr>
                                      <p:tavLst>
                                        <p:tav tm="0">
                                          <p:val>
                                            <p:strVal val="#ppt_x"/>
                                          </p:val>
                                        </p:tav>
                                        <p:tav tm="100000">
                                          <p:val>
                                            <p:strVal val="#ppt_x"/>
                                          </p:val>
                                        </p:tav>
                                      </p:tavLst>
                                    </p:anim>
                                    <p:anim calcmode="lin" valueType="num">
                                      <p:cBhvr>
                                        <p:cTn id="57" dur="900" decel="100000" fill="hold"/>
                                        <p:tgtEl>
                                          <p:spTgt spid="99339"/>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99339"/>
                                        </p:tgtEl>
                                        <p:attrNameLst>
                                          <p:attrName>ppt_y</p:attrName>
                                        </p:attrNameLst>
                                      </p:cBhvr>
                                      <p:tavLst>
                                        <p:tav tm="0">
                                          <p:val>
                                            <p:strVal val="#ppt_y-.03"/>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7" presetClass="entr" presetSubtype="0" fill="hold" nodeType="clickEffect">
                                  <p:stCondLst>
                                    <p:cond delay="0"/>
                                  </p:stCondLst>
                                  <p:childTnLst>
                                    <p:set>
                                      <p:cBhvr>
                                        <p:cTn id="62" dur="1" fill="hold">
                                          <p:stCondLst>
                                            <p:cond delay="0"/>
                                          </p:stCondLst>
                                        </p:cTn>
                                        <p:tgtEl>
                                          <p:spTgt spid="99332">
                                            <p:txEl>
                                              <p:pRg st="11" end="11"/>
                                            </p:txEl>
                                          </p:spTgt>
                                        </p:tgtEl>
                                        <p:attrNameLst>
                                          <p:attrName>style.visibility</p:attrName>
                                        </p:attrNameLst>
                                      </p:cBhvr>
                                      <p:to>
                                        <p:strVal val="visible"/>
                                      </p:to>
                                    </p:set>
                                    <p:animEffect transition="in" filter="fade">
                                      <p:cBhvr>
                                        <p:cTn id="63" dur="1000"/>
                                        <p:tgtEl>
                                          <p:spTgt spid="99332">
                                            <p:txEl>
                                              <p:pRg st="11" end="11"/>
                                            </p:txEl>
                                          </p:spTgt>
                                        </p:tgtEl>
                                      </p:cBhvr>
                                    </p:animEffect>
                                    <p:anim calcmode="lin" valueType="num">
                                      <p:cBhvr>
                                        <p:cTn id="64" dur="1000" fill="hold"/>
                                        <p:tgtEl>
                                          <p:spTgt spid="99332">
                                            <p:txEl>
                                              <p:pRg st="11" end="11"/>
                                            </p:txEl>
                                          </p:spTgt>
                                        </p:tgtEl>
                                        <p:attrNameLst>
                                          <p:attrName>ppt_x</p:attrName>
                                        </p:attrNameLst>
                                      </p:cBhvr>
                                      <p:tavLst>
                                        <p:tav tm="0">
                                          <p:val>
                                            <p:strVal val="#ppt_x"/>
                                          </p:val>
                                        </p:tav>
                                        <p:tav tm="100000">
                                          <p:val>
                                            <p:strVal val="#ppt_x"/>
                                          </p:val>
                                        </p:tav>
                                      </p:tavLst>
                                    </p:anim>
                                    <p:anim calcmode="lin" valueType="num">
                                      <p:cBhvr>
                                        <p:cTn id="65" dur="900" decel="100000" fill="hold"/>
                                        <p:tgtEl>
                                          <p:spTgt spid="99332">
                                            <p:txEl>
                                              <p:pRg st="11" end="11"/>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99332">
                                            <p:txEl>
                                              <p:pRg st="11" end="11"/>
                                            </p:txEl>
                                          </p:spTgt>
                                        </p:tgtEl>
                                        <p:attrNameLst>
                                          <p:attrName>ppt_y</p:attrName>
                                        </p:attrNameLst>
                                      </p:cBhvr>
                                      <p:tavLst>
                                        <p:tav tm="0">
                                          <p:val>
                                            <p:strVal val="#ppt_y-.03"/>
                                          </p:val>
                                        </p:tav>
                                        <p:tav tm="100000">
                                          <p:val>
                                            <p:strVal val="#ppt_y"/>
                                          </p:val>
                                        </p:tav>
                                      </p:tavLst>
                                    </p:anim>
                                  </p:childTnLst>
                                </p:cTn>
                              </p:par>
                              <p:par>
                                <p:cTn id="67" presetID="37" presetClass="entr" presetSubtype="0" fill="hold" nodeType="withEffect">
                                  <p:stCondLst>
                                    <p:cond delay="0"/>
                                  </p:stCondLst>
                                  <p:childTnLst>
                                    <p:set>
                                      <p:cBhvr>
                                        <p:cTn id="68" dur="1" fill="hold">
                                          <p:stCondLst>
                                            <p:cond delay="0"/>
                                          </p:stCondLst>
                                        </p:cTn>
                                        <p:tgtEl>
                                          <p:spTgt spid="2"/>
                                        </p:tgtEl>
                                        <p:attrNameLst>
                                          <p:attrName>style.visibility</p:attrName>
                                        </p:attrNameLst>
                                      </p:cBhvr>
                                      <p:to>
                                        <p:strVal val="visible"/>
                                      </p:to>
                                    </p:set>
                                    <p:animEffect transition="in" filter="fade">
                                      <p:cBhvr>
                                        <p:cTn id="69" dur="1000"/>
                                        <p:tgtEl>
                                          <p:spTgt spid="2"/>
                                        </p:tgtEl>
                                      </p:cBhvr>
                                    </p:animEffect>
                                    <p:anim calcmode="lin" valueType="num">
                                      <p:cBhvr>
                                        <p:cTn id="70" dur="1000" fill="hold"/>
                                        <p:tgtEl>
                                          <p:spTgt spid="2"/>
                                        </p:tgtEl>
                                        <p:attrNameLst>
                                          <p:attrName>ppt_x</p:attrName>
                                        </p:attrNameLst>
                                      </p:cBhvr>
                                      <p:tavLst>
                                        <p:tav tm="0">
                                          <p:val>
                                            <p:strVal val="#ppt_x"/>
                                          </p:val>
                                        </p:tav>
                                        <p:tav tm="100000">
                                          <p:val>
                                            <p:strVal val="#ppt_x"/>
                                          </p:val>
                                        </p:tav>
                                      </p:tavLst>
                                    </p:anim>
                                    <p:anim calcmode="lin" valueType="num">
                                      <p:cBhvr>
                                        <p:cTn id="71" dur="900" decel="100000" fill="hold"/>
                                        <p:tgtEl>
                                          <p:spTgt spid="2"/>
                                        </p:tgtEl>
                                        <p:attrNameLst>
                                          <p:attrName>ppt_y</p:attrName>
                                        </p:attrNameLst>
                                      </p:cBhvr>
                                      <p:tavLst>
                                        <p:tav tm="0">
                                          <p:val>
                                            <p:strVal val="#ppt_y+1"/>
                                          </p:val>
                                        </p:tav>
                                        <p:tav tm="100000">
                                          <p:val>
                                            <p:strVal val="#ppt_y-.03"/>
                                          </p:val>
                                        </p:tav>
                                      </p:tavLst>
                                    </p:anim>
                                    <p:anim calcmode="lin" valueType="num">
                                      <p:cBhvr>
                                        <p:cTn id="72"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tangent line approximation to                 at </a:t>
            </a:r>
            <a:r>
              <a:rPr lang="en-US" altLang="en-US" sz="2400" i="1"/>
              <a:t>x</a:t>
            </a:r>
            <a:r>
              <a:rPr lang="en-US" altLang="en-US" sz="2400"/>
              <a:t> = 16 is the line</a:t>
            </a:r>
          </a:p>
          <a:p>
            <a:pPr eaLnBrk="1" hangingPunct="1">
              <a:spcBef>
                <a:spcPct val="0"/>
              </a:spcBef>
              <a:buFontTx/>
              <a:buNone/>
            </a:pPr>
            <a:endParaRPr lang="en-US" altLang="en-US" sz="1200"/>
          </a:p>
          <a:p>
            <a:pPr eaLnBrk="1" hangingPunct="1">
              <a:spcBef>
                <a:spcPct val="0"/>
              </a:spcBef>
              <a:buFontTx/>
              <a:buNone/>
            </a:pPr>
            <a:r>
              <a:rPr lang="en-US" altLang="en-US" sz="2400"/>
              <a:t>For </a:t>
            </a:r>
            <a:r>
              <a:rPr lang="en-US" altLang="en-US" sz="2400" i="1"/>
              <a:t>x</a:t>
            </a:r>
            <a:r>
              <a:rPr lang="en-US" altLang="en-US" sz="2400"/>
              <a:t>-values near 16, the graphs of </a:t>
            </a:r>
            <a:r>
              <a:rPr lang="en-US" altLang="en-US" sz="2400" i="1"/>
              <a:t>f</a:t>
            </a:r>
            <a:r>
              <a:rPr lang="en-US" altLang="en-US" sz="2400"/>
              <a:t> and </a:t>
            </a:r>
            <a:r>
              <a:rPr lang="en-US" altLang="en-US" sz="2400" i="1"/>
              <a:t>g</a:t>
            </a:r>
            <a:r>
              <a:rPr lang="en-US" altLang="en-US" sz="2400"/>
              <a:t> are close together, as shown in Figure 3.68.</a:t>
            </a:r>
          </a:p>
        </p:txBody>
      </p:sp>
      <p:pic>
        <p:nvPicPr>
          <p:cNvPr id="32771" name="Picture 8" descr="f(x) = sqrt(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6038" y="1400175"/>
            <a:ext cx="1290637"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9" descr="g(x) = (1/8) x + 2.&#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963" y="1773238"/>
            <a:ext cx="172243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Text Box 11"/>
          <p:cNvSpPr txBox="1">
            <a:spLocks noChangeArrowheads="1"/>
          </p:cNvSpPr>
          <p:nvPr/>
        </p:nvSpPr>
        <p:spPr bwMode="auto">
          <a:xfrm>
            <a:off x="4600575" y="6380163"/>
            <a:ext cx="11144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3.68</a:t>
            </a:r>
          </a:p>
        </p:txBody>
      </p:sp>
      <p:pic>
        <p:nvPicPr>
          <p:cNvPr id="32774" name="Picture 13" descr="A curve and a line are graphed in the first quadrant of the x y coordinate plane. The curve is labeled f(x) = sqrt(x). It begins at the origin, goes up and to the right with decreasing steepness, passes through the labeled point (16, 4), and exits the right of the viewing window. The line is labeled g(x) = (1/8)x + 2. It begins above the curve on the left of (16, 4), goes up and to the right, touches the curve at exactly one point, the point labeled (16, 4), goes further up and to the right, remains above the curve, and exits the right of the viewing window.&#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2013" y="3116263"/>
            <a:ext cx="3292475" cy="322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Text Box 3"/>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Calculating Differentials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Understand the concept of a tangent line approximation.</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Compare the value of the differential, </a:t>
            </a:r>
            <a:r>
              <a:rPr lang="en-US" altLang="en-US" sz="2800" i="1" kern="1200" dirty="0" err="1">
                <a:cs typeface="Arial" panose="020B0604020202020204" pitchFamily="34" charset="0"/>
              </a:rPr>
              <a:t>dy</a:t>
            </a:r>
            <a:r>
              <a:rPr lang="en-US" altLang="en-US" sz="2800" kern="1200" dirty="0">
                <a:cs typeface="Arial" panose="020B0604020202020204" pitchFamily="34" charset="0"/>
              </a:rPr>
              <a:t>, with the actual change in </a:t>
            </a:r>
            <a:r>
              <a:rPr lang="en-US" altLang="en-US" sz="2800" i="1" kern="1200" dirty="0">
                <a:cs typeface="Arial" panose="020B0604020202020204" pitchFamily="34" charset="0"/>
              </a:rPr>
              <a:t>y</a:t>
            </a:r>
            <a:r>
              <a:rPr lang="en-US" altLang="en-US" sz="2800" kern="1200" dirty="0">
                <a:cs typeface="Arial" panose="020B0604020202020204" pitchFamily="34" charset="0"/>
              </a:rPr>
              <a:t>, </a:t>
            </a:r>
            <a:r>
              <a:rPr lang="el-GR" altLang="en-US" sz="2800" kern="1200" dirty="0">
                <a:cs typeface="Arial" panose="020B0604020202020204" pitchFamily="34" charset="0"/>
              </a:rPr>
              <a:t>Δ</a:t>
            </a:r>
            <a:r>
              <a:rPr lang="en-US" altLang="en-US" sz="2800" i="1" kern="1200" dirty="0">
                <a:cs typeface="Arial" panose="020B0604020202020204" pitchFamily="34" charset="0"/>
              </a:rPr>
              <a:t>y</a:t>
            </a:r>
            <a:r>
              <a:rPr lang="en-US" altLang="en-US" sz="2800" kern="1200" dirty="0">
                <a:cs typeface="Arial" panose="020B0604020202020204" pitchFamily="34" charset="0"/>
              </a:rPr>
              <a:t>.</a:t>
            </a:r>
          </a:p>
          <a:p>
            <a:pPr marL="350838" indent="-350838">
              <a:lnSpc>
                <a:spcPct val="90000"/>
              </a:lnSpc>
              <a:spcBef>
                <a:spcPct val="0"/>
              </a:spcBef>
              <a:buClr>
                <a:srgbClr val="D7181E"/>
              </a:buClr>
              <a:buFont typeface="Wingdings" panose="05000000000000000000" pitchFamily="2" charset="2"/>
              <a:buChar char="n"/>
              <a:defRPr/>
            </a:pPr>
            <a:endParaRPr lang="el-GR"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Estimate a propagated error using a differential.</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the differential of a function using differentiation formulas.</a:t>
            </a:r>
          </a:p>
        </p:txBody>
      </p:sp>
      <p:sp>
        <p:nvSpPr>
          <p:cNvPr id="6147" name="Text Box 5"/>
          <p:cNvSpPr txBox="1">
            <a:spLocks noChangeArrowheads="1"/>
          </p:cNvSpPr>
          <p:nvPr/>
        </p:nvSpPr>
        <p:spPr bwMode="auto">
          <a:xfrm>
            <a:off x="549275" y="320675"/>
            <a:ext cx="65579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buFontTx/>
              <a:buNone/>
            </a:pPr>
            <a:r>
              <a:rPr lang="en-US" altLang="en-US" sz="4000"/>
              <a:t>Tangent Line Approximations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body" idx="1"/>
          </p:nvPr>
        </p:nvSpPr>
        <p:spPr>
          <a:xfrm>
            <a:off x="455613" y="1370013"/>
            <a:ext cx="8226425" cy="5256212"/>
          </a:xfrm>
          <a:noFill/>
        </p:spPr>
        <p:txBody>
          <a:bodyPr/>
          <a:lstStyle/>
          <a:p>
            <a:pPr marL="0" indent="0" eaLnBrk="1" hangingPunct="1">
              <a:buFontTx/>
              <a:buNone/>
            </a:pPr>
            <a:r>
              <a:rPr lang="en-US" altLang="en-US" sz="2400" smtClean="0"/>
              <a:t>Consider a function </a:t>
            </a:r>
            <a:r>
              <a:rPr lang="en-US" altLang="en-US" sz="2400" i="1" smtClean="0"/>
              <a:t>f</a:t>
            </a:r>
            <a:r>
              <a:rPr lang="en-US" altLang="en-US" sz="2400" smtClean="0"/>
              <a:t> that is differentiable at </a:t>
            </a:r>
            <a:r>
              <a:rPr lang="en-US" altLang="en-US" sz="2400" i="1" smtClean="0"/>
              <a:t>c</a:t>
            </a:r>
            <a:r>
              <a:rPr lang="en-US" altLang="en-US" sz="2400" smtClean="0"/>
              <a:t>. The equation for the tangent line at the point (</a:t>
            </a:r>
            <a:r>
              <a:rPr lang="en-US" altLang="en-US" sz="2400" i="1" smtClean="0"/>
              <a:t>c</a:t>
            </a:r>
            <a:r>
              <a:rPr lang="en-US" altLang="en-US" sz="2400" smtClean="0"/>
              <a:t>, </a:t>
            </a:r>
            <a:r>
              <a:rPr lang="en-US" altLang="en-US" sz="2400" i="1" smtClean="0"/>
              <a:t>f</a:t>
            </a:r>
            <a:r>
              <a:rPr lang="en-US" altLang="en-US" sz="2400" smtClean="0"/>
              <a:t>(</a:t>
            </a:r>
            <a:r>
              <a:rPr lang="en-US" altLang="en-US" sz="2400" i="1" smtClean="0"/>
              <a:t>c</a:t>
            </a:r>
            <a:r>
              <a:rPr lang="en-US" altLang="en-US" sz="2400" smtClean="0"/>
              <a:t>)) is </a:t>
            </a:r>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endParaRPr lang="en-US" altLang="en-US" sz="2400" smtClean="0"/>
          </a:p>
          <a:p>
            <a:pPr marL="0" indent="0" eaLnBrk="1" hangingPunct="1">
              <a:buFontTx/>
              <a:buNone/>
            </a:pPr>
            <a:r>
              <a:rPr lang="en-US" altLang="en-US" sz="2400" smtClean="0"/>
              <a:t>and is called the </a:t>
            </a:r>
            <a:r>
              <a:rPr lang="en-US" altLang="en-US" sz="2400" b="1" smtClean="0"/>
              <a:t>tangent line approximation</a:t>
            </a:r>
            <a:r>
              <a:rPr lang="en-US" altLang="en-US" sz="2400" smtClean="0"/>
              <a:t> (or </a:t>
            </a:r>
            <a:r>
              <a:rPr lang="en-US" altLang="en-US" sz="2400" b="1" smtClean="0"/>
              <a:t>linear approximation) of </a:t>
            </a:r>
            <a:r>
              <a:rPr lang="en-US" altLang="en-US" sz="2400" b="1" i="1" smtClean="0"/>
              <a:t>f </a:t>
            </a:r>
            <a:r>
              <a:rPr lang="en-US" altLang="en-US" sz="2400" b="1" smtClean="0"/>
              <a:t>at </a:t>
            </a:r>
            <a:r>
              <a:rPr lang="en-US" altLang="en-US" sz="2400" b="1" i="1" smtClean="0"/>
              <a:t>c</a:t>
            </a:r>
            <a:r>
              <a:rPr lang="en-US" altLang="en-US" sz="2400" smtClean="0"/>
              <a:t>. </a:t>
            </a:r>
          </a:p>
          <a:p>
            <a:pPr marL="0" indent="0" eaLnBrk="1" hangingPunct="1">
              <a:buFontTx/>
              <a:buNone/>
            </a:pPr>
            <a:endParaRPr lang="en-US" altLang="en-US" sz="2400" smtClean="0"/>
          </a:p>
          <a:p>
            <a:pPr marL="0" indent="0" eaLnBrk="1" hangingPunct="1">
              <a:buFontTx/>
              <a:buNone/>
            </a:pPr>
            <a:r>
              <a:rPr lang="en-US" altLang="en-US" sz="2400" smtClean="0"/>
              <a:t>Because</a:t>
            </a:r>
            <a:r>
              <a:rPr lang="en-US" altLang="en-US" sz="2400" i="1" smtClean="0"/>
              <a:t> c </a:t>
            </a:r>
            <a:r>
              <a:rPr lang="en-US" altLang="en-US" sz="2400" smtClean="0"/>
              <a:t>is a constant, </a:t>
            </a:r>
            <a:r>
              <a:rPr lang="en-US" altLang="en-US" sz="2400" i="1" smtClean="0"/>
              <a:t>y</a:t>
            </a:r>
            <a:r>
              <a:rPr lang="en-US" altLang="en-US" sz="2400" smtClean="0"/>
              <a:t> is a linear function of </a:t>
            </a:r>
            <a:r>
              <a:rPr lang="en-US" altLang="en-US" sz="2400" i="1" smtClean="0"/>
              <a:t>x</a:t>
            </a:r>
            <a:r>
              <a:rPr lang="en-US" altLang="en-US" sz="2400" smtClean="0"/>
              <a:t>.</a:t>
            </a:r>
          </a:p>
        </p:txBody>
      </p:sp>
      <p:sp>
        <p:nvSpPr>
          <p:cNvPr id="8195" name="Text Box 5"/>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Tangent Line Approximations</a:t>
            </a:r>
          </a:p>
        </p:txBody>
      </p:sp>
      <p:pic>
        <p:nvPicPr>
          <p:cNvPr id="8196" name="Picture 1" descr="y minus f(c) = (f prime (c))(x minus c). y = f(c) + (f prime (c))(x minus c).&#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65300" y="2438400"/>
            <a:ext cx="37655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body" idx="1"/>
          </p:nvPr>
        </p:nvSpPr>
        <p:spPr>
          <a:xfrm>
            <a:off x="455613" y="1370013"/>
            <a:ext cx="8226425" cy="5256212"/>
          </a:xfrm>
          <a:noFill/>
        </p:spPr>
        <p:txBody>
          <a:bodyPr/>
          <a:lstStyle/>
          <a:p>
            <a:pPr marL="0" indent="0" eaLnBrk="1" hangingPunct="1">
              <a:buFontTx/>
              <a:buNone/>
            </a:pPr>
            <a:r>
              <a:rPr lang="en-US" altLang="en-US" sz="2400" smtClean="0"/>
              <a:t>Moreover, by restricting the values of </a:t>
            </a:r>
            <a:r>
              <a:rPr lang="en-US" altLang="en-US" sz="2400" i="1" smtClean="0"/>
              <a:t>x </a:t>
            </a:r>
            <a:r>
              <a:rPr lang="en-US" altLang="en-US" sz="2400" smtClean="0"/>
              <a:t>to those sufficiently close to </a:t>
            </a:r>
            <a:r>
              <a:rPr lang="en-US" altLang="en-US" sz="2400" i="1" smtClean="0"/>
              <a:t>c</a:t>
            </a:r>
            <a:r>
              <a:rPr lang="en-US" altLang="en-US" sz="2400" smtClean="0"/>
              <a:t>, the values of </a:t>
            </a:r>
            <a:r>
              <a:rPr lang="en-US" altLang="en-US" sz="2400" i="1" smtClean="0"/>
              <a:t>y </a:t>
            </a:r>
            <a:r>
              <a:rPr lang="en-US" altLang="en-US" sz="2400" smtClean="0"/>
              <a:t>can be used as approximations (to any desired degree of accuracy) of the values of the function </a:t>
            </a:r>
            <a:r>
              <a:rPr lang="en-US" altLang="en-US" sz="2400" i="1" smtClean="0"/>
              <a:t>f</a:t>
            </a:r>
            <a:r>
              <a:rPr lang="en-US" altLang="en-US" sz="2400" smtClean="0"/>
              <a:t>.</a:t>
            </a:r>
          </a:p>
          <a:p>
            <a:pPr marL="0" indent="0" eaLnBrk="1" hangingPunct="1">
              <a:buFontTx/>
              <a:buNone/>
            </a:pPr>
            <a:endParaRPr lang="en-US" altLang="en-US" sz="2400" smtClean="0"/>
          </a:p>
          <a:p>
            <a:pPr marL="0" indent="0" eaLnBrk="1" hangingPunct="1">
              <a:buFontTx/>
              <a:buNone/>
            </a:pPr>
            <a:r>
              <a:rPr lang="en-US" altLang="en-US" sz="2400" smtClean="0"/>
              <a:t>In other words, as </a:t>
            </a:r>
            <a:r>
              <a:rPr lang="en-US" altLang="en-US" sz="2400" i="1" smtClean="0"/>
              <a:t>x </a:t>
            </a:r>
            <a:r>
              <a:rPr lang="en-US" altLang="en-US" sz="2400" smtClean="0"/>
              <a:t>approaches </a:t>
            </a:r>
            <a:r>
              <a:rPr lang="en-US" altLang="en-US" sz="2400" i="1" smtClean="0"/>
              <a:t>c, </a:t>
            </a:r>
            <a:r>
              <a:rPr lang="en-US" altLang="en-US" sz="2400" smtClean="0"/>
              <a:t>the limit of </a:t>
            </a:r>
            <a:r>
              <a:rPr lang="en-US" altLang="en-US" sz="2400" i="1" smtClean="0"/>
              <a:t>y </a:t>
            </a:r>
            <a:r>
              <a:rPr lang="en-US" altLang="en-US" sz="2400" smtClean="0"/>
              <a:t>is </a:t>
            </a:r>
            <a:r>
              <a:rPr lang="en-US" altLang="en-US" sz="2400" i="1" smtClean="0"/>
              <a:t>f</a:t>
            </a:r>
            <a:r>
              <a:rPr lang="en-US" altLang="en-US" sz="2400" smtClean="0"/>
              <a:t>(</a:t>
            </a:r>
            <a:r>
              <a:rPr lang="en-US" altLang="en-US" sz="2400" i="1" smtClean="0"/>
              <a:t>c</a:t>
            </a:r>
            <a:r>
              <a:rPr lang="en-US" altLang="en-US" sz="2400" smtClean="0"/>
              <a:t>).</a:t>
            </a:r>
          </a:p>
        </p:txBody>
      </p:sp>
      <p:sp>
        <p:nvSpPr>
          <p:cNvPr id="9219" name="Text Box 5"/>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Tangent Line Approximations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2400" dirty="0" smtClean="0"/>
              <a:t>Find the tangent line approximation of</a:t>
            </a:r>
          </a:p>
          <a:p>
            <a:pPr eaLnBrk="1" hangingPunct="1">
              <a:defRPr/>
            </a:pPr>
            <a:endParaRPr lang="en-US" altLang="en-US" sz="2400" dirty="0" smtClean="0"/>
          </a:p>
          <a:p>
            <a:pPr eaLnBrk="1" hangingPunct="1">
              <a:defRPr/>
            </a:pPr>
            <a:r>
              <a:rPr lang="en-US" altLang="en-US" sz="2400" i="1" dirty="0" smtClean="0"/>
              <a:t>	f</a:t>
            </a:r>
            <a:r>
              <a:rPr lang="en-US" altLang="en-US" sz="2400" dirty="0" smtClean="0"/>
              <a:t>(</a:t>
            </a:r>
            <a:r>
              <a:rPr lang="en-US" altLang="en-US" sz="2400" i="1" dirty="0" smtClean="0"/>
              <a:t>x</a:t>
            </a:r>
            <a:r>
              <a:rPr lang="en-US" altLang="en-US" sz="2400" dirty="0" smtClean="0"/>
              <a:t>) = 1 + sin </a:t>
            </a:r>
            <a:r>
              <a:rPr lang="en-US" altLang="en-US" sz="2400" i="1" dirty="0" smtClean="0"/>
              <a:t>x</a:t>
            </a:r>
          </a:p>
          <a:p>
            <a:pPr eaLnBrk="1" hangingPunct="1">
              <a:defRPr/>
            </a:pPr>
            <a:endParaRPr lang="en-US" altLang="en-US" sz="2400" i="1" dirty="0" smtClean="0"/>
          </a:p>
          <a:p>
            <a:pPr eaLnBrk="1" hangingPunct="1">
              <a:defRPr/>
            </a:pPr>
            <a:r>
              <a:rPr lang="en-US" altLang="en-US" sz="2400" dirty="0" smtClean="0"/>
              <a:t>at the point (0, 1).Then use a table to compare the </a:t>
            </a:r>
            <a:r>
              <a:rPr lang="en-US" altLang="en-US" sz="2400" i="1" dirty="0" smtClean="0"/>
              <a:t>y</a:t>
            </a:r>
            <a:r>
              <a:rPr lang="en-US" altLang="en-US" sz="2400" dirty="0" smtClean="0"/>
              <a:t>-values of the linear function with those of </a:t>
            </a:r>
            <a:r>
              <a:rPr lang="en-US" altLang="en-US" sz="2400" i="1" dirty="0" smtClean="0"/>
              <a:t>f</a:t>
            </a:r>
            <a:r>
              <a:rPr lang="en-US" altLang="en-US" sz="2400" dirty="0" smtClean="0"/>
              <a:t>(</a:t>
            </a:r>
            <a:r>
              <a:rPr lang="en-US" altLang="en-US" sz="2400" i="1" dirty="0" smtClean="0"/>
              <a:t>x</a:t>
            </a:r>
            <a:r>
              <a:rPr lang="en-US" altLang="en-US" sz="2400" dirty="0" smtClean="0"/>
              <a:t>)</a:t>
            </a:r>
            <a:r>
              <a:rPr lang="en-US" altLang="en-US" sz="2400" i="1" dirty="0" smtClean="0"/>
              <a:t> </a:t>
            </a:r>
            <a:r>
              <a:rPr lang="en-US" altLang="en-US" sz="2400" dirty="0" smtClean="0"/>
              <a:t>on an open interval containing </a:t>
            </a:r>
            <a:r>
              <a:rPr lang="en-US" altLang="en-US" sz="2400" i="1" dirty="0" smtClean="0"/>
              <a:t>x</a:t>
            </a:r>
            <a:r>
              <a:rPr lang="en-US" altLang="en-US" sz="2400" dirty="0" smtClean="0"/>
              <a:t> = 0.</a:t>
            </a:r>
          </a:p>
          <a:p>
            <a:pPr eaLnBrk="1" hangingPunct="1">
              <a:defRPr/>
            </a:pPr>
            <a:endParaRPr lang="en-US" altLang="en-US" sz="2400" dirty="0" smtClean="0">
              <a:solidFill>
                <a:srgbClr val="0073AE"/>
              </a:solidFill>
            </a:endParaRPr>
          </a:p>
          <a:p>
            <a:pPr eaLnBrk="1" hangingPunct="1">
              <a:spcBef>
                <a:spcPct val="20000"/>
              </a:spcBef>
              <a:defRPr/>
            </a:pPr>
            <a:r>
              <a:rPr lang="en-US" altLang="en-US" sz="2400" dirty="0">
                <a:solidFill>
                  <a:srgbClr val="D7181E"/>
                </a:solidFill>
                <a:latin typeface="+mn-lt"/>
                <a:cs typeface="Arial" panose="020B0604020202020204" pitchFamily="34" charset="0"/>
              </a:rPr>
              <a:t>Solution:</a:t>
            </a:r>
          </a:p>
          <a:p>
            <a:pPr eaLnBrk="1" hangingPunct="1">
              <a:defRPr/>
            </a:pPr>
            <a:r>
              <a:rPr lang="en-US" altLang="en-US" sz="2400" dirty="0" smtClean="0"/>
              <a:t>          The derivative of </a:t>
            </a:r>
            <a:r>
              <a:rPr lang="en-US" altLang="en-US" sz="2400" i="1" dirty="0" smtClean="0"/>
              <a:t>f</a:t>
            </a:r>
            <a:r>
              <a:rPr lang="en-US" altLang="en-US" sz="2400" dirty="0" smtClean="0"/>
              <a:t> is</a:t>
            </a:r>
            <a:r>
              <a:rPr lang="en-US" altLang="en-US" dirty="0" smtClean="0"/>
              <a:t> </a:t>
            </a:r>
          </a:p>
          <a:p>
            <a:pPr eaLnBrk="1" hangingPunct="1">
              <a:defRPr/>
            </a:pPr>
            <a:r>
              <a:rPr lang="en-US" altLang="en-US" sz="2400" i="1" dirty="0" smtClean="0"/>
              <a:t>                       f'</a:t>
            </a:r>
            <a:r>
              <a:rPr lang="en-US" altLang="en-US" sz="2400" dirty="0" smtClean="0"/>
              <a:t>(</a:t>
            </a:r>
            <a:r>
              <a:rPr lang="en-US" altLang="en-US" sz="2400" i="1" dirty="0" smtClean="0"/>
              <a:t>x</a:t>
            </a:r>
            <a:r>
              <a:rPr lang="en-US" altLang="en-US" sz="2400" dirty="0" smtClean="0"/>
              <a:t>) = cos</a:t>
            </a:r>
            <a:r>
              <a:rPr lang="en-US" altLang="en-US" sz="2400" i="1" dirty="0" smtClean="0"/>
              <a:t> x</a:t>
            </a:r>
            <a:r>
              <a:rPr lang="en-US" altLang="en-US" sz="2400" dirty="0" smtClean="0"/>
              <a:t>.            </a:t>
            </a:r>
            <a:r>
              <a:rPr lang="en-US" altLang="en-US" dirty="0" smtClean="0">
                <a:solidFill>
                  <a:srgbClr val="CC0066"/>
                </a:solidFill>
              </a:rPr>
              <a:t>First derivative</a:t>
            </a:r>
          </a:p>
        </p:txBody>
      </p:sp>
      <p:sp>
        <p:nvSpPr>
          <p:cNvPr id="10243" name="Text Box 5"/>
          <p:cNvSpPr txBox="1">
            <a:spLocks noChangeArrowheads="1"/>
          </p:cNvSpPr>
          <p:nvPr/>
        </p:nvSpPr>
        <p:spPr bwMode="auto">
          <a:xfrm>
            <a:off x="549275"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2800">
                <a:solidFill>
                  <a:schemeClr val="bg1"/>
                </a:solidFill>
              </a:rPr>
              <a:t>Example 1 – </a:t>
            </a:r>
            <a:r>
              <a:rPr lang="en-US" altLang="en-US" sz="2800" i="1">
                <a:solidFill>
                  <a:schemeClr val="bg1"/>
                </a:solidFill>
              </a:rPr>
              <a:t>Using a Tangent Line Approximation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6564">
                                            <p:txEl>
                                              <p:pRg st="6" end="6"/>
                                            </p:txEl>
                                          </p:spTgt>
                                        </p:tgtEl>
                                        <p:attrNameLst>
                                          <p:attrName>style.visibility</p:attrName>
                                        </p:attrNameLst>
                                      </p:cBhvr>
                                      <p:to>
                                        <p:strVal val="visible"/>
                                      </p:to>
                                    </p:set>
                                    <p:animEffect transition="in" filter="fade">
                                      <p:cBhvr>
                                        <p:cTn id="7" dur="1000"/>
                                        <p:tgtEl>
                                          <p:spTgt spid="66564">
                                            <p:txEl>
                                              <p:pRg st="6" end="6"/>
                                            </p:txEl>
                                          </p:spTgt>
                                        </p:tgtEl>
                                      </p:cBhvr>
                                    </p:animEffect>
                                    <p:anim calcmode="lin" valueType="num">
                                      <p:cBhvr>
                                        <p:cTn id="8" dur="1000" fill="hold"/>
                                        <p:tgtEl>
                                          <p:spTgt spid="66564">
                                            <p:txEl>
                                              <p:pRg st="6" end="6"/>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6564">
                                            <p:txEl>
                                              <p:pRg st="6" end="6"/>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6564">
                                            <p:txEl>
                                              <p:pRg st="6" end="6"/>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6564">
                                            <p:txEl>
                                              <p:pRg st="7" end="7"/>
                                            </p:txEl>
                                          </p:spTgt>
                                        </p:tgtEl>
                                        <p:attrNameLst>
                                          <p:attrName>style.visibility</p:attrName>
                                        </p:attrNameLst>
                                      </p:cBhvr>
                                      <p:to>
                                        <p:strVal val="visible"/>
                                      </p:to>
                                    </p:set>
                                    <p:animEffect transition="in" filter="fade">
                                      <p:cBhvr>
                                        <p:cTn id="13" dur="1000"/>
                                        <p:tgtEl>
                                          <p:spTgt spid="66564">
                                            <p:txEl>
                                              <p:pRg st="7" end="7"/>
                                            </p:txEl>
                                          </p:spTgt>
                                        </p:tgtEl>
                                      </p:cBhvr>
                                    </p:animEffect>
                                    <p:anim calcmode="lin" valueType="num">
                                      <p:cBhvr>
                                        <p:cTn id="14" dur="1000" fill="hold"/>
                                        <p:tgtEl>
                                          <p:spTgt spid="66564">
                                            <p:txEl>
                                              <p:pRg st="7" end="7"/>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6564">
                                            <p:txEl>
                                              <p:pRg st="7" end="7"/>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6564">
                                            <p:txEl>
                                              <p:pRg st="7" end="7"/>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66564">
                                            <p:txEl>
                                              <p:pRg st="8" end="8"/>
                                            </p:txEl>
                                          </p:spTgt>
                                        </p:tgtEl>
                                        <p:attrNameLst>
                                          <p:attrName>style.visibility</p:attrName>
                                        </p:attrNameLst>
                                      </p:cBhvr>
                                      <p:to>
                                        <p:strVal val="visible"/>
                                      </p:to>
                                    </p:set>
                                    <p:animEffect transition="in" filter="fade">
                                      <p:cBhvr>
                                        <p:cTn id="19" dur="1000"/>
                                        <p:tgtEl>
                                          <p:spTgt spid="66564">
                                            <p:txEl>
                                              <p:pRg st="8" end="8"/>
                                            </p:txEl>
                                          </p:spTgt>
                                        </p:tgtEl>
                                      </p:cBhvr>
                                    </p:animEffect>
                                    <p:anim calcmode="lin" valueType="num">
                                      <p:cBhvr>
                                        <p:cTn id="20" dur="1000" fill="hold"/>
                                        <p:tgtEl>
                                          <p:spTgt spid="66564">
                                            <p:txEl>
                                              <p:pRg st="8" end="8"/>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66564">
                                            <p:txEl>
                                              <p:pRg st="8" end="8"/>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66564">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So, the equation of the tangent line to the graph of </a:t>
            </a:r>
            <a:r>
              <a:rPr lang="en-US" altLang="en-US" sz="2400" i="1"/>
              <a:t>f</a:t>
            </a:r>
            <a:r>
              <a:rPr lang="en-US" altLang="en-US" sz="2400"/>
              <a:t> at the</a:t>
            </a:r>
          </a:p>
          <a:p>
            <a:pPr eaLnBrk="1" hangingPunct="1">
              <a:spcBef>
                <a:spcPct val="0"/>
              </a:spcBef>
              <a:buFontTx/>
              <a:buNone/>
            </a:pPr>
            <a:r>
              <a:rPr lang="en-US" altLang="en-US" sz="2400"/>
              <a:t>point (0, 1) is</a:t>
            </a:r>
          </a:p>
          <a:p>
            <a:pPr eaLnBrk="1" hangingPunct="1">
              <a:spcBef>
                <a:spcPct val="0"/>
              </a:spcBef>
              <a:buFontTx/>
              <a:buNone/>
            </a:pPr>
            <a:endParaRPr lang="en-US" altLang="en-US" sz="2400"/>
          </a:p>
          <a:p>
            <a:pPr eaLnBrk="1" hangingPunct="1">
              <a:spcBef>
                <a:spcPct val="0"/>
              </a:spcBef>
              <a:buFontTx/>
              <a:buNone/>
            </a:pPr>
            <a:r>
              <a:rPr lang="en-US" altLang="en-US" sz="2400" i="1"/>
              <a:t>	y </a:t>
            </a:r>
            <a:r>
              <a:rPr lang="en-US" altLang="en-US" sz="2400"/>
              <a:t>= </a:t>
            </a:r>
            <a:r>
              <a:rPr lang="en-US" altLang="en-US" sz="2400" i="1"/>
              <a:t>f</a:t>
            </a:r>
            <a:r>
              <a:rPr lang="en-US" altLang="en-US" sz="2400"/>
              <a:t>(0) + </a:t>
            </a:r>
            <a:r>
              <a:rPr lang="en-US" altLang="en-US" sz="2400" i="1"/>
              <a:t>f'</a:t>
            </a:r>
            <a:r>
              <a:rPr lang="en-US" altLang="en-US" sz="2400"/>
              <a:t>(0)(</a:t>
            </a:r>
            <a:r>
              <a:rPr lang="en-US" altLang="en-US" sz="2400" i="1"/>
              <a:t>x – </a:t>
            </a:r>
            <a:r>
              <a:rPr lang="en-US" altLang="en-US" sz="2400"/>
              <a:t>0)</a:t>
            </a:r>
          </a:p>
          <a:p>
            <a:pPr eaLnBrk="1" hangingPunct="1">
              <a:spcBef>
                <a:spcPct val="0"/>
              </a:spcBef>
              <a:buFontTx/>
              <a:buNone/>
            </a:pPr>
            <a:endParaRPr lang="en-US" altLang="en-US" sz="2400"/>
          </a:p>
          <a:p>
            <a:pPr eaLnBrk="1" hangingPunct="1">
              <a:spcBef>
                <a:spcPct val="0"/>
              </a:spcBef>
              <a:buFontTx/>
              <a:buNone/>
            </a:pPr>
            <a:r>
              <a:rPr lang="en-US" altLang="en-US" sz="2400"/>
              <a:t>    	    </a:t>
            </a:r>
            <a:r>
              <a:rPr lang="en-US" altLang="en-US" sz="2400" i="1"/>
              <a:t>y</a:t>
            </a:r>
            <a:r>
              <a:rPr lang="en-US" altLang="en-US" sz="2400"/>
              <a:t> = 1 + (1)(</a:t>
            </a:r>
            <a:r>
              <a:rPr lang="en-US" altLang="en-US" sz="2400" i="1"/>
              <a:t>x</a:t>
            </a:r>
            <a:r>
              <a:rPr lang="en-US" altLang="en-US" sz="2400"/>
              <a:t> – 0)</a:t>
            </a:r>
          </a:p>
          <a:p>
            <a:pPr eaLnBrk="1" hangingPunct="1">
              <a:spcBef>
                <a:spcPct val="0"/>
              </a:spcBef>
              <a:buFontTx/>
              <a:buNone/>
            </a:pPr>
            <a:endParaRPr lang="en-US" altLang="en-US" sz="2400"/>
          </a:p>
          <a:p>
            <a:pPr eaLnBrk="1" hangingPunct="1">
              <a:spcBef>
                <a:spcPct val="0"/>
              </a:spcBef>
              <a:buFontTx/>
              <a:buNone/>
            </a:pPr>
            <a:r>
              <a:rPr lang="en-US" altLang="en-US" sz="2400"/>
              <a:t>         	          </a:t>
            </a:r>
            <a:r>
              <a:rPr lang="en-US" altLang="en-US" sz="2400" i="1"/>
              <a:t>y</a:t>
            </a:r>
            <a:r>
              <a:rPr lang="en-US" altLang="en-US" sz="2400"/>
              <a:t> = 1</a:t>
            </a:r>
            <a:r>
              <a:rPr lang="en-US" altLang="en-US" sz="2400" i="1"/>
              <a:t> + x</a:t>
            </a:r>
            <a:r>
              <a:rPr lang="en-US" altLang="en-US" sz="2400"/>
              <a:t>.</a:t>
            </a:r>
            <a:endParaRPr lang="en-US" altLang="en-US" sz="2400" i="1"/>
          </a:p>
        </p:txBody>
      </p:sp>
      <p:pic>
        <p:nvPicPr>
          <p:cNvPr id="68623" name="Picture 15" descr="Tangent line approximation.&#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4094163"/>
            <a:ext cx="249555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11270"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1 – </a:t>
            </a:r>
            <a:r>
              <a:rPr lang="en-US" altLang="en-US" sz="4000" i="1">
                <a:solidFill>
                  <a:schemeClr val="bg1"/>
                </a:solidFill>
              </a:rPr>
              <a:t>Solution</a:t>
            </a:r>
            <a:r>
              <a:rPr lang="en-US" altLang="en-US" sz="4000" i="1"/>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8611">
                                            <p:txEl>
                                              <p:pRg st="5" end="5"/>
                                            </p:txEl>
                                          </p:spTgt>
                                        </p:tgtEl>
                                        <p:attrNameLst>
                                          <p:attrName>style.visibility</p:attrName>
                                        </p:attrNameLst>
                                      </p:cBhvr>
                                      <p:to>
                                        <p:strVal val="visible"/>
                                      </p:to>
                                    </p:set>
                                    <p:animEffect transition="in" filter="fade">
                                      <p:cBhvr>
                                        <p:cTn id="7" dur="1000"/>
                                        <p:tgtEl>
                                          <p:spTgt spid="68611">
                                            <p:txEl>
                                              <p:pRg st="5" end="5"/>
                                            </p:txEl>
                                          </p:spTgt>
                                        </p:tgtEl>
                                      </p:cBhvr>
                                    </p:animEffect>
                                    <p:anim calcmode="lin" valueType="num">
                                      <p:cBhvr>
                                        <p:cTn id="8" dur="1000" fill="hold"/>
                                        <p:tgtEl>
                                          <p:spTgt spid="68611">
                                            <p:txEl>
                                              <p:pRg st="5" end="5"/>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8611">
                                            <p:txEl>
                                              <p:pRg st="5" end="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8611">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8611">
                                            <p:txEl>
                                              <p:pRg st="7" end="7"/>
                                            </p:txEl>
                                          </p:spTgt>
                                        </p:tgtEl>
                                        <p:attrNameLst>
                                          <p:attrName>style.visibility</p:attrName>
                                        </p:attrNameLst>
                                      </p:cBhvr>
                                      <p:to>
                                        <p:strVal val="visible"/>
                                      </p:to>
                                    </p:set>
                                    <p:animEffect transition="in" filter="fade">
                                      <p:cBhvr>
                                        <p:cTn id="15" dur="1000"/>
                                        <p:tgtEl>
                                          <p:spTgt spid="68611">
                                            <p:txEl>
                                              <p:pRg st="7" end="7"/>
                                            </p:txEl>
                                          </p:spTgt>
                                        </p:tgtEl>
                                      </p:cBhvr>
                                    </p:animEffect>
                                    <p:anim calcmode="lin" valueType="num">
                                      <p:cBhvr>
                                        <p:cTn id="16" dur="1000" fill="hold"/>
                                        <p:tgtEl>
                                          <p:spTgt spid="68611">
                                            <p:txEl>
                                              <p:pRg st="7" end="7"/>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68611">
                                            <p:txEl>
                                              <p:pRg st="7" end="7"/>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8611">
                                            <p:txEl>
                                              <p:pRg st="7" end="7"/>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68623"/>
                                        </p:tgtEl>
                                        <p:attrNameLst>
                                          <p:attrName>style.visibility</p:attrName>
                                        </p:attrNameLst>
                                      </p:cBhvr>
                                      <p:to>
                                        <p:strVal val="visible"/>
                                      </p:to>
                                    </p:set>
                                    <p:animEffect transition="in" filter="fade">
                                      <p:cBhvr>
                                        <p:cTn id="21" dur="1000"/>
                                        <p:tgtEl>
                                          <p:spTgt spid="68623"/>
                                        </p:tgtEl>
                                      </p:cBhvr>
                                    </p:animEffect>
                                    <p:anim calcmode="lin" valueType="num">
                                      <p:cBhvr>
                                        <p:cTn id="22" dur="1000" fill="hold"/>
                                        <p:tgtEl>
                                          <p:spTgt spid="68623"/>
                                        </p:tgtEl>
                                        <p:attrNameLst>
                                          <p:attrName>ppt_x</p:attrName>
                                        </p:attrNameLst>
                                      </p:cBhvr>
                                      <p:tavLst>
                                        <p:tav tm="0">
                                          <p:val>
                                            <p:strVal val="#ppt_x"/>
                                          </p:val>
                                        </p:tav>
                                        <p:tav tm="100000">
                                          <p:val>
                                            <p:strVal val="#ppt_x"/>
                                          </p:val>
                                        </p:tav>
                                      </p:tavLst>
                                    </p:anim>
                                    <p:anim calcmode="lin" valueType="num">
                                      <p:cBhvr>
                                        <p:cTn id="23" dur="900" decel="100000" fill="hold"/>
                                        <p:tgtEl>
                                          <p:spTgt spid="68623"/>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6862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4"/>
          <p:cNvSpPr>
            <a:spLocks noChangeArrowheads="1"/>
          </p:cNvSpPr>
          <p:nvPr/>
        </p:nvSpPr>
        <p:spPr bwMode="auto">
          <a:xfrm>
            <a:off x="455613" y="1370013"/>
            <a:ext cx="8535987"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The table compares the values of </a:t>
            </a:r>
            <a:r>
              <a:rPr lang="en-US" altLang="en-US" sz="2400" i="1"/>
              <a:t>y</a:t>
            </a:r>
            <a:r>
              <a:rPr lang="en-US" altLang="en-US" sz="2400"/>
              <a:t> given by this linear approximation with the values of </a:t>
            </a:r>
            <a:r>
              <a:rPr lang="en-US" altLang="en-US" sz="2400" i="1"/>
              <a:t>f</a:t>
            </a:r>
            <a:r>
              <a:rPr lang="en-US" altLang="en-US" sz="2400"/>
              <a:t>(</a:t>
            </a:r>
            <a:r>
              <a:rPr lang="en-US" altLang="en-US" sz="2400" i="1"/>
              <a:t>x</a:t>
            </a:r>
            <a:r>
              <a:rPr lang="en-US" altLang="en-US" sz="2400"/>
              <a:t>) near </a:t>
            </a:r>
            <a:r>
              <a:rPr lang="en-US" altLang="en-US" sz="2400" i="1"/>
              <a:t>x = </a:t>
            </a:r>
            <a:r>
              <a:rPr lang="en-US" altLang="en-US" sz="2400"/>
              <a:t>0.</a:t>
            </a:r>
          </a:p>
          <a:p>
            <a:pPr eaLnBrk="1" hangingPunct="1">
              <a:spcBef>
                <a:spcPct val="0"/>
              </a:spcBef>
              <a:buFontTx/>
              <a:buNone/>
            </a:pPr>
            <a:endParaRPr lang="en-US" altLang="en-US" sz="2400"/>
          </a:p>
          <a:p>
            <a:pPr eaLnBrk="1" hangingPunct="1">
              <a:spcBef>
                <a:spcPct val="0"/>
              </a:spcBef>
              <a:buFontTx/>
              <a:buNone/>
            </a:pPr>
            <a:r>
              <a:rPr lang="en-US" altLang="en-US" sz="2400"/>
              <a:t>Notice that the closer </a:t>
            </a:r>
            <a:r>
              <a:rPr lang="en-US" altLang="en-US" sz="2400" i="1"/>
              <a:t>x</a:t>
            </a:r>
            <a:r>
              <a:rPr lang="en-US" altLang="en-US" sz="2400"/>
              <a:t> is to 0, the better the approximation.</a:t>
            </a:r>
          </a:p>
        </p:txBody>
      </p:sp>
      <p:pic>
        <p:nvPicPr>
          <p:cNvPr id="12291" name="Picture 1" descr="The table lists the values of x and the corresponding values of f(x) = 1 + sin(x) and y = 1 + x. f(x) = 0.521 and y = 0.5 when x = negative 0.5. f(x) = 0.9002 and y = 0.9 when x = negative 0.1. f(x) = 0.9900002 and y = 0.99 when x = negative 0.01. f(x) = 1 and y = 1 when x = 0. f(x) = 1.0099998 and y = 1.01 when x = 0.01. f(x) = 1.0998 and y = 1.1 when x = 0.1. f(x) = 1.479 and y = 1.5 when x = 0.5.&#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1350" y="3200400"/>
            <a:ext cx="804545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12293" name="Text Box 2"/>
          <p:cNvSpPr txBox="1">
            <a:spLocks noChangeArrowheads="1"/>
          </p:cNvSpPr>
          <p:nvPr/>
        </p:nvSpPr>
        <p:spPr bwMode="auto">
          <a:xfrm>
            <a:off x="549275" y="320675"/>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buFontTx/>
              <a:buNone/>
            </a:pPr>
            <a:r>
              <a:rPr lang="en-US" altLang="en-US" sz="4000">
                <a:solidFill>
                  <a:schemeClr val="bg1"/>
                </a:solidFill>
              </a:rPr>
              <a:t>Example 1 – </a:t>
            </a:r>
            <a:r>
              <a:rPr lang="en-US" altLang="en-US" sz="4000" i="1">
                <a:solidFill>
                  <a:schemeClr val="bg1"/>
                </a:solidFill>
              </a:rPr>
              <a:t>Solution</a:t>
            </a:r>
            <a:r>
              <a:rPr lang="en-US" altLang="en-US" sz="4000" i="1"/>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1655</TotalTime>
  <Words>792</Words>
  <Application>Microsoft Office PowerPoint</Application>
  <PresentationFormat>On-screen Show (4:3)</PresentationFormat>
  <Paragraphs>168</Paragraphs>
  <Slides>28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Wingdings</vt:lpstr>
      <vt:lpstr>Larsoen_master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Sivasubramanian, Venkatesan</cp:lastModifiedBy>
  <cp:revision>529</cp:revision>
  <dcterms:created xsi:type="dcterms:W3CDTF">2008-11-21T04:28:28Z</dcterms:created>
  <dcterms:modified xsi:type="dcterms:W3CDTF">2018-08-01T09:50:25Z</dcterms:modified>
</cp:coreProperties>
</file>