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sldIdLst>
    <p:sldId id="289" r:id="rId2"/>
    <p:sldId id="290" r:id="rId3"/>
    <p:sldId id="256" r:id="rId4"/>
    <p:sldId id="259" r:id="rId5"/>
    <p:sldId id="260" r:id="rId6"/>
    <p:sldId id="263" r:id="rId7"/>
    <p:sldId id="286" r:id="rId8"/>
    <p:sldId id="267" r:id="rId9"/>
    <p:sldId id="278" r:id="rId10"/>
    <p:sldId id="279" r:id="rId11"/>
    <p:sldId id="288" r:id="rId12"/>
    <p:sldId id="280" r:id="rId13"/>
    <p:sldId id="274" r:id="rId14"/>
    <p:sldId id="281" r:id="rId15"/>
    <p:sldId id="284"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a:srgbClr val="FF0066"/>
    <a:srgbClr val="FF3399"/>
    <a:srgbClr val="CC0099"/>
    <a:srgbClr val="009BAE"/>
    <a:srgbClr val="0099AC"/>
    <a:srgbClr val="007DBC"/>
    <a:srgbClr val="0073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26" autoAdjust="0"/>
    <p:restoredTop sz="94660"/>
  </p:normalViewPr>
  <p:slideViewPr>
    <p:cSldViewPr>
      <p:cViewPr varScale="1">
        <p:scale>
          <a:sx n="107" d="100"/>
          <a:sy n="107" d="100"/>
        </p:scale>
        <p:origin x="102"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BC73706-3CBD-4933-824D-05D93A10AA3D}" type="slidenum">
              <a:rPr lang="en-US" altLang="en-US"/>
              <a:pPr>
                <a:defRPr/>
              </a:pPr>
              <a:t>‹#›</a:t>
            </a:fld>
            <a:endParaRPr lang="en-US" altLang="en-US"/>
          </a:p>
        </p:txBody>
      </p:sp>
    </p:spTree>
    <p:extLst>
      <p:ext uri="{BB962C8B-B14F-4D97-AF65-F5344CB8AC3E}">
        <p14:creationId xmlns:p14="http://schemas.microsoft.com/office/powerpoint/2010/main" val="4461901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32AD108-BEE1-444D-BCF3-D8A9F76B52A6}" type="slidenum">
              <a:rPr lang="en-US" altLang="en-US"/>
              <a:pPr/>
              <a:t>2</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977684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91932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50492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75"/>
            <a:ext cx="2057400" cy="53736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75"/>
            <a:ext cx="6019800" cy="53736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67292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02708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408541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081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081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40968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509304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391032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510569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4791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247692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ounded Rectangle 11"/>
          <p:cNvSpPr/>
          <p:nvPr userDrawn="1"/>
        </p:nvSpPr>
        <p:spPr bwMode="auto">
          <a:xfrm>
            <a:off x="223838" y="304800"/>
            <a:ext cx="8839200" cy="727075"/>
          </a:xfrm>
          <a:prstGeom prst="roundRect">
            <a:avLst/>
          </a:prstGeom>
          <a:solidFill>
            <a:srgbClr val="F51F3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a:p>
        </p:txBody>
      </p:sp>
      <p:sp>
        <p:nvSpPr>
          <p:cNvPr id="1027" name="Rectangle 2"/>
          <p:cNvSpPr>
            <a:spLocks noGrp="1" noChangeArrowheads="1"/>
          </p:cNvSpPr>
          <p:nvPr>
            <p:ph type="body" idx="1"/>
          </p:nvPr>
        </p:nvSpPr>
        <p:spPr bwMode="auto">
          <a:xfrm>
            <a:off x="457200" y="13081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3"/>
          <p:cNvSpPr>
            <a:spLocks noGrp="1" noChangeArrowheads="1"/>
          </p:cNvSpPr>
          <p:nvPr>
            <p:ph type="title"/>
          </p:nvPr>
        </p:nvSpPr>
        <p:spPr bwMode="auto">
          <a:xfrm>
            <a:off x="457200" y="460375"/>
            <a:ext cx="82296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33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33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33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endParaRPr lang="en-US"/>
          </a:p>
        </p:txBody>
      </p:sp>
      <p:sp>
        <p:nvSpPr>
          <p:cNvPr id="13324" name="Text Box 12"/>
          <p:cNvSpPr txBox="1">
            <a:spLocks noChangeArrowheads="1"/>
          </p:cNvSpPr>
          <p:nvPr userDrawn="1"/>
        </p:nvSpPr>
        <p:spPr bwMode="auto">
          <a:xfrm>
            <a:off x="8543925" y="6172200"/>
            <a:ext cx="600075" cy="366713"/>
          </a:xfrm>
          <a:prstGeom prst="rect">
            <a:avLst/>
          </a:prstGeom>
          <a:noFill/>
          <a:ln w="9525">
            <a:noFill/>
            <a:miter lim="800000"/>
            <a:headEnd/>
            <a:tailEnd/>
          </a:ln>
          <a:effec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fld id="{67507DF5-24DF-47AA-A387-66F037FF91E9}" type="slidenum">
              <a:rPr lang="en-US" altLang="en-US" smtClean="0"/>
              <a:pPr eaLnBrk="1" hangingPunct="1">
                <a:spcBef>
                  <a:spcPct val="50000"/>
                </a:spcBef>
                <a:defRPr/>
              </a:pPr>
              <a:t>‹#›</a:t>
            </a:fld>
            <a:endParaRPr lang="en-US" altLang="en-US" smtClean="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pitchFamily="34" charset="0"/>
        </a:defRPr>
      </a:lvl2pPr>
      <a:lvl3pPr algn="l" rtl="0" eaLnBrk="0" fontAlgn="base" hangingPunct="0">
        <a:spcBef>
          <a:spcPct val="0"/>
        </a:spcBef>
        <a:spcAft>
          <a:spcPct val="0"/>
        </a:spcAft>
        <a:defRPr sz="4400">
          <a:solidFill>
            <a:schemeClr val="tx2"/>
          </a:solidFill>
          <a:latin typeface="Arial" pitchFamily="34" charset="0"/>
        </a:defRPr>
      </a:lvl3pPr>
      <a:lvl4pPr algn="l" rtl="0" eaLnBrk="0" fontAlgn="base" hangingPunct="0">
        <a:spcBef>
          <a:spcPct val="0"/>
        </a:spcBef>
        <a:spcAft>
          <a:spcPct val="0"/>
        </a:spcAft>
        <a:defRPr sz="4400">
          <a:solidFill>
            <a:schemeClr val="tx2"/>
          </a:solidFill>
          <a:latin typeface="Arial" pitchFamily="34" charset="0"/>
        </a:defRPr>
      </a:lvl4pPr>
      <a:lvl5pPr algn="l" rtl="0" eaLnBrk="0" fontAlgn="base" hangingPunct="0">
        <a:spcBef>
          <a:spcPct val="0"/>
        </a:spcBef>
        <a:spcAft>
          <a:spcPct val="0"/>
        </a:spcAft>
        <a:defRPr sz="4400">
          <a:solidFill>
            <a:schemeClr val="tx2"/>
          </a:solidFill>
          <a:latin typeface="Arial" pitchFamily="34" charset="0"/>
        </a:defRPr>
      </a:lvl5pPr>
      <a:lvl6pPr marL="457200" algn="l" rtl="0" fontAlgn="base">
        <a:spcBef>
          <a:spcPct val="0"/>
        </a:spcBef>
        <a:spcAft>
          <a:spcPct val="0"/>
        </a:spcAft>
        <a:defRPr sz="4400">
          <a:solidFill>
            <a:schemeClr val="tx2"/>
          </a:solidFill>
          <a:latin typeface="Arial" pitchFamily="34" charset="0"/>
        </a:defRPr>
      </a:lvl6pPr>
      <a:lvl7pPr marL="914400" algn="l" rtl="0" fontAlgn="base">
        <a:spcBef>
          <a:spcPct val="0"/>
        </a:spcBef>
        <a:spcAft>
          <a:spcPct val="0"/>
        </a:spcAft>
        <a:defRPr sz="4400">
          <a:solidFill>
            <a:schemeClr val="tx2"/>
          </a:solidFill>
          <a:latin typeface="Arial" pitchFamily="34" charset="0"/>
        </a:defRPr>
      </a:lvl7pPr>
      <a:lvl8pPr marL="1371600" algn="l" rtl="0" fontAlgn="base">
        <a:spcBef>
          <a:spcPct val="0"/>
        </a:spcBef>
        <a:spcAft>
          <a:spcPct val="0"/>
        </a:spcAft>
        <a:defRPr sz="4400">
          <a:solidFill>
            <a:schemeClr val="tx2"/>
          </a:solidFill>
          <a:latin typeface="Arial" pitchFamily="34" charset="0"/>
        </a:defRPr>
      </a:lvl8pPr>
      <a:lvl9pPr marL="1828800" algn="l"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Font typeface="Wingdings" panose="05000000000000000000" pitchFamily="2"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wmf"/><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074" name="Group 6" descr="Cover page&#10;"/>
          <p:cNvGrpSpPr>
            <a:grpSpLocks/>
          </p:cNvGrpSpPr>
          <p:nvPr/>
        </p:nvGrpSpPr>
        <p:grpSpPr bwMode="auto">
          <a:xfrm>
            <a:off x="0" y="0"/>
            <a:ext cx="9144000" cy="6324600"/>
            <a:chOff x="0" y="266400"/>
            <a:chExt cx="9144000" cy="6325200"/>
          </a:xfrm>
        </p:grpSpPr>
        <p:sp>
          <p:nvSpPr>
            <p:cNvPr id="8" name="Rectangle 7"/>
            <p:cNvSpPr/>
            <p:nvPr/>
          </p:nvSpPr>
          <p:spPr>
            <a:xfrm>
              <a:off x="0" y="266400"/>
              <a:ext cx="9144000" cy="6325200"/>
            </a:xfrm>
            <a:prstGeom prst="rect">
              <a:avLst/>
            </a:prstGeom>
            <a:solidFill>
              <a:srgbClr val="D7181E"/>
            </a:solidFill>
            <a:ln>
              <a:noFill/>
            </a:ln>
            <a:scene3d>
              <a:camera prst="orthographicFront"/>
              <a:lightRig rig="threePt" dir="t"/>
            </a:scene3d>
            <a:sp3d>
              <a:bevelT w="127000" h="1270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IN"/>
            </a:p>
          </p:txBody>
        </p:sp>
        <p:sp>
          <p:nvSpPr>
            <p:cNvPr id="9" name="Round Diagonal Corner Rectangle 8"/>
            <p:cNvSpPr>
              <a:spLocks noChangeAspect="1"/>
            </p:cNvSpPr>
            <p:nvPr/>
          </p:nvSpPr>
          <p:spPr>
            <a:xfrm>
              <a:off x="112713" y="369598"/>
              <a:ext cx="8918575" cy="6118805"/>
            </a:xfrm>
            <a:prstGeom prst="round2Diag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ndParaRPr>
            </a:p>
          </p:txBody>
        </p:sp>
      </p:grpSp>
      <p:sp>
        <p:nvSpPr>
          <p:cNvPr id="3075" name="Text Box 3"/>
          <p:cNvSpPr txBox="1">
            <a:spLocks noChangeArrowheads="1"/>
          </p:cNvSpPr>
          <p:nvPr/>
        </p:nvSpPr>
        <p:spPr bwMode="auto">
          <a:xfrm>
            <a:off x="2209800" y="152400"/>
            <a:ext cx="68199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IN" altLang="en-US" sz="4000" b="1">
                <a:cs typeface="Arial" panose="020B0604020202020204" pitchFamily="34" charset="0"/>
              </a:rPr>
              <a:t>Applications of Differentiation</a:t>
            </a:r>
            <a:endParaRPr lang="en-US" altLang="en-US" sz="4000" b="1">
              <a:cs typeface="Arial" panose="020B0604020202020204" pitchFamily="34" charset="0"/>
            </a:endParaRPr>
          </a:p>
        </p:txBody>
      </p:sp>
      <p:sp>
        <p:nvSpPr>
          <p:cNvPr id="3076" name="Text Box 4"/>
          <p:cNvSpPr txBox="1">
            <a:spLocks noChangeArrowheads="1"/>
          </p:cNvSpPr>
          <p:nvPr/>
        </p:nvSpPr>
        <p:spPr bwMode="auto">
          <a:xfrm>
            <a:off x="704850" y="292100"/>
            <a:ext cx="104775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8000" b="1">
                <a:solidFill>
                  <a:schemeClr val="bg1"/>
                </a:solidFill>
              </a:rPr>
              <a:t>P</a:t>
            </a:r>
          </a:p>
        </p:txBody>
      </p:sp>
      <p:sp>
        <p:nvSpPr>
          <p:cNvPr id="3077" name="Text Box 5"/>
          <p:cNvSpPr txBox="1">
            <a:spLocks noChangeArrowheads="1"/>
          </p:cNvSpPr>
          <p:nvPr/>
        </p:nvSpPr>
        <p:spPr bwMode="auto">
          <a:xfrm>
            <a:off x="2133600" y="6248400"/>
            <a:ext cx="548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1400"/>
              <a:t>Copyright © Cengage Learning. All rights reserved.</a:t>
            </a:r>
            <a:r>
              <a:rPr lang="en-US" altLang="en-US" sz="1800"/>
              <a:t> </a:t>
            </a:r>
          </a:p>
        </p:txBody>
      </p:sp>
      <p:sp>
        <p:nvSpPr>
          <p:cNvPr id="3078" name="Text Box 4"/>
          <p:cNvSpPr txBox="1">
            <a:spLocks noChangeArrowheads="1"/>
          </p:cNvSpPr>
          <p:nvPr/>
        </p:nvSpPr>
        <p:spPr bwMode="auto">
          <a:xfrm>
            <a:off x="1139825" y="228600"/>
            <a:ext cx="536575" cy="123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nchor="ctr">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8000" b="1">
                <a:solidFill>
                  <a:srgbClr val="E72D36"/>
                </a:solidFill>
              </a:rPr>
              <a:t>3</a:t>
            </a:r>
          </a:p>
        </p:txBody>
      </p:sp>
      <p:pic>
        <p:nvPicPr>
          <p:cNvPr id="3079" name="Picture 1" descr="Cover page&#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1663" y="1447800"/>
            <a:ext cx="7939087" cy="475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9" name="Text Box 11"/>
          <p:cNvSpPr txBox="1">
            <a:spLocks noChangeArrowheads="1"/>
          </p:cNvSpPr>
          <p:nvPr/>
        </p:nvSpPr>
        <p:spPr bwMode="auto">
          <a:xfrm>
            <a:off x="457200" y="1370013"/>
            <a:ext cx="8226425"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a:t>To maximize </a:t>
            </a:r>
            <a:r>
              <a:rPr lang="en-US" altLang="en-US" i="1"/>
              <a:t>V</a:t>
            </a:r>
            <a:r>
              <a:rPr lang="en-US" altLang="en-US"/>
              <a:t>, find its critical numbers on the interval </a:t>
            </a:r>
          </a:p>
          <a:p>
            <a:pPr eaLnBrk="1" hangingPunct="1">
              <a:spcBef>
                <a:spcPct val="0"/>
              </a:spcBef>
              <a:buFontTx/>
              <a:buNone/>
            </a:pPr>
            <a:endParaRPr lang="en-US" altLang="en-US"/>
          </a:p>
          <a:p>
            <a:pPr eaLnBrk="1" hangingPunct="1">
              <a:spcBef>
                <a:spcPct val="0"/>
              </a:spcBef>
              <a:buFontTx/>
              <a:buNone/>
            </a:pPr>
            <a:endParaRPr lang="en-US" altLang="en-US"/>
          </a:p>
          <a:p>
            <a:pPr eaLnBrk="1" hangingPunct="1">
              <a:spcBef>
                <a:spcPct val="0"/>
              </a:spcBef>
              <a:buFontTx/>
              <a:buNone/>
            </a:pPr>
            <a:endParaRPr lang="en-US" altLang="en-US"/>
          </a:p>
          <a:p>
            <a:pPr eaLnBrk="1" hangingPunct="1">
              <a:spcBef>
                <a:spcPct val="0"/>
              </a:spcBef>
              <a:buFontTx/>
              <a:buNone/>
            </a:pPr>
            <a:endParaRPr lang="en-US" altLang="en-US"/>
          </a:p>
          <a:p>
            <a:pPr eaLnBrk="1" hangingPunct="1">
              <a:spcBef>
                <a:spcPct val="0"/>
              </a:spcBef>
              <a:buFontTx/>
              <a:buNone/>
            </a:pPr>
            <a:endParaRPr lang="en-US" altLang="en-US"/>
          </a:p>
          <a:p>
            <a:pPr eaLnBrk="1" hangingPunct="1">
              <a:spcBef>
                <a:spcPct val="0"/>
              </a:spcBef>
              <a:buFontTx/>
              <a:buNone/>
            </a:pPr>
            <a:endParaRPr lang="en-US" altLang="en-US"/>
          </a:p>
          <a:p>
            <a:pPr eaLnBrk="1" hangingPunct="1">
              <a:spcBef>
                <a:spcPct val="0"/>
              </a:spcBef>
              <a:buFontTx/>
              <a:buNone/>
            </a:pPr>
            <a:endParaRPr lang="en-US" altLang="en-US" sz="1200"/>
          </a:p>
          <a:p>
            <a:pPr eaLnBrk="1" hangingPunct="1">
              <a:spcBef>
                <a:spcPct val="0"/>
              </a:spcBef>
              <a:buFontTx/>
              <a:buNone/>
            </a:pPr>
            <a:endParaRPr lang="en-US" altLang="en-US"/>
          </a:p>
          <a:p>
            <a:pPr eaLnBrk="1" hangingPunct="1">
              <a:spcBef>
                <a:spcPct val="0"/>
              </a:spcBef>
              <a:buFontTx/>
              <a:buNone/>
            </a:pPr>
            <a:endParaRPr lang="en-US" altLang="en-US" sz="600"/>
          </a:p>
          <a:p>
            <a:pPr eaLnBrk="1" hangingPunct="1">
              <a:spcBef>
                <a:spcPct val="0"/>
              </a:spcBef>
              <a:buFontTx/>
              <a:buNone/>
            </a:pPr>
            <a:endParaRPr lang="en-US" altLang="en-US" sz="1400"/>
          </a:p>
          <a:p>
            <a:pPr eaLnBrk="1" hangingPunct="1">
              <a:spcBef>
                <a:spcPct val="0"/>
              </a:spcBef>
              <a:buFontTx/>
              <a:buNone/>
            </a:pPr>
            <a:r>
              <a:rPr lang="en-US" altLang="en-US"/>
              <a:t>So, the critical numbers are </a:t>
            </a:r>
            <a:r>
              <a:rPr lang="en-US" altLang="en-US" i="1"/>
              <a:t>x = </a:t>
            </a:r>
            <a:r>
              <a:rPr lang="en-US" altLang="en-US" i="1">
                <a:cs typeface="Arial" panose="020B0604020202020204" pitchFamily="34" charset="0"/>
              </a:rPr>
              <a:t>±</a:t>
            </a:r>
            <a:r>
              <a:rPr lang="en-US" altLang="en-US">
                <a:cs typeface="Arial" panose="020B0604020202020204" pitchFamily="34" charset="0"/>
              </a:rPr>
              <a:t>6.</a:t>
            </a:r>
          </a:p>
          <a:p>
            <a:pPr eaLnBrk="1" hangingPunct="1">
              <a:spcBef>
                <a:spcPct val="0"/>
              </a:spcBef>
              <a:buFontTx/>
              <a:buNone/>
            </a:pPr>
            <a:endParaRPr lang="en-US" altLang="en-US" sz="1600">
              <a:cs typeface="Arial" panose="020B0604020202020204" pitchFamily="34" charset="0"/>
            </a:endParaRPr>
          </a:p>
          <a:p>
            <a:pPr eaLnBrk="1" hangingPunct="1">
              <a:spcBef>
                <a:spcPct val="0"/>
              </a:spcBef>
              <a:buFontTx/>
              <a:buNone/>
            </a:pPr>
            <a:r>
              <a:rPr lang="en-US" altLang="en-US"/>
              <a:t>You do not need to consider </a:t>
            </a:r>
            <a:r>
              <a:rPr lang="en-US" altLang="en-US" i="1"/>
              <a:t>x =</a:t>
            </a:r>
            <a:r>
              <a:rPr lang="en-US" altLang="en-US"/>
              <a:t> </a:t>
            </a:r>
            <a:r>
              <a:rPr lang="en-US" altLang="en-US">
                <a:solidFill>
                  <a:srgbClr val="000000"/>
                </a:solidFill>
                <a:cs typeface="Times New Roman" panose="02020603050405020304" pitchFamily="18" charset="0"/>
              </a:rPr>
              <a:t>–</a:t>
            </a:r>
            <a:r>
              <a:rPr lang="en-US" altLang="en-US"/>
              <a:t>6 because it is outside the</a:t>
            </a:r>
          </a:p>
          <a:p>
            <a:pPr eaLnBrk="1" hangingPunct="1">
              <a:spcBef>
                <a:spcPct val="0"/>
              </a:spcBef>
              <a:buFontTx/>
              <a:buNone/>
            </a:pPr>
            <a:r>
              <a:rPr lang="en-US" altLang="en-US"/>
              <a:t>domain. </a:t>
            </a:r>
          </a:p>
        </p:txBody>
      </p:sp>
      <p:pic>
        <p:nvPicPr>
          <p:cNvPr id="13315" name="Picture 13" descr="(0, sqrt(108)).&#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925" y="1757363"/>
            <a:ext cx="1257300"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8" name="Rectangle 30"/>
          <p:cNvSpPr>
            <a:spLocks noGrp="1" noChangeArrowheads="1"/>
          </p:cNvSpPr>
          <p:nvPr>
            <p:ph type="title"/>
          </p:nvPr>
        </p:nvSpPr>
        <p:spPr>
          <a:xfrm>
            <a:off x="547688" y="319088"/>
            <a:ext cx="8226425" cy="685800"/>
          </a:xfrm>
          <a:noFill/>
        </p:spPr>
        <p:txBody>
          <a:bodyPr/>
          <a:lstStyle/>
          <a:p>
            <a:pPr eaLnBrk="1" hangingPunct="1"/>
            <a:r>
              <a:rPr lang="en-US" altLang="en-US" sz="4000" smtClean="0">
                <a:solidFill>
                  <a:schemeClr val="bg1"/>
                </a:solidFill>
              </a:rPr>
              <a:t>Example 1 – </a:t>
            </a:r>
            <a:r>
              <a:rPr lang="en-US" altLang="en-US" sz="4000" i="1" smtClean="0">
                <a:solidFill>
                  <a:schemeClr val="bg1"/>
                </a:solidFill>
              </a:rPr>
              <a:t>Solution</a:t>
            </a:r>
          </a:p>
        </p:txBody>
      </p:sp>
      <p:sp>
        <p:nvSpPr>
          <p:cNvPr id="13319" name="Text Box 9"/>
          <p:cNvSpPr txBox="1">
            <a:spLocks noChangeArrowheads="1"/>
          </p:cNvSpPr>
          <p:nvPr/>
        </p:nvSpPr>
        <p:spPr bwMode="auto">
          <a:xfrm>
            <a:off x="8229600" y="685800"/>
            <a:ext cx="8223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chemeClr val="bg1"/>
                </a:solidFill>
              </a:rPr>
              <a:t>cont’d</a:t>
            </a:r>
          </a:p>
        </p:txBody>
      </p:sp>
      <p:pic>
        <p:nvPicPr>
          <p:cNvPr id="4" name="Picture 3" descr="27 minus (3 x^2)/4 = 0. Set derivative equal to 0.&#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1400" y="2867025"/>
            <a:ext cx="7126288"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1" name="Content Placeholder 5" descr="(d V)/(d x) = 27 minus (3 x^2)/4. Differentiate with respect to x.&#10;"/>
          <p:cNvPicPr>
            <a:picLocks noGrp="1" noChangeAspect="1"/>
          </p:cNvPicPr>
          <p:nvPr>
            <p:ph idx="1"/>
          </p:nvPr>
        </p:nvPicPr>
        <p:blipFill>
          <a:blip r:embed="rId4">
            <a:extLst>
              <a:ext uri="{28A0092B-C50C-407E-A947-70E740481C1C}">
                <a14:useLocalDpi xmlns:a14="http://schemas.microsoft.com/office/drawing/2010/main" val="0"/>
              </a:ext>
            </a:extLst>
          </a:blip>
          <a:srcRect/>
          <a:stretch>
            <a:fillRect/>
          </a:stretch>
        </p:blipFill>
        <p:spPr>
          <a:xfrm>
            <a:off x="1625600" y="2133600"/>
            <a:ext cx="6985000" cy="595313"/>
          </a:xfrm>
        </p:spPr>
      </p:pic>
      <p:pic>
        <p:nvPicPr>
          <p:cNvPr id="7" name="Picture 6" descr="3(x^2) = 108.&#10;"/>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614488" y="3657600"/>
            <a:ext cx="135731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 x = plus-minus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905000" y="4267200"/>
            <a:ext cx="989013"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Simplify.&#10;"/>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019800" y="3706813"/>
            <a:ext cx="10033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Critical numbers.&#10;"/>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943600" y="4240213"/>
            <a:ext cx="15208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900" decel="100000" fill="hold"/>
                                        <p:tgtEl>
                                          <p:spTgt spid="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anim calcmode="lin" valueType="num">
                                      <p:cBhvr>
                                        <p:cTn id="16" dur="1000" fill="hold"/>
                                        <p:tgtEl>
                                          <p:spTgt spid="7"/>
                                        </p:tgtEl>
                                        <p:attrNameLst>
                                          <p:attrName>ppt_x</p:attrName>
                                        </p:attrNameLst>
                                      </p:cBhvr>
                                      <p:tavLst>
                                        <p:tav tm="0">
                                          <p:val>
                                            <p:strVal val="#ppt_x"/>
                                          </p:val>
                                        </p:tav>
                                        <p:tav tm="100000">
                                          <p:val>
                                            <p:strVal val="#ppt_x"/>
                                          </p:val>
                                        </p:tav>
                                      </p:tavLst>
                                    </p:anim>
                                    <p:anim calcmode="lin" valueType="num">
                                      <p:cBhvr>
                                        <p:cTn id="17" dur="900" decel="100000" fill="hold"/>
                                        <p:tgtEl>
                                          <p:spTgt spid="7"/>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900" decel="100000" fill="hold"/>
                                        <p:tgtEl>
                                          <p:spTgt spid="9"/>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7"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anim calcmode="lin" valueType="num">
                                      <p:cBhvr>
                                        <p:cTn id="30" dur="1000" fill="hold"/>
                                        <p:tgtEl>
                                          <p:spTgt spid="8"/>
                                        </p:tgtEl>
                                        <p:attrNameLst>
                                          <p:attrName>ppt_x</p:attrName>
                                        </p:attrNameLst>
                                      </p:cBhvr>
                                      <p:tavLst>
                                        <p:tav tm="0">
                                          <p:val>
                                            <p:strVal val="#ppt_x"/>
                                          </p:val>
                                        </p:tav>
                                        <p:tav tm="100000">
                                          <p:val>
                                            <p:strVal val="#ppt_x"/>
                                          </p:val>
                                        </p:tav>
                                      </p:tavLst>
                                    </p:anim>
                                    <p:anim calcmode="lin" valueType="num">
                                      <p:cBhvr>
                                        <p:cTn id="31" dur="900" decel="100000" fill="hold"/>
                                        <p:tgtEl>
                                          <p:spTgt spid="8"/>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par>
                                <p:cTn id="33" presetID="37" presetClass="entr" presetSubtype="0" fill="hold" nodeType="with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900" decel="100000" fill="hold"/>
                                        <p:tgtEl>
                                          <p:spTgt spid="10"/>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37" presetClass="entr" presetSubtype="0" fill="hold" nodeType="clickEffect">
                                  <p:stCondLst>
                                    <p:cond delay="0"/>
                                  </p:stCondLst>
                                  <p:childTnLst>
                                    <p:set>
                                      <p:cBhvr>
                                        <p:cTn id="42" dur="1" fill="hold">
                                          <p:stCondLst>
                                            <p:cond delay="0"/>
                                          </p:stCondLst>
                                        </p:cTn>
                                        <p:tgtEl>
                                          <p:spTgt spid="58379">
                                            <p:txEl>
                                              <p:pRg st="11" end="11"/>
                                            </p:txEl>
                                          </p:spTgt>
                                        </p:tgtEl>
                                        <p:attrNameLst>
                                          <p:attrName>style.visibility</p:attrName>
                                        </p:attrNameLst>
                                      </p:cBhvr>
                                      <p:to>
                                        <p:strVal val="visible"/>
                                      </p:to>
                                    </p:set>
                                    <p:animEffect transition="in" filter="fade">
                                      <p:cBhvr>
                                        <p:cTn id="43" dur="1000"/>
                                        <p:tgtEl>
                                          <p:spTgt spid="58379">
                                            <p:txEl>
                                              <p:pRg st="11" end="11"/>
                                            </p:txEl>
                                          </p:spTgt>
                                        </p:tgtEl>
                                      </p:cBhvr>
                                    </p:animEffect>
                                    <p:anim calcmode="lin" valueType="num">
                                      <p:cBhvr>
                                        <p:cTn id="44" dur="1000" fill="hold"/>
                                        <p:tgtEl>
                                          <p:spTgt spid="58379">
                                            <p:txEl>
                                              <p:pRg st="11" end="11"/>
                                            </p:txEl>
                                          </p:spTgt>
                                        </p:tgtEl>
                                        <p:attrNameLst>
                                          <p:attrName>ppt_x</p:attrName>
                                        </p:attrNameLst>
                                      </p:cBhvr>
                                      <p:tavLst>
                                        <p:tav tm="0">
                                          <p:val>
                                            <p:strVal val="#ppt_x"/>
                                          </p:val>
                                        </p:tav>
                                        <p:tav tm="100000">
                                          <p:val>
                                            <p:strVal val="#ppt_x"/>
                                          </p:val>
                                        </p:tav>
                                      </p:tavLst>
                                    </p:anim>
                                    <p:anim calcmode="lin" valueType="num">
                                      <p:cBhvr>
                                        <p:cTn id="45" dur="900" decel="100000" fill="hold"/>
                                        <p:tgtEl>
                                          <p:spTgt spid="58379">
                                            <p:txEl>
                                              <p:pRg st="11" end="11"/>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58379">
                                            <p:txEl>
                                              <p:pRg st="11" end="11"/>
                                            </p:txEl>
                                          </p:spTgt>
                                        </p:tgtEl>
                                        <p:attrNameLst>
                                          <p:attrName>ppt_y</p:attrName>
                                        </p:attrNameLst>
                                      </p:cBhvr>
                                      <p:tavLst>
                                        <p:tav tm="0">
                                          <p:val>
                                            <p:strVal val="#ppt_y-.03"/>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37" presetClass="entr" presetSubtype="0" fill="hold" nodeType="clickEffect">
                                  <p:stCondLst>
                                    <p:cond delay="0"/>
                                  </p:stCondLst>
                                  <p:childTnLst>
                                    <p:set>
                                      <p:cBhvr>
                                        <p:cTn id="50" dur="1" fill="hold">
                                          <p:stCondLst>
                                            <p:cond delay="0"/>
                                          </p:stCondLst>
                                        </p:cTn>
                                        <p:tgtEl>
                                          <p:spTgt spid="58379">
                                            <p:txEl>
                                              <p:pRg st="13" end="13"/>
                                            </p:txEl>
                                          </p:spTgt>
                                        </p:tgtEl>
                                        <p:attrNameLst>
                                          <p:attrName>style.visibility</p:attrName>
                                        </p:attrNameLst>
                                      </p:cBhvr>
                                      <p:to>
                                        <p:strVal val="visible"/>
                                      </p:to>
                                    </p:set>
                                    <p:animEffect transition="in" filter="fade">
                                      <p:cBhvr>
                                        <p:cTn id="51" dur="1000"/>
                                        <p:tgtEl>
                                          <p:spTgt spid="58379">
                                            <p:txEl>
                                              <p:pRg st="13" end="13"/>
                                            </p:txEl>
                                          </p:spTgt>
                                        </p:tgtEl>
                                      </p:cBhvr>
                                    </p:animEffect>
                                    <p:anim calcmode="lin" valueType="num">
                                      <p:cBhvr>
                                        <p:cTn id="52" dur="1000" fill="hold"/>
                                        <p:tgtEl>
                                          <p:spTgt spid="58379">
                                            <p:txEl>
                                              <p:pRg st="13" end="13"/>
                                            </p:txEl>
                                          </p:spTgt>
                                        </p:tgtEl>
                                        <p:attrNameLst>
                                          <p:attrName>ppt_x</p:attrName>
                                        </p:attrNameLst>
                                      </p:cBhvr>
                                      <p:tavLst>
                                        <p:tav tm="0">
                                          <p:val>
                                            <p:strVal val="#ppt_x"/>
                                          </p:val>
                                        </p:tav>
                                        <p:tav tm="100000">
                                          <p:val>
                                            <p:strVal val="#ppt_x"/>
                                          </p:val>
                                        </p:tav>
                                      </p:tavLst>
                                    </p:anim>
                                    <p:anim calcmode="lin" valueType="num">
                                      <p:cBhvr>
                                        <p:cTn id="53" dur="900" decel="100000" fill="hold"/>
                                        <p:tgtEl>
                                          <p:spTgt spid="58379">
                                            <p:txEl>
                                              <p:pRg st="13" end="13"/>
                                            </p:txEl>
                                          </p:spTgt>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58379">
                                            <p:txEl>
                                              <p:pRg st="13" end="13"/>
                                            </p:txEl>
                                          </p:spTgt>
                                        </p:tgtEl>
                                        <p:attrNameLst>
                                          <p:attrName>ppt_y</p:attrName>
                                        </p:attrNameLst>
                                      </p:cBhvr>
                                      <p:tavLst>
                                        <p:tav tm="0">
                                          <p:val>
                                            <p:strVal val="#ppt_y-.03"/>
                                          </p:val>
                                        </p:tav>
                                        <p:tav tm="100000">
                                          <p:val>
                                            <p:strVal val="#ppt_y"/>
                                          </p:val>
                                        </p:tav>
                                      </p:tavLst>
                                    </p:anim>
                                  </p:childTnLst>
                                </p:cTn>
                              </p:par>
                              <p:par>
                                <p:cTn id="55" presetID="37" presetClass="entr" presetSubtype="0" fill="hold" nodeType="withEffect">
                                  <p:stCondLst>
                                    <p:cond delay="0"/>
                                  </p:stCondLst>
                                  <p:childTnLst>
                                    <p:set>
                                      <p:cBhvr>
                                        <p:cTn id="56" dur="1" fill="hold">
                                          <p:stCondLst>
                                            <p:cond delay="0"/>
                                          </p:stCondLst>
                                        </p:cTn>
                                        <p:tgtEl>
                                          <p:spTgt spid="58379">
                                            <p:txEl>
                                              <p:pRg st="14" end="14"/>
                                            </p:txEl>
                                          </p:spTgt>
                                        </p:tgtEl>
                                        <p:attrNameLst>
                                          <p:attrName>style.visibility</p:attrName>
                                        </p:attrNameLst>
                                      </p:cBhvr>
                                      <p:to>
                                        <p:strVal val="visible"/>
                                      </p:to>
                                    </p:set>
                                    <p:animEffect transition="in" filter="fade">
                                      <p:cBhvr>
                                        <p:cTn id="57" dur="1000"/>
                                        <p:tgtEl>
                                          <p:spTgt spid="58379">
                                            <p:txEl>
                                              <p:pRg st="14" end="14"/>
                                            </p:txEl>
                                          </p:spTgt>
                                        </p:tgtEl>
                                      </p:cBhvr>
                                    </p:animEffect>
                                    <p:anim calcmode="lin" valueType="num">
                                      <p:cBhvr>
                                        <p:cTn id="58" dur="1000" fill="hold"/>
                                        <p:tgtEl>
                                          <p:spTgt spid="58379">
                                            <p:txEl>
                                              <p:pRg st="14" end="14"/>
                                            </p:txEl>
                                          </p:spTgt>
                                        </p:tgtEl>
                                        <p:attrNameLst>
                                          <p:attrName>ppt_x</p:attrName>
                                        </p:attrNameLst>
                                      </p:cBhvr>
                                      <p:tavLst>
                                        <p:tav tm="0">
                                          <p:val>
                                            <p:strVal val="#ppt_x"/>
                                          </p:val>
                                        </p:tav>
                                        <p:tav tm="100000">
                                          <p:val>
                                            <p:strVal val="#ppt_x"/>
                                          </p:val>
                                        </p:tav>
                                      </p:tavLst>
                                    </p:anim>
                                    <p:anim calcmode="lin" valueType="num">
                                      <p:cBhvr>
                                        <p:cTn id="59" dur="900" decel="100000" fill="hold"/>
                                        <p:tgtEl>
                                          <p:spTgt spid="58379">
                                            <p:txEl>
                                              <p:pRg st="14" end="14"/>
                                            </p:txEl>
                                          </p:spTgt>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58379">
                                            <p:txEl>
                                              <p:pRg st="14" end="1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46" name="Text Box 14"/>
          <p:cNvSpPr txBox="1">
            <a:spLocks noChangeArrowheads="1"/>
          </p:cNvSpPr>
          <p:nvPr/>
        </p:nvSpPr>
        <p:spPr bwMode="auto">
          <a:xfrm>
            <a:off x="455613" y="1370013"/>
            <a:ext cx="8226425"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a:t>Evaluating </a:t>
            </a:r>
            <a:r>
              <a:rPr lang="en-US" altLang="en-US" i="1"/>
              <a:t>V </a:t>
            </a:r>
            <a:r>
              <a:rPr lang="en-US" altLang="en-US"/>
              <a:t>at the critical number </a:t>
            </a:r>
            <a:r>
              <a:rPr lang="en-US" altLang="en-US" i="1"/>
              <a:t>x =</a:t>
            </a:r>
            <a:r>
              <a:rPr lang="en-US" altLang="en-US"/>
              <a:t> 6 and at the endpoints </a:t>
            </a:r>
          </a:p>
          <a:p>
            <a:pPr eaLnBrk="1" hangingPunct="1">
              <a:spcBef>
                <a:spcPct val="0"/>
              </a:spcBef>
              <a:buFontTx/>
              <a:buNone/>
            </a:pPr>
            <a:r>
              <a:rPr lang="en-US" altLang="en-US"/>
              <a:t>of the domain produces </a:t>
            </a:r>
            <a:r>
              <a:rPr lang="en-US" altLang="en-US" i="1"/>
              <a:t>V</a:t>
            </a:r>
            <a:r>
              <a:rPr lang="en-US" altLang="en-US"/>
              <a:t>(0) = 0, </a:t>
            </a:r>
            <a:r>
              <a:rPr lang="en-US" altLang="en-US" i="1"/>
              <a:t>V</a:t>
            </a:r>
            <a:r>
              <a:rPr lang="en-US" altLang="en-US"/>
              <a:t>(6) = 108, and </a:t>
            </a:r>
          </a:p>
          <a:p>
            <a:pPr eaLnBrk="1" hangingPunct="1">
              <a:spcBef>
                <a:spcPct val="0"/>
              </a:spcBef>
              <a:buFontTx/>
              <a:buNone/>
            </a:pPr>
            <a:endParaRPr lang="en-US" altLang="en-US"/>
          </a:p>
          <a:p>
            <a:pPr eaLnBrk="1" hangingPunct="1">
              <a:spcBef>
                <a:spcPct val="0"/>
              </a:spcBef>
              <a:buFontTx/>
              <a:buNone/>
            </a:pPr>
            <a:r>
              <a:rPr lang="en-US" altLang="en-US"/>
              <a:t>So, </a:t>
            </a:r>
            <a:r>
              <a:rPr lang="en-US" altLang="en-US" i="1"/>
              <a:t>V </a:t>
            </a:r>
            <a:r>
              <a:rPr lang="en-US" altLang="en-US"/>
              <a:t>is maximum when </a:t>
            </a:r>
            <a:r>
              <a:rPr lang="en-US" altLang="en-US" i="1"/>
              <a:t>x = </a:t>
            </a:r>
            <a:r>
              <a:rPr lang="en-US" altLang="en-US"/>
              <a:t>6, and the dimensions of the box</a:t>
            </a:r>
          </a:p>
          <a:p>
            <a:pPr eaLnBrk="1" hangingPunct="1">
              <a:spcBef>
                <a:spcPct val="0"/>
              </a:spcBef>
              <a:buFontTx/>
              <a:buNone/>
            </a:pPr>
            <a:r>
              <a:rPr lang="en-US" altLang="en-US"/>
              <a:t>are 6 inches by 6 inches by 3 inches.</a:t>
            </a:r>
          </a:p>
        </p:txBody>
      </p:sp>
      <p:pic>
        <p:nvPicPr>
          <p:cNvPr id="14341" name="Picture 15" descr="V(sqrt(108)) = 0.&#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9000" y="1785938"/>
            <a:ext cx="152400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2" name="Rectangle 22"/>
          <p:cNvSpPr>
            <a:spLocks noGrp="1" noChangeArrowheads="1"/>
          </p:cNvSpPr>
          <p:nvPr>
            <p:ph type="title"/>
          </p:nvPr>
        </p:nvSpPr>
        <p:spPr>
          <a:xfrm>
            <a:off x="547688" y="319088"/>
            <a:ext cx="8226425" cy="685800"/>
          </a:xfrm>
          <a:noFill/>
        </p:spPr>
        <p:txBody>
          <a:bodyPr/>
          <a:lstStyle/>
          <a:p>
            <a:pPr eaLnBrk="1" hangingPunct="1"/>
            <a:r>
              <a:rPr lang="en-US" altLang="en-US" sz="4000" smtClean="0">
                <a:solidFill>
                  <a:schemeClr val="bg1"/>
                </a:solidFill>
              </a:rPr>
              <a:t>Example 1 – </a:t>
            </a:r>
            <a:r>
              <a:rPr lang="en-US" altLang="en-US" sz="4000" i="1" smtClean="0">
                <a:solidFill>
                  <a:schemeClr val="bg1"/>
                </a:solidFill>
              </a:rPr>
              <a:t>Solution</a:t>
            </a:r>
          </a:p>
        </p:txBody>
      </p:sp>
      <p:sp>
        <p:nvSpPr>
          <p:cNvPr id="14343" name="Text Box 9"/>
          <p:cNvSpPr txBox="1">
            <a:spLocks noChangeArrowheads="1"/>
          </p:cNvSpPr>
          <p:nvPr/>
        </p:nvSpPr>
        <p:spPr bwMode="auto">
          <a:xfrm>
            <a:off x="8229600" y="685800"/>
            <a:ext cx="8223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chemeClr val="bg1"/>
                </a:solidFill>
              </a:rPr>
              <a:t>cont’d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69646">
                                            <p:txEl>
                                              <p:pRg st="3" end="3"/>
                                            </p:txEl>
                                          </p:spTgt>
                                        </p:tgtEl>
                                        <p:attrNameLst>
                                          <p:attrName>style.visibility</p:attrName>
                                        </p:attrNameLst>
                                      </p:cBhvr>
                                      <p:to>
                                        <p:strVal val="visible"/>
                                      </p:to>
                                    </p:set>
                                    <p:animEffect transition="in" filter="fade">
                                      <p:cBhvr>
                                        <p:cTn id="7" dur="1000"/>
                                        <p:tgtEl>
                                          <p:spTgt spid="69646">
                                            <p:txEl>
                                              <p:pRg st="3" end="3"/>
                                            </p:txEl>
                                          </p:spTgt>
                                        </p:tgtEl>
                                      </p:cBhvr>
                                    </p:animEffect>
                                    <p:anim calcmode="lin" valueType="num">
                                      <p:cBhvr>
                                        <p:cTn id="8" dur="1000" fill="hold"/>
                                        <p:tgtEl>
                                          <p:spTgt spid="69646">
                                            <p:txEl>
                                              <p:pRg st="3" end="3"/>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69646">
                                            <p:txEl>
                                              <p:pRg st="3" end="3"/>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9646">
                                            <p:txEl>
                                              <p:pRg st="3" end="3"/>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69646">
                                            <p:txEl>
                                              <p:pRg st="4" end="4"/>
                                            </p:txEl>
                                          </p:spTgt>
                                        </p:tgtEl>
                                        <p:attrNameLst>
                                          <p:attrName>style.visibility</p:attrName>
                                        </p:attrNameLst>
                                      </p:cBhvr>
                                      <p:to>
                                        <p:strVal val="visible"/>
                                      </p:to>
                                    </p:set>
                                    <p:animEffect transition="in" filter="fade">
                                      <p:cBhvr>
                                        <p:cTn id="13" dur="1000"/>
                                        <p:tgtEl>
                                          <p:spTgt spid="69646">
                                            <p:txEl>
                                              <p:pRg st="4" end="4"/>
                                            </p:txEl>
                                          </p:spTgt>
                                        </p:tgtEl>
                                      </p:cBhvr>
                                    </p:animEffect>
                                    <p:anim calcmode="lin" valueType="num">
                                      <p:cBhvr>
                                        <p:cTn id="14" dur="1000" fill="hold"/>
                                        <p:tgtEl>
                                          <p:spTgt spid="69646">
                                            <p:txEl>
                                              <p:pRg st="4" end="4"/>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69646">
                                            <p:txEl>
                                              <p:pRg st="4" end="4"/>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69646">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title"/>
          </p:nvPr>
        </p:nvSpPr>
        <p:spPr>
          <a:xfrm>
            <a:off x="547688" y="319088"/>
            <a:ext cx="8229600" cy="685800"/>
          </a:xfrm>
          <a:noFill/>
        </p:spPr>
        <p:txBody>
          <a:bodyPr/>
          <a:lstStyle/>
          <a:p>
            <a:pPr eaLnBrk="1" hangingPunct="1"/>
            <a:r>
              <a:rPr lang="en-US" altLang="en-US" sz="3300" smtClean="0">
                <a:solidFill>
                  <a:schemeClr val="bg1"/>
                </a:solidFill>
              </a:rPr>
              <a:t>Applied Minimum and Maximum Problems</a:t>
            </a:r>
          </a:p>
        </p:txBody>
      </p:sp>
      <p:pic>
        <p:nvPicPr>
          <p:cNvPr id="15363" name="Picture 4" descr="Guidelines for solving applied minimum and maximum problems. (item 1). Identify all given quantities and all quantities to be determined. If possible, make a sketch. (item 2). Write a primary equation for the quantity that is to be maximized or minimized. A review of several useful formulas from geometry is presented on the formula card inside the back cover. (item 3). Reduce the primary equation to one having a single independent variable. This may involve the use of secondary equations relating the independent variables of the primary equation. (item 4). Determine the feasible domain of the primary equation. That is, determine the values for which the stated problem makes sense. (item 5). Determine the desired maximum or minimum value by the calculus techniques.&#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3425" y="1524000"/>
            <a:ext cx="7800975"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47688" y="319088"/>
            <a:ext cx="8226425" cy="685800"/>
          </a:xfrm>
          <a:noFill/>
        </p:spPr>
        <p:txBody>
          <a:bodyPr/>
          <a:lstStyle/>
          <a:p>
            <a:pPr eaLnBrk="1" hangingPunct="1"/>
            <a:r>
              <a:rPr lang="en-US" altLang="en-US" sz="3500" smtClean="0">
                <a:solidFill>
                  <a:schemeClr val="bg1"/>
                </a:solidFill>
              </a:rPr>
              <a:t>Example 2 – </a:t>
            </a:r>
            <a:r>
              <a:rPr lang="en-US" altLang="en-US" sz="3500" i="1" smtClean="0">
                <a:solidFill>
                  <a:schemeClr val="bg1"/>
                </a:solidFill>
              </a:rPr>
              <a:t>Finding Minimum Distance</a:t>
            </a:r>
          </a:p>
        </p:txBody>
      </p:sp>
      <p:sp>
        <p:nvSpPr>
          <p:cNvPr id="50187" name="Rectangle 11"/>
          <p:cNvSpPr>
            <a:spLocks noGrp="1" noChangeArrowheads="1"/>
          </p:cNvSpPr>
          <p:nvPr>
            <p:ph type="body" idx="1"/>
          </p:nvPr>
        </p:nvSpPr>
        <p:spPr>
          <a:xfrm>
            <a:off x="457200" y="1370013"/>
            <a:ext cx="8229600" cy="5256212"/>
          </a:xfrm>
        </p:spPr>
        <p:txBody>
          <a:bodyPr/>
          <a:lstStyle/>
          <a:p>
            <a:pPr marL="0" indent="0" eaLnBrk="1" hangingPunct="1">
              <a:buFont typeface="Wingdings" panose="05000000000000000000" pitchFamily="2" charset="2"/>
              <a:buNone/>
              <a:defRPr/>
            </a:pPr>
            <a:r>
              <a:rPr lang="en-US" altLang="en-US" dirty="0" smtClean="0"/>
              <a:t>Which points on the graph of </a:t>
            </a:r>
            <a:r>
              <a:rPr lang="en-US" altLang="en-US" i="1" dirty="0" smtClean="0"/>
              <a:t>y</a:t>
            </a:r>
            <a:r>
              <a:rPr lang="en-US" altLang="en-US" dirty="0" smtClean="0"/>
              <a:t> = 4 </a:t>
            </a:r>
            <a:r>
              <a:rPr lang="en-US" altLang="en-US" dirty="0" smtClean="0">
                <a:solidFill>
                  <a:srgbClr val="000000"/>
                </a:solidFill>
                <a:cs typeface="Times New Roman" panose="02020603050405020304" pitchFamily="18" charset="0"/>
              </a:rPr>
              <a:t>–</a:t>
            </a:r>
            <a:r>
              <a:rPr lang="en-US" altLang="en-US" dirty="0" smtClean="0"/>
              <a:t> </a:t>
            </a:r>
            <a:r>
              <a:rPr lang="en-US" altLang="en-US" i="1" dirty="0" smtClean="0"/>
              <a:t>x</a:t>
            </a:r>
            <a:r>
              <a:rPr lang="en-US" altLang="en-US" baseline="30000" dirty="0" smtClean="0"/>
              <a:t>2 </a:t>
            </a:r>
            <a:r>
              <a:rPr lang="en-US" altLang="en-US" dirty="0" smtClean="0"/>
              <a:t>are closest to the point (0, 2)?</a:t>
            </a:r>
          </a:p>
          <a:p>
            <a:pPr marL="0" indent="0" eaLnBrk="1" hangingPunct="1">
              <a:buFont typeface="Wingdings" panose="05000000000000000000" pitchFamily="2" charset="2"/>
              <a:buNone/>
              <a:defRPr/>
            </a:pPr>
            <a:endParaRPr lang="en-US" altLang="en-US" dirty="0" smtClean="0"/>
          </a:p>
          <a:p>
            <a:pPr marL="0" indent="0" eaLnBrk="1" hangingPunct="1">
              <a:lnSpc>
                <a:spcPct val="110000"/>
              </a:lnSpc>
              <a:buFont typeface="Wingdings" panose="05000000000000000000" pitchFamily="2" charset="2"/>
              <a:buNone/>
              <a:defRPr/>
            </a:pPr>
            <a:r>
              <a:rPr lang="en-US" altLang="en-US" kern="1200" dirty="0">
                <a:solidFill>
                  <a:srgbClr val="D7181E"/>
                </a:solidFill>
                <a:cs typeface="Arial" panose="020B0604020202020204" pitchFamily="34" charset="0"/>
              </a:rPr>
              <a:t>Solution:</a:t>
            </a:r>
          </a:p>
          <a:p>
            <a:pPr marL="0" indent="0" eaLnBrk="1" hangingPunct="1">
              <a:spcBef>
                <a:spcPct val="0"/>
              </a:spcBef>
              <a:buFontTx/>
              <a:buNone/>
              <a:defRPr/>
            </a:pPr>
            <a:r>
              <a:rPr lang="en-US" altLang="en-US" dirty="0" smtClean="0"/>
              <a:t>Figure 3.55 shows that there are two </a:t>
            </a:r>
          </a:p>
          <a:p>
            <a:pPr marL="0" indent="0" eaLnBrk="1" hangingPunct="1">
              <a:spcBef>
                <a:spcPct val="0"/>
              </a:spcBef>
              <a:buFontTx/>
              <a:buNone/>
              <a:defRPr/>
            </a:pPr>
            <a:r>
              <a:rPr lang="en-US" altLang="en-US" dirty="0" smtClean="0"/>
              <a:t>points at a minimum distance from the</a:t>
            </a:r>
          </a:p>
          <a:p>
            <a:pPr marL="0" indent="0" eaLnBrk="1" hangingPunct="1">
              <a:spcBef>
                <a:spcPct val="0"/>
              </a:spcBef>
              <a:buFontTx/>
              <a:buNone/>
              <a:defRPr/>
            </a:pPr>
            <a:r>
              <a:rPr lang="en-US" altLang="en-US" dirty="0" smtClean="0"/>
              <a:t>point (0, 2).</a:t>
            </a:r>
          </a:p>
          <a:p>
            <a:pPr marL="0" indent="0" eaLnBrk="1" hangingPunct="1">
              <a:spcBef>
                <a:spcPct val="0"/>
              </a:spcBef>
              <a:buFontTx/>
              <a:buNone/>
              <a:defRPr/>
            </a:pPr>
            <a:endParaRPr lang="en-US" altLang="en-US" dirty="0" smtClean="0"/>
          </a:p>
          <a:p>
            <a:pPr marL="0" indent="0" eaLnBrk="1" hangingPunct="1">
              <a:spcBef>
                <a:spcPct val="0"/>
              </a:spcBef>
              <a:buFontTx/>
              <a:buNone/>
              <a:defRPr/>
            </a:pPr>
            <a:r>
              <a:rPr lang="en-US" altLang="en-US" dirty="0" smtClean="0"/>
              <a:t>The distance between the point (0, 2) and </a:t>
            </a:r>
          </a:p>
          <a:p>
            <a:pPr marL="0" indent="0" eaLnBrk="1" hangingPunct="1">
              <a:spcBef>
                <a:spcPct val="0"/>
              </a:spcBef>
              <a:buFontTx/>
              <a:buNone/>
              <a:defRPr/>
            </a:pPr>
            <a:r>
              <a:rPr lang="en-US" altLang="en-US" dirty="0" smtClean="0"/>
              <a:t>a point (</a:t>
            </a:r>
            <a:r>
              <a:rPr lang="en-US" altLang="en-US" i="1" dirty="0" smtClean="0"/>
              <a:t>x</a:t>
            </a:r>
            <a:r>
              <a:rPr lang="en-US" altLang="en-US" dirty="0" smtClean="0"/>
              <a:t>, </a:t>
            </a:r>
            <a:r>
              <a:rPr lang="en-US" altLang="en-US" i="1" dirty="0" smtClean="0"/>
              <a:t>y</a:t>
            </a:r>
            <a:r>
              <a:rPr lang="en-US" altLang="en-US" dirty="0" smtClean="0"/>
              <a:t>) on the graph of </a:t>
            </a:r>
            <a:r>
              <a:rPr lang="en-US" altLang="en-US" i="1" dirty="0" smtClean="0">
                <a:latin typeface="Times-Italic" charset="0"/>
              </a:rPr>
              <a:t>y =</a:t>
            </a:r>
            <a:r>
              <a:rPr lang="en-US" altLang="en-US" dirty="0" smtClean="0">
                <a:latin typeface="MathematicalPi-One" charset="0"/>
              </a:rPr>
              <a:t> </a:t>
            </a:r>
            <a:r>
              <a:rPr lang="en-US" altLang="en-US" dirty="0" smtClean="0">
                <a:latin typeface="Times-Roman" charset="0"/>
              </a:rPr>
              <a:t>4 </a:t>
            </a:r>
            <a:r>
              <a:rPr lang="en-US" altLang="en-US" dirty="0" smtClean="0">
                <a:solidFill>
                  <a:srgbClr val="000000"/>
                </a:solidFill>
                <a:latin typeface="Times-Roman" charset="0"/>
                <a:cs typeface="Times New Roman" panose="02020603050405020304" pitchFamily="18" charset="0"/>
              </a:rPr>
              <a:t>–</a:t>
            </a:r>
            <a:r>
              <a:rPr lang="en-US" altLang="en-US" dirty="0" smtClean="0">
                <a:latin typeface="MathematicalPi-One" charset="0"/>
              </a:rPr>
              <a:t> </a:t>
            </a:r>
            <a:r>
              <a:rPr lang="en-US" altLang="en-US" i="1" dirty="0" smtClean="0">
                <a:latin typeface="Times-Italic" charset="0"/>
              </a:rPr>
              <a:t>x</a:t>
            </a:r>
            <a:r>
              <a:rPr lang="en-US" altLang="en-US" baseline="30000" dirty="0" smtClean="0">
                <a:latin typeface="Times-Roman" charset="0"/>
              </a:rPr>
              <a:t>2 </a:t>
            </a:r>
            <a:r>
              <a:rPr lang="en-US" altLang="en-US" dirty="0" smtClean="0"/>
              <a:t>is</a:t>
            </a:r>
          </a:p>
        </p:txBody>
      </p:sp>
      <p:sp>
        <p:nvSpPr>
          <p:cNvPr id="50189" name="Text Box 13"/>
          <p:cNvSpPr txBox="1">
            <a:spLocks noChangeArrowheads="1"/>
          </p:cNvSpPr>
          <p:nvPr/>
        </p:nvSpPr>
        <p:spPr bwMode="auto">
          <a:xfrm>
            <a:off x="7239000" y="5257800"/>
            <a:ext cx="9890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Figure 3.55</a:t>
            </a:r>
          </a:p>
        </p:txBody>
      </p:sp>
      <p:pic>
        <p:nvPicPr>
          <p:cNvPr id="50192" name="Picture 16" descr="d = sqrt((x minus 0)^2 + (y minus 2)^2). Primary equation.&#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5625" y="5638800"/>
            <a:ext cx="6486525"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93" name="Picture 17" descr="The image consists of a visual representation and a caption. Visual representation. A downward opening parabola is graphed on the x y coordinate plane. The graph has y axis symmetry. The parabola is labeled y = 4 minus x^2. It enters the bottom of the viewing window in the third quadrant, goes up and to the right, intersects the negative x axis at (negative 2, 0), enters the second quadrant, reaches a high point at the vertex (0, 4) on the positive y axis, goes down and to the right in the first quadrant, passes through the labeled point (x, y), intersects the positive x axis at (2, 0), and exits the bottom of the viewing window in the fourth quadrant. A point is marked on the parabola in the second quadrant. It is symmetrically opposite to the point (x, y) with respect to the y axis. A dashed line begins from the two marked points on the parabola, goes down respectively towards the positive y axis, and ends at the labeled point (0, 2). Caption. The quantity to be minimized is distance: d = sqrt((x minus 0)^2 + (y minus 2)^2).&#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2438400"/>
            <a:ext cx="2398713" cy="260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50187">
                                            <p:txEl>
                                              <p:pRg st="2" end="2"/>
                                            </p:txEl>
                                          </p:spTgt>
                                        </p:tgtEl>
                                        <p:attrNameLst>
                                          <p:attrName>style.visibility</p:attrName>
                                        </p:attrNameLst>
                                      </p:cBhvr>
                                      <p:to>
                                        <p:strVal val="visible"/>
                                      </p:to>
                                    </p:set>
                                    <p:animEffect transition="in" filter="fade">
                                      <p:cBhvr>
                                        <p:cTn id="7" dur="1000"/>
                                        <p:tgtEl>
                                          <p:spTgt spid="50187">
                                            <p:txEl>
                                              <p:pRg st="2" end="2"/>
                                            </p:txEl>
                                          </p:spTgt>
                                        </p:tgtEl>
                                      </p:cBhvr>
                                    </p:animEffect>
                                    <p:anim calcmode="lin" valueType="num">
                                      <p:cBhvr>
                                        <p:cTn id="8" dur="1000" fill="hold"/>
                                        <p:tgtEl>
                                          <p:spTgt spid="50187">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50187">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0187">
                                            <p:txEl>
                                              <p:pRg st="2" end="2"/>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50193"/>
                                        </p:tgtEl>
                                        <p:attrNameLst>
                                          <p:attrName>style.visibility</p:attrName>
                                        </p:attrNameLst>
                                      </p:cBhvr>
                                      <p:to>
                                        <p:strVal val="visible"/>
                                      </p:to>
                                    </p:set>
                                    <p:animEffect transition="in" filter="fade">
                                      <p:cBhvr>
                                        <p:cTn id="13" dur="1000"/>
                                        <p:tgtEl>
                                          <p:spTgt spid="50193"/>
                                        </p:tgtEl>
                                      </p:cBhvr>
                                    </p:animEffect>
                                    <p:anim calcmode="lin" valueType="num">
                                      <p:cBhvr>
                                        <p:cTn id="14" dur="1000" fill="hold"/>
                                        <p:tgtEl>
                                          <p:spTgt spid="50193"/>
                                        </p:tgtEl>
                                        <p:attrNameLst>
                                          <p:attrName>ppt_x</p:attrName>
                                        </p:attrNameLst>
                                      </p:cBhvr>
                                      <p:tavLst>
                                        <p:tav tm="0">
                                          <p:val>
                                            <p:strVal val="#ppt_x"/>
                                          </p:val>
                                        </p:tav>
                                        <p:tav tm="100000">
                                          <p:val>
                                            <p:strVal val="#ppt_x"/>
                                          </p:val>
                                        </p:tav>
                                      </p:tavLst>
                                    </p:anim>
                                    <p:anim calcmode="lin" valueType="num">
                                      <p:cBhvr>
                                        <p:cTn id="15" dur="900" decel="100000" fill="hold"/>
                                        <p:tgtEl>
                                          <p:spTgt spid="50193"/>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50193"/>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0"/>
                                  </p:stCondLst>
                                  <p:childTnLst>
                                    <p:set>
                                      <p:cBhvr>
                                        <p:cTn id="18" dur="1" fill="hold">
                                          <p:stCondLst>
                                            <p:cond delay="0"/>
                                          </p:stCondLst>
                                        </p:cTn>
                                        <p:tgtEl>
                                          <p:spTgt spid="50187">
                                            <p:txEl>
                                              <p:pRg st="3" end="3"/>
                                            </p:txEl>
                                          </p:spTgt>
                                        </p:tgtEl>
                                        <p:attrNameLst>
                                          <p:attrName>style.visibility</p:attrName>
                                        </p:attrNameLst>
                                      </p:cBhvr>
                                      <p:to>
                                        <p:strVal val="visible"/>
                                      </p:to>
                                    </p:set>
                                    <p:animEffect transition="in" filter="fade">
                                      <p:cBhvr>
                                        <p:cTn id="19" dur="1000"/>
                                        <p:tgtEl>
                                          <p:spTgt spid="50187">
                                            <p:txEl>
                                              <p:pRg st="3" end="3"/>
                                            </p:txEl>
                                          </p:spTgt>
                                        </p:tgtEl>
                                      </p:cBhvr>
                                    </p:animEffect>
                                    <p:anim calcmode="lin" valueType="num">
                                      <p:cBhvr>
                                        <p:cTn id="20" dur="1000" fill="hold"/>
                                        <p:tgtEl>
                                          <p:spTgt spid="50187">
                                            <p:txEl>
                                              <p:pRg st="3" end="3"/>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50187">
                                            <p:txEl>
                                              <p:pRg st="3" end="3"/>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50187">
                                            <p:txEl>
                                              <p:pRg st="3" end="3"/>
                                            </p:txEl>
                                          </p:spTgt>
                                        </p:tgtEl>
                                        <p:attrNameLst>
                                          <p:attrName>ppt_y</p:attrName>
                                        </p:attrNameLst>
                                      </p:cBhvr>
                                      <p:tavLst>
                                        <p:tav tm="0">
                                          <p:val>
                                            <p:strVal val="#ppt_y-.03"/>
                                          </p:val>
                                        </p:tav>
                                        <p:tav tm="100000">
                                          <p:val>
                                            <p:strVal val="#ppt_y"/>
                                          </p:val>
                                        </p:tav>
                                      </p:tavLst>
                                    </p:anim>
                                  </p:childTnLst>
                                </p:cTn>
                              </p:par>
                              <p:par>
                                <p:cTn id="23" presetID="37" presetClass="entr" presetSubtype="0" fill="hold" nodeType="withEffect">
                                  <p:stCondLst>
                                    <p:cond delay="0"/>
                                  </p:stCondLst>
                                  <p:childTnLst>
                                    <p:set>
                                      <p:cBhvr>
                                        <p:cTn id="24" dur="1" fill="hold">
                                          <p:stCondLst>
                                            <p:cond delay="0"/>
                                          </p:stCondLst>
                                        </p:cTn>
                                        <p:tgtEl>
                                          <p:spTgt spid="50187">
                                            <p:txEl>
                                              <p:pRg st="4" end="4"/>
                                            </p:txEl>
                                          </p:spTgt>
                                        </p:tgtEl>
                                        <p:attrNameLst>
                                          <p:attrName>style.visibility</p:attrName>
                                        </p:attrNameLst>
                                      </p:cBhvr>
                                      <p:to>
                                        <p:strVal val="visible"/>
                                      </p:to>
                                    </p:set>
                                    <p:animEffect transition="in" filter="fade">
                                      <p:cBhvr>
                                        <p:cTn id="25" dur="1000"/>
                                        <p:tgtEl>
                                          <p:spTgt spid="50187">
                                            <p:txEl>
                                              <p:pRg st="4" end="4"/>
                                            </p:txEl>
                                          </p:spTgt>
                                        </p:tgtEl>
                                      </p:cBhvr>
                                    </p:animEffect>
                                    <p:anim calcmode="lin" valueType="num">
                                      <p:cBhvr>
                                        <p:cTn id="26" dur="1000" fill="hold"/>
                                        <p:tgtEl>
                                          <p:spTgt spid="50187">
                                            <p:txEl>
                                              <p:pRg st="4" end="4"/>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50187">
                                            <p:txEl>
                                              <p:pRg st="4" end="4"/>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50187">
                                            <p:txEl>
                                              <p:pRg st="4" end="4"/>
                                            </p:txEl>
                                          </p:spTgt>
                                        </p:tgtEl>
                                        <p:attrNameLst>
                                          <p:attrName>ppt_y</p:attrName>
                                        </p:attrNameLst>
                                      </p:cBhvr>
                                      <p:tavLst>
                                        <p:tav tm="0">
                                          <p:val>
                                            <p:strVal val="#ppt_y-.03"/>
                                          </p:val>
                                        </p:tav>
                                        <p:tav tm="100000">
                                          <p:val>
                                            <p:strVal val="#ppt_y"/>
                                          </p:val>
                                        </p:tav>
                                      </p:tavLst>
                                    </p:anim>
                                  </p:childTnLst>
                                </p:cTn>
                              </p:par>
                              <p:par>
                                <p:cTn id="29" presetID="37" presetClass="entr" presetSubtype="0" fill="hold" nodeType="withEffect">
                                  <p:stCondLst>
                                    <p:cond delay="0"/>
                                  </p:stCondLst>
                                  <p:childTnLst>
                                    <p:set>
                                      <p:cBhvr>
                                        <p:cTn id="30" dur="1" fill="hold">
                                          <p:stCondLst>
                                            <p:cond delay="0"/>
                                          </p:stCondLst>
                                        </p:cTn>
                                        <p:tgtEl>
                                          <p:spTgt spid="50187">
                                            <p:txEl>
                                              <p:pRg st="5" end="5"/>
                                            </p:txEl>
                                          </p:spTgt>
                                        </p:tgtEl>
                                        <p:attrNameLst>
                                          <p:attrName>style.visibility</p:attrName>
                                        </p:attrNameLst>
                                      </p:cBhvr>
                                      <p:to>
                                        <p:strVal val="visible"/>
                                      </p:to>
                                    </p:set>
                                    <p:animEffect transition="in" filter="fade">
                                      <p:cBhvr>
                                        <p:cTn id="31" dur="1000"/>
                                        <p:tgtEl>
                                          <p:spTgt spid="50187">
                                            <p:txEl>
                                              <p:pRg st="5" end="5"/>
                                            </p:txEl>
                                          </p:spTgt>
                                        </p:tgtEl>
                                      </p:cBhvr>
                                    </p:animEffect>
                                    <p:anim calcmode="lin" valueType="num">
                                      <p:cBhvr>
                                        <p:cTn id="32" dur="1000" fill="hold"/>
                                        <p:tgtEl>
                                          <p:spTgt spid="50187">
                                            <p:txEl>
                                              <p:pRg st="5" end="5"/>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50187">
                                            <p:txEl>
                                              <p:pRg st="5" end="5"/>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50187">
                                            <p:txEl>
                                              <p:pRg st="5" end="5"/>
                                            </p:txEl>
                                          </p:spTgt>
                                        </p:tgtEl>
                                        <p:attrNameLst>
                                          <p:attrName>ppt_y</p:attrName>
                                        </p:attrNameLst>
                                      </p:cBhvr>
                                      <p:tavLst>
                                        <p:tav tm="0">
                                          <p:val>
                                            <p:strVal val="#ppt_y-.03"/>
                                          </p:val>
                                        </p:tav>
                                        <p:tav tm="100000">
                                          <p:val>
                                            <p:strVal val="#ppt_y"/>
                                          </p:val>
                                        </p:tav>
                                      </p:tavLst>
                                    </p:anim>
                                  </p:childTnLst>
                                </p:cTn>
                              </p:par>
                              <p:par>
                                <p:cTn id="35" presetID="37" presetClass="entr" presetSubtype="0" fill="hold" grpId="0" nodeType="withEffect">
                                  <p:stCondLst>
                                    <p:cond delay="0"/>
                                  </p:stCondLst>
                                  <p:childTnLst>
                                    <p:set>
                                      <p:cBhvr>
                                        <p:cTn id="36" dur="1" fill="hold">
                                          <p:stCondLst>
                                            <p:cond delay="0"/>
                                          </p:stCondLst>
                                        </p:cTn>
                                        <p:tgtEl>
                                          <p:spTgt spid="50189"/>
                                        </p:tgtEl>
                                        <p:attrNameLst>
                                          <p:attrName>style.visibility</p:attrName>
                                        </p:attrNameLst>
                                      </p:cBhvr>
                                      <p:to>
                                        <p:strVal val="visible"/>
                                      </p:to>
                                    </p:set>
                                    <p:animEffect transition="in" filter="fade">
                                      <p:cBhvr>
                                        <p:cTn id="37" dur="1000"/>
                                        <p:tgtEl>
                                          <p:spTgt spid="50189"/>
                                        </p:tgtEl>
                                      </p:cBhvr>
                                    </p:animEffect>
                                    <p:anim calcmode="lin" valueType="num">
                                      <p:cBhvr>
                                        <p:cTn id="38" dur="1000" fill="hold"/>
                                        <p:tgtEl>
                                          <p:spTgt spid="50189"/>
                                        </p:tgtEl>
                                        <p:attrNameLst>
                                          <p:attrName>ppt_x</p:attrName>
                                        </p:attrNameLst>
                                      </p:cBhvr>
                                      <p:tavLst>
                                        <p:tav tm="0">
                                          <p:val>
                                            <p:strVal val="#ppt_x"/>
                                          </p:val>
                                        </p:tav>
                                        <p:tav tm="100000">
                                          <p:val>
                                            <p:strVal val="#ppt_x"/>
                                          </p:val>
                                        </p:tav>
                                      </p:tavLst>
                                    </p:anim>
                                    <p:anim calcmode="lin" valueType="num">
                                      <p:cBhvr>
                                        <p:cTn id="39" dur="900" decel="100000" fill="hold"/>
                                        <p:tgtEl>
                                          <p:spTgt spid="50189"/>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50189"/>
                                        </p:tgtEl>
                                        <p:attrNameLst>
                                          <p:attrName>ppt_y</p:attrName>
                                        </p:attrNameLst>
                                      </p:cBhvr>
                                      <p:tavLst>
                                        <p:tav tm="0">
                                          <p:val>
                                            <p:strVal val="#ppt_y-.03"/>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37" presetClass="entr" presetSubtype="0" fill="hold" nodeType="clickEffect">
                                  <p:stCondLst>
                                    <p:cond delay="0"/>
                                  </p:stCondLst>
                                  <p:childTnLst>
                                    <p:set>
                                      <p:cBhvr>
                                        <p:cTn id="44" dur="1" fill="hold">
                                          <p:stCondLst>
                                            <p:cond delay="0"/>
                                          </p:stCondLst>
                                        </p:cTn>
                                        <p:tgtEl>
                                          <p:spTgt spid="50187">
                                            <p:txEl>
                                              <p:pRg st="7" end="7"/>
                                            </p:txEl>
                                          </p:spTgt>
                                        </p:tgtEl>
                                        <p:attrNameLst>
                                          <p:attrName>style.visibility</p:attrName>
                                        </p:attrNameLst>
                                      </p:cBhvr>
                                      <p:to>
                                        <p:strVal val="visible"/>
                                      </p:to>
                                    </p:set>
                                    <p:animEffect transition="in" filter="fade">
                                      <p:cBhvr>
                                        <p:cTn id="45" dur="1000"/>
                                        <p:tgtEl>
                                          <p:spTgt spid="50187">
                                            <p:txEl>
                                              <p:pRg st="7" end="7"/>
                                            </p:txEl>
                                          </p:spTgt>
                                        </p:tgtEl>
                                      </p:cBhvr>
                                    </p:animEffect>
                                    <p:anim calcmode="lin" valueType="num">
                                      <p:cBhvr>
                                        <p:cTn id="46" dur="1000" fill="hold"/>
                                        <p:tgtEl>
                                          <p:spTgt spid="50187">
                                            <p:txEl>
                                              <p:pRg st="7" end="7"/>
                                            </p:txEl>
                                          </p:spTgt>
                                        </p:tgtEl>
                                        <p:attrNameLst>
                                          <p:attrName>ppt_x</p:attrName>
                                        </p:attrNameLst>
                                      </p:cBhvr>
                                      <p:tavLst>
                                        <p:tav tm="0">
                                          <p:val>
                                            <p:strVal val="#ppt_x"/>
                                          </p:val>
                                        </p:tav>
                                        <p:tav tm="100000">
                                          <p:val>
                                            <p:strVal val="#ppt_x"/>
                                          </p:val>
                                        </p:tav>
                                      </p:tavLst>
                                    </p:anim>
                                    <p:anim calcmode="lin" valueType="num">
                                      <p:cBhvr>
                                        <p:cTn id="47" dur="900" decel="100000" fill="hold"/>
                                        <p:tgtEl>
                                          <p:spTgt spid="50187">
                                            <p:txEl>
                                              <p:pRg st="7" end="7"/>
                                            </p:txEl>
                                          </p:spTgt>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50187">
                                            <p:txEl>
                                              <p:pRg st="7" end="7"/>
                                            </p:txEl>
                                          </p:spTgt>
                                        </p:tgtEl>
                                        <p:attrNameLst>
                                          <p:attrName>ppt_y</p:attrName>
                                        </p:attrNameLst>
                                      </p:cBhvr>
                                      <p:tavLst>
                                        <p:tav tm="0">
                                          <p:val>
                                            <p:strVal val="#ppt_y-.03"/>
                                          </p:val>
                                        </p:tav>
                                        <p:tav tm="100000">
                                          <p:val>
                                            <p:strVal val="#ppt_y"/>
                                          </p:val>
                                        </p:tav>
                                      </p:tavLst>
                                    </p:anim>
                                  </p:childTnLst>
                                </p:cTn>
                              </p:par>
                              <p:par>
                                <p:cTn id="49" presetID="37" presetClass="entr" presetSubtype="0" fill="hold" nodeType="withEffect">
                                  <p:stCondLst>
                                    <p:cond delay="0"/>
                                  </p:stCondLst>
                                  <p:childTnLst>
                                    <p:set>
                                      <p:cBhvr>
                                        <p:cTn id="50" dur="1" fill="hold">
                                          <p:stCondLst>
                                            <p:cond delay="0"/>
                                          </p:stCondLst>
                                        </p:cTn>
                                        <p:tgtEl>
                                          <p:spTgt spid="50187">
                                            <p:txEl>
                                              <p:pRg st="8" end="8"/>
                                            </p:txEl>
                                          </p:spTgt>
                                        </p:tgtEl>
                                        <p:attrNameLst>
                                          <p:attrName>style.visibility</p:attrName>
                                        </p:attrNameLst>
                                      </p:cBhvr>
                                      <p:to>
                                        <p:strVal val="visible"/>
                                      </p:to>
                                    </p:set>
                                    <p:animEffect transition="in" filter="fade">
                                      <p:cBhvr>
                                        <p:cTn id="51" dur="1000"/>
                                        <p:tgtEl>
                                          <p:spTgt spid="50187">
                                            <p:txEl>
                                              <p:pRg st="8" end="8"/>
                                            </p:txEl>
                                          </p:spTgt>
                                        </p:tgtEl>
                                      </p:cBhvr>
                                    </p:animEffect>
                                    <p:anim calcmode="lin" valueType="num">
                                      <p:cBhvr>
                                        <p:cTn id="52" dur="1000" fill="hold"/>
                                        <p:tgtEl>
                                          <p:spTgt spid="50187">
                                            <p:txEl>
                                              <p:pRg st="8" end="8"/>
                                            </p:txEl>
                                          </p:spTgt>
                                        </p:tgtEl>
                                        <p:attrNameLst>
                                          <p:attrName>ppt_x</p:attrName>
                                        </p:attrNameLst>
                                      </p:cBhvr>
                                      <p:tavLst>
                                        <p:tav tm="0">
                                          <p:val>
                                            <p:strVal val="#ppt_x"/>
                                          </p:val>
                                        </p:tav>
                                        <p:tav tm="100000">
                                          <p:val>
                                            <p:strVal val="#ppt_x"/>
                                          </p:val>
                                        </p:tav>
                                      </p:tavLst>
                                    </p:anim>
                                    <p:anim calcmode="lin" valueType="num">
                                      <p:cBhvr>
                                        <p:cTn id="53" dur="900" decel="100000" fill="hold"/>
                                        <p:tgtEl>
                                          <p:spTgt spid="50187">
                                            <p:txEl>
                                              <p:pRg st="8" end="8"/>
                                            </p:txEl>
                                          </p:spTgt>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50187">
                                            <p:txEl>
                                              <p:pRg st="8" end="8"/>
                                            </p:txEl>
                                          </p:spTgt>
                                        </p:tgtEl>
                                        <p:attrNameLst>
                                          <p:attrName>ppt_y</p:attrName>
                                        </p:attrNameLst>
                                      </p:cBhvr>
                                      <p:tavLst>
                                        <p:tav tm="0">
                                          <p:val>
                                            <p:strVal val="#ppt_y-.03"/>
                                          </p:val>
                                        </p:tav>
                                        <p:tav tm="100000">
                                          <p:val>
                                            <p:strVal val="#ppt_y"/>
                                          </p:val>
                                        </p:tav>
                                      </p:tavLst>
                                    </p:anim>
                                  </p:childTnLst>
                                </p:cTn>
                              </p:par>
                              <p:par>
                                <p:cTn id="55" presetID="37" presetClass="entr" presetSubtype="0" fill="hold" nodeType="withEffect">
                                  <p:stCondLst>
                                    <p:cond delay="0"/>
                                  </p:stCondLst>
                                  <p:childTnLst>
                                    <p:set>
                                      <p:cBhvr>
                                        <p:cTn id="56" dur="1" fill="hold">
                                          <p:stCondLst>
                                            <p:cond delay="0"/>
                                          </p:stCondLst>
                                        </p:cTn>
                                        <p:tgtEl>
                                          <p:spTgt spid="50192"/>
                                        </p:tgtEl>
                                        <p:attrNameLst>
                                          <p:attrName>style.visibility</p:attrName>
                                        </p:attrNameLst>
                                      </p:cBhvr>
                                      <p:to>
                                        <p:strVal val="visible"/>
                                      </p:to>
                                    </p:set>
                                    <p:animEffect transition="in" filter="fade">
                                      <p:cBhvr>
                                        <p:cTn id="57" dur="1000"/>
                                        <p:tgtEl>
                                          <p:spTgt spid="50192"/>
                                        </p:tgtEl>
                                      </p:cBhvr>
                                    </p:animEffect>
                                    <p:anim calcmode="lin" valueType="num">
                                      <p:cBhvr>
                                        <p:cTn id="58" dur="1000" fill="hold"/>
                                        <p:tgtEl>
                                          <p:spTgt spid="50192"/>
                                        </p:tgtEl>
                                        <p:attrNameLst>
                                          <p:attrName>ppt_x</p:attrName>
                                        </p:attrNameLst>
                                      </p:cBhvr>
                                      <p:tavLst>
                                        <p:tav tm="0">
                                          <p:val>
                                            <p:strVal val="#ppt_x"/>
                                          </p:val>
                                        </p:tav>
                                        <p:tav tm="100000">
                                          <p:val>
                                            <p:strVal val="#ppt_x"/>
                                          </p:val>
                                        </p:tav>
                                      </p:tavLst>
                                    </p:anim>
                                    <p:anim calcmode="lin" valueType="num">
                                      <p:cBhvr>
                                        <p:cTn id="59" dur="900" decel="100000" fill="hold"/>
                                        <p:tgtEl>
                                          <p:spTgt spid="50192"/>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5019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47688" y="319088"/>
            <a:ext cx="8226425" cy="685800"/>
          </a:xfrm>
          <a:noFill/>
        </p:spPr>
        <p:txBody>
          <a:bodyPr/>
          <a:lstStyle/>
          <a:p>
            <a:pPr eaLnBrk="1" hangingPunct="1"/>
            <a:r>
              <a:rPr lang="en-US" altLang="en-US" sz="4000" smtClean="0">
                <a:solidFill>
                  <a:schemeClr val="bg1"/>
                </a:solidFill>
              </a:rPr>
              <a:t>Example 2 – </a:t>
            </a:r>
            <a:r>
              <a:rPr lang="en-US" altLang="en-US" sz="4000" i="1" smtClean="0">
                <a:solidFill>
                  <a:schemeClr val="bg1"/>
                </a:solidFill>
              </a:rPr>
              <a:t>Solution</a:t>
            </a:r>
          </a:p>
        </p:txBody>
      </p:sp>
      <p:sp>
        <p:nvSpPr>
          <p:cNvPr id="60423" name="Rectangle 7"/>
          <p:cNvSpPr>
            <a:spLocks noGrp="1" noChangeArrowheads="1"/>
          </p:cNvSpPr>
          <p:nvPr>
            <p:ph type="body" idx="1"/>
          </p:nvPr>
        </p:nvSpPr>
        <p:spPr>
          <a:xfrm>
            <a:off x="457200" y="1398588"/>
            <a:ext cx="8229600" cy="5256212"/>
          </a:xfrm>
          <a:noFill/>
        </p:spPr>
        <p:txBody>
          <a:bodyPr/>
          <a:lstStyle/>
          <a:p>
            <a:pPr marL="0" indent="0" eaLnBrk="1" hangingPunct="1">
              <a:lnSpc>
                <a:spcPct val="90000"/>
              </a:lnSpc>
              <a:buFont typeface="Wingdings" panose="05000000000000000000" pitchFamily="2" charset="2"/>
              <a:buNone/>
            </a:pPr>
            <a:r>
              <a:rPr lang="en-US" altLang="en-US" smtClean="0"/>
              <a:t>Using the secondary equation </a:t>
            </a:r>
            <a:r>
              <a:rPr lang="en-US" altLang="en-US" i="1" smtClean="0"/>
              <a:t>y</a:t>
            </a:r>
            <a:r>
              <a:rPr lang="en-US" altLang="en-US" smtClean="0"/>
              <a:t> = 4 </a:t>
            </a:r>
            <a:r>
              <a:rPr lang="en-US" altLang="en-US" smtClean="0">
                <a:solidFill>
                  <a:srgbClr val="000000"/>
                </a:solidFill>
                <a:cs typeface="Times New Roman" panose="02020603050405020304" pitchFamily="18" charset="0"/>
              </a:rPr>
              <a:t>–</a:t>
            </a:r>
            <a:r>
              <a:rPr lang="en-US" altLang="en-US" smtClean="0"/>
              <a:t> </a:t>
            </a:r>
            <a:r>
              <a:rPr lang="en-US" altLang="en-US" i="1" smtClean="0"/>
              <a:t>x</a:t>
            </a:r>
            <a:r>
              <a:rPr lang="en-US" altLang="en-US" baseline="30000" smtClean="0"/>
              <a:t>2</a:t>
            </a:r>
            <a:r>
              <a:rPr lang="en-US" altLang="en-US" smtClean="0"/>
              <a:t>, you can rewrite the primary equation as</a:t>
            </a:r>
          </a:p>
          <a:p>
            <a:pPr marL="0" indent="0" eaLnBrk="1" hangingPunct="1">
              <a:lnSpc>
                <a:spcPct val="90000"/>
              </a:lnSpc>
              <a:buFont typeface="Wingdings" panose="05000000000000000000" pitchFamily="2" charset="2"/>
              <a:buNone/>
            </a:pPr>
            <a:endParaRPr lang="en-US" altLang="en-US" smtClean="0"/>
          </a:p>
          <a:p>
            <a:pPr marL="0" indent="0" eaLnBrk="1" hangingPunct="1">
              <a:lnSpc>
                <a:spcPct val="90000"/>
              </a:lnSpc>
              <a:buFont typeface="Wingdings" panose="05000000000000000000" pitchFamily="2" charset="2"/>
              <a:buNone/>
            </a:pPr>
            <a:endParaRPr lang="en-US" altLang="en-US" smtClean="0"/>
          </a:p>
          <a:p>
            <a:pPr marL="0" indent="0" eaLnBrk="1" hangingPunct="1">
              <a:lnSpc>
                <a:spcPct val="90000"/>
              </a:lnSpc>
              <a:buFont typeface="Wingdings" panose="05000000000000000000" pitchFamily="2" charset="2"/>
              <a:buNone/>
            </a:pPr>
            <a:endParaRPr lang="en-US" altLang="en-US" smtClean="0"/>
          </a:p>
          <a:p>
            <a:pPr marL="0" indent="0" eaLnBrk="1" hangingPunct="1">
              <a:lnSpc>
                <a:spcPct val="90000"/>
              </a:lnSpc>
              <a:spcBef>
                <a:spcPct val="0"/>
              </a:spcBef>
              <a:buFontTx/>
              <a:buNone/>
            </a:pPr>
            <a:endParaRPr lang="en-US" altLang="en-US" smtClean="0"/>
          </a:p>
          <a:p>
            <a:pPr marL="0" indent="0" eaLnBrk="1" hangingPunct="1">
              <a:lnSpc>
                <a:spcPct val="90000"/>
              </a:lnSpc>
              <a:spcBef>
                <a:spcPct val="0"/>
              </a:spcBef>
              <a:buFontTx/>
              <a:buNone/>
            </a:pPr>
            <a:endParaRPr lang="en-US" altLang="en-US" smtClean="0"/>
          </a:p>
          <a:p>
            <a:pPr marL="0" indent="0" eaLnBrk="1" hangingPunct="1">
              <a:lnSpc>
                <a:spcPct val="90000"/>
              </a:lnSpc>
              <a:spcBef>
                <a:spcPct val="0"/>
              </a:spcBef>
              <a:buFontTx/>
              <a:buNone/>
            </a:pPr>
            <a:r>
              <a:rPr lang="en-US" altLang="en-US" smtClean="0"/>
              <a:t>Because </a:t>
            </a:r>
            <a:r>
              <a:rPr lang="en-US" altLang="en-US" i="1" smtClean="0"/>
              <a:t>d </a:t>
            </a:r>
            <a:r>
              <a:rPr lang="en-US" altLang="en-US" smtClean="0"/>
              <a:t>is smallest when the expression inside the radical is smallest, you need only find the critical numbers of </a:t>
            </a:r>
            <a:r>
              <a:rPr lang="en-US" altLang="en-US" i="1" smtClean="0"/>
              <a:t>f</a:t>
            </a:r>
            <a:r>
              <a:rPr lang="en-US" altLang="en-US" smtClean="0"/>
              <a:t>(</a:t>
            </a:r>
            <a:r>
              <a:rPr lang="en-US" altLang="en-US" i="1" smtClean="0"/>
              <a:t>x</a:t>
            </a:r>
            <a:r>
              <a:rPr lang="en-US" altLang="en-US" smtClean="0"/>
              <a:t>) = </a:t>
            </a:r>
            <a:r>
              <a:rPr lang="en-US" altLang="en-US" i="1" smtClean="0"/>
              <a:t>x</a:t>
            </a:r>
            <a:r>
              <a:rPr lang="en-US" altLang="en-US" baseline="30000" smtClean="0"/>
              <a:t>4 </a:t>
            </a:r>
            <a:r>
              <a:rPr lang="en-US" altLang="en-US" smtClean="0">
                <a:solidFill>
                  <a:srgbClr val="000000"/>
                </a:solidFill>
                <a:cs typeface="Times New Roman" panose="02020603050405020304" pitchFamily="18" charset="0"/>
              </a:rPr>
              <a:t>–</a:t>
            </a:r>
            <a:r>
              <a:rPr lang="en-US" altLang="en-US" smtClean="0">
                <a:latin typeface="Times-Roman" charset="0"/>
              </a:rPr>
              <a:t> 3</a:t>
            </a:r>
            <a:r>
              <a:rPr lang="en-US" altLang="en-US" i="1" smtClean="0"/>
              <a:t>x</a:t>
            </a:r>
            <a:r>
              <a:rPr lang="en-US" altLang="en-US" baseline="30000" smtClean="0"/>
              <a:t>2 </a:t>
            </a:r>
            <a:r>
              <a:rPr lang="en-US" altLang="en-US" smtClean="0"/>
              <a:t>+ 4.</a:t>
            </a:r>
          </a:p>
          <a:p>
            <a:pPr marL="0" indent="0" eaLnBrk="1" hangingPunct="1">
              <a:lnSpc>
                <a:spcPct val="90000"/>
              </a:lnSpc>
              <a:spcBef>
                <a:spcPct val="0"/>
              </a:spcBef>
              <a:buFontTx/>
              <a:buNone/>
            </a:pPr>
            <a:endParaRPr lang="en-US" altLang="en-US" smtClean="0"/>
          </a:p>
          <a:p>
            <a:pPr marL="0" indent="0" eaLnBrk="1" hangingPunct="1">
              <a:lnSpc>
                <a:spcPct val="90000"/>
              </a:lnSpc>
              <a:spcBef>
                <a:spcPct val="0"/>
              </a:spcBef>
              <a:buFontTx/>
              <a:buNone/>
            </a:pPr>
            <a:r>
              <a:rPr lang="en-US" altLang="en-US" smtClean="0"/>
              <a:t>Note that the domain of </a:t>
            </a:r>
            <a:r>
              <a:rPr lang="en-US" altLang="en-US" i="1" smtClean="0"/>
              <a:t>f </a:t>
            </a:r>
            <a:r>
              <a:rPr lang="en-US" altLang="en-US" smtClean="0"/>
              <a:t>is the entire real number line. So, there are no endpoints of the domain to consider.</a:t>
            </a:r>
          </a:p>
        </p:txBody>
      </p:sp>
      <p:pic>
        <p:nvPicPr>
          <p:cNvPr id="17412" name="Picture 9" descr="d = sqrt(x^2 + (4 minus x^2 minus 2)^2)&#10;"/>
          <p:cNvPicPr>
            <a:picLocks noChangeAspect="1" noChangeArrowheads="1"/>
          </p:cNvPicPr>
          <p:nvPr/>
        </p:nvPicPr>
        <p:blipFill>
          <a:blip r:embed="rId2">
            <a:extLst>
              <a:ext uri="{28A0092B-C50C-407E-A947-70E740481C1C}">
                <a14:useLocalDpi xmlns:a14="http://schemas.microsoft.com/office/drawing/2010/main" val="0"/>
              </a:ext>
            </a:extLst>
          </a:blip>
          <a:srcRect r="41759" b="-5144"/>
          <a:stretch>
            <a:fillRect/>
          </a:stretch>
        </p:blipFill>
        <p:spPr bwMode="auto">
          <a:xfrm>
            <a:off x="2381250" y="2438400"/>
            <a:ext cx="304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Text Box 9"/>
          <p:cNvSpPr txBox="1">
            <a:spLocks noChangeArrowheads="1"/>
          </p:cNvSpPr>
          <p:nvPr/>
        </p:nvSpPr>
        <p:spPr bwMode="auto">
          <a:xfrm>
            <a:off x="8229600" y="685800"/>
            <a:ext cx="8223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chemeClr val="bg1"/>
                </a:solidFill>
              </a:rPr>
              <a:t>cont’d</a:t>
            </a:r>
          </a:p>
        </p:txBody>
      </p:sp>
      <p:pic>
        <p:nvPicPr>
          <p:cNvPr id="6" name="Picture 9" descr="= sqrt(x^4 minus 3(x^2) + 4).&#10;"/>
          <p:cNvPicPr>
            <a:picLocks noChangeAspect="1" noChangeArrowheads="1"/>
          </p:cNvPicPr>
          <p:nvPr/>
        </p:nvPicPr>
        <p:blipFill>
          <a:blip r:embed="rId2">
            <a:extLst>
              <a:ext uri="{28A0092B-C50C-407E-A947-70E740481C1C}">
                <a14:useLocalDpi xmlns:a14="http://schemas.microsoft.com/office/drawing/2010/main" val="0"/>
              </a:ext>
            </a:extLst>
          </a:blip>
          <a:srcRect l="58241" t="2" b="-6783"/>
          <a:stretch>
            <a:fillRect/>
          </a:stretch>
        </p:blipFill>
        <p:spPr bwMode="auto">
          <a:xfrm>
            <a:off x="2667000" y="3209925"/>
            <a:ext cx="2185988"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900" decel="100000" fill="hold"/>
                                        <p:tgtEl>
                                          <p:spTgt spid="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nodeType="clickEffect">
                                  <p:stCondLst>
                                    <p:cond delay="0"/>
                                  </p:stCondLst>
                                  <p:childTnLst>
                                    <p:set>
                                      <p:cBhvr>
                                        <p:cTn id="14" dur="1" fill="hold">
                                          <p:stCondLst>
                                            <p:cond delay="0"/>
                                          </p:stCondLst>
                                        </p:cTn>
                                        <p:tgtEl>
                                          <p:spTgt spid="60423">
                                            <p:txEl>
                                              <p:pRg st="6" end="6"/>
                                            </p:txEl>
                                          </p:spTgt>
                                        </p:tgtEl>
                                        <p:attrNameLst>
                                          <p:attrName>style.visibility</p:attrName>
                                        </p:attrNameLst>
                                      </p:cBhvr>
                                      <p:to>
                                        <p:strVal val="visible"/>
                                      </p:to>
                                    </p:set>
                                    <p:animEffect transition="in" filter="fade">
                                      <p:cBhvr>
                                        <p:cTn id="15" dur="1000"/>
                                        <p:tgtEl>
                                          <p:spTgt spid="60423">
                                            <p:txEl>
                                              <p:pRg st="6" end="6"/>
                                            </p:txEl>
                                          </p:spTgt>
                                        </p:tgtEl>
                                      </p:cBhvr>
                                    </p:animEffect>
                                    <p:anim calcmode="lin" valueType="num">
                                      <p:cBhvr>
                                        <p:cTn id="16" dur="1000" fill="hold"/>
                                        <p:tgtEl>
                                          <p:spTgt spid="60423">
                                            <p:txEl>
                                              <p:pRg st="6" end="6"/>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60423">
                                            <p:txEl>
                                              <p:pRg st="6" end="6"/>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60423">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nodeType="clickEffect">
                                  <p:stCondLst>
                                    <p:cond delay="0"/>
                                  </p:stCondLst>
                                  <p:childTnLst>
                                    <p:set>
                                      <p:cBhvr>
                                        <p:cTn id="22" dur="1" fill="hold">
                                          <p:stCondLst>
                                            <p:cond delay="0"/>
                                          </p:stCondLst>
                                        </p:cTn>
                                        <p:tgtEl>
                                          <p:spTgt spid="60423">
                                            <p:txEl>
                                              <p:pRg st="8" end="8"/>
                                            </p:txEl>
                                          </p:spTgt>
                                        </p:tgtEl>
                                        <p:attrNameLst>
                                          <p:attrName>style.visibility</p:attrName>
                                        </p:attrNameLst>
                                      </p:cBhvr>
                                      <p:to>
                                        <p:strVal val="visible"/>
                                      </p:to>
                                    </p:set>
                                    <p:animEffect transition="in" filter="fade">
                                      <p:cBhvr>
                                        <p:cTn id="23" dur="1000"/>
                                        <p:tgtEl>
                                          <p:spTgt spid="60423">
                                            <p:txEl>
                                              <p:pRg st="8" end="8"/>
                                            </p:txEl>
                                          </p:spTgt>
                                        </p:tgtEl>
                                      </p:cBhvr>
                                    </p:animEffect>
                                    <p:anim calcmode="lin" valueType="num">
                                      <p:cBhvr>
                                        <p:cTn id="24" dur="1000" fill="hold"/>
                                        <p:tgtEl>
                                          <p:spTgt spid="60423">
                                            <p:txEl>
                                              <p:pRg st="8" end="8"/>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60423">
                                            <p:txEl>
                                              <p:pRg st="8" end="8"/>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60423">
                                            <p:txEl>
                                              <p:pRg st="8" end="8"/>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4" name="Text Box 6"/>
          <p:cNvSpPr txBox="1">
            <a:spLocks noChangeArrowheads="1"/>
          </p:cNvSpPr>
          <p:nvPr/>
        </p:nvSpPr>
        <p:spPr bwMode="auto">
          <a:xfrm>
            <a:off x="457200" y="1370013"/>
            <a:ext cx="8226425"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a:t>Moreover, the derivative of </a:t>
            </a:r>
            <a:r>
              <a:rPr lang="en-US" altLang="en-US" i="1"/>
              <a:t>f</a:t>
            </a:r>
          </a:p>
          <a:p>
            <a:pPr eaLnBrk="1" hangingPunct="1">
              <a:spcBef>
                <a:spcPct val="0"/>
              </a:spcBef>
              <a:buFontTx/>
              <a:buNone/>
            </a:pPr>
            <a:endParaRPr lang="en-US" altLang="en-US"/>
          </a:p>
          <a:p>
            <a:pPr eaLnBrk="1" hangingPunct="1">
              <a:spcBef>
                <a:spcPct val="0"/>
              </a:spcBef>
              <a:buFontTx/>
              <a:buNone/>
            </a:pPr>
            <a:endParaRPr lang="en-US" altLang="en-US"/>
          </a:p>
          <a:p>
            <a:pPr eaLnBrk="1" hangingPunct="1">
              <a:spcBef>
                <a:spcPct val="0"/>
              </a:spcBef>
              <a:buFontTx/>
              <a:buNone/>
            </a:pPr>
            <a:endParaRPr lang="en-US" altLang="en-US"/>
          </a:p>
          <a:p>
            <a:pPr eaLnBrk="1" hangingPunct="1">
              <a:spcBef>
                <a:spcPct val="0"/>
              </a:spcBef>
              <a:buFontTx/>
              <a:buNone/>
            </a:pPr>
            <a:r>
              <a:rPr lang="en-US" altLang="en-US"/>
              <a:t>is zero when </a:t>
            </a:r>
          </a:p>
          <a:p>
            <a:pPr eaLnBrk="1" hangingPunct="1">
              <a:spcBef>
                <a:spcPct val="0"/>
              </a:spcBef>
              <a:buFontTx/>
              <a:buNone/>
            </a:pPr>
            <a:endParaRPr lang="en-US" altLang="en-US"/>
          </a:p>
          <a:p>
            <a:pPr eaLnBrk="1" hangingPunct="1">
              <a:spcBef>
                <a:spcPct val="0"/>
              </a:spcBef>
              <a:buFontTx/>
              <a:buNone/>
            </a:pPr>
            <a:endParaRPr lang="en-US" altLang="en-US"/>
          </a:p>
          <a:p>
            <a:pPr eaLnBrk="1" hangingPunct="1">
              <a:spcBef>
                <a:spcPct val="0"/>
              </a:spcBef>
              <a:buFontTx/>
              <a:buNone/>
            </a:pPr>
            <a:r>
              <a:rPr lang="en-US" altLang="en-US"/>
              <a:t>Testing these critical  numbers using the First Derivative Test</a:t>
            </a:r>
          </a:p>
          <a:p>
            <a:pPr eaLnBrk="1" hangingPunct="1">
              <a:spcBef>
                <a:spcPct val="0"/>
              </a:spcBef>
              <a:buFontTx/>
              <a:buNone/>
            </a:pPr>
            <a:r>
              <a:rPr lang="en-US" altLang="en-US"/>
              <a:t>verifies that </a:t>
            </a:r>
            <a:r>
              <a:rPr lang="en-US" altLang="en-US" i="1"/>
              <a:t>x</a:t>
            </a:r>
            <a:r>
              <a:rPr lang="en-US" altLang="en-US"/>
              <a:t> = 0 yields a relative maximum, whereas both</a:t>
            </a:r>
          </a:p>
          <a:p>
            <a:pPr eaLnBrk="1" hangingPunct="1">
              <a:spcBef>
                <a:spcPct val="0"/>
              </a:spcBef>
              <a:buFontTx/>
              <a:buNone/>
            </a:pPr>
            <a:r>
              <a:rPr lang="en-US" altLang="en-US"/>
              <a:t>                                         yield a minimum distance. </a:t>
            </a:r>
          </a:p>
          <a:p>
            <a:pPr eaLnBrk="1" hangingPunct="1">
              <a:spcBef>
                <a:spcPct val="0"/>
              </a:spcBef>
              <a:buFontTx/>
              <a:buNone/>
            </a:pPr>
            <a:endParaRPr lang="en-US" altLang="en-US"/>
          </a:p>
          <a:p>
            <a:pPr eaLnBrk="1" hangingPunct="1">
              <a:spcBef>
                <a:spcPct val="0"/>
              </a:spcBef>
              <a:buFontTx/>
              <a:buNone/>
            </a:pPr>
            <a:r>
              <a:rPr lang="en-US" altLang="en-US"/>
              <a:t>So, the closest points are</a:t>
            </a:r>
          </a:p>
        </p:txBody>
      </p:sp>
      <p:pic>
        <p:nvPicPr>
          <p:cNvPr id="63505" name="Picture 17" descr="x = sqrt(3/2) and x = negative sqrt(3/2).&#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4778375"/>
            <a:ext cx="3276600"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506" name="Picture 18" descr="(sqrt(3/2), 5/2) and (negative sqrt(3/2), 5/2).&#10;"/>
          <p:cNvPicPr>
            <a:picLocks noChangeAspect="1" noChangeArrowheads="1"/>
          </p:cNvPicPr>
          <p:nvPr/>
        </p:nvPicPr>
        <p:blipFill>
          <a:blip r:embed="rId3">
            <a:extLst>
              <a:ext uri="{28A0092B-C50C-407E-A947-70E740481C1C}">
                <a14:useLocalDpi xmlns:a14="http://schemas.microsoft.com/office/drawing/2010/main" val="0"/>
              </a:ext>
            </a:extLst>
          </a:blip>
          <a:srcRect t="5704"/>
          <a:stretch>
            <a:fillRect/>
          </a:stretch>
        </p:blipFill>
        <p:spPr bwMode="auto">
          <a:xfrm>
            <a:off x="4038600" y="5486400"/>
            <a:ext cx="4081463"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Rectangle 23"/>
          <p:cNvSpPr>
            <a:spLocks noGrp="1" noChangeArrowheads="1"/>
          </p:cNvSpPr>
          <p:nvPr>
            <p:ph type="title"/>
          </p:nvPr>
        </p:nvSpPr>
        <p:spPr>
          <a:xfrm>
            <a:off x="547688" y="319088"/>
            <a:ext cx="8226425" cy="685800"/>
          </a:xfrm>
          <a:noFill/>
        </p:spPr>
        <p:txBody>
          <a:bodyPr/>
          <a:lstStyle/>
          <a:p>
            <a:pPr eaLnBrk="1" hangingPunct="1"/>
            <a:r>
              <a:rPr lang="en-US" altLang="en-US" sz="4000" smtClean="0">
                <a:solidFill>
                  <a:schemeClr val="bg1"/>
                </a:solidFill>
              </a:rPr>
              <a:t>Example 2 – </a:t>
            </a:r>
            <a:r>
              <a:rPr lang="en-US" altLang="en-US" sz="4000" i="1" smtClean="0">
                <a:solidFill>
                  <a:schemeClr val="bg1"/>
                </a:solidFill>
              </a:rPr>
              <a:t>Solution</a:t>
            </a:r>
          </a:p>
        </p:txBody>
      </p:sp>
      <p:sp>
        <p:nvSpPr>
          <p:cNvPr id="18439" name="Text Box 9"/>
          <p:cNvSpPr txBox="1">
            <a:spLocks noChangeArrowheads="1"/>
          </p:cNvSpPr>
          <p:nvPr/>
        </p:nvSpPr>
        <p:spPr bwMode="auto">
          <a:xfrm>
            <a:off x="8229600" y="685800"/>
            <a:ext cx="8223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chemeClr val="bg1"/>
                </a:solidFill>
              </a:rPr>
              <a:t>cont’d</a:t>
            </a:r>
          </a:p>
        </p:txBody>
      </p:sp>
      <p:pic>
        <p:nvPicPr>
          <p:cNvPr id="18440" name="Content Placeholder 2" descr="f prime (x) = 4(x^3) minus 6 x.&#10;"/>
          <p:cNvPicPr>
            <a:picLocks noGrp="1" noChangeAspect="1"/>
          </p:cNvPicPr>
          <p:nvPr>
            <p:ph idx="1"/>
          </p:nvPr>
        </p:nvPicPr>
        <p:blipFill>
          <a:blip r:embed="rId4">
            <a:extLst>
              <a:ext uri="{28A0092B-C50C-407E-A947-70E740481C1C}">
                <a14:useLocalDpi xmlns:a14="http://schemas.microsoft.com/office/drawing/2010/main" val="0"/>
              </a:ext>
            </a:extLst>
          </a:blip>
          <a:srcRect/>
          <a:stretch>
            <a:fillRect/>
          </a:stretch>
        </p:blipFill>
        <p:spPr>
          <a:xfrm>
            <a:off x="1909763" y="1809750"/>
            <a:ext cx="2790825" cy="552450"/>
          </a:xfrm>
        </p:spPr>
      </p:pic>
      <p:pic>
        <p:nvPicPr>
          <p:cNvPr id="18441" name="Picture 3" descr="= (2 x)(2(x^2) minus 3).&#10;"/>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816225" y="2373313"/>
            <a:ext cx="1812925"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2" name="Picture 4" descr="x = 0, sqrt(3/2), negative sqrt(3/2).&#10;"/>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533650" y="2979738"/>
            <a:ext cx="291465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63494">
                                            <p:txEl>
                                              <p:pRg st="7" end="7"/>
                                            </p:txEl>
                                          </p:spTgt>
                                        </p:tgtEl>
                                        <p:attrNameLst>
                                          <p:attrName>style.visibility</p:attrName>
                                        </p:attrNameLst>
                                      </p:cBhvr>
                                      <p:to>
                                        <p:strVal val="visible"/>
                                      </p:to>
                                    </p:set>
                                    <p:animEffect transition="in" filter="fade">
                                      <p:cBhvr>
                                        <p:cTn id="7" dur="1000"/>
                                        <p:tgtEl>
                                          <p:spTgt spid="63494">
                                            <p:txEl>
                                              <p:pRg st="7" end="7"/>
                                            </p:txEl>
                                          </p:spTgt>
                                        </p:tgtEl>
                                      </p:cBhvr>
                                    </p:animEffect>
                                    <p:anim calcmode="lin" valueType="num">
                                      <p:cBhvr>
                                        <p:cTn id="8" dur="1000" fill="hold"/>
                                        <p:tgtEl>
                                          <p:spTgt spid="63494">
                                            <p:txEl>
                                              <p:pRg st="7" end="7"/>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63494">
                                            <p:txEl>
                                              <p:pRg st="7" end="7"/>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3494">
                                            <p:txEl>
                                              <p:pRg st="7" end="7"/>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63494">
                                            <p:txEl>
                                              <p:pRg st="8" end="8"/>
                                            </p:txEl>
                                          </p:spTgt>
                                        </p:tgtEl>
                                        <p:attrNameLst>
                                          <p:attrName>style.visibility</p:attrName>
                                        </p:attrNameLst>
                                      </p:cBhvr>
                                      <p:to>
                                        <p:strVal val="visible"/>
                                      </p:to>
                                    </p:set>
                                    <p:animEffect transition="in" filter="fade">
                                      <p:cBhvr>
                                        <p:cTn id="13" dur="1000"/>
                                        <p:tgtEl>
                                          <p:spTgt spid="63494">
                                            <p:txEl>
                                              <p:pRg st="8" end="8"/>
                                            </p:txEl>
                                          </p:spTgt>
                                        </p:tgtEl>
                                      </p:cBhvr>
                                    </p:animEffect>
                                    <p:anim calcmode="lin" valueType="num">
                                      <p:cBhvr>
                                        <p:cTn id="14" dur="1000" fill="hold"/>
                                        <p:tgtEl>
                                          <p:spTgt spid="63494">
                                            <p:txEl>
                                              <p:pRg st="8" end="8"/>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63494">
                                            <p:txEl>
                                              <p:pRg st="8" end="8"/>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63494">
                                            <p:txEl>
                                              <p:pRg st="8" end="8"/>
                                            </p:txEl>
                                          </p:spTgt>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0"/>
                                  </p:stCondLst>
                                  <p:childTnLst>
                                    <p:set>
                                      <p:cBhvr>
                                        <p:cTn id="18" dur="1" fill="hold">
                                          <p:stCondLst>
                                            <p:cond delay="0"/>
                                          </p:stCondLst>
                                        </p:cTn>
                                        <p:tgtEl>
                                          <p:spTgt spid="63494">
                                            <p:txEl>
                                              <p:pRg st="9" end="9"/>
                                            </p:txEl>
                                          </p:spTgt>
                                        </p:tgtEl>
                                        <p:attrNameLst>
                                          <p:attrName>style.visibility</p:attrName>
                                        </p:attrNameLst>
                                      </p:cBhvr>
                                      <p:to>
                                        <p:strVal val="visible"/>
                                      </p:to>
                                    </p:set>
                                    <p:animEffect transition="in" filter="fade">
                                      <p:cBhvr>
                                        <p:cTn id="19" dur="1000"/>
                                        <p:tgtEl>
                                          <p:spTgt spid="63494">
                                            <p:txEl>
                                              <p:pRg st="9" end="9"/>
                                            </p:txEl>
                                          </p:spTgt>
                                        </p:tgtEl>
                                      </p:cBhvr>
                                    </p:animEffect>
                                    <p:anim calcmode="lin" valueType="num">
                                      <p:cBhvr>
                                        <p:cTn id="20" dur="1000" fill="hold"/>
                                        <p:tgtEl>
                                          <p:spTgt spid="63494">
                                            <p:txEl>
                                              <p:pRg st="9" end="9"/>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63494">
                                            <p:txEl>
                                              <p:pRg st="9" end="9"/>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63494">
                                            <p:txEl>
                                              <p:pRg st="9" end="9"/>
                                            </p:txEl>
                                          </p:spTgt>
                                        </p:tgtEl>
                                        <p:attrNameLst>
                                          <p:attrName>ppt_y</p:attrName>
                                        </p:attrNameLst>
                                      </p:cBhvr>
                                      <p:tavLst>
                                        <p:tav tm="0">
                                          <p:val>
                                            <p:strVal val="#ppt_y-.03"/>
                                          </p:val>
                                        </p:tav>
                                        <p:tav tm="100000">
                                          <p:val>
                                            <p:strVal val="#ppt_y"/>
                                          </p:val>
                                        </p:tav>
                                      </p:tavLst>
                                    </p:anim>
                                  </p:childTnLst>
                                </p:cTn>
                              </p:par>
                              <p:par>
                                <p:cTn id="23" presetID="37" presetClass="entr" presetSubtype="0" fill="hold" nodeType="withEffect">
                                  <p:stCondLst>
                                    <p:cond delay="0"/>
                                  </p:stCondLst>
                                  <p:childTnLst>
                                    <p:set>
                                      <p:cBhvr>
                                        <p:cTn id="24" dur="1" fill="hold">
                                          <p:stCondLst>
                                            <p:cond delay="0"/>
                                          </p:stCondLst>
                                        </p:cTn>
                                        <p:tgtEl>
                                          <p:spTgt spid="63505"/>
                                        </p:tgtEl>
                                        <p:attrNameLst>
                                          <p:attrName>style.visibility</p:attrName>
                                        </p:attrNameLst>
                                      </p:cBhvr>
                                      <p:to>
                                        <p:strVal val="visible"/>
                                      </p:to>
                                    </p:set>
                                    <p:animEffect transition="in" filter="fade">
                                      <p:cBhvr>
                                        <p:cTn id="25" dur="1000"/>
                                        <p:tgtEl>
                                          <p:spTgt spid="63505"/>
                                        </p:tgtEl>
                                      </p:cBhvr>
                                    </p:animEffect>
                                    <p:anim calcmode="lin" valueType="num">
                                      <p:cBhvr>
                                        <p:cTn id="26" dur="1000" fill="hold"/>
                                        <p:tgtEl>
                                          <p:spTgt spid="63505"/>
                                        </p:tgtEl>
                                        <p:attrNameLst>
                                          <p:attrName>ppt_x</p:attrName>
                                        </p:attrNameLst>
                                      </p:cBhvr>
                                      <p:tavLst>
                                        <p:tav tm="0">
                                          <p:val>
                                            <p:strVal val="#ppt_x"/>
                                          </p:val>
                                        </p:tav>
                                        <p:tav tm="100000">
                                          <p:val>
                                            <p:strVal val="#ppt_x"/>
                                          </p:val>
                                        </p:tav>
                                      </p:tavLst>
                                    </p:anim>
                                    <p:anim calcmode="lin" valueType="num">
                                      <p:cBhvr>
                                        <p:cTn id="27" dur="900" decel="100000" fill="hold"/>
                                        <p:tgtEl>
                                          <p:spTgt spid="63505"/>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63505"/>
                                        </p:tgtEl>
                                        <p:attrNameLst>
                                          <p:attrName>ppt_y</p:attrName>
                                        </p:attrNameLst>
                                      </p:cBhvr>
                                      <p:tavLst>
                                        <p:tav tm="0">
                                          <p:val>
                                            <p:strVal val="#ppt_y-.03"/>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37" presetClass="entr" presetSubtype="0" fill="hold" nodeType="clickEffect">
                                  <p:stCondLst>
                                    <p:cond delay="0"/>
                                  </p:stCondLst>
                                  <p:childTnLst>
                                    <p:set>
                                      <p:cBhvr>
                                        <p:cTn id="32" dur="1" fill="hold">
                                          <p:stCondLst>
                                            <p:cond delay="0"/>
                                          </p:stCondLst>
                                        </p:cTn>
                                        <p:tgtEl>
                                          <p:spTgt spid="63494">
                                            <p:txEl>
                                              <p:pRg st="11" end="11"/>
                                            </p:txEl>
                                          </p:spTgt>
                                        </p:tgtEl>
                                        <p:attrNameLst>
                                          <p:attrName>style.visibility</p:attrName>
                                        </p:attrNameLst>
                                      </p:cBhvr>
                                      <p:to>
                                        <p:strVal val="visible"/>
                                      </p:to>
                                    </p:set>
                                    <p:animEffect transition="in" filter="fade">
                                      <p:cBhvr>
                                        <p:cTn id="33" dur="1000"/>
                                        <p:tgtEl>
                                          <p:spTgt spid="63494">
                                            <p:txEl>
                                              <p:pRg st="11" end="11"/>
                                            </p:txEl>
                                          </p:spTgt>
                                        </p:tgtEl>
                                      </p:cBhvr>
                                    </p:animEffect>
                                    <p:anim calcmode="lin" valueType="num">
                                      <p:cBhvr>
                                        <p:cTn id="34" dur="1000" fill="hold"/>
                                        <p:tgtEl>
                                          <p:spTgt spid="63494">
                                            <p:txEl>
                                              <p:pRg st="11" end="11"/>
                                            </p:txEl>
                                          </p:spTgt>
                                        </p:tgtEl>
                                        <p:attrNameLst>
                                          <p:attrName>ppt_x</p:attrName>
                                        </p:attrNameLst>
                                      </p:cBhvr>
                                      <p:tavLst>
                                        <p:tav tm="0">
                                          <p:val>
                                            <p:strVal val="#ppt_x"/>
                                          </p:val>
                                        </p:tav>
                                        <p:tav tm="100000">
                                          <p:val>
                                            <p:strVal val="#ppt_x"/>
                                          </p:val>
                                        </p:tav>
                                      </p:tavLst>
                                    </p:anim>
                                    <p:anim calcmode="lin" valueType="num">
                                      <p:cBhvr>
                                        <p:cTn id="35" dur="900" decel="100000" fill="hold"/>
                                        <p:tgtEl>
                                          <p:spTgt spid="63494">
                                            <p:txEl>
                                              <p:pRg st="11" end="11"/>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63494">
                                            <p:txEl>
                                              <p:pRg st="11" end="11"/>
                                            </p:txEl>
                                          </p:spTgt>
                                        </p:tgtEl>
                                        <p:attrNameLst>
                                          <p:attrName>ppt_y</p:attrName>
                                        </p:attrNameLst>
                                      </p:cBhvr>
                                      <p:tavLst>
                                        <p:tav tm="0">
                                          <p:val>
                                            <p:strVal val="#ppt_y-.03"/>
                                          </p:val>
                                        </p:tav>
                                        <p:tav tm="100000">
                                          <p:val>
                                            <p:strVal val="#ppt_y"/>
                                          </p:val>
                                        </p:tav>
                                      </p:tavLst>
                                    </p:anim>
                                  </p:childTnLst>
                                </p:cTn>
                              </p:par>
                              <p:par>
                                <p:cTn id="37" presetID="37" presetClass="entr" presetSubtype="0" fill="hold" nodeType="withEffect">
                                  <p:stCondLst>
                                    <p:cond delay="0"/>
                                  </p:stCondLst>
                                  <p:childTnLst>
                                    <p:set>
                                      <p:cBhvr>
                                        <p:cTn id="38" dur="1" fill="hold">
                                          <p:stCondLst>
                                            <p:cond delay="0"/>
                                          </p:stCondLst>
                                        </p:cTn>
                                        <p:tgtEl>
                                          <p:spTgt spid="63506"/>
                                        </p:tgtEl>
                                        <p:attrNameLst>
                                          <p:attrName>style.visibility</p:attrName>
                                        </p:attrNameLst>
                                      </p:cBhvr>
                                      <p:to>
                                        <p:strVal val="visible"/>
                                      </p:to>
                                    </p:set>
                                    <p:animEffect transition="in" filter="fade">
                                      <p:cBhvr>
                                        <p:cTn id="39" dur="1000"/>
                                        <p:tgtEl>
                                          <p:spTgt spid="63506"/>
                                        </p:tgtEl>
                                      </p:cBhvr>
                                    </p:animEffect>
                                    <p:anim calcmode="lin" valueType="num">
                                      <p:cBhvr>
                                        <p:cTn id="40" dur="1000" fill="hold"/>
                                        <p:tgtEl>
                                          <p:spTgt spid="63506"/>
                                        </p:tgtEl>
                                        <p:attrNameLst>
                                          <p:attrName>ppt_x</p:attrName>
                                        </p:attrNameLst>
                                      </p:cBhvr>
                                      <p:tavLst>
                                        <p:tav tm="0">
                                          <p:val>
                                            <p:strVal val="#ppt_x"/>
                                          </p:val>
                                        </p:tav>
                                        <p:tav tm="100000">
                                          <p:val>
                                            <p:strVal val="#ppt_x"/>
                                          </p:val>
                                        </p:tav>
                                      </p:tavLst>
                                    </p:anim>
                                    <p:anim calcmode="lin" valueType="num">
                                      <p:cBhvr>
                                        <p:cTn id="41" dur="900" decel="100000" fill="hold"/>
                                        <p:tgtEl>
                                          <p:spTgt spid="63506"/>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6350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09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0663" y="2119313"/>
            <a:ext cx="870267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 Box 2"/>
          <p:cNvSpPr txBox="1">
            <a:spLocks noChangeArrowheads="1"/>
          </p:cNvSpPr>
          <p:nvPr/>
        </p:nvSpPr>
        <p:spPr bwMode="auto">
          <a:xfrm>
            <a:off x="542925" y="2465388"/>
            <a:ext cx="1836738"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4400" b="1"/>
              <a:t>3.7</a:t>
            </a:r>
          </a:p>
        </p:txBody>
      </p:sp>
      <p:sp>
        <p:nvSpPr>
          <p:cNvPr id="4100" name="Text Box 2"/>
          <p:cNvSpPr txBox="1">
            <a:spLocks noChangeArrowheads="1"/>
          </p:cNvSpPr>
          <p:nvPr/>
        </p:nvSpPr>
        <p:spPr bwMode="auto">
          <a:xfrm>
            <a:off x="2590800" y="2498725"/>
            <a:ext cx="6172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 typeface="Wingdings" panose="05000000000000000000" pitchFamily="2" charset="2"/>
              <a:buNone/>
            </a:pPr>
            <a:r>
              <a:rPr lang="en-US" altLang="en-US" sz="4000">
                <a:solidFill>
                  <a:schemeClr val="bg1"/>
                </a:solidFill>
              </a:rPr>
              <a:t>Optimization Problems</a:t>
            </a:r>
          </a:p>
        </p:txBody>
      </p:sp>
      <p:sp>
        <p:nvSpPr>
          <p:cNvPr id="4101" name="Text Box 3"/>
          <p:cNvSpPr txBox="1">
            <a:spLocks noChangeArrowheads="1"/>
          </p:cNvSpPr>
          <p:nvPr/>
        </p:nvSpPr>
        <p:spPr bwMode="auto">
          <a:xfrm>
            <a:off x="2133600" y="6248400"/>
            <a:ext cx="548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1400"/>
              <a:t>Copyright © Cengage Learning. All rights reserved.</a:t>
            </a:r>
            <a:r>
              <a:rPr lang="en-US" altLang="en-US" sz="180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body" idx="1"/>
          </p:nvPr>
        </p:nvSpPr>
        <p:spPr>
          <a:xfrm>
            <a:off x="457200" y="1370013"/>
            <a:ext cx="8229600" cy="5256212"/>
          </a:xfrm>
        </p:spPr>
        <p:txBody>
          <a:bodyPr/>
          <a:lstStyle/>
          <a:p>
            <a:pPr marL="350838" indent="-350838">
              <a:lnSpc>
                <a:spcPct val="90000"/>
              </a:lnSpc>
              <a:spcBef>
                <a:spcPct val="0"/>
              </a:spcBef>
              <a:buClr>
                <a:srgbClr val="D7181E"/>
              </a:buClr>
              <a:buFont typeface="Wingdings" panose="05000000000000000000" pitchFamily="2" charset="2"/>
              <a:buChar char="n"/>
              <a:defRPr/>
            </a:pPr>
            <a:r>
              <a:rPr lang="en-US" altLang="en-US" sz="2800" kern="1200" dirty="0">
                <a:cs typeface="Arial" panose="020B0604020202020204" pitchFamily="34" charset="0"/>
              </a:rPr>
              <a:t>Solve applied minimum and maximum problems.</a:t>
            </a:r>
          </a:p>
        </p:txBody>
      </p:sp>
      <p:sp>
        <p:nvSpPr>
          <p:cNvPr id="6147" name="Text Box 5"/>
          <p:cNvSpPr txBox="1">
            <a:spLocks noChangeArrowheads="1"/>
          </p:cNvSpPr>
          <p:nvPr/>
        </p:nvSpPr>
        <p:spPr bwMode="auto">
          <a:xfrm>
            <a:off x="547688" y="319088"/>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4000">
                <a:solidFill>
                  <a:schemeClr val="bg1"/>
                </a:solidFill>
              </a:rPr>
              <a:t>Objective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ChangeArrowheads="1"/>
          </p:cNvSpPr>
          <p:nvPr/>
        </p:nvSpPr>
        <p:spPr bwMode="auto">
          <a:xfrm>
            <a:off x="455613" y="3198813"/>
            <a:ext cx="82264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000"/>
              <a:t>Applied Minimum and Maximum </a:t>
            </a:r>
          </a:p>
          <a:p>
            <a:pPr algn="ctr" eaLnBrk="1" hangingPunct="1">
              <a:spcBef>
                <a:spcPct val="0"/>
              </a:spcBef>
              <a:buFontTx/>
              <a:buNone/>
            </a:pPr>
            <a:r>
              <a:rPr lang="en-US" altLang="en-US" sz="4000"/>
              <a:t>Problems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47688" y="319088"/>
            <a:ext cx="8229600" cy="685800"/>
          </a:xfrm>
          <a:noFill/>
        </p:spPr>
        <p:txBody>
          <a:bodyPr/>
          <a:lstStyle/>
          <a:p>
            <a:pPr eaLnBrk="1" hangingPunct="1"/>
            <a:r>
              <a:rPr lang="en-US" altLang="en-US" sz="3300" smtClean="0">
                <a:solidFill>
                  <a:schemeClr val="bg1"/>
                </a:solidFill>
              </a:rPr>
              <a:t>Applied Minimum and Maximum Problems</a:t>
            </a:r>
          </a:p>
        </p:txBody>
      </p:sp>
      <p:sp>
        <p:nvSpPr>
          <p:cNvPr id="8195" name="Rectangle 3"/>
          <p:cNvSpPr>
            <a:spLocks noGrp="1" noChangeArrowheads="1"/>
          </p:cNvSpPr>
          <p:nvPr>
            <p:ph type="body" idx="1"/>
          </p:nvPr>
        </p:nvSpPr>
        <p:spPr>
          <a:xfrm>
            <a:off x="457200" y="1370013"/>
            <a:ext cx="8229600" cy="5256212"/>
          </a:xfrm>
          <a:noFill/>
        </p:spPr>
        <p:txBody>
          <a:bodyPr/>
          <a:lstStyle/>
          <a:p>
            <a:pPr marL="0" indent="0" eaLnBrk="1" hangingPunct="1">
              <a:buFont typeface="Wingdings" panose="05000000000000000000" pitchFamily="2" charset="2"/>
              <a:buNone/>
            </a:pPr>
            <a:r>
              <a:rPr lang="en-US" altLang="en-US" smtClean="0"/>
              <a:t>One of the most common applications of calculus involves the determination of minimum and maximum values.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04825" y="331788"/>
            <a:ext cx="8458200" cy="639762"/>
          </a:xfrm>
        </p:spPr>
        <p:txBody>
          <a:bodyPr/>
          <a:lstStyle/>
          <a:p>
            <a:pPr eaLnBrk="1" hangingPunct="1"/>
            <a:r>
              <a:rPr lang="en-US" altLang="en-US" sz="3600" smtClean="0">
                <a:solidFill>
                  <a:schemeClr val="bg1"/>
                </a:solidFill>
              </a:rPr>
              <a:t>Example 1 – </a:t>
            </a:r>
            <a:r>
              <a:rPr lang="en-US" altLang="en-US" sz="3600" i="1" smtClean="0">
                <a:solidFill>
                  <a:schemeClr val="bg1"/>
                </a:solidFill>
              </a:rPr>
              <a:t>Finding Maximum Volume</a:t>
            </a:r>
          </a:p>
        </p:txBody>
      </p:sp>
      <p:sp>
        <p:nvSpPr>
          <p:cNvPr id="9219" name="Rectangle 10"/>
          <p:cNvSpPr>
            <a:spLocks noGrp="1" noChangeArrowheads="1"/>
          </p:cNvSpPr>
          <p:nvPr>
            <p:ph type="body" idx="1"/>
          </p:nvPr>
        </p:nvSpPr>
        <p:spPr>
          <a:xfrm>
            <a:off x="457200" y="1370013"/>
            <a:ext cx="8229600" cy="5256212"/>
          </a:xfrm>
          <a:noFill/>
        </p:spPr>
        <p:txBody>
          <a:bodyPr/>
          <a:lstStyle/>
          <a:p>
            <a:pPr marL="0" indent="0" eaLnBrk="1" hangingPunct="1">
              <a:buFont typeface="Wingdings" panose="05000000000000000000" pitchFamily="2" charset="2"/>
              <a:buNone/>
            </a:pPr>
            <a:r>
              <a:rPr lang="en-US" altLang="en-US" smtClean="0"/>
              <a:t>A manufacturer wants to design an open box having a square base and a surface area of 108 square inches, as shown in Figure 3.53. What dimensions will produce a box with maximum volume?</a:t>
            </a:r>
          </a:p>
        </p:txBody>
      </p:sp>
      <p:sp>
        <p:nvSpPr>
          <p:cNvPr id="9220" name="Text Box 15"/>
          <p:cNvSpPr txBox="1">
            <a:spLocks noChangeArrowheads="1"/>
          </p:cNvSpPr>
          <p:nvPr/>
        </p:nvSpPr>
        <p:spPr bwMode="auto">
          <a:xfrm>
            <a:off x="4495800" y="6248400"/>
            <a:ext cx="9890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200" b="1"/>
              <a:t>Figure 3.53</a:t>
            </a:r>
          </a:p>
        </p:txBody>
      </p:sp>
      <p:pic>
        <p:nvPicPr>
          <p:cNvPr id="9221" name="Picture 16" descr="The image consists of a visual representation and a caption. Visual representation. The image of an open box with square base. The sides of the square base is labeled x. The height of the box is labeled h. Caption. Open box with square base: S = x^2 + 4 x h = 108.&#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3048000"/>
            <a:ext cx="3071813" cy="308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47688" y="319088"/>
            <a:ext cx="8226425" cy="685800"/>
          </a:xfrm>
          <a:noFill/>
        </p:spPr>
        <p:txBody>
          <a:bodyPr/>
          <a:lstStyle/>
          <a:p>
            <a:pPr eaLnBrk="1" hangingPunct="1"/>
            <a:r>
              <a:rPr lang="en-US" altLang="en-US" sz="4000" smtClean="0">
                <a:solidFill>
                  <a:schemeClr val="bg1"/>
                </a:solidFill>
              </a:rPr>
              <a:t>Example 1 – </a:t>
            </a:r>
            <a:r>
              <a:rPr lang="en-US" altLang="en-US" sz="4000" i="1" smtClean="0">
                <a:solidFill>
                  <a:schemeClr val="bg1"/>
                </a:solidFill>
              </a:rPr>
              <a:t>Solution</a:t>
            </a:r>
          </a:p>
        </p:txBody>
      </p:sp>
      <p:sp>
        <p:nvSpPr>
          <p:cNvPr id="67594" name="Rectangle 10"/>
          <p:cNvSpPr>
            <a:spLocks noChangeArrowheads="1"/>
          </p:cNvSpPr>
          <p:nvPr/>
        </p:nvSpPr>
        <p:spPr bwMode="auto">
          <a:xfrm>
            <a:off x="457200" y="1370013"/>
            <a:ext cx="8226425"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a:t>Because the box has a square base, its volume is</a:t>
            </a:r>
          </a:p>
          <a:p>
            <a:pPr eaLnBrk="1" hangingPunct="1">
              <a:spcBef>
                <a:spcPct val="0"/>
              </a:spcBef>
              <a:buFontTx/>
              <a:buNone/>
            </a:pPr>
            <a:endParaRPr lang="en-US" altLang="en-US" sz="1000" i="1"/>
          </a:p>
          <a:p>
            <a:pPr eaLnBrk="1" hangingPunct="1">
              <a:spcBef>
                <a:spcPct val="0"/>
              </a:spcBef>
              <a:buFontTx/>
              <a:buNone/>
            </a:pPr>
            <a:r>
              <a:rPr lang="en-US" altLang="en-US" i="1"/>
              <a:t>	V</a:t>
            </a:r>
            <a:r>
              <a:rPr lang="en-US" altLang="en-US"/>
              <a:t> = </a:t>
            </a:r>
            <a:r>
              <a:rPr lang="en-US" altLang="en-US" i="1"/>
              <a:t>x</a:t>
            </a:r>
            <a:r>
              <a:rPr lang="en-US" altLang="en-US" baseline="30000"/>
              <a:t>2</a:t>
            </a:r>
            <a:r>
              <a:rPr lang="en-US" altLang="en-US" i="1"/>
              <a:t>h.                             	</a:t>
            </a:r>
            <a:r>
              <a:rPr lang="en-US" altLang="en-US" sz="1800">
                <a:solidFill>
                  <a:srgbClr val="CC0066"/>
                </a:solidFill>
              </a:rPr>
              <a:t>Primary equation</a:t>
            </a:r>
          </a:p>
          <a:p>
            <a:pPr eaLnBrk="1" hangingPunct="1">
              <a:spcBef>
                <a:spcPct val="0"/>
              </a:spcBef>
              <a:buFontTx/>
              <a:buNone/>
            </a:pPr>
            <a:endParaRPr lang="en-US" altLang="en-US" sz="1800">
              <a:solidFill>
                <a:srgbClr val="CC0066"/>
              </a:solidFill>
            </a:endParaRPr>
          </a:p>
          <a:p>
            <a:pPr eaLnBrk="1" hangingPunct="1">
              <a:spcBef>
                <a:spcPct val="0"/>
              </a:spcBef>
              <a:buFontTx/>
              <a:buNone/>
            </a:pPr>
            <a:r>
              <a:rPr lang="en-US" altLang="en-US"/>
              <a:t>This equation is called the </a:t>
            </a:r>
            <a:r>
              <a:rPr lang="en-US" altLang="en-US" b="1"/>
              <a:t>primary equation </a:t>
            </a:r>
            <a:r>
              <a:rPr lang="en-US" altLang="en-US"/>
              <a:t>because it gives a formula for the quantity to be optimized.</a:t>
            </a:r>
          </a:p>
          <a:p>
            <a:pPr eaLnBrk="1" hangingPunct="1">
              <a:spcBef>
                <a:spcPct val="0"/>
              </a:spcBef>
              <a:buFontTx/>
              <a:buNone/>
            </a:pPr>
            <a:r>
              <a:rPr lang="en-US" altLang="en-US"/>
              <a:t> </a:t>
            </a:r>
          </a:p>
          <a:p>
            <a:pPr eaLnBrk="1" hangingPunct="1">
              <a:spcBef>
                <a:spcPct val="0"/>
              </a:spcBef>
              <a:buFontTx/>
              <a:buNone/>
            </a:pPr>
            <a:r>
              <a:rPr lang="en-US" altLang="en-US"/>
              <a:t>The surface area of the box is</a:t>
            </a:r>
          </a:p>
          <a:p>
            <a:pPr eaLnBrk="1" hangingPunct="1">
              <a:spcBef>
                <a:spcPct val="0"/>
              </a:spcBef>
              <a:buFontTx/>
              <a:buNone/>
            </a:pPr>
            <a:endParaRPr lang="en-US" altLang="en-US" sz="1000"/>
          </a:p>
          <a:p>
            <a:pPr eaLnBrk="1" hangingPunct="1">
              <a:spcBef>
                <a:spcPct val="0"/>
              </a:spcBef>
              <a:buFontTx/>
              <a:buNone/>
            </a:pPr>
            <a:r>
              <a:rPr lang="en-US" altLang="en-US" i="1"/>
              <a:t>          	S =</a:t>
            </a:r>
            <a:r>
              <a:rPr lang="en-US" altLang="en-US"/>
              <a:t> (area of base) + (area of four sides)</a:t>
            </a:r>
          </a:p>
          <a:p>
            <a:pPr eaLnBrk="1" hangingPunct="1">
              <a:spcBef>
                <a:spcPct val="0"/>
              </a:spcBef>
              <a:buFontTx/>
              <a:buNone/>
            </a:pPr>
            <a:endParaRPr lang="en-US" altLang="en-US"/>
          </a:p>
          <a:p>
            <a:pPr eaLnBrk="1" hangingPunct="1">
              <a:spcBef>
                <a:spcPct val="0"/>
              </a:spcBef>
              <a:buFontTx/>
              <a:buNone/>
            </a:pPr>
            <a:r>
              <a:rPr lang="en-US" altLang="en-US" i="1"/>
              <a:t>         	</a:t>
            </a:r>
            <a:r>
              <a:rPr lang="en-US" altLang="en-US"/>
              <a:t>108</a:t>
            </a:r>
            <a:r>
              <a:rPr lang="en-US" altLang="en-US" i="1"/>
              <a:t> =</a:t>
            </a:r>
            <a:r>
              <a:rPr lang="en-US" altLang="en-US"/>
              <a:t> </a:t>
            </a:r>
            <a:r>
              <a:rPr lang="en-US" altLang="en-US" i="1"/>
              <a:t>x</a:t>
            </a:r>
            <a:r>
              <a:rPr lang="en-US" altLang="en-US" baseline="30000"/>
              <a:t>2</a:t>
            </a:r>
            <a:r>
              <a:rPr lang="en-US" altLang="en-US"/>
              <a:t> + 4</a:t>
            </a:r>
            <a:r>
              <a:rPr lang="en-US" altLang="en-US" i="1"/>
              <a:t>xh</a:t>
            </a:r>
            <a:r>
              <a:rPr lang="en-US" altLang="en-US"/>
              <a:t>.       	</a:t>
            </a:r>
            <a:r>
              <a:rPr lang="en-US" altLang="en-US" sz="1800">
                <a:solidFill>
                  <a:srgbClr val="CC0066"/>
                </a:solidFill>
              </a:rPr>
              <a:t>Secondary equation</a:t>
            </a:r>
          </a:p>
          <a:p>
            <a:pPr eaLnBrk="1" hangingPunct="1">
              <a:spcBef>
                <a:spcPct val="0"/>
              </a:spcBef>
              <a:buFontTx/>
              <a:buNone/>
            </a:pPr>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67594">
                                            <p:txEl>
                                              <p:pRg st="4" end="4"/>
                                            </p:txEl>
                                          </p:spTgt>
                                        </p:tgtEl>
                                        <p:attrNameLst>
                                          <p:attrName>style.visibility</p:attrName>
                                        </p:attrNameLst>
                                      </p:cBhvr>
                                      <p:to>
                                        <p:strVal val="visible"/>
                                      </p:to>
                                    </p:set>
                                    <p:animEffect transition="in" filter="fade">
                                      <p:cBhvr>
                                        <p:cTn id="7" dur="1000"/>
                                        <p:tgtEl>
                                          <p:spTgt spid="67594">
                                            <p:txEl>
                                              <p:pRg st="4" end="4"/>
                                            </p:txEl>
                                          </p:spTgt>
                                        </p:tgtEl>
                                      </p:cBhvr>
                                    </p:animEffect>
                                    <p:anim calcmode="lin" valueType="num">
                                      <p:cBhvr>
                                        <p:cTn id="8" dur="1000" fill="hold"/>
                                        <p:tgtEl>
                                          <p:spTgt spid="67594">
                                            <p:txEl>
                                              <p:pRg st="4" end="4"/>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67594">
                                            <p:txEl>
                                              <p:pRg st="4" end="4"/>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7594">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nodeType="clickEffect">
                                  <p:stCondLst>
                                    <p:cond delay="0"/>
                                  </p:stCondLst>
                                  <p:childTnLst>
                                    <p:set>
                                      <p:cBhvr>
                                        <p:cTn id="14" dur="1" fill="hold">
                                          <p:stCondLst>
                                            <p:cond delay="0"/>
                                          </p:stCondLst>
                                        </p:cTn>
                                        <p:tgtEl>
                                          <p:spTgt spid="67594">
                                            <p:txEl>
                                              <p:pRg st="6" end="6"/>
                                            </p:txEl>
                                          </p:spTgt>
                                        </p:tgtEl>
                                        <p:attrNameLst>
                                          <p:attrName>style.visibility</p:attrName>
                                        </p:attrNameLst>
                                      </p:cBhvr>
                                      <p:to>
                                        <p:strVal val="visible"/>
                                      </p:to>
                                    </p:set>
                                    <p:animEffect transition="in" filter="fade">
                                      <p:cBhvr>
                                        <p:cTn id="15" dur="1000"/>
                                        <p:tgtEl>
                                          <p:spTgt spid="67594">
                                            <p:txEl>
                                              <p:pRg st="6" end="6"/>
                                            </p:txEl>
                                          </p:spTgt>
                                        </p:tgtEl>
                                      </p:cBhvr>
                                    </p:animEffect>
                                    <p:anim calcmode="lin" valueType="num">
                                      <p:cBhvr>
                                        <p:cTn id="16" dur="1000" fill="hold"/>
                                        <p:tgtEl>
                                          <p:spTgt spid="67594">
                                            <p:txEl>
                                              <p:pRg st="6" end="6"/>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67594">
                                            <p:txEl>
                                              <p:pRg st="6" end="6"/>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67594">
                                            <p:txEl>
                                              <p:pRg st="6" end="6"/>
                                            </p:txEl>
                                          </p:spTgt>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67594">
                                            <p:txEl>
                                              <p:pRg st="8" end="8"/>
                                            </p:txEl>
                                          </p:spTgt>
                                        </p:tgtEl>
                                        <p:attrNameLst>
                                          <p:attrName>style.visibility</p:attrName>
                                        </p:attrNameLst>
                                      </p:cBhvr>
                                      <p:to>
                                        <p:strVal val="visible"/>
                                      </p:to>
                                    </p:set>
                                    <p:animEffect transition="in" filter="fade">
                                      <p:cBhvr>
                                        <p:cTn id="21" dur="1000"/>
                                        <p:tgtEl>
                                          <p:spTgt spid="67594">
                                            <p:txEl>
                                              <p:pRg st="8" end="8"/>
                                            </p:txEl>
                                          </p:spTgt>
                                        </p:tgtEl>
                                      </p:cBhvr>
                                    </p:animEffect>
                                    <p:anim calcmode="lin" valueType="num">
                                      <p:cBhvr>
                                        <p:cTn id="22" dur="1000" fill="hold"/>
                                        <p:tgtEl>
                                          <p:spTgt spid="67594">
                                            <p:txEl>
                                              <p:pRg st="8" end="8"/>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67594">
                                            <p:txEl>
                                              <p:pRg st="8" end="8"/>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67594">
                                            <p:txEl>
                                              <p:pRg st="8" end="8"/>
                                            </p:txEl>
                                          </p:spTgt>
                                        </p:tgtEl>
                                        <p:attrNameLst>
                                          <p:attrName>ppt_y</p:attrName>
                                        </p:attrNameLst>
                                      </p:cBhvr>
                                      <p:tavLst>
                                        <p:tav tm="0">
                                          <p:val>
                                            <p:strVal val="#ppt_y-.03"/>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7" presetClass="entr" presetSubtype="0" fill="hold" nodeType="clickEffect">
                                  <p:stCondLst>
                                    <p:cond delay="0"/>
                                  </p:stCondLst>
                                  <p:childTnLst>
                                    <p:set>
                                      <p:cBhvr>
                                        <p:cTn id="28" dur="1" fill="hold">
                                          <p:stCondLst>
                                            <p:cond delay="0"/>
                                          </p:stCondLst>
                                        </p:cTn>
                                        <p:tgtEl>
                                          <p:spTgt spid="67594">
                                            <p:txEl>
                                              <p:pRg st="10" end="10"/>
                                            </p:txEl>
                                          </p:spTgt>
                                        </p:tgtEl>
                                        <p:attrNameLst>
                                          <p:attrName>style.visibility</p:attrName>
                                        </p:attrNameLst>
                                      </p:cBhvr>
                                      <p:to>
                                        <p:strVal val="visible"/>
                                      </p:to>
                                    </p:set>
                                    <p:animEffect transition="in" filter="fade">
                                      <p:cBhvr>
                                        <p:cTn id="29" dur="1000"/>
                                        <p:tgtEl>
                                          <p:spTgt spid="67594">
                                            <p:txEl>
                                              <p:pRg st="10" end="10"/>
                                            </p:txEl>
                                          </p:spTgt>
                                        </p:tgtEl>
                                      </p:cBhvr>
                                    </p:animEffect>
                                    <p:anim calcmode="lin" valueType="num">
                                      <p:cBhvr>
                                        <p:cTn id="30" dur="1000" fill="hold"/>
                                        <p:tgtEl>
                                          <p:spTgt spid="67594">
                                            <p:txEl>
                                              <p:pRg st="10" end="10"/>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67594">
                                            <p:txEl>
                                              <p:pRg st="10" end="10"/>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67594">
                                            <p:txEl>
                                              <p:pRg st="10" end="1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30" name="Rectangle 22"/>
          <p:cNvSpPr>
            <a:spLocks noGrp="1" noChangeArrowheads="1"/>
          </p:cNvSpPr>
          <p:nvPr>
            <p:ph type="body" idx="1"/>
          </p:nvPr>
        </p:nvSpPr>
        <p:spPr>
          <a:xfrm>
            <a:off x="457200" y="1370013"/>
            <a:ext cx="8229600" cy="5256212"/>
          </a:xfrm>
          <a:noFill/>
        </p:spPr>
        <p:txBody>
          <a:bodyPr/>
          <a:lstStyle/>
          <a:p>
            <a:pPr marL="0" indent="0" eaLnBrk="1" hangingPunct="1">
              <a:buFont typeface="Wingdings" panose="05000000000000000000" pitchFamily="2" charset="2"/>
              <a:buNone/>
            </a:pPr>
            <a:r>
              <a:rPr lang="en-US" altLang="en-US" smtClean="0"/>
              <a:t>Because </a:t>
            </a:r>
            <a:r>
              <a:rPr lang="en-US" altLang="en-US" i="1" smtClean="0"/>
              <a:t>V </a:t>
            </a:r>
            <a:r>
              <a:rPr lang="en-US" altLang="en-US" smtClean="0"/>
              <a:t>is to be maximized, you want to write </a:t>
            </a:r>
            <a:r>
              <a:rPr lang="en-US" altLang="en-US" i="1" smtClean="0"/>
              <a:t>V </a:t>
            </a:r>
            <a:r>
              <a:rPr lang="en-US" altLang="en-US" smtClean="0"/>
              <a:t>as a function of just one variable. </a:t>
            </a:r>
          </a:p>
          <a:p>
            <a:pPr marL="0" indent="0" eaLnBrk="1" hangingPunct="1">
              <a:buFont typeface="Wingdings" panose="05000000000000000000" pitchFamily="2" charset="2"/>
              <a:buNone/>
            </a:pPr>
            <a:endParaRPr lang="en-US" altLang="en-US" sz="1200" smtClean="0"/>
          </a:p>
          <a:p>
            <a:pPr marL="0" indent="0" eaLnBrk="1" hangingPunct="1">
              <a:buFont typeface="Wingdings" panose="05000000000000000000" pitchFamily="2" charset="2"/>
              <a:buNone/>
            </a:pPr>
            <a:r>
              <a:rPr lang="en-US" altLang="en-US" smtClean="0"/>
              <a:t>To do this, you can solve the equation </a:t>
            </a:r>
            <a:r>
              <a:rPr lang="en-US" altLang="en-US" i="1" smtClean="0"/>
              <a:t>x</a:t>
            </a:r>
            <a:r>
              <a:rPr lang="en-US" altLang="en-US" baseline="30000" smtClean="0"/>
              <a:t>2</a:t>
            </a:r>
            <a:r>
              <a:rPr lang="en-US" altLang="en-US" smtClean="0"/>
              <a:t> + 4</a:t>
            </a:r>
            <a:r>
              <a:rPr lang="en-US" altLang="en-US" i="1" smtClean="0"/>
              <a:t>xh = </a:t>
            </a:r>
            <a:r>
              <a:rPr lang="en-US" altLang="en-US" smtClean="0"/>
              <a:t>108 for </a:t>
            </a:r>
            <a:r>
              <a:rPr lang="en-US" altLang="en-US" i="1" smtClean="0"/>
              <a:t>h </a:t>
            </a:r>
            <a:r>
              <a:rPr lang="en-US" altLang="en-US" smtClean="0"/>
              <a:t>in terms of </a:t>
            </a:r>
            <a:r>
              <a:rPr lang="en-US" altLang="en-US" i="1" smtClean="0"/>
              <a:t>x </a:t>
            </a:r>
            <a:r>
              <a:rPr lang="en-US" altLang="en-US" smtClean="0"/>
              <a:t>to obtain </a:t>
            </a:r>
            <a:r>
              <a:rPr lang="en-US" altLang="en-US" i="1" smtClean="0"/>
              <a:t>h = </a:t>
            </a:r>
            <a:r>
              <a:rPr lang="en-US" altLang="en-US" smtClean="0"/>
              <a:t>(108 </a:t>
            </a:r>
            <a:r>
              <a:rPr lang="en-US" altLang="en-US" smtClean="0">
                <a:solidFill>
                  <a:srgbClr val="000000"/>
                </a:solidFill>
                <a:cs typeface="Times New Roman" panose="02020603050405020304" pitchFamily="18" charset="0"/>
              </a:rPr>
              <a:t>–</a:t>
            </a:r>
            <a:r>
              <a:rPr lang="en-US" altLang="en-US" i="1" smtClean="0"/>
              <a:t> x</a:t>
            </a:r>
            <a:r>
              <a:rPr lang="en-US" altLang="en-US" baseline="30000" smtClean="0"/>
              <a:t>2</a:t>
            </a:r>
            <a:r>
              <a:rPr lang="en-US" altLang="en-US" smtClean="0"/>
              <a:t>)/(4</a:t>
            </a:r>
            <a:r>
              <a:rPr lang="en-US" altLang="en-US" i="1" smtClean="0"/>
              <a:t>x</a:t>
            </a:r>
            <a:r>
              <a:rPr lang="en-US" altLang="en-US" smtClean="0"/>
              <a:t>).</a:t>
            </a:r>
            <a:r>
              <a:rPr lang="en-US" altLang="en-US" i="1" smtClean="0"/>
              <a:t> </a:t>
            </a:r>
          </a:p>
          <a:p>
            <a:pPr marL="0" indent="0" eaLnBrk="1" hangingPunct="1">
              <a:buFont typeface="Wingdings" panose="05000000000000000000" pitchFamily="2" charset="2"/>
              <a:buNone/>
            </a:pPr>
            <a:endParaRPr lang="en-US" altLang="en-US" sz="1200" smtClean="0"/>
          </a:p>
          <a:p>
            <a:pPr marL="0" indent="0" eaLnBrk="1" hangingPunct="1">
              <a:buFont typeface="Wingdings" panose="05000000000000000000" pitchFamily="2" charset="2"/>
              <a:buNone/>
            </a:pPr>
            <a:r>
              <a:rPr lang="en-US" altLang="en-US" smtClean="0"/>
              <a:t>Substituting into the primary equation produces </a:t>
            </a:r>
            <a:r>
              <a:rPr lang="en-US" altLang="en-US" i="1" smtClean="0"/>
              <a:t>                    </a:t>
            </a:r>
            <a:endParaRPr lang="en-US" altLang="en-US" sz="1800" smtClean="0">
              <a:solidFill>
                <a:srgbClr val="CC0066"/>
              </a:solidFill>
            </a:endParaRPr>
          </a:p>
        </p:txBody>
      </p:sp>
      <p:pic>
        <p:nvPicPr>
          <p:cNvPr id="43038" name="Picture 30" descr="V = (x^2)h. Function of two variables.&#10;"/>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b="76350"/>
          <a:stretch>
            <a:fillRect/>
          </a:stretch>
        </p:blipFill>
        <p:spPr>
          <a:xfrm>
            <a:off x="533400" y="3895725"/>
            <a:ext cx="7543800" cy="458788"/>
          </a:xfrm>
          <a:noFill/>
        </p:spPr>
      </p:pic>
      <p:pic>
        <p:nvPicPr>
          <p:cNvPr id="43040" name="Picture 32" descr="= 27 x minus (x^3)/4. Function of one variable.&#10;"/>
          <p:cNvPicPr>
            <a:picLocks noChangeAspect="1" noChangeArrowheads="1"/>
          </p:cNvPicPr>
          <p:nvPr/>
        </p:nvPicPr>
        <p:blipFill>
          <a:blip r:embed="rId2">
            <a:extLst>
              <a:ext uri="{28A0092B-C50C-407E-A947-70E740481C1C}">
                <a14:useLocalDpi xmlns:a14="http://schemas.microsoft.com/office/drawing/2010/main" val="0"/>
              </a:ext>
            </a:extLst>
          </a:blip>
          <a:srcRect t="62930"/>
          <a:stretch>
            <a:fillRect/>
          </a:stretch>
        </p:blipFill>
        <p:spPr bwMode="auto">
          <a:xfrm>
            <a:off x="533400" y="5605463"/>
            <a:ext cx="754380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41" name="Picture 33" descr="= x^2((108 minus x^2)/(4 x)). Substitute for h.&#10;"/>
          <p:cNvPicPr>
            <a:picLocks noChangeAspect="1" noChangeArrowheads="1"/>
          </p:cNvPicPr>
          <p:nvPr/>
        </p:nvPicPr>
        <p:blipFill>
          <a:blip r:embed="rId2">
            <a:extLst>
              <a:ext uri="{28A0092B-C50C-407E-A947-70E740481C1C}">
                <a14:useLocalDpi xmlns:a14="http://schemas.microsoft.com/office/drawing/2010/main" val="0"/>
              </a:ext>
            </a:extLst>
          </a:blip>
          <a:srcRect t="21440" b="35352"/>
          <a:stretch>
            <a:fillRect/>
          </a:stretch>
        </p:blipFill>
        <p:spPr bwMode="auto">
          <a:xfrm>
            <a:off x="533400" y="4638675"/>
            <a:ext cx="7543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Rectangle 35"/>
          <p:cNvSpPr>
            <a:spLocks noGrp="1" noChangeArrowheads="1"/>
          </p:cNvSpPr>
          <p:nvPr>
            <p:ph type="title"/>
          </p:nvPr>
        </p:nvSpPr>
        <p:spPr>
          <a:xfrm>
            <a:off x="547688" y="319088"/>
            <a:ext cx="8226425" cy="685800"/>
          </a:xfrm>
          <a:noFill/>
        </p:spPr>
        <p:txBody>
          <a:bodyPr/>
          <a:lstStyle/>
          <a:p>
            <a:pPr eaLnBrk="1" hangingPunct="1"/>
            <a:r>
              <a:rPr lang="en-US" altLang="en-US" sz="4000" smtClean="0">
                <a:solidFill>
                  <a:schemeClr val="bg1"/>
                </a:solidFill>
              </a:rPr>
              <a:t>Example 1 – </a:t>
            </a:r>
            <a:r>
              <a:rPr lang="en-US" altLang="en-US" sz="4000" i="1" smtClean="0">
                <a:solidFill>
                  <a:schemeClr val="bg1"/>
                </a:solidFill>
              </a:rPr>
              <a:t>Solution</a:t>
            </a:r>
          </a:p>
        </p:txBody>
      </p:sp>
      <p:sp>
        <p:nvSpPr>
          <p:cNvPr id="11271" name="Text Box 9"/>
          <p:cNvSpPr txBox="1">
            <a:spLocks noChangeArrowheads="1"/>
          </p:cNvSpPr>
          <p:nvPr/>
        </p:nvSpPr>
        <p:spPr bwMode="auto">
          <a:xfrm>
            <a:off x="8229600" y="685800"/>
            <a:ext cx="8223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chemeClr val="bg1"/>
                </a:solidFill>
              </a:rPr>
              <a:t>cont’d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43030">
                                            <p:txEl>
                                              <p:pRg st="2" end="2"/>
                                            </p:txEl>
                                          </p:spTgt>
                                        </p:tgtEl>
                                        <p:attrNameLst>
                                          <p:attrName>style.visibility</p:attrName>
                                        </p:attrNameLst>
                                      </p:cBhvr>
                                      <p:to>
                                        <p:strVal val="visible"/>
                                      </p:to>
                                    </p:set>
                                    <p:animEffect transition="in" filter="fade">
                                      <p:cBhvr>
                                        <p:cTn id="7" dur="1000"/>
                                        <p:tgtEl>
                                          <p:spTgt spid="43030">
                                            <p:txEl>
                                              <p:pRg st="2" end="2"/>
                                            </p:txEl>
                                          </p:spTgt>
                                        </p:tgtEl>
                                      </p:cBhvr>
                                    </p:animEffect>
                                    <p:anim calcmode="lin" valueType="num">
                                      <p:cBhvr>
                                        <p:cTn id="8" dur="1000" fill="hold"/>
                                        <p:tgtEl>
                                          <p:spTgt spid="43030">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43030">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3030">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nodeType="clickEffect">
                                  <p:stCondLst>
                                    <p:cond delay="0"/>
                                  </p:stCondLst>
                                  <p:childTnLst>
                                    <p:set>
                                      <p:cBhvr>
                                        <p:cTn id="14" dur="1" fill="hold">
                                          <p:stCondLst>
                                            <p:cond delay="0"/>
                                          </p:stCondLst>
                                        </p:cTn>
                                        <p:tgtEl>
                                          <p:spTgt spid="43030">
                                            <p:txEl>
                                              <p:pRg st="4" end="4"/>
                                            </p:txEl>
                                          </p:spTgt>
                                        </p:tgtEl>
                                        <p:attrNameLst>
                                          <p:attrName>style.visibility</p:attrName>
                                        </p:attrNameLst>
                                      </p:cBhvr>
                                      <p:to>
                                        <p:strVal val="visible"/>
                                      </p:to>
                                    </p:set>
                                    <p:animEffect transition="in" filter="fade">
                                      <p:cBhvr>
                                        <p:cTn id="15" dur="1000"/>
                                        <p:tgtEl>
                                          <p:spTgt spid="43030">
                                            <p:txEl>
                                              <p:pRg st="4" end="4"/>
                                            </p:txEl>
                                          </p:spTgt>
                                        </p:tgtEl>
                                      </p:cBhvr>
                                    </p:animEffect>
                                    <p:anim calcmode="lin" valueType="num">
                                      <p:cBhvr>
                                        <p:cTn id="16" dur="1000" fill="hold"/>
                                        <p:tgtEl>
                                          <p:spTgt spid="43030">
                                            <p:txEl>
                                              <p:pRg st="4" end="4"/>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3030">
                                            <p:txEl>
                                              <p:pRg st="4" end="4"/>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3030">
                                            <p:txEl>
                                              <p:pRg st="4" end="4"/>
                                            </p:txEl>
                                          </p:spTgt>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43038"/>
                                        </p:tgtEl>
                                        <p:attrNameLst>
                                          <p:attrName>style.visibility</p:attrName>
                                        </p:attrNameLst>
                                      </p:cBhvr>
                                      <p:to>
                                        <p:strVal val="visible"/>
                                      </p:to>
                                    </p:set>
                                    <p:animEffect transition="in" filter="fade">
                                      <p:cBhvr>
                                        <p:cTn id="21" dur="1000"/>
                                        <p:tgtEl>
                                          <p:spTgt spid="43038"/>
                                        </p:tgtEl>
                                      </p:cBhvr>
                                    </p:animEffect>
                                    <p:anim calcmode="lin" valueType="num">
                                      <p:cBhvr>
                                        <p:cTn id="22" dur="1000" fill="hold"/>
                                        <p:tgtEl>
                                          <p:spTgt spid="43038"/>
                                        </p:tgtEl>
                                        <p:attrNameLst>
                                          <p:attrName>ppt_x</p:attrName>
                                        </p:attrNameLst>
                                      </p:cBhvr>
                                      <p:tavLst>
                                        <p:tav tm="0">
                                          <p:val>
                                            <p:strVal val="#ppt_x"/>
                                          </p:val>
                                        </p:tav>
                                        <p:tav tm="100000">
                                          <p:val>
                                            <p:strVal val="#ppt_x"/>
                                          </p:val>
                                        </p:tav>
                                      </p:tavLst>
                                    </p:anim>
                                    <p:anim calcmode="lin" valueType="num">
                                      <p:cBhvr>
                                        <p:cTn id="23" dur="900" decel="100000" fill="hold"/>
                                        <p:tgtEl>
                                          <p:spTgt spid="43038"/>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43038"/>
                                        </p:tgtEl>
                                        <p:attrNameLst>
                                          <p:attrName>ppt_y</p:attrName>
                                        </p:attrNameLst>
                                      </p:cBhvr>
                                      <p:tavLst>
                                        <p:tav tm="0">
                                          <p:val>
                                            <p:strVal val="#ppt_y-.03"/>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7" presetClass="entr" presetSubtype="0" fill="hold" nodeType="clickEffect">
                                  <p:stCondLst>
                                    <p:cond delay="0"/>
                                  </p:stCondLst>
                                  <p:childTnLst>
                                    <p:set>
                                      <p:cBhvr>
                                        <p:cTn id="28" dur="1" fill="hold">
                                          <p:stCondLst>
                                            <p:cond delay="0"/>
                                          </p:stCondLst>
                                        </p:cTn>
                                        <p:tgtEl>
                                          <p:spTgt spid="43041"/>
                                        </p:tgtEl>
                                        <p:attrNameLst>
                                          <p:attrName>style.visibility</p:attrName>
                                        </p:attrNameLst>
                                      </p:cBhvr>
                                      <p:to>
                                        <p:strVal val="visible"/>
                                      </p:to>
                                    </p:set>
                                    <p:animEffect transition="in" filter="fade">
                                      <p:cBhvr>
                                        <p:cTn id="29" dur="1000"/>
                                        <p:tgtEl>
                                          <p:spTgt spid="43041"/>
                                        </p:tgtEl>
                                      </p:cBhvr>
                                    </p:animEffect>
                                    <p:anim calcmode="lin" valueType="num">
                                      <p:cBhvr>
                                        <p:cTn id="30" dur="1000" fill="hold"/>
                                        <p:tgtEl>
                                          <p:spTgt spid="43041"/>
                                        </p:tgtEl>
                                        <p:attrNameLst>
                                          <p:attrName>ppt_x</p:attrName>
                                        </p:attrNameLst>
                                      </p:cBhvr>
                                      <p:tavLst>
                                        <p:tav tm="0">
                                          <p:val>
                                            <p:strVal val="#ppt_x"/>
                                          </p:val>
                                        </p:tav>
                                        <p:tav tm="100000">
                                          <p:val>
                                            <p:strVal val="#ppt_x"/>
                                          </p:val>
                                        </p:tav>
                                      </p:tavLst>
                                    </p:anim>
                                    <p:anim calcmode="lin" valueType="num">
                                      <p:cBhvr>
                                        <p:cTn id="31" dur="900" decel="100000" fill="hold"/>
                                        <p:tgtEl>
                                          <p:spTgt spid="43041"/>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43041"/>
                                        </p:tgtEl>
                                        <p:attrNameLst>
                                          <p:attrName>ppt_y</p:attrName>
                                        </p:attrNameLst>
                                      </p:cBhvr>
                                      <p:tavLst>
                                        <p:tav tm="0">
                                          <p:val>
                                            <p:strVal val="#ppt_y-.03"/>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37" presetClass="entr" presetSubtype="0" fill="hold" nodeType="clickEffect">
                                  <p:stCondLst>
                                    <p:cond delay="0"/>
                                  </p:stCondLst>
                                  <p:childTnLst>
                                    <p:set>
                                      <p:cBhvr>
                                        <p:cTn id="36" dur="1" fill="hold">
                                          <p:stCondLst>
                                            <p:cond delay="0"/>
                                          </p:stCondLst>
                                        </p:cTn>
                                        <p:tgtEl>
                                          <p:spTgt spid="43040"/>
                                        </p:tgtEl>
                                        <p:attrNameLst>
                                          <p:attrName>style.visibility</p:attrName>
                                        </p:attrNameLst>
                                      </p:cBhvr>
                                      <p:to>
                                        <p:strVal val="visible"/>
                                      </p:to>
                                    </p:set>
                                    <p:animEffect transition="in" filter="fade">
                                      <p:cBhvr>
                                        <p:cTn id="37" dur="1000"/>
                                        <p:tgtEl>
                                          <p:spTgt spid="43040"/>
                                        </p:tgtEl>
                                      </p:cBhvr>
                                    </p:animEffect>
                                    <p:anim calcmode="lin" valueType="num">
                                      <p:cBhvr>
                                        <p:cTn id="38" dur="1000" fill="hold"/>
                                        <p:tgtEl>
                                          <p:spTgt spid="43040"/>
                                        </p:tgtEl>
                                        <p:attrNameLst>
                                          <p:attrName>ppt_x</p:attrName>
                                        </p:attrNameLst>
                                      </p:cBhvr>
                                      <p:tavLst>
                                        <p:tav tm="0">
                                          <p:val>
                                            <p:strVal val="#ppt_x"/>
                                          </p:val>
                                        </p:tav>
                                        <p:tav tm="100000">
                                          <p:val>
                                            <p:strVal val="#ppt_x"/>
                                          </p:val>
                                        </p:tav>
                                      </p:tavLst>
                                    </p:anim>
                                    <p:anim calcmode="lin" valueType="num">
                                      <p:cBhvr>
                                        <p:cTn id="39" dur="900" decel="100000" fill="hold"/>
                                        <p:tgtEl>
                                          <p:spTgt spid="43040"/>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4304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body" idx="1"/>
          </p:nvPr>
        </p:nvSpPr>
        <p:spPr>
          <a:xfrm>
            <a:off x="457200" y="1370013"/>
            <a:ext cx="8226425" cy="5256212"/>
          </a:xfrm>
          <a:noFill/>
        </p:spPr>
        <p:txBody>
          <a:bodyPr/>
          <a:lstStyle/>
          <a:p>
            <a:pPr marL="0" indent="0" eaLnBrk="1" hangingPunct="1">
              <a:buFont typeface="Wingdings" panose="05000000000000000000" pitchFamily="2" charset="2"/>
              <a:buNone/>
            </a:pPr>
            <a:r>
              <a:rPr lang="en-US" altLang="en-US" smtClean="0"/>
              <a:t>Before finding which </a:t>
            </a:r>
            <a:r>
              <a:rPr lang="en-US" altLang="en-US" i="1" smtClean="0"/>
              <a:t>x</a:t>
            </a:r>
            <a:r>
              <a:rPr lang="en-US" altLang="en-US" smtClean="0">
                <a:solidFill>
                  <a:srgbClr val="000000"/>
                </a:solidFill>
                <a:cs typeface="Times New Roman" panose="02020603050405020304" pitchFamily="18" charset="0"/>
              </a:rPr>
              <a:t>-</a:t>
            </a:r>
            <a:r>
              <a:rPr lang="en-US" altLang="en-US" smtClean="0"/>
              <a:t>value will yield a maximum value of </a:t>
            </a:r>
            <a:r>
              <a:rPr lang="en-US" altLang="en-US" i="1" smtClean="0"/>
              <a:t>V</a:t>
            </a:r>
            <a:r>
              <a:rPr lang="en-US" altLang="en-US" smtClean="0"/>
              <a:t>,</a:t>
            </a:r>
            <a:r>
              <a:rPr lang="en-US" altLang="en-US" i="1" smtClean="0"/>
              <a:t> </a:t>
            </a:r>
            <a:r>
              <a:rPr lang="en-US" altLang="en-US" smtClean="0"/>
              <a:t>you should determine the </a:t>
            </a:r>
            <a:r>
              <a:rPr lang="en-US" altLang="en-US" i="1" smtClean="0"/>
              <a:t>feasible domain</a:t>
            </a:r>
            <a:r>
              <a:rPr lang="en-US" altLang="en-US" smtClean="0"/>
              <a:t>. </a:t>
            </a:r>
          </a:p>
          <a:p>
            <a:pPr marL="0" indent="0" eaLnBrk="1" hangingPunct="1">
              <a:buFont typeface="Wingdings" panose="05000000000000000000" pitchFamily="2" charset="2"/>
              <a:buNone/>
            </a:pPr>
            <a:endParaRPr lang="en-US" altLang="en-US" smtClean="0"/>
          </a:p>
          <a:p>
            <a:pPr marL="0" indent="0" eaLnBrk="1" hangingPunct="1">
              <a:buFont typeface="Wingdings" panose="05000000000000000000" pitchFamily="2" charset="2"/>
              <a:buNone/>
            </a:pPr>
            <a:r>
              <a:rPr lang="en-US" altLang="en-US" smtClean="0"/>
              <a:t>That is, what values of </a:t>
            </a:r>
            <a:r>
              <a:rPr lang="en-US" altLang="en-US" i="1" smtClean="0"/>
              <a:t>x </a:t>
            </a:r>
            <a:r>
              <a:rPr lang="en-US" altLang="en-US" smtClean="0"/>
              <a:t>make sense in this problem? </a:t>
            </a:r>
          </a:p>
          <a:p>
            <a:pPr marL="0" indent="0" eaLnBrk="1" hangingPunct="1">
              <a:buFont typeface="Wingdings" panose="05000000000000000000" pitchFamily="2" charset="2"/>
              <a:buNone/>
            </a:pPr>
            <a:endParaRPr lang="en-US" altLang="en-US" smtClean="0"/>
          </a:p>
          <a:p>
            <a:pPr marL="0" indent="0" eaLnBrk="1" hangingPunct="1">
              <a:buFont typeface="Wingdings" panose="05000000000000000000" pitchFamily="2" charset="2"/>
              <a:buNone/>
            </a:pPr>
            <a:r>
              <a:rPr lang="en-US" altLang="en-US" smtClean="0"/>
              <a:t>You know that </a:t>
            </a:r>
            <a:r>
              <a:rPr lang="en-US" altLang="en-US" i="1" smtClean="0"/>
              <a:t>V </a:t>
            </a:r>
            <a:r>
              <a:rPr lang="en-US" altLang="en-US" i="1" smtClean="0">
                <a:cs typeface="Arial" panose="020B0604020202020204" pitchFamily="34" charset="0"/>
              </a:rPr>
              <a:t>≥ </a:t>
            </a:r>
            <a:r>
              <a:rPr lang="en-US" altLang="en-US" smtClean="0">
                <a:cs typeface="Arial" panose="020B0604020202020204" pitchFamily="34" charset="0"/>
              </a:rPr>
              <a:t>0</a:t>
            </a:r>
            <a:r>
              <a:rPr lang="en-US" altLang="en-US" i="1" smtClean="0">
                <a:cs typeface="Arial" panose="020B0604020202020204" pitchFamily="34" charset="0"/>
              </a:rPr>
              <a:t>. </a:t>
            </a:r>
            <a:r>
              <a:rPr lang="en-US" altLang="en-US" smtClean="0"/>
              <a:t>You also know that </a:t>
            </a:r>
            <a:r>
              <a:rPr lang="en-US" altLang="en-US" i="1" smtClean="0"/>
              <a:t>x </a:t>
            </a:r>
            <a:r>
              <a:rPr lang="en-US" altLang="en-US" smtClean="0"/>
              <a:t>must be nonnegative and that the area of the base (</a:t>
            </a:r>
            <a:r>
              <a:rPr lang="en-US" altLang="en-US" i="1" smtClean="0"/>
              <a:t>A</a:t>
            </a:r>
            <a:r>
              <a:rPr lang="en-US" altLang="en-US" smtClean="0"/>
              <a:t> = </a:t>
            </a:r>
            <a:r>
              <a:rPr lang="en-US" altLang="en-US" i="1" smtClean="0"/>
              <a:t>x</a:t>
            </a:r>
            <a:r>
              <a:rPr lang="en-US" altLang="en-US" baseline="30000" smtClean="0"/>
              <a:t>2</a:t>
            </a:r>
            <a:r>
              <a:rPr lang="en-US" altLang="en-US" smtClean="0"/>
              <a:t>) is at most 108. </a:t>
            </a:r>
          </a:p>
          <a:p>
            <a:pPr marL="0" indent="0" eaLnBrk="1" hangingPunct="1">
              <a:spcBef>
                <a:spcPct val="0"/>
              </a:spcBef>
              <a:buFontTx/>
              <a:buNone/>
            </a:pPr>
            <a:endParaRPr lang="en-US" altLang="en-US" smtClean="0"/>
          </a:p>
          <a:p>
            <a:pPr marL="0" indent="0" eaLnBrk="1" hangingPunct="1">
              <a:spcBef>
                <a:spcPct val="0"/>
              </a:spcBef>
              <a:buFontTx/>
              <a:buNone/>
            </a:pPr>
            <a:r>
              <a:rPr lang="en-US" altLang="en-US" smtClean="0"/>
              <a:t>So, the feasible domain is</a:t>
            </a:r>
          </a:p>
        </p:txBody>
      </p:sp>
      <p:pic>
        <p:nvPicPr>
          <p:cNvPr id="57354" name="Picture 10" descr="0 &lt;= x &lt;= sqrt(108). Feasible domain.&#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5562600"/>
            <a:ext cx="693420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Rectangle 22"/>
          <p:cNvSpPr>
            <a:spLocks noGrp="1" noChangeArrowheads="1"/>
          </p:cNvSpPr>
          <p:nvPr>
            <p:ph type="title"/>
          </p:nvPr>
        </p:nvSpPr>
        <p:spPr>
          <a:xfrm>
            <a:off x="547688" y="319088"/>
            <a:ext cx="8226425" cy="685800"/>
          </a:xfrm>
          <a:noFill/>
        </p:spPr>
        <p:txBody>
          <a:bodyPr/>
          <a:lstStyle/>
          <a:p>
            <a:pPr eaLnBrk="1" hangingPunct="1"/>
            <a:r>
              <a:rPr lang="en-US" altLang="en-US" sz="4000" smtClean="0">
                <a:solidFill>
                  <a:schemeClr val="bg1"/>
                </a:solidFill>
              </a:rPr>
              <a:t>Example 1 – </a:t>
            </a:r>
            <a:r>
              <a:rPr lang="en-US" altLang="en-US" sz="4000" i="1" smtClean="0">
                <a:solidFill>
                  <a:schemeClr val="bg1"/>
                </a:solidFill>
              </a:rPr>
              <a:t>Solution</a:t>
            </a:r>
          </a:p>
        </p:txBody>
      </p:sp>
      <p:sp>
        <p:nvSpPr>
          <p:cNvPr id="12293" name="Text Box 9"/>
          <p:cNvSpPr txBox="1">
            <a:spLocks noChangeArrowheads="1"/>
          </p:cNvSpPr>
          <p:nvPr/>
        </p:nvSpPr>
        <p:spPr bwMode="auto">
          <a:xfrm>
            <a:off x="8229600" y="685800"/>
            <a:ext cx="8223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chemeClr val="bg1"/>
                </a:solidFill>
              </a:rPr>
              <a:t>cont’d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57347">
                                            <p:txEl>
                                              <p:pRg st="2" end="2"/>
                                            </p:txEl>
                                          </p:spTgt>
                                        </p:tgtEl>
                                        <p:attrNameLst>
                                          <p:attrName>style.visibility</p:attrName>
                                        </p:attrNameLst>
                                      </p:cBhvr>
                                      <p:to>
                                        <p:strVal val="visible"/>
                                      </p:to>
                                    </p:set>
                                    <p:animEffect transition="in" filter="fade">
                                      <p:cBhvr>
                                        <p:cTn id="7" dur="1000"/>
                                        <p:tgtEl>
                                          <p:spTgt spid="57347">
                                            <p:txEl>
                                              <p:pRg st="2" end="2"/>
                                            </p:txEl>
                                          </p:spTgt>
                                        </p:tgtEl>
                                      </p:cBhvr>
                                    </p:animEffect>
                                    <p:anim calcmode="lin" valueType="num">
                                      <p:cBhvr>
                                        <p:cTn id="8" dur="1000" fill="hold"/>
                                        <p:tgtEl>
                                          <p:spTgt spid="57347">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57347">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7347">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nodeType="clickEffect">
                                  <p:stCondLst>
                                    <p:cond delay="0"/>
                                  </p:stCondLst>
                                  <p:childTnLst>
                                    <p:set>
                                      <p:cBhvr>
                                        <p:cTn id="14" dur="1" fill="hold">
                                          <p:stCondLst>
                                            <p:cond delay="0"/>
                                          </p:stCondLst>
                                        </p:cTn>
                                        <p:tgtEl>
                                          <p:spTgt spid="57347">
                                            <p:txEl>
                                              <p:pRg st="4" end="4"/>
                                            </p:txEl>
                                          </p:spTgt>
                                        </p:tgtEl>
                                        <p:attrNameLst>
                                          <p:attrName>style.visibility</p:attrName>
                                        </p:attrNameLst>
                                      </p:cBhvr>
                                      <p:to>
                                        <p:strVal val="visible"/>
                                      </p:to>
                                    </p:set>
                                    <p:animEffect transition="in" filter="fade">
                                      <p:cBhvr>
                                        <p:cTn id="15" dur="1000"/>
                                        <p:tgtEl>
                                          <p:spTgt spid="57347">
                                            <p:txEl>
                                              <p:pRg st="4" end="4"/>
                                            </p:txEl>
                                          </p:spTgt>
                                        </p:tgtEl>
                                      </p:cBhvr>
                                    </p:animEffect>
                                    <p:anim calcmode="lin" valueType="num">
                                      <p:cBhvr>
                                        <p:cTn id="16" dur="1000" fill="hold"/>
                                        <p:tgtEl>
                                          <p:spTgt spid="57347">
                                            <p:txEl>
                                              <p:pRg st="4" end="4"/>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57347">
                                            <p:txEl>
                                              <p:pRg st="4" end="4"/>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7347">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nodeType="clickEffect">
                                  <p:stCondLst>
                                    <p:cond delay="0"/>
                                  </p:stCondLst>
                                  <p:childTnLst>
                                    <p:set>
                                      <p:cBhvr>
                                        <p:cTn id="22" dur="1" fill="hold">
                                          <p:stCondLst>
                                            <p:cond delay="0"/>
                                          </p:stCondLst>
                                        </p:cTn>
                                        <p:tgtEl>
                                          <p:spTgt spid="57347">
                                            <p:txEl>
                                              <p:pRg st="6" end="6"/>
                                            </p:txEl>
                                          </p:spTgt>
                                        </p:tgtEl>
                                        <p:attrNameLst>
                                          <p:attrName>style.visibility</p:attrName>
                                        </p:attrNameLst>
                                      </p:cBhvr>
                                      <p:to>
                                        <p:strVal val="visible"/>
                                      </p:to>
                                    </p:set>
                                    <p:animEffect transition="in" filter="fade">
                                      <p:cBhvr>
                                        <p:cTn id="23" dur="1000"/>
                                        <p:tgtEl>
                                          <p:spTgt spid="57347">
                                            <p:txEl>
                                              <p:pRg st="6" end="6"/>
                                            </p:txEl>
                                          </p:spTgt>
                                        </p:tgtEl>
                                      </p:cBhvr>
                                    </p:animEffect>
                                    <p:anim calcmode="lin" valueType="num">
                                      <p:cBhvr>
                                        <p:cTn id="24" dur="1000" fill="hold"/>
                                        <p:tgtEl>
                                          <p:spTgt spid="57347">
                                            <p:txEl>
                                              <p:pRg st="6" end="6"/>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57347">
                                            <p:txEl>
                                              <p:pRg st="6" end="6"/>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57347">
                                            <p:txEl>
                                              <p:pRg st="6" end="6"/>
                                            </p:txEl>
                                          </p:spTgt>
                                        </p:tgtEl>
                                        <p:attrNameLst>
                                          <p:attrName>ppt_y</p:attrName>
                                        </p:attrNameLst>
                                      </p:cBhvr>
                                      <p:tavLst>
                                        <p:tav tm="0">
                                          <p:val>
                                            <p:strVal val="#ppt_y-.03"/>
                                          </p:val>
                                        </p:tav>
                                        <p:tav tm="100000">
                                          <p:val>
                                            <p:strVal val="#ppt_y"/>
                                          </p:val>
                                        </p:tav>
                                      </p:tavLst>
                                    </p:anim>
                                  </p:childTnLst>
                                </p:cTn>
                              </p:par>
                              <p:par>
                                <p:cTn id="27" presetID="37" presetClass="entr" presetSubtype="0" fill="hold" nodeType="withEffect">
                                  <p:stCondLst>
                                    <p:cond delay="0"/>
                                  </p:stCondLst>
                                  <p:childTnLst>
                                    <p:set>
                                      <p:cBhvr>
                                        <p:cTn id="28" dur="1" fill="hold">
                                          <p:stCondLst>
                                            <p:cond delay="0"/>
                                          </p:stCondLst>
                                        </p:cTn>
                                        <p:tgtEl>
                                          <p:spTgt spid="57354"/>
                                        </p:tgtEl>
                                        <p:attrNameLst>
                                          <p:attrName>style.visibility</p:attrName>
                                        </p:attrNameLst>
                                      </p:cBhvr>
                                      <p:to>
                                        <p:strVal val="visible"/>
                                      </p:to>
                                    </p:set>
                                    <p:animEffect transition="in" filter="fade">
                                      <p:cBhvr>
                                        <p:cTn id="29" dur="1000"/>
                                        <p:tgtEl>
                                          <p:spTgt spid="57354"/>
                                        </p:tgtEl>
                                      </p:cBhvr>
                                    </p:animEffect>
                                    <p:anim calcmode="lin" valueType="num">
                                      <p:cBhvr>
                                        <p:cTn id="30" dur="1000" fill="hold"/>
                                        <p:tgtEl>
                                          <p:spTgt spid="57354"/>
                                        </p:tgtEl>
                                        <p:attrNameLst>
                                          <p:attrName>ppt_x</p:attrName>
                                        </p:attrNameLst>
                                      </p:cBhvr>
                                      <p:tavLst>
                                        <p:tav tm="0">
                                          <p:val>
                                            <p:strVal val="#ppt_x"/>
                                          </p:val>
                                        </p:tav>
                                        <p:tav tm="100000">
                                          <p:val>
                                            <p:strVal val="#ppt_x"/>
                                          </p:val>
                                        </p:tav>
                                      </p:tavLst>
                                    </p:anim>
                                    <p:anim calcmode="lin" valueType="num">
                                      <p:cBhvr>
                                        <p:cTn id="31" dur="900" decel="100000" fill="hold"/>
                                        <p:tgtEl>
                                          <p:spTgt spid="57354"/>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5735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arsoen_master slide">
  <a:themeElements>
    <a:clrScheme name="Larsoen_master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soen_master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rsoen_master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arsoen_master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arsoen_master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arsoen_master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arsoen_master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arsoen_master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arsoen_master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arsoen_master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arsoen_master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arsoen_master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arsoen_master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arsoen_master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Larsoen_master slide</Template>
  <TotalTime>1125</TotalTime>
  <Words>570</Words>
  <Application>Microsoft Office PowerPoint</Application>
  <PresentationFormat>On-screen Show (4:3)</PresentationFormat>
  <Paragraphs>106</Paragraphs>
  <Slides>15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Wingdings</vt:lpstr>
      <vt:lpstr>Times New Roman</vt:lpstr>
      <vt:lpstr>Times-Italic</vt:lpstr>
      <vt:lpstr>MathematicalPi-One</vt:lpstr>
      <vt:lpstr>Times-Roman</vt:lpstr>
      <vt:lpstr>Larsoen_master slide</vt:lpstr>
      <vt:lpstr>PowerPoint Presentation</vt:lpstr>
      <vt:lpstr>PowerPoint Presentation</vt:lpstr>
      <vt:lpstr>PowerPoint Presentation</vt:lpstr>
      <vt:lpstr>PowerPoint Presentation</vt:lpstr>
      <vt:lpstr>Applied Minimum and Maximum Problems</vt:lpstr>
      <vt:lpstr>Example 1 – Finding Maximum Volume</vt:lpstr>
      <vt:lpstr>Example 1 – Solution</vt:lpstr>
      <vt:lpstr>Example 1 – Solution</vt:lpstr>
      <vt:lpstr>Example 1 – Solution</vt:lpstr>
      <vt:lpstr>Example 1 – Solution</vt:lpstr>
      <vt:lpstr>Example 1 – Solution</vt:lpstr>
      <vt:lpstr>Applied Minimum and Maximum Problems</vt:lpstr>
      <vt:lpstr>Example 2 – Finding Minimum Distance</vt:lpstr>
      <vt:lpstr>Example 2 – Solution</vt:lpstr>
      <vt:lpstr>Example 2 – Solution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ssharma</dc:creator>
  <cp:lastModifiedBy>Sivasubramanian, Venkatesan</cp:lastModifiedBy>
  <cp:revision>500</cp:revision>
  <dcterms:created xsi:type="dcterms:W3CDTF">2008-11-21T04:28:28Z</dcterms:created>
  <dcterms:modified xsi:type="dcterms:W3CDTF">2018-08-01T09:42:00Z</dcterms:modified>
</cp:coreProperties>
</file>