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16"/>
  </p:notesMasterIdLst>
  <p:sldIdLst>
    <p:sldId id="283" r:id="rId2"/>
    <p:sldId id="280" r:id="rId3"/>
    <p:sldId id="256" r:id="rId4"/>
    <p:sldId id="261" r:id="rId5"/>
    <p:sldId id="278" r:id="rId6"/>
    <p:sldId id="259" r:id="rId7"/>
    <p:sldId id="277" r:id="rId8"/>
    <p:sldId id="274" r:id="rId9"/>
    <p:sldId id="282" r:id="rId10"/>
    <p:sldId id="281" r:id="rId11"/>
    <p:sldId id="269" r:id="rId12"/>
    <p:sldId id="270" r:id="rId13"/>
    <p:sldId id="271" r:id="rId14"/>
    <p:sldId id="276" r:id="rId15"/>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0066"/>
    <a:srgbClr val="FF0066"/>
    <a:srgbClr val="FF3399"/>
    <a:srgbClr val="CC0099"/>
    <a:srgbClr val="009BAE"/>
    <a:srgbClr val="0099AC"/>
    <a:srgbClr val="007DBC"/>
    <a:srgbClr val="0073A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626" autoAdjust="0"/>
    <p:restoredTop sz="94660"/>
  </p:normalViewPr>
  <p:slideViewPr>
    <p:cSldViewPr>
      <p:cViewPr varScale="1">
        <p:scale>
          <a:sx n="107" d="100"/>
          <a:sy n="107" d="100"/>
        </p:scale>
        <p:origin x="102" y="3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en-US"/>
          </a:p>
        </p:txBody>
      </p:sp>
      <p:sp>
        <p:nvSpPr>
          <p:cNvPr id="5123"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en-US"/>
          </a:p>
        </p:txBody>
      </p:sp>
      <p:sp>
        <p:nvSpPr>
          <p:cNvPr id="2052"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5"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5126"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5127"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4AE3441D-66E4-4A66-A8E3-9DFB239BAB94}" type="slidenum">
              <a:rPr lang="en-US" altLang="en-US"/>
              <a:pPr>
                <a:defRPr/>
              </a:pPr>
              <a:t>‹#›</a:t>
            </a:fld>
            <a:endParaRPr lang="en-US" altLang="en-US"/>
          </a:p>
        </p:txBody>
      </p:sp>
    </p:spTree>
    <p:extLst>
      <p:ext uri="{BB962C8B-B14F-4D97-AF65-F5344CB8AC3E}">
        <p14:creationId xmlns:p14="http://schemas.microsoft.com/office/powerpoint/2010/main" val="360530346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4D6CB3FD-8E87-4FE6-A2AB-CE9D6C53D4B9}" type="slidenum">
              <a:rPr lang="en-US" altLang="en-US" smtClean="0"/>
              <a:pPr/>
              <a:t>2</a:t>
            </a:fld>
            <a:endParaRPr lang="en-US" altLang="en-US" smtClean="0"/>
          </a:p>
        </p:txBody>
      </p:sp>
      <p:sp>
        <p:nvSpPr>
          <p:cNvPr id="5123" name="Rectangle 2"/>
          <p:cNvSpPr>
            <a:spLocks noRot="1" noChangeArrowheads="1" noTextEdit="1"/>
          </p:cNvSpPr>
          <p:nvPr>
            <p:ph type="sldImg"/>
          </p:nvPr>
        </p:nvSpPr>
        <p:spPr>
          <a:ln/>
        </p:spPr>
      </p:sp>
      <p:sp>
        <p:nvSpPr>
          <p:cNvPr id="51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20504467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35288802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3522259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460375"/>
            <a:ext cx="2057400" cy="537368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460375"/>
            <a:ext cx="6019800" cy="537368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9315169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26981369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9563351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3081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3081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41370534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9006655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18816189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1034631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6327852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22113843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Rounded Rectangle 11"/>
          <p:cNvSpPr/>
          <p:nvPr userDrawn="1"/>
        </p:nvSpPr>
        <p:spPr bwMode="auto">
          <a:xfrm>
            <a:off x="223838" y="304800"/>
            <a:ext cx="8839200" cy="727075"/>
          </a:xfrm>
          <a:prstGeom prst="roundRect">
            <a:avLst/>
          </a:prstGeom>
          <a:solidFill>
            <a:srgbClr val="F51F3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1027" name="Rectangle 2"/>
          <p:cNvSpPr>
            <a:spLocks noGrp="1" noChangeArrowheads="1"/>
          </p:cNvSpPr>
          <p:nvPr>
            <p:ph type="body" idx="1"/>
          </p:nvPr>
        </p:nvSpPr>
        <p:spPr bwMode="auto">
          <a:xfrm>
            <a:off x="457200" y="13081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3"/>
          <p:cNvSpPr>
            <a:spLocks noGrp="1" noChangeArrowheads="1"/>
          </p:cNvSpPr>
          <p:nvPr>
            <p:ph type="title"/>
          </p:nvPr>
        </p:nvSpPr>
        <p:spPr bwMode="auto">
          <a:xfrm>
            <a:off x="457200" y="460375"/>
            <a:ext cx="8229600" cy="639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3316"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latin typeface="Arial" charset="0"/>
              </a:defRPr>
            </a:lvl1pPr>
          </a:lstStyle>
          <a:p>
            <a:pPr>
              <a:defRPr/>
            </a:pPr>
            <a:endParaRPr lang="en-US"/>
          </a:p>
        </p:txBody>
      </p:sp>
      <p:sp>
        <p:nvSpPr>
          <p:cNvPr id="13317"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atin typeface="Arial" charset="0"/>
              </a:defRPr>
            </a:lvl1pPr>
          </a:lstStyle>
          <a:p>
            <a:pPr>
              <a:defRPr/>
            </a:pPr>
            <a:endParaRPr lang="en-US"/>
          </a:p>
        </p:txBody>
      </p:sp>
      <p:sp>
        <p:nvSpPr>
          <p:cNvPr id="13318"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latin typeface="Arial" charset="0"/>
              </a:defRPr>
            </a:lvl1pPr>
          </a:lstStyle>
          <a:p>
            <a:pPr>
              <a:defRPr/>
            </a:pPr>
            <a:endParaRPr lang="en-US"/>
          </a:p>
        </p:txBody>
      </p:sp>
      <p:sp>
        <p:nvSpPr>
          <p:cNvPr id="13324" name="Text Box 12"/>
          <p:cNvSpPr txBox="1">
            <a:spLocks noChangeArrowheads="1"/>
          </p:cNvSpPr>
          <p:nvPr userDrawn="1"/>
        </p:nvSpPr>
        <p:spPr bwMode="auto">
          <a:xfrm>
            <a:off x="8543925" y="6172200"/>
            <a:ext cx="600075" cy="366713"/>
          </a:xfrm>
          <a:prstGeom prst="rect">
            <a:avLst/>
          </a:prstGeom>
          <a:noFill/>
          <a:ln w="9525">
            <a:noFill/>
            <a:miter lim="800000"/>
            <a:headEnd/>
            <a:tailEnd/>
          </a:ln>
          <a:effec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defRPr/>
            </a:pPr>
            <a:fld id="{6F037CD5-BFBE-49ED-B82D-35C027BDDA45}" type="slidenum">
              <a:rPr lang="en-US" altLang="en-US" smtClean="0"/>
              <a:pPr eaLnBrk="1" hangingPunct="1">
                <a:spcBef>
                  <a:spcPct val="50000"/>
                </a:spcBef>
                <a:defRPr/>
              </a:pPr>
              <a:t>‹#›</a:t>
            </a:fld>
            <a:endParaRPr lang="en-US" altLang="en-US" smtClean="0"/>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iming>
    <p:tnLst>
      <p:par>
        <p:cTn id="1" dur="indefinite" restart="never" nodeType="tmRoot"/>
      </p:par>
    </p:tnLst>
  </p:timing>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Arial" charset="0"/>
        </a:defRPr>
      </a:lvl2pPr>
      <a:lvl3pPr algn="l" rtl="0" eaLnBrk="0" fontAlgn="base" hangingPunct="0">
        <a:spcBef>
          <a:spcPct val="0"/>
        </a:spcBef>
        <a:spcAft>
          <a:spcPct val="0"/>
        </a:spcAft>
        <a:defRPr sz="4400">
          <a:solidFill>
            <a:schemeClr val="tx2"/>
          </a:solidFill>
          <a:latin typeface="Arial" charset="0"/>
        </a:defRPr>
      </a:lvl3pPr>
      <a:lvl4pPr algn="l" rtl="0" eaLnBrk="0" fontAlgn="base" hangingPunct="0">
        <a:spcBef>
          <a:spcPct val="0"/>
        </a:spcBef>
        <a:spcAft>
          <a:spcPct val="0"/>
        </a:spcAft>
        <a:defRPr sz="4400">
          <a:solidFill>
            <a:schemeClr val="tx2"/>
          </a:solidFill>
          <a:latin typeface="Arial" charset="0"/>
        </a:defRPr>
      </a:lvl4pPr>
      <a:lvl5pPr algn="l" rtl="0" eaLnBrk="0" fontAlgn="base" hangingPunct="0">
        <a:spcBef>
          <a:spcPct val="0"/>
        </a:spcBef>
        <a:spcAft>
          <a:spcPct val="0"/>
        </a:spcAft>
        <a:defRPr sz="4400">
          <a:solidFill>
            <a:schemeClr val="tx2"/>
          </a:solidFill>
          <a:latin typeface="Arial" charset="0"/>
        </a:defRPr>
      </a:lvl5pPr>
      <a:lvl6pPr marL="457200" algn="l" rtl="0" fontAlgn="base">
        <a:spcBef>
          <a:spcPct val="0"/>
        </a:spcBef>
        <a:spcAft>
          <a:spcPct val="0"/>
        </a:spcAft>
        <a:defRPr sz="4400">
          <a:solidFill>
            <a:schemeClr val="tx2"/>
          </a:solidFill>
          <a:latin typeface="Arial" charset="0"/>
        </a:defRPr>
      </a:lvl6pPr>
      <a:lvl7pPr marL="914400" algn="l" rtl="0" fontAlgn="base">
        <a:spcBef>
          <a:spcPct val="0"/>
        </a:spcBef>
        <a:spcAft>
          <a:spcPct val="0"/>
        </a:spcAft>
        <a:defRPr sz="4400">
          <a:solidFill>
            <a:schemeClr val="tx2"/>
          </a:solidFill>
          <a:latin typeface="Arial" charset="0"/>
        </a:defRPr>
      </a:lvl7pPr>
      <a:lvl8pPr marL="1371600" algn="l" rtl="0" fontAlgn="base">
        <a:spcBef>
          <a:spcPct val="0"/>
        </a:spcBef>
        <a:spcAft>
          <a:spcPct val="0"/>
        </a:spcAft>
        <a:defRPr sz="4400">
          <a:solidFill>
            <a:schemeClr val="tx2"/>
          </a:solidFill>
          <a:latin typeface="Arial" charset="0"/>
        </a:defRPr>
      </a:lvl8pPr>
      <a:lvl9pPr marL="1828800" algn="l"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Font typeface="Wingdings" panose="05000000000000000000" pitchFamily="2" charset="2"/>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4.xml"/><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 Id="rId5" Type="http://schemas.openxmlformats.org/officeDocument/2006/relationships/image" Target="../media/image10.png"/><Relationship Id="rId4" Type="http://schemas.openxmlformats.org/officeDocument/2006/relationships/image" Target="../media/image9.png"/></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3074" name="Group 6" descr="Cover page&#10;"/>
          <p:cNvGrpSpPr>
            <a:grpSpLocks/>
          </p:cNvGrpSpPr>
          <p:nvPr/>
        </p:nvGrpSpPr>
        <p:grpSpPr bwMode="auto">
          <a:xfrm>
            <a:off x="0" y="0"/>
            <a:ext cx="9144000" cy="6324600"/>
            <a:chOff x="0" y="266400"/>
            <a:chExt cx="9144000" cy="6325200"/>
          </a:xfrm>
        </p:grpSpPr>
        <p:sp>
          <p:nvSpPr>
            <p:cNvPr id="8" name="Rectangle 7"/>
            <p:cNvSpPr/>
            <p:nvPr/>
          </p:nvSpPr>
          <p:spPr>
            <a:xfrm>
              <a:off x="0" y="266400"/>
              <a:ext cx="9144000" cy="6325200"/>
            </a:xfrm>
            <a:prstGeom prst="rect">
              <a:avLst/>
            </a:prstGeom>
            <a:solidFill>
              <a:srgbClr val="D7181E"/>
            </a:solidFill>
            <a:ln>
              <a:noFill/>
            </a:ln>
            <a:scene3d>
              <a:camera prst="orthographicFront"/>
              <a:lightRig rig="threePt" dir="t"/>
            </a:scene3d>
            <a:sp3d>
              <a:bevelT w="127000" h="1270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IN"/>
            </a:p>
          </p:txBody>
        </p:sp>
        <p:sp>
          <p:nvSpPr>
            <p:cNvPr id="9" name="Round Diagonal Corner Rectangle 8"/>
            <p:cNvSpPr>
              <a:spLocks noChangeAspect="1"/>
            </p:cNvSpPr>
            <p:nvPr/>
          </p:nvSpPr>
          <p:spPr>
            <a:xfrm>
              <a:off x="112713" y="369598"/>
              <a:ext cx="8918575" cy="6118805"/>
            </a:xfrm>
            <a:prstGeom prst="round2DiagRect">
              <a:avLst/>
            </a:prstGeom>
            <a:solidFill>
              <a:schemeClr val="bg1"/>
            </a:solidFill>
            <a:ln w="2857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dirty="0">
                <a:solidFill>
                  <a:srgbClr val="FFFFFF"/>
                </a:solidFill>
              </a:endParaRPr>
            </a:p>
          </p:txBody>
        </p:sp>
      </p:grpSp>
      <p:sp>
        <p:nvSpPr>
          <p:cNvPr id="3075" name="Text Box 3"/>
          <p:cNvSpPr txBox="1">
            <a:spLocks noChangeArrowheads="1"/>
          </p:cNvSpPr>
          <p:nvPr/>
        </p:nvSpPr>
        <p:spPr bwMode="auto">
          <a:xfrm>
            <a:off x="2209800" y="152400"/>
            <a:ext cx="6819900" cy="1323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Wingdings" panose="05000000000000000000" pitchFamily="2" charset="2"/>
              <a:buChar char="§"/>
              <a:defRPr sz="24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IN" altLang="en-US" sz="4000" b="1">
                <a:cs typeface="Arial" panose="020B0604020202020204" pitchFamily="34" charset="0"/>
              </a:rPr>
              <a:t>Applications of Differentiation</a:t>
            </a:r>
            <a:endParaRPr lang="en-US" altLang="en-US" sz="4000" b="1">
              <a:cs typeface="Arial" panose="020B0604020202020204" pitchFamily="34" charset="0"/>
            </a:endParaRPr>
          </a:p>
        </p:txBody>
      </p:sp>
      <p:sp>
        <p:nvSpPr>
          <p:cNvPr id="3076" name="Text Box 4"/>
          <p:cNvSpPr txBox="1">
            <a:spLocks noChangeArrowheads="1"/>
          </p:cNvSpPr>
          <p:nvPr/>
        </p:nvSpPr>
        <p:spPr bwMode="auto">
          <a:xfrm>
            <a:off x="704850" y="292100"/>
            <a:ext cx="1047750" cy="1311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Wingdings" panose="05000000000000000000" pitchFamily="2" charset="2"/>
              <a:buChar char="§"/>
              <a:defRPr sz="24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8000" b="1">
                <a:solidFill>
                  <a:schemeClr val="bg1"/>
                </a:solidFill>
              </a:rPr>
              <a:t>P</a:t>
            </a:r>
          </a:p>
        </p:txBody>
      </p:sp>
      <p:sp>
        <p:nvSpPr>
          <p:cNvPr id="3077" name="Text Box 5"/>
          <p:cNvSpPr txBox="1">
            <a:spLocks noChangeArrowheads="1"/>
          </p:cNvSpPr>
          <p:nvPr/>
        </p:nvSpPr>
        <p:spPr bwMode="auto">
          <a:xfrm>
            <a:off x="2133600" y="6248400"/>
            <a:ext cx="5486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Wingdings" panose="05000000000000000000" pitchFamily="2" charset="2"/>
              <a:buChar char="§"/>
              <a:defRPr sz="24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50000"/>
              </a:spcBef>
              <a:buFontTx/>
              <a:buNone/>
            </a:pPr>
            <a:r>
              <a:rPr lang="en-US" altLang="en-US" sz="1400"/>
              <a:t>Copyright © Cengage Learning. All rights reserved.</a:t>
            </a:r>
            <a:r>
              <a:rPr lang="en-US" altLang="en-US" sz="1800"/>
              <a:t> </a:t>
            </a:r>
          </a:p>
        </p:txBody>
      </p:sp>
      <p:sp>
        <p:nvSpPr>
          <p:cNvPr id="3078" name="Text Box 4"/>
          <p:cNvSpPr txBox="1">
            <a:spLocks noChangeArrowheads="1"/>
          </p:cNvSpPr>
          <p:nvPr/>
        </p:nvSpPr>
        <p:spPr bwMode="auto">
          <a:xfrm>
            <a:off x="1139825" y="228600"/>
            <a:ext cx="536575" cy="1230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tIns="0" bIns="0" anchor="ctr">
            <a:spAutoFit/>
          </a:bodyPr>
          <a:lstStyle>
            <a:lvl1pPr>
              <a:spcBef>
                <a:spcPct val="20000"/>
              </a:spcBef>
              <a:buFont typeface="Wingdings" panose="05000000000000000000" pitchFamily="2" charset="2"/>
              <a:buChar char="§"/>
              <a:defRPr sz="24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FontTx/>
              <a:buNone/>
            </a:pPr>
            <a:r>
              <a:rPr lang="en-US" altLang="en-US" sz="8000" b="1">
                <a:solidFill>
                  <a:srgbClr val="E72D36"/>
                </a:solidFill>
              </a:rPr>
              <a:t>3</a:t>
            </a:r>
          </a:p>
        </p:txBody>
      </p:sp>
      <p:pic>
        <p:nvPicPr>
          <p:cNvPr id="3079" name="Picture 1" descr="Cover page&#10;"/>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01663" y="1447800"/>
            <a:ext cx="7939087" cy="4751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609600" y="347663"/>
            <a:ext cx="7010400" cy="639762"/>
          </a:xfrm>
          <a:noFill/>
        </p:spPr>
        <p:txBody>
          <a:bodyPr/>
          <a:lstStyle/>
          <a:p>
            <a:pPr eaLnBrk="1" hangingPunct="1"/>
            <a:r>
              <a:rPr lang="en-US" altLang="en-US" sz="4000" smtClean="0">
                <a:solidFill>
                  <a:schemeClr val="bg1"/>
                </a:solidFill>
              </a:rPr>
              <a:t>Example 1 – </a:t>
            </a:r>
            <a:r>
              <a:rPr lang="en-US" altLang="en-US" sz="4000" i="1" smtClean="0">
                <a:solidFill>
                  <a:schemeClr val="bg1"/>
                </a:solidFill>
              </a:rPr>
              <a:t>Solution</a:t>
            </a:r>
          </a:p>
        </p:txBody>
      </p:sp>
      <p:pic>
        <p:nvPicPr>
          <p:cNvPr id="38918" name="Picture 6" descr="Critical number: x = 0.&#10;"/>
          <p:cNvPicPr>
            <a:picLocks noChangeAspect="1" noChangeArrowheads="1"/>
          </p:cNvPicPr>
          <p:nvPr/>
        </p:nvPicPr>
        <p:blipFill>
          <a:blip r:embed="rId2">
            <a:extLst>
              <a:ext uri="{28A0092B-C50C-407E-A947-70E740481C1C}">
                <a14:useLocalDpi xmlns:a14="http://schemas.microsoft.com/office/drawing/2010/main" val="0"/>
              </a:ext>
            </a:extLst>
          </a:blip>
          <a:srcRect t="60007" b="32370"/>
          <a:stretch>
            <a:fillRect/>
          </a:stretch>
        </p:blipFill>
        <p:spPr bwMode="auto">
          <a:xfrm>
            <a:off x="858838" y="3962400"/>
            <a:ext cx="7446962"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8919" name="Picture 7" descr="Possible points of inflection: None.&#10;"/>
          <p:cNvPicPr>
            <a:picLocks noChangeAspect="1" noChangeArrowheads="1"/>
          </p:cNvPicPr>
          <p:nvPr/>
        </p:nvPicPr>
        <p:blipFill>
          <a:blip r:embed="rId2">
            <a:extLst>
              <a:ext uri="{28A0092B-C50C-407E-A947-70E740481C1C}">
                <a14:useLocalDpi xmlns:a14="http://schemas.microsoft.com/office/drawing/2010/main" val="0"/>
              </a:ext>
            </a:extLst>
          </a:blip>
          <a:srcRect t="67630" b="23221"/>
          <a:stretch>
            <a:fillRect/>
          </a:stretch>
        </p:blipFill>
        <p:spPr bwMode="auto">
          <a:xfrm>
            <a:off x="782638" y="4648200"/>
            <a:ext cx="7446962"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17" name="Picture 9" descr="Symmetry: With respect to y-axis.&#10;"/>
          <p:cNvPicPr>
            <a:picLocks noChangeAspect="1" noChangeArrowheads="1"/>
          </p:cNvPicPr>
          <p:nvPr/>
        </p:nvPicPr>
        <p:blipFill>
          <a:blip r:embed="rId2">
            <a:extLst>
              <a:ext uri="{28A0092B-C50C-407E-A947-70E740481C1C}">
                <a14:useLocalDpi xmlns:a14="http://schemas.microsoft.com/office/drawing/2010/main" val="0"/>
              </a:ext>
            </a:extLst>
          </a:blip>
          <a:srcRect t="82878" b="7973"/>
          <a:stretch>
            <a:fillRect/>
          </a:stretch>
        </p:blipFill>
        <p:spPr bwMode="auto">
          <a:xfrm>
            <a:off x="858838" y="1447800"/>
            <a:ext cx="7446962"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8922" name="Picture 10" descr="Test intervals: (negative infinity, negative 2), (negative 2, 0), (0, 2), (2, infinity).&#10;"/>
          <p:cNvPicPr>
            <a:picLocks noChangeAspect="1" noChangeArrowheads="1"/>
          </p:cNvPicPr>
          <p:nvPr/>
        </p:nvPicPr>
        <p:blipFill>
          <a:blip r:embed="rId2">
            <a:extLst>
              <a:ext uri="{28A0092B-C50C-407E-A947-70E740481C1C}">
                <a14:useLocalDpi xmlns:a14="http://schemas.microsoft.com/office/drawing/2010/main" val="0"/>
              </a:ext>
            </a:extLst>
          </a:blip>
          <a:srcRect t="90501"/>
          <a:stretch>
            <a:fillRect/>
          </a:stretch>
        </p:blipFill>
        <p:spPr bwMode="auto">
          <a:xfrm>
            <a:off x="858838" y="5240338"/>
            <a:ext cx="7446962" cy="474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19" name="Text Box 9"/>
          <p:cNvSpPr txBox="1">
            <a:spLocks noChangeArrowheads="1"/>
          </p:cNvSpPr>
          <p:nvPr/>
        </p:nvSpPr>
        <p:spPr bwMode="auto">
          <a:xfrm>
            <a:off x="8229600" y="685800"/>
            <a:ext cx="822325"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lstStyle>
            <a:lvl1pPr>
              <a:spcBef>
                <a:spcPct val="20000"/>
              </a:spcBef>
              <a:buFont typeface="Wingdings" panose="05000000000000000000" pitchFamily="2" charset="2"/>
              <a:buChar char="§"/>
              <a:defRPr sz="24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r>
              <a:rPr lang="en-US" altLang="en-US" sz="1800">
                <a:solidFill>
                  <a:schemeClr val="bg1"/>
                </a:solidFill>
              </a:rPr>
              <a:t>cont’d</a:t>
            </a:r>
          </a:p>
        </p:txBody>
      </p:sp>
      <p:pic>
        <p:nvPicPr>
          <p:cNvPr id="13" name="Picture 7" descr="First derivative: f prime (x) = (20 x)/((x^2 minus 4)^2).&#10;"/>
          <p:cNvPicPr>
            <a:picLocks noChangeAspect="1" noChangeArrowheads="1"/>
          </p:cNvPicPr>
          <p:nvPr/>
        </p:nvPicPr>
        <p:blipFill>
          <a:blip r:embed="rId2">
            <a:extLst>
              <a:ext uri="{28A0092B-C50C-407E-A947-70E740481C1C}">
                <a14:useLocalDpi xmlns:a14="http://schemas.microsoft.com/office/drawing/2010/main" val="0"/>
              </a:ext>
            </a:extLst>
          </a:blip>
          <a:srcRect b="87262"/>
          <a:stretch>
            <a:fillRect/>
          </a:stretch>
        </p:blipFill>
        <p:spPr bwMode="auto">
          <a:xfrm>
            <a:off x="858838" y="2182813"/>
            <a:ext cx="7446962" cy="636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 name="Picture 8" descr="Second derivative: f prime prime (x) = (negative 20 (3 x^2 + 4))/((x^2 minus 4)^3).&#10;"/>
          <p:cNvPicPr>
            <a:picLocks noChangeAspect="1" noChangeArrowheads="1"/>
          </p:cNvPicPr>
          <p:nvPr/>
        </p:nvPicPr>
        <p:blipFill>
          <a:blip r:embed="rId2">
            <a:extLst>
              <a:ext uri="{28A0092B-C50C-407E-A947-70E740481C1C}">
                <a14:useLocalDpi xmlns:a14="http://schemas.microsoft.com/office/drawing/2010/main" val="0"/>
              </a:ext>
            </a:extLst>
          </a:blip>
          <a:srcRect t="14072" b="70490"/>
          <a:stretch>
            <a:fillRect/>
          </a:stretch>
        </p:blipFill>
        <p:spPr bwMode="auto">
          <a:xfrm>
            <a:off x="858838" y="3114675"/>
            <a:ext cx="7446962" cy="771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7" presetClass="entr" presetSubtype="0" fill="hold"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1000"/>
                                        <p:tgtEl>
                                          <p:spTgt spid="13"/>
                                        </p:tgtEl>
                                      </p:cBhvr>
                                    </p:animEffect>
                                    <p:anim calcmode="lin" valueType="num">
                                      <p:cBhvr>
                                        <p:cTn id="8" dur="1000" fill="hold"/>
                                        <p:tgtEl>
                                          <p:spTgt spid="13"/>
                                        </p:tgtEl>
                                        <p:attrNameLst>
                                          <p:attrName>ppt_x</p:attrName>
                                        </p:attrNameLst>
                                      </p:cBhvr>
                                      <p:tavLst>
                                        <p:tav tm="0">
                                          <p:val>
                                            <p:strVal val="#ppt_x"/>
                                          </p:val>
                                        </p:tav>
                                        <p:tav tm="100000">
                                          <p:val>
                                            <p:strVal val="#ppt_x"/>
                                          </p:val>
                                        </p:tav>
                                      </p:tavLst>
                                    </p:anim>
                                    <p:anim calcmode="lin" valueType="num">
                                      <p:cBhvr>
                                        <p:cTn id="9" dur="900" decel="100000" fill="hold"/>
                                        <p:tgtEl>
                                          <p:spTgt spid="13"/>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13"/>
                                        </p:tgtEl>
                                        <p:attrNameLst>
                                          <p:attrName>ppt_y</p:attrName>
                                        </p:attrNameLst>
                                      </p:cBhvr>
                                      <p:tavLst>
                                        <p:tav tm="0">
                                          <p:val>
                                            <p:strVal val="#ppt_y-.03"/>
                                          </p:val>
                                        </p:tav>
                                        <p:tav tm="100000">
                                          <p:val>
                                            <p:strVal val="#ppt_y"/>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37" presetClass="entr" presetSubtype="0" fill="hold" nodeType="clickEffect">
                                  <p:stCondLst>
                                    <p:cond delay="0"/>
                                  </p:stCondLst>
                                  <p:childTnLst>
                                    <p:set>
                                      <p:cBhvr>
                                        <p:cTn id="14" dur="1" fill="hold">
                                          <p:stCondLst>
                                            <p:cond delay="0"/>
                                          </p:stCondLst>
                                        </p:cTn>
                                        <p:tgtEl>
                                          <p:spTgt spid="14"/>
                                        </p:tgtEl>
                                        <p:attrNameLst>
                                          <p:attrName>style.visibility</p:attrName>
                                        </p:attrNameLst>
                                      </p:cBhvr>
                                      <p:to>
                                        <p:strVal val="visible"/>
                                      </p:to>
                                    </p:set>
                                    <p:animEffect transition="in" filter="fade">
                                      <p:cBhvr>
                                        <p:cTn id="15" dur="1000"/>
                                        <p:tgtEl>
                                          <p:spTgt spid="14"/>
                                        </p:tgtEl>
                                      </p:cBhvr>
                                    </p:animEffect>
                                    <p:anim calcmode="lin" valueType="num">
                                      <p:cBhvr>
                                        <p:cTn id="16" dur="1000" fill="hold"/>
                                        <p:tgtEl>
                                          <p:spTgt spid="14"/>
                                        </p:tgtEl>
                                        <p:attrNameLst>
                                          <p:attrName>ppt_x</p:attrName>
                                        </p:attrNameLst>
                                      </p:cBhvr>
                                      <p:tavLst>
                                        <p:tav tm="0">
                                          <p:val>
                                            <p:strVal val="#ppt_x"/>
                                          </p:val>
                                        </p:tav>
                                        <p:tav tm="100000">
                                          <p:val>
                                            <p:strVal val="#ppt_x"/>
                                          </p:val>
                                        </p:tav>
                                      </p:tavLst>
                                    </p:anim>
                                    <p:anim calcmode="lin" valueType="num">
                                      <p:cBhvr>
                                        <p:cTn id="17" dur="900" decel="100000" fill="hold"/>
                                        <p:tgtEl>
                                          <p:spTgt spid="14"/>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14"/>
                                        </p:tgtEl>
                                        <p:attrNameLst>
                                          <p:attrName>ppt_y</p:attrName>
                                        </p:attrNameLst>
                                      </p:cBhvr>
                                      <p:tavLst>
                                        <p:tav tm="0">
                                          <p:val>
                                            <p:strVal val="#ppt_y-.03"/>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37" presetClass="entr" presetSubtype="0" fill="hold" nodeType="clickEffect">
                                  <p:stCondLst>
                                    <p:cond delay="0"/>
                                  </p:stCondLst>
                                  <p:childTnLst>
                                    <p:set>
                                      <p:cBhvr>
                                        <p:cTn id="22" dur="1" fill="hold">
                                          <p:stCondLst>
                                            <p:cond delay="0"/>
                                          </p:stCondLst>
                                        </p:cTn>
                                        <p:tgtEl>
                                          <p:spTgt spid="38918"/>
                                        </p:tgtEl>
                                        <p:attrNameLst>
                                          <p:attrName>style.visibility</p:attrName>
                                        </p:attrNameLst>
                                      </p:cBhvr>
                                      <p:to>
                                        <p:strVal val="visible"/>
                                      </p:to>
                                    </p:set>
                                    <p:animEffect transition="in" filter="fade">
                                      <p:cBhvr>
                                        <p:cTn id="23" dur="1000"/>
                                        <p:tgtEl>
                                          <p:spTgt spid="38918"/>
                                        </p:tgtEl>
                                      </p:cBhvr>
                                    </p:animEffect>
                                    <p:anim calcmode="lin" valueType="num">
                                      <p:cBhvr>
                                        <p:cTn id="24" dur="1000" fill="hold"/>
                                        <p:tgtEl>
                                          <p:spTgt spid="38918"/>
                                        </p:tgtEl>
                                        <p:attrNameLst>
                                          <p:attrName>ppt_x</p:attrName>
                                        </p:attrNameLst>
                                      </p:cBhvr>
                                      <p:tavLst>
                                        <p:tav tm="0">
                                          <p:val>
                                            <p:strVal val="#ppt_x"/>
                                          </p:val>
                                        </p:tav>
                                        <p:tav tm="100000">
                                          <p:val>
                                            <p:strVal val="#ppt_x"/>
                                          </p:val>
                                        </p:tav>
                                      </p:tavLst>
                                    </p:anim>
                                    <p:anim calcmode="lin" valueType="num">
                                      <p:cBhvr>
                                        <p:cTn id="25" dur="900" decel="100000" fill="hold"/>
                                        <p:tgtEl>
                                          <p:spTgt spid="38918"/>
                                        </p:tgtEl>
                                        <p:attrNameLst>
                                          <p:attrName>ppt_y</p:attrName>
                                        </p:attrNameLst>
                                      </p:cBhvr>
                                      <p:tavLst>
                                        <p:tav tm="0">
                                          <p:val>
                                            <p:strVal val="#ppt_y+1"/>
                                          </p:val>
                                        </p:tav>
                                        <p:tav tm="100000">
                                          <p:val>
                                            <p:strVal val="#ppt_y-.03"/>
                                          </p:val>
                                        </p:tav>
                                      </p:tavLst>
                                    </p:anim>
                                    <p:anim calcmode="lin" valueType="num">
                                      <p:cBhvr>
                                        <p:cTn id="26" dur="100" accel="100000" fill="hold">
                                          <p:stCondLst>
                                            <p:cond delay="900"/>
                                          </p:stCondLst>
                                        </p:cTn>
                                        <p:tgtEl>
                                          <p:spTgt spid="38918"/>
                                        </p:tgtEl>
                                        <p:attrNameLst>
                                          <p:attrName>ppt_y</p:attrName>
                                        </p:attrNameLst>
                                      </p:cBhvr>
                                      <p:tavLst>
                                        <p:tav tm="0">
                                          <p:val>
                                            <p:strVal val="#ppt_y-.03"/>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37" presetClass="entr" presetSubtype="0" fill="hold" nodeType="clickEffect">
                                  <p:stCondLst>
                                    <p:cond delay="0"/>
                                  </p:stCondLst>
                                  <p:childTnLst>
                                    <p:set>
                                      <p:cBhvr>
                                        <p:cTn id="30" dur="1" fill="hold">
                                          <p:stCondLst>
                                            <p:cond delay="0"/>
                                          </p:stCondLst>
                                        </p:cTn>
                                        <p:tgtEl>
                                          <p:spTgt spid="38919"/>
                                        </p:tgtEl>
                                        <p:attrNameLst>
                                          <p:attrName>style.visibility</p:attrName>
                                        </p:attrNameLst>
                                      </p:cBhvr>
                                      <p:to>
                                        <p:strVal val="visible"/>
                                      </p:to>
                                    </p:set>
                                    <p:animEffect transition="in" filter="fade">
                                      <p:cBhvr>
                                        <p:cTn id="31" dur="1000"/>
                                        <p:tgtEl>
                                          <p:spTgt spid="38919"/>
                                        </p:tgtEl>
                                      </p:cBhvr>
                                    </p:animEffect>
                                    <p:anim calcmode="lin" valueType="num">
                                      <p:cBhvr>
                                        <p:cTn id="32" dur="1000" fill="hold"/>
                                        <p:tgtEl>
                                          <p:spTgt spid="38919"/>
                                        </p:tgtEl>
                                        <p:attrNameLst>
                                          <p:attrName>ppt_x</p:attrName>
                                        </p:attrNameLst>
                                      </p:cBhvr>
                                      <p:tavLst>
                                        <p:tav tm="0">
                                          <p:val>
                                            <p:strVal val="#ppt_x"/>
                                          </p:val>
                                        </p:tav>
                                        <p:tav tm="100000">
                                          <p:val>
                                            <p:strVal val="#ppt_x"/>
                                          </p:val>
                                        </p:tav>
                                      </p:tavLst>
                                    </p:anim>
                                    <p:anim calcmode="lin" valueType="num">
                                      <p:cBhvr>
                                        <p:cTn id="33" dur="900" decel="100000" fill="hold"/>
                                        <p:tgtEl>
                                          <p:spTgt spid="38919"/>
                                        </p:tgtEl>
                                        <p:attrNameLst>
                                          <p:attrName>ppt_y</p:attrName>
                                        </p:attrNameLst>
                                      </p:cBhvr>
                                      <p:tavLst>
                                        <p:tav tm="0">
                                          <p:val>
                                            <p:strVal val="#ppt_y+1"/>
                                          </p:val>
                                        </p:tav>
                                        <p:tav tm="100000">
                                          <p:val>
                                            <p:strVal val="#ppt_y-.03"/>
                                          </p:val>
                                        </p:tav>
                                      </p:tavLst>
                                    </p:anim>
                                    <p:anim calcmode="lin" valueType="num">
                                      <p:cBhvr>
                                        <p:cTn id="34" dur="100" accel="100000" fill="hold">
                                          <p:stCondLst>
                                            <p:cond delay="900"/>
                                          </p:stCondLst>
                                        </p:cTn>
                                        <p:tgtEl>
                                          <p:spTgt spid="38919"/>
                                        </p:tgtEl>
                                        <p:attrNameLst>
                                          <p:attrName>ppt_y</p:attrName>
                                        </p:attrNameLst>
                                      </p:cBhvr>
                                      <p:tavLst>
                                        <p:tav tm="0">
                                          <p:val>
                                            <p:strVal val="#ppt_y-.03"/>
                                          </p:val>
                                        </p:tav>
                                        <p:tav tm="100000">
                                          <p:val>
                                            <p:strVal val="#ppt_y"/>
                                          </p:val>
                                        </p:tav>
                                      </p:tavLst>
                                    </p:anim>
                                  </p:childTnLst>
                                </p:cTn>
                              </p:par>
                            </p:childTnLst>
                          </p:cTn>
                        </p:par>
                      </p:childTnLst>
                    </p:cTn>
                  </p:par>
                  <p:par>
                    <p:cTn id="35" fill="hold" nodeType="clickPar">
                      <p:stCondLst>
                        <p:cond delay="indefinite"/>
                      </p:stCondLst>
                      <p:childTnLst>
                        <p:par>
                          <p:cTn id="36" fill="hold" nodeType="withGroup">
                            <p:stCondLst>
                              <p:cond delay="0"/>
                            </p:stCondLst>
                            <p:childTnLst>
                              <p:par>
                                <p:cTn id="37" presetID="37" presetClass="entr" presetSubtype="0" fill="hold" nodeType="clickEffect">
                                  <p:stCondLst>
                                    <p:cond delay="0"/>
                                  </p:stCondLst>
                                  <p:childTnLst>
                                    <p:set>
                                      <p:cBhvr>
                                        <p:cTn id="38" dur="1" fill="hold">
                                          <p:stCondLst>
                                            <p:cond delay="0"/>
                                          </p:stCondLst>
                                        </p:cTn>
                                        <p:tgtEl>
                                          <p:spTgt spid="38922"/>
                                        </p:tgtEl>
                                        <p:attrNameLst>
                                          <p:attrName>style.visibility</p:attrName>
                                        </p:attrNameLst>
                                      </p:cBhvr>
                                      <p:to>
                                        <p:strVal val="visible"/>
                                      </p:to>
                                    </p:set>
                                    <p:animEffect transition="in" filter="fade">
                                      <p:cBhvr>
                                        <p:cTn id="39" dur="1000"/>
                                        <p:tgtEl>
                                          <p:spTgt spid="38922"/>
                                        </p:tgtEl>
                                      </p:cBhvr>
                                    </p:animEffect>
                                    <p:anim calcmode="lin" valueType="num">
                                      <p:cBhvr>
                                        <p:cTn id="40" dur="1000" fill="hold"/>
                                        <p:tgtEl>
                                          <p:spTgt spid="38922"/>
                                        </p:tgtEl>
                                        <p:attrNameLst>
                                          <p:attrName>ppt_x</p:attrName>
                                        </p:attrNameLst>
                                      </p:cBhvr>
                                      <p:tavLst>
                                        <p:tav tm="0">
                                          <p:val>
                                            <p:strVal val="#ppt_x"/>
                                          </p:val>
                                        </p:tav>
                                        <p:tav tm="100000">
                                          <p:val>
                                            <p:strVal val="#ppt_x"/>
                                          </p:val>
                                        </p:tav>
                                      </p:tavLst>
                                    </p:anim>
                                    <p:anim calcmode="lin" valueType="num">
                                      <p:cBhvr>
                                        <p:cTn id="41" dur="900" decel="100000" fill="hold"/>
                                        <p:tgtEl>
                                          <p:spTgt spid="38922"/>
                                        </p:tgtEl>
                                        <p:attrNameLst>
                                          <p:attrName>ppt_y</p:attrName>
                                        </p:attrNameLst>
                                      </p:cBhvr>
                                      <p:tavLst>
                                        <p:tav tm="0">
                                          <p:val>
                                            <p:strVal val="#ppt_y+1"/>
                                          </p:val>
                                        </p:tav>
                                        <p:tav tm="100000">
                                          <p:val>
                                            <p:strVal val="#ppt_y-.03"/>
                                          </p:val>
                                        </p:tav>
                                      </p:tavLst>
                                    </p:anim>
                                    <p:anim calcmode="lin" valueType="num">
                                      <p:cBhvr>
                                        <p:cTn id="42" dur="100" accel="100000" fill="hold">
                                          <p:stCondLst>
                                            <p:cond delay="900"/>
                                          </p:stCondLst>
                                        </p:cTn>
                                        <p:tgtEl>
                                          <p:spTgt spid="38922"/>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609600" y="347663"/>
            <a:ext cx="7391400" cy="639762"/>
          </a:xfrm>
          <a:noFill/>
        </p:spPr>
        <p:txBody>
          <a:bodyPr/>
          <a:lstStyle/>
          <a:p>
            <a:pPr eaLnBrk="1" hangingPunct="1"/>
            <a:r>
              <a:rPr lang="en-US" altLang="en-US" sz="4000" smtClean="0">
                <a:solidFill>
                  <a:schemeClr val="bg1"/>
                </a:solidFill>
              </a:rPr>
              <a:t>Example 1 – </a:t>
            </a:r>
            <a:r>
              <a:rPr lang="en-US" altLang="en-US" sz="4000" i="1" smtClean="0">
                <a:solidFill>
                  <a:schemeClr val="bg1"/>
                </a:solidFill>
              </a:rPr>
              <a:t>Solution</a:t>
            </a:r>
          </a:p>
        </p:txBody>
      </p:sp>
      <p:sp>
        <p:nvSpPr>
          <p:cNvPr id="14339" name="Rectangle 3"/>
          <p:cNvSpPr>
            <a:spLocks noGrp="1" noChangeArrowheads="1"/>
          </p:cNvSpPr>
          <p:nvPr>
            <p:ph type="body" idx="1"/>
          </p:nvPr>
        </p:nvSpPr>
        <p:spPr>
          <a:xfrm>
            <a:off x="455613" y="1370013"/>
            <a:ext cx="8229600" cy="5256212"/>
          </a:xfrm>
          <a:noFill/>
        </p:spPr>
        <p:txBody>
          <a:bodyPr/>
          <a:lstStyle/>
          <a:p>
            <a:pPr marL="0" indent="0" eaLnBrk="1" hangingPunct="1">
              <a:buFont typeface="Wingdings" panose="05000000000000000000" pitchFamily="2" charset="2"/>
              <a:buNone/>
            </a:pPr>
            <a:r>
              <a:rPr lang="en-US" altLang="en-US" smtClean="0"/>
              <a:t>The table shows how the test intervals are used to determine several characteristics of the graph.</a:t>
            </a:r>
          </a:p>
          <a:p>
            <a:pPr marL="0" indent="0" eaLnBrk="1" hangingPunct="1">
              <a:buFont typeface="Wingdings" panose="05000000000000000000" pitchFamily="2" charset="2"/>
              <a:buNone/>
            </a:pPr>
            <a:endParaRPr lang="en-US" altLang="en-US" smtClean="0">
              <a:solidFill>
                <a:srgbClr val="0073AE"/>
              </a:solidFill>
            </a:endParaRPr>
          </a:p>
        </p:txBody>
      </p:sp>
      <p:sp>
        <p:nvSpPr>
          <p:cNvPr id="14340" name="Text Box 9"/>
          <p:cNvSpPr txBox="1">
            <a:spLocks noChangeArrowheads="1"/>
          </p:cNvSpPr>
          <p:nvPr/>
        </p:nvSpPr>
        <p:spPr bwMode="auto">
          <a:xfrm>
            <a:off x="8229600" y="685800"/>
            <a:ext cx="822325"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lstStyle>
            <a:lvl1pPr>
              <a:spcBef>
                <a:spcPct val="20000"/>
              </a:spcBef>
              <a:buFont typeface="Wingdings" panose="05000000000000000000" pitchFamily="2" charset="2"/>
              <a:buChar char="§"/>
              <a:defRPr sz="24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r>
              <a:rPr lang="en-US" altLang="en-US" sz="1800">
                <a:solidFill>
                  <a:schemeClr val="bg1"/>
                </a:solidFill>
              </a:rPr>
              <a:t>cont’d</a:t>
            </a:r>
          </a:p>
        </p:txBody>
      </p:sp>
      <p:pic>
        <p:nvPicPr>
          <p:cNvPr id="14341" name="Picture 1" descr="The table provides various characteristic of a graph in different intervals. They are as follows. (row 1). Interval: negative infinity &lt; x &lt; negative 2. f(x): blank. f prime (x): negative. f prime prime (x): negative. Characteristic of graph: decreasing, concave downward. (row 2). Interval: x = negative 2. f(x): undefined. f prime (x): undefined. f prime prime (x): undefined. Characteristic of graph: vertical asymptote. (row 3). Interval: negative 2 &lt; x &lt; 0. f(x): blank. f prime (x): negative. f prime prime (x): positive. Characteristic of graph: decreasing, concave upward. (row 4). Interval: x = 0. f(x): 9/2. f prime (x): 0. f prime prime (x): positive. Characteristic of graph: relative minimum. (row 5). Interval: 0 &lt; x &lt; 2. f(x): blank. f prime (x): positive. f prime prime (x): positive. Characteristic of graph: increasing, concave upward. (row 6). Interval: x = 2. f(x): undefined. f prime (x): undefined. f prime prime (x): undefined. Characteristic of graph: vertical asymptote. (row 7). Interval: 2 &lt; x &lt; infinity. f(x): blank. f prime (x): positive. f prime prime (x): negative. Characteristic of graph: increasing, concave downward.&#10;"/>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55613" y="2438400"/>
            <a:ext cx="7489825" cy="3238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3"/>
          <p:cNvSpPr>
            <a:spLocks noGrp="1" noChangeArrowheads="1"/>
          </p:cNvSpPr>
          <p:nvPr>
            <p:ph type="body" idx="1"/>
          </p:nvPr>
        </p:nvSpPr>
        <p:spPr>
          <a:xfrm>
            <a:off x="457200" y="1370013"/>
            <a:ext cx="8229600" cy="5256212"/>
          </a:xfrm>
          <a:noFill/>
        </p:spPr>
        <p:txBody>
          <a:bodyPr/>
          <a:lstStyle/>
          <a:p>
            <a:pPr marL="0" indent="0" eaLnBrk="1" hangingPunct="1">
              <a:buFont typeface="Wingdings" panose="05000000000000000000" pitchFamily="2" charset="2"/>
              <a:buNone/>
            </a:pPr>
            <a:r>
              <a:rPr lang="en-US" altLang="en-US" smtClean="0"/>
              <a:t>The graph of </a:t>
            </a:r>
            <a:r>
              <a:rPr lang="en-US" altLang="en-US" i="1" smtClean="0"/>
              <a:t>f</a:t>
            </a:r>
            <a:r>
              <a:rPr lang="en-US" altLang="en-US" smtClean="0"/>
              <a:t> is shown in Figure 3.45.</a:t>
            </a:r>
          </a:p>
          <a:p>
            <a:pPr marL="0" indent="0" eaLnBrk="1" hangingPunct="1">
              <a:buFont typeface="Wingdings" panose="05000000000000000000" pitchFamily="2" charset="2"/>
              <a:buNone/>
            </a:pPr>
            <a:endParaRPr lang="en-US" altLang="en-US" smtClean="0">
              <a:solidFill>
                <a:srgbClr val="0073AE"/>
              </a:solidFill>
            </a:endParaRPr>
          </a:p>
        </p:txBody>
      </p:sp>
      <p:sp>
        <p:nvSpPr>
          <p:cNvPr id="15363" name="Text Box 7"/>
          <p:cNvSpPr txBox="1">
            <a:spLocks noChangeArrowheads="1"/>
          </p:cNvSpPr>
          <p:nvPr/>
        </p:nvSpPr>
        <p:spPr bwMode="auto">
          <a:xfrm>
            <a:off x="3657600" y="6138863"/>
            <a:ext cx="121920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Wingdings" panose="05000000000000000000" pitchFamily="2" charset="2"/>
              <a:buChar char="§"/>
              <a:defRPr sz="24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FontTx/>
              <a:buNone/>
            </a:pPr>
            <a:r>
              <a:rPr lang="en-US" altLang="en-US" sz="1200" b="1"/>
              <a:t>Figure 3.45</a:t>
            </a:r>
          </a:p>
        </p:txBody>
      </p:sp>
      <p:pic>
        <p:nvPicPr>
          <p:cNvPr id="15364" name="Picture 1" descr="The image consists of a visual representation and a caption. Visual representation. A function in three parts labeled f(x) = (2(x^2 minus 9))/(x^2 minus 4) is graphed on the x y coordinate plane. The graph has y axis symmetry. The first part is a curve that enters the left of the viewing window in the second quadrant just below the horizontal dashed line y = 2, goes down and to the right with increasing steepness, intersects the negative x axis at (negative 3, 0), enters the third quadrant, approaches but never crosses the vertical dashed line x = negative 2, and exits the bottom of the viewing window. The second part is a curve that enters the top of the viewing window in the second quadrant just to the right of the vertical dashed line x = negative 2, goes down and to the right with decreasing steepness, reaches a low point at the vertex (0, 9/2), then goes up and to the right in the first quadrant with increasing steepness, approaches but never crosses the vertical dashed line x = 2, and exits the top of the viewing window. The third part is a curve that enters the bottom of the viewing window in the fourth quadrant just to the right of the vertical dashed line x = 2, goes up and to the right with decreasing steepness, intersects the positive x axis at (3, 0), enters the first quadrant, and exits the right of the viewing window just below the horizontal dashed line y = 2. The horizontal dashed line y = 2 is a horizontal asymptote. The vertical dashed lines x = negative 2 and x = 2 are vertical asymptote. Caption. Using calculus, you can be certain that you have determined all characteristics of the graph of f.&#10;"/>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200400" y="1852613"/>
            <a:ext cx="2989263" cy="429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365" name="Text Box 9"/>
          <p:cNvSpPr txBox="1">
            <a:spLocks noChangeArrowheads="1"/>
          </p:cNvSpPr>
          <p:nvPr/>
        </p:nvSpPr>
        <p:spPr bwMode="auto">
          <a:xfrm>
            <a:off x="8229600" y="685800"/>
            <a:ext cx="822325"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lstStyle>
            <a:lvl1pPr>
              <a:spcBef>
                <a:spcPct val="20000"/>
              </a:spcBef>
              <a:buFont typeface="Wingdings" panose="05000000000000000000" pitchFamily="2" charset="2"/>
              <a:buChar char="§"/>
              <a:defRPr sz="24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r>
              <a:rPr lang="en-US" altLang="en-US" sz="1800">
                <a:solidFill>
                  <a:schemeClr val="bg1"/>
                </a:solidFill>
              </a:rPr>
              <a:t>cont’d</a:t>
            </a:r>
          </a:p>
        </p:txBody>
      </p:sp>
      <p:sp>
        <p:nvSpPr>
          <p:cNvPr id="15366" name="Rectangle 2"/>
          <p:cNvSpPr>
            <a:spLocks noGrp="1" noChangeArrowheads="1"/>
          </p:cNvSpPr>
          <p:nvPr>
            <p:ph type="title"/>
          </p:nvPr>
        </p:nvSpPr>
        <p:spPr>
          <a:xfrm>
            <a:off x="609600" y="347663"/>
            <a:ext cx="7391400" cy="639762"/>
          </a:xfrm>
          <a:noFill/>
        </p:spPr>
        <p:txBody>
          <a:bodyPr/>
          <a:lstStyle/>
          <a:p>
            <a:pPr eaLnBrk="1" hangingPunct="1"/>
            <a:r>
              <a:rPr lang="en-US" altLang="en-US" sz="4000" smtClean="0">
                <a:solidFill>
                  <a:schemeClr val="bg1"/>
                </a:solidFill>
              </a:rPr>
              <a:t>Example 1 – </a:t>
            </a:r>
            <a:r>
              <a:rPr lang="en-US" altLang="en-US" sz="4000" i="1" smtClean="0">
                <a:solidFill>
                  <a:schemeClr val="bg1"/>
                </a:solidFill>
              </a:rPr>
              <a:t>Solution</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a:spLocks noGrp="1" noChangeArrowheads="1"/>
          </p:cNvSpPr>
          <p:nvPr>
            <p:ph type="body" idx="1"/>
          </p:nvPr>
        </p:nvSpPr>
        <p:spPr>
          <a:xfrm>
            <a:off x="457200" y="1370013"/>
            <a:ext cx="8229600" cy="5256212"/>
          </a:xfrm>
          <a:noFill/>
        </p:spPr>
        <p:txBody>
          <a:bodyPr/>
          <a:lstStyle/>
          <a:p>
            <a:pPr marL="0" indent="0" eaLnBrk="1" hangingPunct="1">
              <a:buFont typeface="Wingdings" panose="05000000000000000000" pitchFamily="2" charset="2"/>
              <a:buNone/>
            </a:pPr>
            <a:r>
              <a:rPr lang="en-US" altLang="en-US" smtClean="0"/>
              <a:t>The graph of a rational function (having no common factors and whose denominator is of degree 1 or greater) has a </a:t>
            </a:r>
            <a:r>
              <a:rPr lang="en-US" altLang="en-US" b="1" smtClean="0"/>
              <a:t>slant asymptote </a:t>
            </a:r>
            <a:r>
              <a:rPr lang="en-US" altLang="en-US" smtClean="0"/>
              <a:t>when the degree of the numerator exceeds the degree of the denominator by exactly 1. </a:t>
            </a:r>
          </a:p>
          <a:p>
            <a:pPr marL="0" indent="0" eaLnBrk="1" hangingPunct="1">
              <a:buFont typeface="Wingdings" panose="05000000000000000000" pitchFamily="2" charset="2"/>
              <a:buNone/>
            </a:pPr>
            <a:endParaRPr lang="en-US" altLang="en-US" sz="1000" smtClean="0"/>
          </a:p>
          <a:p>
            <a:pPr marL="0" indent="0" eaLnBrk="1" hangingPunct="1">
              <a:buFont typeface="Wingdings" panose="05000000000000000000" pitchFamily="2" charset="2"/>
              <a:buNone/>
            </a:pPr>
            <a:r>
              <a:rPr lang="en-US" altLang="en-US" smtClean="0"/>
              <a:t>To find the slant asymptote, use long division to rewrite the rational function as the sum of a first-degree polynomial (the slant asymptote) and another rational function.</a:t>
            </a:r>
            <a:endParaRPr lang="en-US" altLang="en-US" smtClean="0">
              <a:solidFill>
                <a:srgbClr val="0073AE"/>
              </a:solidFill>
            </a:endParaRPr>
          </a:p>
        </p:txBody>
      </p:sp>
      <p:pic>
        <p:nvPicPr>
          <p:cNvPr id="16387" name="Picture 5" descr="(item 1). f(x) = (x^2 minus 2 x + 4)/(x minus 2). Caption. Write original equation. (item 2). = x + 4/(x minus 2). Caption. Rewrite using long division.&#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4495800"/>
            <a:ext cx="7239000" cy="160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388" name="Rectangle 8"/>
          <p:cNvSpPr>
            <a:spLocks noGrp="1" noChangeArrowheads="1"/>
          </p:cNvSpPr>
          <p:nvPr>
            <p:ph type="title"/>
          </p:nvPr>
        </p:nvSpPr>
        <p:spPr>
          <a:xfrm>
            <a:off x="547688" y="319088"/>
            <a:ext cx="8229600" cy="685800"/>
          </a:xfrm>
          <a:noFill/>
        </p:spPr>
        <p:txBody>
          <a:bodyPr/>
          <a:lstStyle/>
          <a:p>
            <a:pPr eaLnBrk="1" hangingPunct="1"/>
            <a:r>
              <a:rPr lang="en-US" altLang="en-US" sz="4000" smtClean="0">
                <a:solidFill>
                  <a:schemeClr val="bg1"/>
                </a:solidFill>
              </a:rPr>
              <a:t>Analyzing the Graph of a Function</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3"/>
          <p:cNvSpPr>
            <a:spLocks noGrp="1" noChangeArrowheads="1"/>
          </p:cNvSpPr>
          <p:nvPr>
            <p:ph type="body" sz="half" idx="1"/>
          </p:nvPr>
        </p:nvSpPr>
        <p:spPr>
          <a:xfrm>
            <a:off x="457200" y="1295400"/>
            <a:ext cx="8226425" cy="5256213"/>
          </a:xfrm>
          <a:noFill/>
        </p:spPr>
        <p:txBody>
          <a:bodyPr/>
          <a:lstStyle/>
          <a:p>
            <a:pPr marL="0" indent="0" eaLnBrk="1" hangingPunct="1">
              <a:buFont typeface="Wingdings" panose="05000000000000000000" pitchFamily="2" charset="2"/>
              <a:buNone/>
            </a:pPr>
            <a:r>
              <a:rPr lang="en-US" altLang="en-US" sz="2400" smtClean="0"/>
              <a:t>In Figure 3.48, note that the graph of </a:t>
            </a:r>
            <a:r>
              <a:rPr lang="en-US" altLang="en-US" sz="2400" i="1" smtClean="0"/>
              <a:t>f</a:t>
            </a:r>
            <a:r>
              <a:rPr lang="en-US" altLang="en-US" sz="2400" smtClean="0"/>
              <a:t> approaches the slant asymptote </a:t>
            </a:r>
            <a:r>
              <a:rPr lang="en-US" altLang="en-US" sz="2400" i="1" smtClean="0"/>
              <a:t>y</a:t>
            </a:r>
            <a:r>
              <a:rPr lang="en-US" altLang="en-US" sz="2400" smtClean="0"/>
              <a:t> = </a:t>
            </a:r>
            <a:r>
              <a:rPr lang="en-US" altLang="en-US" sz="2400" i="1" smtClean="0"/>
              <a:t>x</a:t>
            </a:r>
            <a:r>
              <a:rPr lang="en-US" altLang="en-US" sz="2400" smtClean="0"/>
              <a:t> as </a:t>
            </a:r>
            <a:r>
              <a:rPr lang="en-US" altLang="en-US" sz="2400" i="1" smtClean="0"/>
              <a:t>x</a:t>
            </a:r>
            <a:r>
              <a:rPr lang="en-US" altLang="en-US" sz="2400" smtClean="0"/>
              <a:t> approaches</a:t>
            </a:r>
            <a:endParaRPr lang="en-US" altLang="en-US" sz="2400" smtClean="0">
              <a:solidFill>
                <a:srgbClr val="0073AE"/>
              </a:solidFill>
            </a:endParaRPr>
          </a:p>
        </p:txBody>
      </p:sp>
      <p:pic>
        <p:nvPicPr>
          <p:cNvPr id="17411" name="Picture 5" descr="negative infinity or infinity.&#10;"/>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029200" y="1752600"/>
            <a:ext cx="1270000" cy="327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412" name="Text Box 10"/>
          <p:cNvSpPr txBox="1">
            <a:spLocks noChangeArrowheads="1"/>
          </p:cNvSpPr>
          <p:nvPr/>
        </p:nvSpPr>
        <p:spPr bwMode="auto">
          <a:xfrm>
            <a:off x="3886200" y="6400800"/>
            <a:ext cx="11430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Wingdings" panose="05000000000000000000" pitchFamily="2" charset="2"/>
              <a:buChar char="§"/>
              <a:defRPr sz="24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FontTx/>
              <a:buNone/>
            </a:pPr>
            <a:r>
              <a:rPr lang="en-US" altLang="en-US" sz="1200" b="1"/>
              <a:t>Figure 3.48</a:t>
            </a:r>
          </a:p>
        </p:txBody>
      </p:sp>
      <p:sp>
        <p:nvSpPr>
          <p:cNvPr id="17413" name="Rectangle 13"/>
          <p:cNvSpPr>
            <a:spLocks noGrp="1" noChangeArrowheads="1"/>
          </p:cNvSpPr>
          <p:nvPr>
            <p:ph type="title"/>
          </p:nvPr>
        </p:nvSpPr>
        <p:spPr>
          <a:xfrm>
            <a:off x="547688" y="319088"/>
            <a:ext cx="8229600" cy="685800"/>
          </a:xfrm>
          <a:noFill/>
        </p:spPr>
        <p:txBody>
          <a:bodyPr/>
          <a:lstStyle/>
          <a:p>
            <a:pPr eaLnBrk="1" hangingPunct="1"/>
            <a:r>
              <a:rPr lang="en-US" altLang="en-US" sz="4000" smtClean="0">
                <a:solidFill>
                  <a:schemeClr val="bg1"/>
                </a:solidFill>
              </a:rPr>
              <a:t>Analyzing the Graph of a Function</a:t>
            </a:r>
          </a:p>
        </p:txBody>
      </p:sp>
      <p:pic>
        <p:nvPicPr>
          <p:cNvPr id="17414" name="Picture 2" descr="The image consists of a visual representation and a caption. Visual representation. A function in two parts labeled f(x) = (x^2 minus 2 x + 4)/(x minus 2) is graphed on the x y coordinate plane. The first part is a curve that enters the bottom left of the viewing window in the third quadrant just to the right of the dashed line y = x, goes up and to the right with decreasing steepness under the dashed line y = x, reaches a high point at (0, negative 2) on the negative y axis, then goes down and to the right in the fourth quadrant, approaches but never crosses the vertical dashed line x = 2, and exits the bottom of the viewing window. The second part is a curve that enters the top of the viewing window in the first quadrant just to the right of the vertical dashed line x = 2, goes down and to the right with decreasing steepness, reaches a low point at the vertex (4, 6), then goes up and to the right in the first quadrant with decreasing steepness, approaches but never crosses the dashed line y = x, and exits the top right of the viewing window. The dashed line y = x is a slant asymptote. The vertical dashed line x = 2 is a vertical asymptote. Caption. A slant asymptote.&#10;"/>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181350" y="2152650"/>
            <a:ext cx="2962275" cy="424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4098"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20663" y="2119313"/>
            <a:ext cx="8702675" cy="138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99" name="Text Box 2"/>
          <p:cNvSpPr txBox="1">
            <a:spLocks noChangeArrowheads="1"/>
          </p:cNvSpPr>
          <p:nvPr/>
        </p:nvSpPr>
        <p:spPr bwMode="auto">
          <a:xfrm>
            <a:off x="542925" y="2465388"/>
            <a:ext cx="1836738" cy="769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Wingdings" panose="05000000000000000000" pitchFamily="2" charset="2"/>
              <a:buChar char="§"/>
              <a:defRPr sz="24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FontTx/>
              <a:buNone/>
            </a:pPr>
            <a:r>
              <a:rPr lang="en-US" altLang="en-US" sz="4400" b="1"/>
              <a:t>3.6</a:t>
            </a:r>
          </a:p>
        </p:txBody>
      </p:sp>
      <p:sp>
        <p:nvSpPr>
          <p:cNvPr id="4100" name="Text Box 2"/>
          <p:cNvSpPr txBox="1">
            <a:spLocks noChangeArrowheads="1"/>
          </p:cNvSpPr>
          <p:nvPr/>
        </p:nvSpPr>
        <p:spPr bwMode="auto">
          <a:xfrm>
            <a:off x="2209800" y="2243138"/>
            <a:ext cx="6172200" cy="1262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Wingdings" panose="05000000000000000000" pitchFamily="2" charset="2"/>
              <a:buChar char="§"/>
              <a:defRPr sz="24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Font typeface="Arial" panose="020B0604020202020204" pitchFamily="34" charset="0"/>
              <a:buNone/>
            </a:pPr>
            <a:r>
              <a:rPr lang="en-US" altLang="en-US" sz="3700">
                <a:solidFill>
                  <a:schemeClr val="bg1"/>
                </a:solidFill>
              </a:rPr>
              <a:t>A Summary of Curve Sketching</a:t>
            </a:r>
          </a:p>
        </p:txBody>
      </p:sp>
      <p:sp>
        <p:nvSpPr>
          <p:cNvPr id="4101" name="Text Box 3"/>
          <p:cNvSpPr txBox="1">
            <a:spLocks noChangeArrowheads="1"/>
          </p:cNvSpPr>
          <p:nvPr/>
        </p:nvSpPr>
        <p:spPr bwMode="auto">
          <a:xfrm>
            <a:off x="2133600" y="6248400"/>
            <a:ext cx="5486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Wingdings" panose="05000000000000000000" pitchFamily="2" charset="2"/>
              <a:buChar char="§"/>
              <a:defRPr sz="24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FontTx/>
              <a:buNone/>
            </a:pPr>
            <a:r>
              <a:rPr lang="en-US" altLang="en-US" sz="1400"/>
              <a:t>Copyright © Cengage Learning. All rights reserved.</a:t>
            </a:r>
            <a:r>
              <a:rPr lang="en-US" altLang="en-US" sz="1800"/>
              <a:t>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body" idx="1"/>
          </p:nvPr>
        </p:nvSpPr>
        <p:spPr>
          <a:xfrm>
            <a:off x="457200" y="1447800"/>
            <a:ext cx="8229600" cy="4386263"/>
          </a:xfrm>
        </p:spPr>
        <p:txBody>
          <a:bodyPr/>
          <a:lstStyle/>
          <a:p>
            <a:pPr marL="350838" indent="-350838">
              <a:lnSpc>
                <a:spcPct val="90000"/>
              </a:lnSpc>
              <a:spcBef>
                <a:spcPct val="0"/>
              </a:spcBef>
              <a:buClr>
                <a:srgbClr val="D7181E"/>
              </a:buClr>
              <a:buFont typeface="Wingdings" panose="05000000000000000000" pitchFamily="2" charset="2"/>
              <a:buChar char="n"/>
              <a:defRPr/>
            </a:pPr>
            <a:r>
              <a:rPr lang="en-US" altLang="en-US" sz="2800" kern="1200" dirty="0">
                <a:cs typeface="Arial" panose="020B0604020202020204" pitchFamily="34" charset="0"/>
              </a:rPr>
              <a:t>Analyze and sketch the graph of a function.</a:t>
            </a:r>
          </a:p>
        </p:txBody>
      </p:sp>
      <p:sp>
        <p:nvSpPr>
          <p:cNvPr id="6147" name="Rectangle 12"/>
          <p:cNvSpPr>
            <a:spLocks noGrp="1" noChangeArrowheads="1"/>
          </p:cNvSpPr>
          <p:nvPr>
            <p:ph type="title"/>
          </p:nvPr>
        </p:nvSpPr>
        <p:spPr>
          <a:xfrm>
            <a:off x="609600" y="350838"/>
            <a:ext cx="8229600" cy="639762"/>
          </a:xfrm>
          <a:noFill/>
        </p:spPr>
        <p:txBody>
          <a:bodyPr/>
          <a:lstStyle/>
          <a:p>
            <a:pPr eaLnBrk="1" hangingPunct="1"/>
            <a:r>
              <a:rPr lang="en-US" altLang="en-US" sz="4000" smtClean="0">
                <a:solidFill>
                  <a:schemeClr val="bg1"/>
                </a:solidFill>
              </a:rPr>
              <a:t>Objective</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body" idx="1"/>
          </p:nvPr>
        </p:nvSpPr>
        <p:spPr>
          <a:xfrm>
            <a:off x="457200" y="3198813"/>
            <a:ext cx="8229600" cy="914400"/>
          </a:xfrm>
          <a:noFill/>
        </p:spPr>
        <p:txBody>
          <a:bodyPr/>
          <a:lstStyle/>
          <a:p>
            <a:pPr marL="457200" indent="-457200" algn="ctr">
              <a:spcBef>
                <a:spcPct val="50000"/>
              </a:spcBef>
              <a:buClr>
                <a:srgbClr val="0073AE"/>
              </a:buClr>
              <a:buFont typeface="Wingdings" panose="05000000000000000000" pitchFamily="2" charset="2"/>
              <a:buNone/>
            </a:pPr>
            <a:r>
              <a:rPr lang="en-US" altLang="en-US" sz="4000" smtClean="0"/>
              <a:t>Analyzing the Graph of a Function</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547688" y="319088"/>
            <a:ext cx="8229600" cy="685800"/>
          </a:xfrm>
          <a:noFill/>
        </p:spPr>
        <p:txBody>
          <a:bodyPr/>
          <a:lstStyle/>
          <a:p>
            <a:pPr eaLnBrk="1" hangingPunct="1"/>
            <a:r>
              <a:rPr lang="en-US" altLang="en-US" sz="4000" smtClean="0">
                <a:solidFill>
                  <a:schemeClr val="bg1"/>
                </a:solidFill>
              </a:rPr>
              <a:t>Analyzing the Graph of a Function</a:t>
            </a:r>
          </a:p>
        </p:txBody>
      </p:sp>
      <p:sp>
        <p:nvSpPr>
          <p:cNvPr id="8195" name="Rectangle 3"/>
          <p:cNvSpPr>
            <a:spLocks noGrp="1" noChangeArrowheads="1"/>
          </p:cNvSpPr>
          <p:nvPr>
            <p:ph type="body" idx="1"/>
          </p:nvPr>
        </p:nvSpPr>
        <p:spPr>
          <a:xfrm>
            <a:off x="455613" y="1370013"/>
            <a:ext cx="8229600" cy="5256212"/>
          </a:xfrm>
          <a:noFill/>
        </p:spPr>
        <p:txBody>
          <a:bodyPr/>
          <a:lstStyle/>
          <a:p>
            <a:pPr marL="0" indent="0" eaLnBrk="1" hangingPunct="1">
              <a:buFont typeface="Wingdings" panose="05000000000000000000" pitchFamily="2" charset="2"/>
              <a:buNone/>
            </a:pPr>
            <a:r>
              <a:rPr lang="en-US" altLang="en-US" smtClean="0"/>
              <a:t>When you are sketching the graph of a function, either by hand or with a graphing utility, remember that normally you cannot show the </a:t>
            </a:r>
            <a:r>
              <a:rPr lang="en-US" altLang="en-US" i="1" smtClean="0"/>
              <a:t>entire </a:t>
            </a:r>
            <a:r>
              <a:rPr lang="en-US" altLang="en-US" smtClean="0"/>
              <a:t>graph. </a:t>
            </a:r>
          </a:p>
          <a:p>
            <a:pPr marL="0" indent="0" eaLnBrk="1" hangingPunct="1">
              <a:buFont typeface="Wingdings" panose="05000000000000000000" pitchFamily="2" charset="2"/>
              <a:buNone/>
            </a:pPr>
            <a:endParaRPr lang="en-US" altLang="en-US" smtClean="0"/>
          </a:p>
          <a:p>
            <a:pPr marL="0" indent="0" eaLnBrk="1" hangingPunct="1">
              <a:buFont typeface="Wingdings" panose="05000000000000000000" pitchFamily="2" charset="2"/>
              <a:buNone/>
            </a:pPr>
            <a:r>
              <a:rPr lang="en-US" altLang="en-US" smtClean="0"/>
              <a:t>The decision as to which part of the graph you choose to show is often crucial.</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6"/>
          <p:cNvSpPr>
            <a:spLocks noGrp="1" noChangeArrowheads="1"/>
          </p:cNvSpPr>
          <p:nvPr>
            <p:ph type="body" sz="half" idx="1"/>
          </p:nvPr>
        </p:nvSpPr>
        <p:spPr>
          <a:xfrm>
            <a:off x="455613" y="1370013"/>
            <a:ext cx="8226425" cy="5256212"/>
          </a:xfrm>
          <a:noFill/>
        </p:spPr>
        <p:txBody>
          <a:bodyPr/>
          <a:lstStyle/>
          <a:p>
            <a:pPr marL="0" indent="0" eaLnBrk="1" hangingPunct="1">
              <a:buFont typeface="Wingdings" panose="05000000000000000000" pitchFamily="2" charset="2"/>
              <a:buNone/>
            </a:pPr>
            <a:r>
              <a:rPr lang="en-US" altLang="en-US" sz="2400" smtClean="0"/>
              <a:t>For instance, which of the viewing windows in Figure 3.44 better represents the graph of </a:t>
            </a:r>
            <a:r>
              <a:rPr lang="en-US" altLang="en-US" sz="2400" i="1" smtClean="0"/>
              <a:t>f</a:t>
            </a:r>
            <a:r>
              <a:rPr lang="en-US" altLang="en-US" sz="2400" smtClean="0"/>
              <a:t>(</a:t>
            </a:r>
            <a:r>
              <a:rPr lang="en-US" altLang="en-US" sz="2400" i="1" smtClean="0"/>
              <a:t>x</a:t>
            </a:r>
            <a:r>
              <a:rPr lang="en-US" altLang="en-US" sz="2400" smtClean="0"/>
              <a:t>)</a:t>
            </a:r>
            <a:r>
              <a:rPr lang="en-US" altLang="en-US" sz="2400" i="1" smtClean="0"/>
              <a:t> =</a:t>
            </a:r>
            <a:r>
              <a:rPr lang="en-US" altLang="en-US" sz="2400" smtClean="0"/>
              <a:t> </a:t>
            </a:r>
            <a:r>
              <a:rPr lang="en-US" altLang="en-US" sz="2400" i="1" smtClean="0"/>
              <a:t>x</a:t>
            </a:r>
            <a:r>
              <a:rPr lang="en-US" altLang="en-US" sz="2400" baseline="30000" smtClean="0"/>
              <a:t>3</a:t>
            </a:r>
            <a:r>
              <a:rPr lang="en-US" altLang="en-US" sz="2400" smtClean="0"/>
              <a:t> – 25</a:t>
            </a:r>
            <a:r>
              <a:rPr lang="en-US" altLang="en-US" sz="2400" i="1" smtClean="0"/>
              <a:t>x</a:t>
            </a:r>
            <a:r>
              <a:rPr lang="en-US" altLang="en-US" sz="2400" baseline="30000" smtClean="0"/>
              <a:t>2</a:t>
            </a:r>
            <a:r>
              <a:rPr lang="en-US" altLang="en-US" sz="2400" smtClean="0"/>
              <a:t> + 74</a:t>
            </a:r>
            <a:r>
              <a:rPr lang="en-US" altLang="en-US" sz="2400" i="1" smtClean="0"/>
              <a:t>x –</a:t>
            </a:r>
            <a:r>
              <a:rPr lang="en-US" altLang="en-US" sz="2400" smtClean="0"/>
              <a:t> 20?</a:t>
            </a:r>
          </a:p>
        </p:txBody>
      </p:sp>
      <p:sp>
        <p:nvSpPr>
          <p:cNvPr id="9219" name="Text Box 9"/>
          <p:cNvSpPr txBox="1">
            <a:spLocks noChangeArrowheads="1"/>
          </p:cNvSpPr>
          <p:nvPr/>
        </p:nvSpPr>
        <p:spPr bwMode="auto">
          <a:xfrm>
            <a:off x="3733800" y="5562600"/>
            <a:ext cx="12192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Wingdings" panose="05000000000000000000" pitchFamily="2" charset="2"/>
              <a:buChar char="§"/>
              <a:defRPr sz="24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FontTx/>
              <a:buNone/>
            </a:pPr>
            <a:r>
              <a:rPr lang="en-US" altLang="en-US" sz="1200" b="1"/>
              <a:t>Figure 3.44</a:t>
            </a:r>
          </a:p>
        </p:txBody>
      </p:sp>
      <p:sp>
        <p:nvSpPr>
          <p:cNvPr id="9220" name="Rectangle 15"/>
          <p:cNvSpPr>
            <a:spLocks noGrp="1" noChangeArrowheads="1"/>
          </p:cNvSpPr>
          <p:nvPr>
            <p:ph type="title"/>
          </p:nvPr>
        </p:nvSpPr>
        <p:spPr>
          <a:xfrm>
            <a:off x="547688" y="319088"/>
            <a:ext cx="8229600" cy="685800"/>
          </a:xfrm>
          <a:noFill/>
        </p:spPr>
        <p:txBody>
          <a:bodyPr/>
          <a:lstStyle/>
          <a:p>
            <a:pPr eaLnBrk="1" hangingPunct="1"/>
            <a:r>
              <a:rPr lang="en-US" altLang="en-US" sz="4000" smtClean="0">
                <a:solidFill>
                  <a:schemeClr val="bg1"/>
                </a:solidFill>
              </a:rPr>
              <a:t>Analyzing the Graph of a Function</a:t>
            </a:r>
          </a:p>
        </p:txBody>
      </p:sp>
      <p:pic>
        <p:nvPicPr>
          <p:cNvPr id="9221" name="Picture 1" descr="A downward opening parabola is graphed on the coordinate plane. It enters the bottom of the viewing window in the fourth quadrant, goes up and to the right, passes through (1, 30) in the first quadrant, reaches a high point, then goes down and to the right, passes through (2, 36), and exits the bottom of the viewing window in the fourth quadrant.&#10;"/>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409700" y="2751138"/>
            <a:ext cx="2933700" cy="2095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22" name="Picture 2" descr="A curve is graphed on the coordinate plane. The curve enters the bottom of the viewing window in the third quadrant, goes up and to the right, passes through (negative 5, negative 1140), goes further up and to the right until a point in the first quadrant, then goes down and to the right, enters the fourth quadrant, passes through (10, negative 780), goes further down and to the right till a point, then goes up and to the right, and exits the top of the viewing window in the first quadrant.&#10;"/>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667250" y="2751138"/>
            <a:ext cx="3038475" cy="2095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23" name="Picture 3" descr="Different viewing windows for the graph of f(x) = x^3 minus 25 x^2 + 74 x minus 20.&#10;"/>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2940050" y="4954588"/>
            <a:ext cx="3257550" cy="485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3"/>
          <p:cNvSpPr>
            <a:spLocks noGrp="1" noChangeArrowheads="1"/>
          </p:cNvSpPr>
          <p:nvPr>
            <p:ph type="body" idx="1"/>
          </p:nvPr>
        </p:nvSpPr>
        <p:spPr>
          <a:xfrm>
            <a:off x="455613" y="1370013"/>
            <a:ext cx="8229600" cy="5256212"/>
          </a:xfrm>
          <a:noFill/>
        </p:spPr>
        <p:txBody>
          <a:bodyPr/>
          <a:lstStyle/>
          <a:p>
            <a:pPr marL="0" indent="0" eaLnBrk="1" hangingPunct="1">
              <a:buFont typeface="Wingdings" panose="05000000000000000000" pitchFamily="2" charset="2"/>
              <a:buNone/>
            </a:pPr>
            <a:r>
              <a:rPr lang="en-US" altLang="en-US" smtClean="0"/>
              <a:t>By seeing both views, it is clear that the second viewing window gives a more complete representation of the graph. </a:t>
            </a:r>
          </a:p>
          <a:p>
            <a:pPr marL="0" indent="0" eaLnBrk="1" hangingPunct="1">
              <a:buFont typeface="Wingdings" panose="05000000000000000000" pitchFamily="2" charset="2"/>
              <a:buNone/>
            </a:pPr>
            <a:endParaRPr lang="en-US" altLang="en-US" smtClean="0"/>
          </a:p>
          <a:p>
            <a:pPr marL="0" indent="0" eaLnBrk="1" hangingPunct="1">
              <a:buFont typeface="Wingdings" panose="05000000000000000000" pitchFamily="2" charset="2"/>
              <a:buNone/>
            </a:pPr>
            <a:r>
              <a:rPr lang="en-US" altLang="en-US" smtClean="0"/>
              <a:t>But would a third viewing window reveal other interesting portions of the graph? </a:t>
            </a:r>
          </a:p>
          <a:p>
            <a:pPr marL="0" indent="0" eaLnBrk="1" hangingPunct="1">
              <a:buFont typeface="Wingdings" panose="05000000000000000000" pitchFamily="2" charset="2"/>
              <a:buNone/>
            </a:pPr>
            <a:endParaRPr lang="en-US" altLang="en-US" smtClean="0"/>
          </a:p>
          <a:p>
            <a:pPr marL="0" indent="0" eaLnBrk="1" hangingPunct="1">
              <a:buFont typeface="Wingdings" panose="05000000000000000000" pitchFamily="2" charset="2"/>
              <a:buNone/>
            </a:pPr>
            <a:r>
              <a:rPr lang="en-US" altLang="en-US" smtClean="0"/>
              <a:t>To answer this, you need to use calculus to interpret the first and second derivatives.</a:t>
            </a:r>
          </a:p>
        </p:txBody>
      </p:sp>
      <p:sp>
        <p:nvSpPr>
          <p:cNvPr id="10243" name="Rectangle 6"/>
          <p:cNvSpPr>
            <a:spLocks noGrp="1" noChangeArrowheads="1"/>
          </p:cNvSpPr>
          <p:nvPr>
            <p:ph type="title"/>
          </p:nvPr>
        </p:nvSpPr>
        <p:spPr>
          <a:xfrm>
            <a:off x="547688" y="319088"/>
            <a:ext cx="8229600" cy="685800"/>
          </a:xfrm>
          <a:noFill/>
        </p:spPr>
        <p:txBody>
          <a:bodyPr/>
          <a:lstStyle/>
          <a:p>
            <a:pPr eaLnBrk="1" hangingPunct="1"/>
            <a:r>
              <a:rPr lang="en-US" altLang="en-US" sz="4000" smtClean="0">
                <a:solidFill>
                  <a:schemeClr val="bg1"/>
                </a:solidFill>
              </a:rPr>
              <a:t>Analyzing the Graph of a Function</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Box 4"/>
          <p:cNvSpPr txBox="1">
            <a:spLocks noChangeArrowheads="1"/>
          </p:cNvSpPr>
          <p:nvPr/>
        </p:nvSpPr>
        <p:spPr bwMode="auto">
          <a:xfrm>
            <a:off x="455613" y="1370013"/>
            <a:ext cx="8226425" cy="5256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Wingdings" panose="05000000000000000000" pitchFamily="2" charset="2"/>
              <a:buChar char="§"/>
              <a:defRPr sz="24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IN" altLang="en-US"/>
              <a:t>To determine a good viewing window for a function, use these guidelines to analyze its graph.</a:t>
            </a:r>
            <a:endParaRPr lang="en-US" altLang="en-US"/>
          </a:p>
        </p:txBody>
      </p:sp>
      <p:sp>
        <p:nvSpPr>
          <p:cNvPr id="11267" name="Rectangle 7"/>
          <p:cNvSpPr>
            <a:spLocks noGrp="1" noChangeArrowheads="1"/>
          </p:cNvSpPr>
          <p:nvPr>
            <p:ph type="title"/>
          </p:nvPr>
        </p:nvSpPr>
        <p:spPr>
          <a:xfrm>
            <a:off x="547688" y="319088"/>
            <a:ext cx="8229600" cy="685800"/>
          </a:xfrm>
          <a:noFill/>
        </p:spPr>
        <p:txBody>
          <a:bodyPr/>
          <a:lstStyle/>
          <a:p>
            <a:pPr eaLnBrk="1" hangingPunct="1"/>
            <a:r>
              <a:rPr lang="en-US" altLang="en-US" sz="4000" smtClean="0">
                <a:solidFill>
                  <a:schemeClr val="bg1"/>
                </a:solidFill>
              </a:rPr>
              <a:t>Analyzing the Graph of a Function</a:t>
            </a:r>
          </a:p>
        </p:txBody>
      </p:sp>
      <p:pic>
        <p:nvPicPr>
          <p:cNvPr id="11268" name="Picture 3" descr="Guidelines for analyzing the graph of a function. (item 1). Determine the domain and range of the function. (item 2). Determine the intercepts, asymptotes, and symmetry of the graph. (item 3). Locate the x-values for which f prime (x) and f prime prime (x) either are zero or do not exist. Use the results to determine relative extrema and points of inflection.&#10;"/>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44513" y="2482850"/>
            <a:ext cx="8235950" cy="2357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581025" y="381000"/>
            <a:ext cx="8229600" cy="639763"/>
          </a:xfrm>
          <a:noFill/>
        </p:spPr>
        <p:txBody>
          <a:bodyPr/>
          <a:lstStyle/>
          <a:p>
            <a:pPr eaLnBrk="1" hangingPunct="1"/>
            <a:r>
              <a:rPr lang="en-US" altLang="en-US" sz="2500" smtClean="0">
                <a:solidFill>
                  <a:schemeClr val="bg1"/>
                </a:solidFill>
              </a:rPr>
              <a:t>Example 1 – </a:t>
            </a:r>
            <a:r>
              <a:rPr lang="en-US" altLang="en-US" sz="2500" i="1" smtClean="0">
                <a:solidFill>
                  <a:schemeClr val="bg1"/>
                </a:solidFill>
              </a:rPr>
              <a:t>Sketching the Graph of a Rational Function</a:t>
            </a:r>
          </a:p>
        </p:txBody>
      </p:sp>
      <p:sp>
        <p:nvSpPr>
          <p:cNvPr id="32771" name="Rectangle 3"/>
          <p:cNvSpPr>
            <a:spLocks noGrp="1" noChangeArrowheads="1"/>
          </p:cNvSpPr>
          <p:nvPr>
            <p:ph type="body" idx="1"/>
          </p:nvPr>
        </p:nvSpPr>
        <p:spPr>
          <a:xfrm>
            <a:off x="455613" y="1370013"/>
            <a:ext cx="8229600" cy="5256212"/>
          </a:xfrm>
        </p:spPr>
        <p:txBody>
          <a:bodyPr/>
          <a:lstStyle/>
          <a:p>
            <a:pPr marL="0" indent="0" eaLnBrk="1" hangingPunct="1">
              <a:buFont typeface="Wingdings" panose="05000000000000000000" pitchFamily="2" charset="2"/>
              <a:buNone/>
              <a:defRPr/>
            </a:pPr>
            <a:endParaRPr lang="en-US" altLang="en-US" sz="1600" dirty="0" smtClean="0"/>
          </a:p>
          <a:p>
            <a:pPr marL="0" indent="0" eaLnBrk="1" hangingPunct="1">
              <a:buFont typeface="Wingdings" panose="05000000000000000000" pitchFamily="2" charset="2"/>
              <a:buNone/>
              <a:defRPr/>
            </a:pPr>
            <a:r>
              <a:rPr lang="en-US" altLang="en-US" dirty="0" smtClean="0"/>
              <a:t>Analyze and sketch the graph of</a:t>
            </a:r>
          </a:p>
          <a:p>
            <a:pPr marL="0" indent="0" eaLnBrk="1" hangingPunct="1">
              <a:buFont typeface="Wingdings" panose="05000000000000000000" pitchFamily="2" charset="2"/>
              <a:buNone/>
              <a:defRPr/>
            </a:pPr>
            <a:endParaRPr lang="en-US" altLang="en-US" sz="1400" dirty="0" smtClean="0">
              <a:solidFill>
                <a:srgbClr val="0073AE"/>
              </a:solidFill>
            </a:endParaRPr>
          </a:p>
          <a:p>
            <a:pPr marL="0" indent="0" eaLnBrk="1" hangingPunct="1">
              <a:buFont typeface="Wingdings" panose="05000000000000000000" pitchFamily="2" charset="2"/>
              <a:buNone/>
              <a:defRPr/>
            </a:pPr>
            <a:r>
              <a:rPr lang="en-US" altLang="en-US" kern="1200" dirty="0">
                <a:solidFill>
                  <a:srgbClr val="D7181E"/>
                </a:solidFill>
                <a:cs typeface="Arial" panose="020B0604020202020204" pitchFamily="34" charset="0"/>
              </a:rPr>
              <a:t>Solution</a:t>
            </a:r>
            <a:r>
              <a:rPr lang="en-US" altLang="en-US" kern="1200" dirty="0" smtClean="0">
                <a:solidFill>
                  <a:srgbClr val="D7181E"/>
                </a:solidFill>
                <a:cs typeface="Arial" panose="020B0604020202020204" pitchFamily="34" charset="0"/>
              </a:rPr>
              <a:t>:</a:t>
            </a:r>
          </a:p>
          <a:p>
            <a:pPr marL="0" indent="0" eaLnBrk="1" hangingPunct="1">
              <a:buFont typeface="Wingdings" panose="05000000000000000000" pitchFamily="2" charset="2"/>
              <a:buNone/>
              <a:defRPr/>
            </a:pPr>
            <a:endParaRPr lang="en-US" altLang="en-US" sz="1200" kern="1200" dirty="0" smtClean="0">
              <a:solidFill>
                <a:srgbClr val="D7181E"/>
              </a:solidFill>
              <a:cs typeface="Arial" panose="020B0604020202020204" pitchFamily="34" charset="0"/>
            </a:endParaRPr>
          </a:p>
          <a:p>
            <a:pPr marL="0" indent="0" eaLnBrk="1" hangingPunct="1">
              <a:buFont typeface="Wingdings" panose="05000000000000000000" pitchFamily="2" charset="2"/>
              <a:buNone/>
              <a:defRPr/>
            </a:pPr>
            <a:endParaRPr lang="en-US" altLang="en-US" kern="1200" dirty="0">
              <a:solidFill>
                <a:srgbClr val="D7181E"/>
              </a:solidFill>
              <a:cs typeface="Arial" panose="020B0604020202020204" pitchFamily="34" charset="0"/>
            </a:endParaRPr>
          </a:p>
        </p:txBody>
      </p:sp>
      <p:pic>
        <p:nvPicPr>
          <p:cNvPr id="12292" name="Picture 6" descr="f(x) = (2(x^2 minus 9))/(x^2 minus 4).&#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29200" y="1474788"/>
            <a:ext cx="2276475" cy="798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2777" name="Picture 9" descr="x-intercepts: (negative 3, 0), (3, 0).&#10;"/>
          <p:cNvPicPr>
            <a:picLocks noChangeAspect="1" noChangeArrowheads="1"/>
          </p:cNvPicPr>
          <p:nvPr/>
        </p:nvPicPr>
        <p:blipFill>
          <a:blip r:embed="rId3">
            <a:extLst>
              <a:ext uri="{28A0092B-C50C-407E-A947-70E740481C1C}">
                <a14:useLocalDpi xmlns:a14="http://schemas.microsoft.com/office/drawing/2010/main" val="0"/>
              </a:ext>
            </a:extLst>
          </a:blip>
          <a:srcRect t="27986" b="62865"/>
          <a:stretch>
            <a:fillRect/>
          </a:stretch>
        </p:blipFill>
        <p:spPr bwMode="auto">
          <a:xfrm>
            <a:off x="223838" y="4087813"/>
            <a:ext cx="7446962"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2778" name="Picture 10" descr="y-intercept: (0, 9/2).&#10;"/>
          <p:cNvPicPr>
            <a:picLocks noChangeAspect="1" noChangeArrowheads="1"/>
          </p:cNvPicPr>
          <p:nvPr/>
        </p:nvPicPr>
        <p:blipFill>
          <a:blip r:embed="rId3">
            <a:extLst>
              <a:ext uri="{28A0092B-C50C-407E-A947-70E740481C1C}">
                <a14:useLocalDpi xmlns:a14="http://schemas.microsoft.com/office/drawing/2010/main" val="0"/>
              </a:ext>
            </a:extLst>
          </a:blip>
          <a:srcRect t="35609" b="55241"/>
          <a:stretch>
            <a:fillRect/>
          </a:stretch>
        </p:blipFill>
        <p:spPr bwMode="auto">
          <a:xfrm>
            <a:off x="209550" y="4654550"/>
            <a:ext cx="744696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 name="Picture 2" descr="Domain: All real numbers except x = plus-minus 2.&#10;"/>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2279650" y="3048000"/>
            <a:ext cx="4581525" cy="314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Picture 3" descr="Range: (negative infinity, 2) union (9/2, infinity).&#10;"/>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2514600" y="3527425"/>
            <a:ext cx="2867025" cy="428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 name="Picture 4" descr="Vertical asymptotes: x = negative 2, x = 2.&#10;"/>
          <p:cNvPicPr>
            <a:picLocks noChangeAspect="1" noChangeArrowheads="1"/>
          </p:cNvPicPr>
          <p:nvPr/>
        </p:nvPicPr>
        <p:blipFill>
          <a:blip r:embed="rId3">
            <a:extLst>
              <a:ext uri="{28A0092B-C50C-407E-A947-70E740481C1C}">
                <a14:useLocalDpi xmlns:a14="http://schemas.microsoft.com/office/drawing/2010/main" val="0"/>
              </a:ext>
            </a:extLst>
          </a:blip>
          <a:srcRect t="44759" b="46092"/>
          <a:stretch>
            <a:fillRect/>
          </a:stretch>
        </p:blipFill>
        <p:spPr bwMode="auto">
          <a:xfrm>
            <a:off x="228600" y="5281613"/>
            <a:ext cx="744696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 name="Picture 5" descr="Horizontal asymptote: y = 2.&#10;"/>
          <p:cNvPicPr>
            <a:picLocks noChangeAspect="1" noChangeArrowheads="1"/>
          </p:cNvPicPr>
          <p:nvPr/>
        </p:nvPicPr>
        <p:blipFill>
          <a:blip r:embed="rId3">
            <a:extLst>
              <a:ext uri="{28A0092B-C50C-407E-A947-70E740481C1C}">
                <a14:useLocalDpi xmlns:a14="http://schemas.microsoft.com/office/drawing/2010/main" val="0"/>
              </a:ext>
            </a:extLst>
          </a:blip>
          <a:srcRect t="52382" b="39995"/>
          <a:stretch>
            <a:fillRect/>
          </a:stretch>
        </p:blipFill>
        <p:spPr bwMode="auto">
          <a:xfrm>
            <a:off x="152400" y="5791200"/>
            <a:ext cx="7446963"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7" presetClass="entr" presetSubtype="0" fill="hold" nodeType="clickEffect">
                                  <p:stCondLst>
                                    <p:cond delay="0"/>
                                  </p:stCondLst>
                                  <p:childTnLst>
                                    <p:set>
                                      <p:cBhvr>
                                        <p:cTn id="6" dur="1" fill="hold">
                                          <p:stCondLst>
                                            <p:cond delay="0"/>
                                          </p:stCondLst>
                                        </p:cTn>
                                        <p:tgtEl>
                                          <p:spTgt spid="32771">
                                            <p:txEl>
                                              <p:pRg st="3" end="3"/>
                                            </p:txEl>
                                          </p:spTgt>
                                        </p:tgtEl>
                                        <p:attrNameLst>
                                          <p:attrName>style.visibility</p:attrName>
                                        </p:attrNameLst>
                                      </p:cBhvr>
                                      <p:to>
                                        <p:strVal val="visible"/>
                                      </p:to>
                                    </p:set>
                                    <p:animEffect transition="in" filter="fade">
                                      <p:cBhvr>
                                        <p:cTn id="7" dur="1000"/>
                                        <p:tgtEl>
                                          <p:spTgt spid="32771">
                                            <p:txEl>
                                              <p:pRg st="3" end="3"/>
                                            </p:txEl>
                                          </p:spTgt>
                                        </p:tgtEl>
                                      </p:cBhvr>
                                    </p:animEffect>
                                    <p:anim calcmode="lin" valueType="num">
                                      <p:cBhvr>
                                        <p:cTn id="8" dur="1000" fill="hold"/>
                                        <p:tgtEl>
                                          <p:spTgt spid="32771">
                                            <p:txEl>
                                              <p:pRg st="3" end="3"/>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32771">
                                            <p:txEl>
                                              <p:pRg st="3" end="3"/>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2771">
                                            <p:txEl>
                                              <p:pRg st="3" end="3"/>
                                            </p:txEl>
                                          </p:spTgt>
                                        </p:tgtEl>
                                        <p:attrNameLst>
                                          <p:attrName>ppt_y</p:attrName>
                                        </p:attrNameLst>
                                      </p:cBhvr>
                                      <p:tavLst>
                                        <p:tav tm="0">
                                          <p:val>
                                            <p:strVal val="#ppt_y-.03"/>
                                          </p:val>
                                        </p:tav>
                                        <p:tav tm="100000">
                                          <p:val>
                                            <p:strVal val="#ppt_y"/>
                                          </p:val>
                                        </p:tav>
                                      </p:tavLst>
                                    </p:anim>
                                  </p:childTnLst>
                                </p:cTn>
                              </p:par>
                              <p:par>
                                <p:cTn id="11" presetID="37" presetClass="entr" presetSubtype="0" fill="hold" nodeType="with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fade">
                                      <p:cBhvr>
                                        <p:cTn id="13" dur="1000"/>
                                        <p:tgtEl>
                                          <p:spTgt spid="3"/>
                                        </p:tgtEl>
                                      </p:cBhvr>
                                    </p:animEffect>
                                    <p:anim calcmode="lin" valueType="num">
                                      <p:cBhvr>
                                        <p:cTn id="14" dur="1000" fill="hold"/>
                                        <p:tgtEl>
                                          <p:spTgt spid="3"/>
                                        </p:tgtEl>
                                        <p:attrNameLst>
                                          <p:attrName>ppt_x</p:attrName>
                                        </p:attrNameLst>
                                      </p:cBhvr>
                                      <p:tavLst>
                                        <p:tav tm="0">
                                          <p:val>
                                            <p:strVal val="#ppt_x"/>
                                          </p:val>
                                        </p:tav>
                                        <p:tav tm="100000">
                                          <p:val>
                                            <p:strVal val="#ppt_x"/>
                                          </p:val>
                                        </p:tav>
                                      </p:tavLst>
                                    </p:anim>
                                    <p:anim calcmode="lin" valueType="num">
                                      <p:cBhvr>
                                        <p:cTn id="15" dur="900" decel="100000" fill="hold"/>
                                        <p:tgtEl>
                                          <p:spTgt spid="3"/>
                                        </p:tgtEl>
                                        <p:attrNameLst>
                                          <p:attrName>ppt_y</p:attrName>
                                        </p:attrNameLst>
                                      </p:cBhvr>
                                      <p:tavLst>
                                        <p:tav tm="0">
                                          <p:val>
                                            <p:strVal val="#ppt_y+1"/>
                                          </p:val>
                                        </p:tav>
                                        <p:tav tm="100000">
                                          <p:val>
                                            <p:strVal val="#ppt_y-.03"/>
                                          </p:val>
                                        </p:tav>
                                      </p:tavLst>
                                    </p:anim>
                                    <p:anim calcmode="lin" valueType="num">
                                      <p:cBhvr>
                                        <p:cTn id="16" dur="100" accel="100000" fill="hold">
                                          <p:stCondLst>
                                            <p:cond delay="900"/>
                                          </p:stCondLst>
                                        </p:cTn>
                                        <p:tgtEl>
                                          <p:spTgt spid="3"/>
                                        </p:tgtEl>
                                        <p:attrNameLst>
                                          <p:attrName>ppt_y</p:attrName>
                                        </p:attrNameLst>
                                      </p:cBhvr>
                                      <p:tavLst>
                                        <p:tav tm="0">
                                          <p:val>
                                            <p:strVal val="#ppt_y-.03"/>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37" presetClass="entr" presetSubtype="0" fill="hold" nodeType="clickEffect">
                                  <p:stCondLst>
                                    <p:cond delay="0"/>
                                  </p:stCondLst>
                                  <p:childTnLst>
                                    <p:set>
                                      <p:cBhvr>
                                        <p:cTn id="20" dur="1" fill="hold">
                                          <p:stCondLst>
                                            <p:cond delay="0"/>
                                          </p:stCondLst>
                                        </p:cTn>
                                        <p:tgtEl>
                                          <p:spTgt spid="4"/>
                                        </p:tgtEl>
                                        <p:attrNameLst>
                                          <p:attrName>style.visibility</p:attrName>
                                        </p:attrNameLst>
                                      </p:cBhvr>
                                      <p:to>
                                        <p:strVal val="visible"/>
                                      </p:to>
                                    </p:set>
                                    <p:animEffect transition="in" filter="fade">
                                      <p:cBhvr>
                                        <p:cTn id="21" dur="1000"/>
                                        <p:tgtEl>
                                          <p:spTgt spid="4"/>
                                        </p:tgtEl>
                                      </p:cBhvr>
                                    </p:animEffect>
                                    <p:anim calcmode="lin" valueType="num">
                                      <p:cBhvr>
                                        <p:cTn id="22" dur="1000" fill="hold"/>
                                        <p:tgtEl>
                                          <p:spTgt spid="4"/>
                                        </p:tgtEl>
                                        <p:attrNameLst>
                                          <p:attrName>ppt_x</p:attrName>
                                        </p:attrNameLst>
                                      </p:cBhvr>
                                      <p:tavLst>
                                        <p:tav tm="0">
                                          <p:val>
                                            <p:strVal val="#ppt_x"/>
                                          </p:val>
                                        </p:tav>
                                        <p:tav tm="100000">
                                          <p:val>
                                            <p:strVal val="#ppt_x"/>
                                          </p:val>
                                        </p:tav>
                                      </p:tavLst>
                                    </p:anim>
                                    <p:anim calcmode="lin" valueType="num">
                                      <p:cBhvr>
                                        <p:cTn id="23" dur="900" decel="100000" fill="hold"/>
                                        <p:tgtEl>
                                          <p:spTgt spid="4"/>
                                        </p:tgtEl>
                                        <p:attrNameLst>
                                          <p:attrName>ppt_y</p:attrName>
                                        </p:attrNameLst>
                                      </p:cBhvr>
                                      <p:tavLst>
                                        <p:tav tm="0">
                                          <p:val>
                                            <p:strVal val="#ppt_y+1"/>
                                          </p:val>
                                        </p:tav>
                                        <p:tav tm="100000">
                                          <p:val>
                                            <p:strVal val="#ppt_y-.03"/>
                                          </p:val>
                                        </p:tav>
                                      </p:tavLst>
                                    </p:anim>
                                    <p:anim calcmode="lin" valueType="num">
                                      <p:cBhvr>
                                        <p:cTn id="24" dur="100" accel="100000" fill="hold">
                                          <p:stCondLst>
                                            <p:cond delay="900"/>
                                          </p:stCondLst>
                                        </p:cTn>
                                        <p:tgtEl>
                                          <p:spTgt spid="4"/>
                                        </p:tgtEl>
                                        <p:attrNameLst>
                                          <p:attrName>ppt_y</p:attrName>
                                        </p:attrNameLst>
                                      </p:cBhvr>
                                      <p:tavLst>
                                        <p:tav tm="0">
                                          <p:val>
                                            <p:strVal val="#ppt_y-.03"/>
                                          </p:val>
                                        </p:tav>
                                        <p:tav tm="100000">
                                          <p:val>
                                            <p:strVal val="#ppt_y"/>
                                          </p:val>
                                        </p:tav>
                                      </p:tavLst>
                                    </p:anim>
                                  </p:childTnLst>
                                </p:cTn>
                              </p:par>
                            </p:childTnLst>
                          </p:cTn>
                        </p:par>
                      </p:childTnLst>
                    </p:cTn>
                  </p:par>
                  <p:par>
                    <p:cTn id="25" fill="hold" nodeType="clickPar">
                      <p:stCondLst>
                        <p:cond delay="indefinite"/>
                      </p:stCondLst>
                      <p:childTnLst>
                        <p:par>
                          <p:cTn id="26" fill="hold" nodeType="withGroup">
                            <p:stCondLst>
                              <p:cond delay="0"/>
                            </p:stCondLst>
                            <p:childTnLst>
                              <p:par>
                                <p:cTn id="27" presetID="37" presetClass="entr" presetSubtype="0" fill="hold" nodeType="clickEffect">
                                  <p:stCondLst>
                                    <p:cond delay="0"/>
                                  </p:stCondLst>
                                  <p:childTnLst>
                                    <p:set>
                                      <p:cBhvr>
                                        <p:cTn id="28" dur="1" fill="hold">
                                          <p:stCondLst>
                                            <p:cond delay="0"/>
                                          </p:stCondLst>
                                        </p:cTn>
                                        <p:tgtEl>
                                          <p:spTgt spid="32777"/>
                                        </p:tgtEl>
                                        <p:attrNameLst>
                                          <p:attrName>style.visibility</p:attrName>
                                        </p:attrNameLst>
                                      </p:cBhvr>
                                      <p:to>
                                        <p:strVal val="visible"/>
                                      </p:to>
                                    </p:set>
                                    <p:animEffect transition="in" filter="fade">
                                      <p:cBhvr>
                                        <p:cTn id="29" dur="1000"/>
                                        <p:tgtEl>
                                          <p:spTgt spid="32777"/>
                                        </p:tgtEl>
                                      </p:cBhvr>
                                    </p:animEffect>
                                    <p:anim calcmode="lin" valueType="num">
                                      <p:cBhvr>
                                        <p:cTn id="30" dur="1000" fill="hold"/>
                                        <p:tgtEl>
                                          <p:spTgt spid="32777"/>
                                        </p:tgtEl>
                                        <p:attrNameLst>
                                          <p:attrName>ppt_x</p:attrName>
                                        </p:attrNameLst>
                                      </p:cBhvr>
                                      <p:tavLst>
                                        <p:tav tm="0">
                                          <p:val>
                                            <p:strVal val="#ppt_x"/>
                                          </p:val>
                                        </p:tav>
                                        <p:tav tm="100000">
                                          <p:val>
                                            <p:strVal val="#ppt_x"/>
                                          </p:val>
                                        </p:tav>
                                      </p:tavLst>
                                    </p:anim>
                                    <p:anim calcmode="lin" valueType="num">
                                      <p:cBhvr>
                                        <p:cTn id="31" dur="900" decel="100000" fill="hold"/>
                                        <p:tgtEl>
                                          <p:spTgt spid="32777"/>
                                        </p:tgtEl>
                                        <p:attrNameLst>
                                          <p:attrName>ppt_y</p:attrName>
                                        </p:attrNameLst>
                                      </p:cBhvr>
                                      <p:tavLst>
                                        <p:tav tm="0">
                                          <p:val>
                                            <p:strVal val="#ppt_y+1"/>
                                          </p:val>
                                        </p:tav>
                                        <p:tav tm="100000">
                                          <p:val>
                                            <p:strVal val="#ppt_y-.03"/>
                                          </p:val>
                                        </p:tav>
                                      </p:tavLst>
                                    </p:anim>
                                    <p:anim calcmode="lin" valueType="num">
                                      <p:cBhvr>
                                        <p:cTn id="32" dur="100" accel="100000" fill="hold">
                                          <p:stCondLst>
                                            <p:cond delay="900"/>
                                          </p:stCondLst>
                                        </p:cTn>
                                        <p:tgtEl>
                                          <p:spTgt spid="32777"/>
                                        </p:tgtEl>
                                        <p:attrNameLst>
                                          <p:attrName>ppt_y</p:attrName>
                                        </p:attrNameLst>
                                      </p:cBhvr>
                                      <p:tavLst>
                                        <p:tav tm="0">
                                          <p:val>
                                            <p:strVal val="#ppt_y-.03"/>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37" presetClass="entr" presetSubtype="0" fill="hold" nodeType="clickEffect">
                                  <p:stCondLst>
                                    <p:cond delay="0"/>
                                  </p:stCondLst>
                                  <p:childTnLst>
                                    <p:set>
                                      <p:cBhvr>
                                        <p:cTn id="36" dur="1" fill="hold">
                                          <p:stCondLst>
                                            <p:cond delay="0"/>
                                          </p:stCondLst>
                                        </p:cTn>
                                        <p:tgtEl>
                                          <p:spTgt spid="32778"/>
                                        </p:tgtEl>
                                        <p:attrNameLst>
                                          <p:attrName>style.visibility</p:attrName>
                                        </p:attrNameLst>
                                      </p:cBhvr>
                                      <p:to>
                                        <p:strVal val="visible"/>
                                      </p:to>
                                    </p:set>
                                    <p:animEffect transition="in" filter="fade">
                                      <p:cBhvr>
                                        <p:cTn id="37" dur="1000"/>
                                        <p:tgtEl>
                                          <p:spTgt spid="32778"/>
                                        </p:tgtEl>
                                      </p:cBhvr>
                                    </p:animEffect>
                                    <p:anim calcmode="lin" valueType="num">
                                      <p:cBhvr>
                                        <p:cTn id="38" dur="1000" fill="hold"/>
                                        <p:tgtEl>
                                          <p:spTgt spid="32778"/>
                                        </p:tgtEl>
                                        <p:attrNameLst>
                                          <p:attrName>ppt_x</p:attrName>
                                        </p:attrNameLst>
                                      </p:cBhvr>
                                      <p:tavLst>
                                        <p:tav tm="0">
                                          <p:val>
                                            <p:strVal val="#ppt_x"/>
                                          </p:val>
                                        </p:tav>
                                        <p:tav tm="100000">
                                          <p:val>
                                            <p:strVal val="#ppt_x"/>
                                          </p:val>
                                        </p:tav>
                                      </p:tavLst>
                                    </p:anim>
                                    <p:anim calcmode="lin" valueType="num">
                                      <p:cBhvr>
                                        <p:cTn id="39" dur="900" decel="100000" fill="hold"/>
                                        <p:tgtEl>
                                          <p:spTgt spid="32778"/>
                                        </p:tgtEl>
                                        <p:attrNameLst>
                                          <p:attrName>ppt_y</p:attrName>
                                        </p:attrNameLst>
                                      </p:cBhvr>
                                      <p:tavLst>
                                        <p:tav tm="0">
                                          <p:val>
                                            <p:strVal val="#ppt_y+1"/>
                                          </p:val>
                                        </p:tav>
                                        <p:tav tm="100000">
                                          <p:val>
                                            <p:strVal val="#ppt_y-.03"/>
                                          </p:val>
                                        </p:tav>
                                      </p:tavLst>
                                    </p:anim>
                                    <p:anim calcmode="lin" valueType="num">
                                      <p:cBhvr>
                                        <p:cTn id="40" dur="100" accel="100000" fill="hold">
                                          <p:stCondLst>
                                            <p:cond delay="900"/>
                                          </p:stCondLst>
                                        </p:cTn>
                                        <p:tgtEl>
                                          <p:spTgt spid="32778"/>
                                        </p:tgtEl>
                                        <p:attrNameLst>
                                          <p:attrName>ppt_y</p:attrName>
                                        </p:attrNameLst>
                                      </p:cBhvr>
                                      <p:tavLst>
                                        <p:tav tm="0">
                                          <p:val>
                                            <p:strVal val="#ppt_y-.03"/>
                                          </p:val>
                                        </p:tav>
                                        <p:tav tm="100000">
                                          <p:val>
                                            <p:strVal val="#ppt_y"/>
                                          </p:val>
                                        </p:tav>
                                      </p:tavLst>
                                    </p:anim>
                                  </p:childTnLst>
                                </p:cTn>
                              </p:par>
                            </p:childTnLst>
                          </p:cTn>
                        </p:par>
                      </p:childTnLst>
                    </p:cTn>
                  </p:par>
                  <p:par>
                    <p:cTn id="41" fill="hold" nodeType="clickPar">
                      <p:stCondLst>
                        <p:cond delay="indefinite"/>
                      </p:stCondLst>
                      <p:childTnLst>
                        <p:par>
                          <p:cTn id="42" fill="hold" nodeType="withGroup">
                            <p:stCondLst>
                              <p:cond delay="0"/>
                            </p:stCondLst>
                            <p:childTnLst>
                              <p:par>
                                <p:cTn id="43" presetID="37" presetClass="entr" presetSubtype="0" fill="hold" nodeType="clickEffect">
                                  <p:stCondLst>
                                    <p:cond delay="0"/>
                                  </p:stCondLst>
                                  <p:childTnLst>
                                    <p:set>
                                      <p:cBhvr>
                                        <p:cTn id="44" dur="1" fill="hold">
                                          <p:stCondLst>
                                            <p:cond delay="0"/>
                                          </p:stCondLst>
                                        </p:cTn>
                                        <p:tgtEl>
                                          <p:spTgt spid="14"/>
                                        </p:tgtEl>
                                        <p:attrNameLst>
                                          <p:attrName>style.visibility</p:attrName>
                                        </p:attrNameLst>
                                      </p:cBhvr>
                                      <p:to>
                                        <p:strVal val="visible"/>
                                      </p:to>
                                    </p:set>
                                    <p:animEffect transition="in" filter="fade">
                                      <p:cBhvr>
                                        <p:cTn id="45" dur="1000"/>
                                        <p:tgtEl>
                                          <p:spTgt spid="14"/>
                                        </p:tgtEl>
                                      </p:cBhvr>
                                    </p:animEffect>
                                    <p:anim calcmode="lin" valueType="num">
                                      <p:cBhvr>
                                        <p:cTn id="46" dur="1000" fill="hold"/>
                                        <p:tgtEl>
                                          <p:spTgt spid="14"/>
                                        </p:tgtEl>
                                        <p:attrNameLst>
                                          <p:attrName>ppt_x</p:attrName>
                                        </p:attrNameLst>
                                      </p:cBhvr>
                                      <p:tavLst>
                                        <p:tav tm="0">
                                          <p:val>
                                            <p:strVal val="#ppt_x"/>
                                          </p:val>
                                        </p:tav>
                                        <p:tav tm="100000">
                                          <p:val>
                                            <p:strVal val="#ppt_x"/>
                                          </p:val>
                                        </p:tav>
                                      </p:tavLst>
                                    </p:anim>
                                    <p:anim calcmode="lin" valueType="num">
                                      <p:cBhvr>
                                        <p:cTn id="47" dur="900" decel="100000" fill="hold"/>
                                        <p:tgtEl>
                                          <p:spTgt spid="14"/>
                                        </p:tgtEl>
                                        <p:attrNameLst>
                                          <p:attrName>ppt_y</p:attrName>
                                        </p:attrNameLst>
                                      </p:cBhvr>
                                      <p:tavLst>
                                        <p:tav tm="0">
                                          <p:val>
                                            <p:strVal val="#ppt_y+1"/>
                                          </p:val>
                                        </p:tav>
                                        <p:tav tm="100000">
                                          <p:val>
                                            <p:strVal val="#ppt_y-.03"/>
                                          </p:val>
                                        </p:tav>
                                      </p:tavLst>
                                    </p:anim>
                                    <p:anim calcmode="lin" valueType="num">
                                      <p:cBhvr>
                                        <p:cTn id="48" dur="100" accel="100000" fill="hold">
                                          <p:stCondLst>
                                            <p:cond delay="900"/>
                                          </p:stCondLst>
                                        </p:cTn>
                                        <p:tgtEl>
                                          <p:spTgt spid="14"/>
                                        </p:tgtEl>
                                        <p:attrNameLst>
                                          <p:attrName>ppt_y</p:attrName>
                                        </p:attrNameLst>
                                      </p:cBhvr>
                                      <p:tavLst>
                                        <p:tav tm="0">
                                          <p:val>
                                            <p:strVal val="#ppt_y-.03"/>
                                          </p:val>
                                        </p:tav>
                                        <p:tav tm="100000">
                                          <p:val>
                                            <p:strVal val="#ppt_y"/>
                                          </p:val>
                                        </p:tav>
                                      </p:tavLst>
                                    </p:anim>
                                  </p:childTnLst>
                                </p:cTn>
                              </p:par>
                            </p:childTnLst>
                          </p:cTn>
                        </p:par>
                      </p:childTnLst>
                    </p:cTn>
                  </p:par>
                  <p:par>
                    <p:cTn id="49" fill="hold" nodeType="clickPar">
                      <p:stCondLst>
                        <p:cond delay="indefinite"/>
                      </p:stCondLst>
                      <p:childTnLst>
                        <p:par>
                          <p:cTn id="50" fill="hold" nodeType="withGroup">
                            <p:stCondLst>
                              <p:cond delay="0"/>
                            </p:stCondLst>
                            <p:childTnLst>
                              <p:par>
                                <p:cTn id="51" presetID="37" presetClass="entr" presetSubtype="0" fill="hold" nodeType="clickEffect">
                                  <p:stCondLst>
                                    <p:cond delay="0"/>
                                  </p:stCondLst>
                                  <p:childTnLst>
                                    <p:set>
                                      <p:cBhvr>
                                        <p:cTn id="52" dur="1" fill="hold">
                                          <p:stCondLst>
                                            <p:cond delay="0"/>
                                          </p:stCondLst>
                                        </p:cTn>
                                        <p:tgtEl>
                                          <p:spTgt spid="15"/>
                                        </p:tgtEl>
                                        <p:attrNameLst>
                                          <p:attrName>style.visibility</p:attrName>
                                        </p:attrNameLst>
                                      </p:cBhvr>
                                      <p:to>
                                        <p:strVal val="visible"/>
                                      </p:to>
                                    </p:set>
                                    <p:animEffect transition="in" filter="fade">
                                      <p:cBhvr>
                                        <p:cTn id="53" dur="1000"/>
                                        <p:tgtEl>
                                          <p:spTgt spid="15"/>
                                        </p:tgtEl>
                                      </p:cBhvr>
                                    </p:animEffect>
                                    <p:anim calcmode="lin" valueType="num">
                                      <p:cBhvr>
                                        <p:cTn id="54" dur="1000" fill="hold"/>
                                        <p:tgtEl>
                                          <p:spTgt spid="15"/>
                                        </p:tgtEl>
                                        <p:attrNameLst>
                                          <p:attrName>ppt_x</p:attrName>
                                        </p:attrNameLst>
                                      </p:cBhvr>
                                      <p:tavLst>
                                        <p:tav tm="0">
                                          <p:val>
                                            <p:strVal val="#ppt_x"/>
                                          </p:val>
                                        </p:tav>
                                        <p:tav tm="100000">
                                          <p:val>
                                            <p:strVal val="#ppt_x"/>
                                          </p:val>
                                        </p:tav>
                                      </p:tavLst>
                                    </p:anim>
                                    <p:anim calcmode="lin" valueType="num">
                                      <p:cBhvr>
                                        <p:cTn id="55" dur="900" decel="100000" fill="hold"/>
                                        <p:tgtEl>
                                          <p:spTgt spid="15"/>
                                        </p:tgtEl>
                                        <p:attrNameLst>
                                          <p:attrName>ppt_y</p:attrName>
                                        </p:attrNameLst>
                                      </p:cBhvr>
                                      <p:tavLst>
                                        <p:tav tm="0">
                                          <p:val>
                                            <p:strVal val="#ppt_y+1"/>
                                          </p:val>
                                        </p:tav>
                                        <p:tav tm="100000">
                                          <p:val>
                                            <p:strVal val="#ppt_y-.03"/>
                                          </p:val>
                                        </p:tav>
                                      </p:tavLst>
                                    </p:anim>
                                    <p:anim calcmode="lin" valueType="num">
                                      <p:cBhvr>
                                        <p:cTn id="56" dur="100" accel="100000" fill="hold">
                                          <p:stCondLst>
                                            <p:cond delay="900"/>
                                          </p:stCondLst>
                                        </p:cTn>
                                        <p:tgtEl>
                                          <p:spTgt spid="15"/>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Larsoen_master slide">
  <a:themeElements>
    <a:clrScheme name="Larsoen_master slid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soen_master slid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arsoen_master slid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Larsoen_master slid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Larsoen_master slid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Larsoen_master slid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Larsoen_master slid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Larsoen_master slid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Larsoen_master slid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Larsoen_master slid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Larsoen_master slid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Larsoen_master slid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Larsoen_master slid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Larsoen_master slid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Larsoen_master slide</Template>
  <TotalTime>619</TotalTime>
  <Words>384</Words>
  <Application>Microsoft Office PowerPoint</Application>
  <PresentationFormat>On-screen Show (4:3)</PresentationFormat>
  <Paragraphs>47</Paragraphs>
  <Slides>14</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14</vt:i4>
      </vt:variant>
    </vt:vector>
  </HeadingPairs>
  <TitlesOfParts>
    <vt:vector size="17" baseType="lpstr">
      <vt:lpstr>Arial</vt:lpstr>
      <vt:lpstr>Wingdings</vt:lpstr>
      <vt:lpstr>Larsoen_master slide</vt:lpstr>
      <vt:lpstr>PowerPoint Presentation</vt:lpstr>
      <vt:lpstr>PowerPoint Presentation</vt:lpstr>
      <vt:lpstr>Objective</vt:lpstr>
      <vt:lpstr>PowerPoint Presentation</vt:lpstr>
      <vt:lpstr>Analyzing the Graph of a Function</vt:lpstr>
      <vt:lpstr>Analyzing the Graph of a Function</vt:lpstr>
      <vt:lpstr>Analyzing the Graph of a Function</vt:lpstr>
      <vt:lpstr>Analyzing the Graph of a Function</vt:lpstr>
      <vt:lpstr>Example 1 – Sketching the Graph of a Rational Function</vt:lpstr>
      <vt:lpstr>Example 1 – Solution</vt:lpstr>
      <vt:lpstr>Example 1 – Solution</vt:lpstr>
      <vt:lpstr>Example 1 – Solution</vt:lpstr>
      <vt:lpstr>Analyzing the Graph of a Function</vt:lpstr>
      <vt:lpstr>Analyzing the Graph of a Function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ssharma</dc:creator>
  <cp:lastModifiedBy>Sivasubramanian, Venkatesan</cp:lastModifiedBy>
  <cp:revision>180</cp:revision>
  <dcterms:created xsi:type="dcterms:W3CDTF">2008-11-21T04:28:28Z</dcterms:created>
  <dcterms:modified xsi:type="dcterms:W3CDTF">2018-08-01T09:37:59Z</dcterms:modified>
</cp:coreProperties>
</file>