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90" r:id="rId2"/>
    <p:sldId id="287" r:id="rId3"/>
    <p:sldId id="256" r:id="rId4"/>
    <p:sldId id="259" r:id="rId5"/>
    <p:sldId id="278" r:id="rId6"/>
    <p:sldId id="261" r:id="rId7"/>
    <p:sldId id="262" r:id="rId8"/>
    <p:sldId id="281" r:id="rId9"/>
    <p:sldId id="263" r:id="rId10"/>
    <p:sldId id="288" r:id="rId11"/>
    <p:sldId id="264" r:id="rId12"/>
    <p:sldId id="269" r:id="rId13"/>
    <p:sldId id="265" r:id="rId14"/>
    <p:sldId id="282" r:id="rId15"/>
    <p:sldId id="266" r:id="rId16"/>
    <p:sldId id="280" r:id="rId17"/>
    <p:sldId id="268" r:id="rId18"/>
    <p:sldId id="271" r:id="rId19"/>
    <p:sldId id="272" r:id="rId20"/>
    <p:sldId id="284" r:id="rId21"/>
    <p:sldId id="273" r:id="rId22"/>
    <p:sldId id="283" r:id="rId23"/>
    <p:sldId id="274" r:id="rId24"/>
    <p:sldId id="285" r:id="rId25"/>
    <p:sldId id="275" r:id="rId26"/>
    <p:sldId id="276" r:id="rId27"/>
    <p:sldId id="277"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7DBC"/>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6187" autoAdjust="0"/>
  </p:normalViewPr>
  <p:slideViewPr>
    <p:cSldViewPr>
      <p:cViewPr varScale="1">
        <p:scale>
          <a:sx n="106" d="100"/>
          <a:sy n="106" d="100"/>
        </p:scale>
        <p:origin x="108"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7ADCA0D-B148-444B-89E9-01B3A26F73EF}" type="slidenum">
              <a:rPr lang="en-US" altLang="en-US"/>
              <a:pPr>
                <a:defRPr/>
              </a:pPr>
              <a:t>‹#›</a:t>
            </a:fld>
            <a:endParaRPr lang="en-US" altLang="en-US"/>
          </a:p>
        </p:txBody>
      </p:sp>
    </p:spTree>
    <p:extLst>
      <p:ext uri="{BB962C8B-B14F-4D97-AF65-F5344CB8AC3E}">
        <p14:creationId xmlns:p14="http://schemas.microsoft.com/office/powerpoint/2010/main" val="2716054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EB0EF7-8D85-48CD-A802-C5E786DAB6C8}" type="slidenum">
              <a:rPr lang="en-US" altLang="en-US"/>
              <a:pPr/>
              <a:t>2</a:t>
            </a:fld>
            <a:endParaRPr lang="en-US" altLang="en-US"/>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1539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179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922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75"/>
            <a:ext cx="2057400" cy="5373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0375"/>
            <a:ext cx="6019800" cy="5373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3459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5816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464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081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0154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827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1529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491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485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194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1"/>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Rectangle 2"/>
          <p:cNvSpPr>
            <a:spLocks noGrp="1" noChangeArrowheads="1"/>
          </p:cNvSpPr>
          <p:nvPr>
            <p:ph type="body" idx="1"/>
          </p:nvPr>
        </p:nvSpPr>
        <p:spPr bwMode="auto">
          <a:xfrm>
            <a:off x="457200" y="13081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6037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endParaRPr lang="en-US"/>
          </a:p>
        </p:txBody>
      </p:sp>
      <p:sp>
        <p:nvSpPr>
          <p:cNvPr id="13324" name="Text Box 12"/>
          <p:cNvSpPr txBox="1">
            <a:spLocks noChangeArrowheads="1"/>
          </p:cNvSpPr>
          <p:nvPr userDrawn="1"/>
        </p:nvSpPr>
        <p:spPr bwMode="auto">
          <a:xfrm>
            <a:off x="8543925" y="6172200"/>
            <a:ext cx="600075" cy="366713"/>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fld id="{30433F9C-F1B1-40B9-AABE-22A1B14CCA9E}" type="slidenum">
              <a:rPr lang="en-US" altLang="en-US" smtClean="0"/>
              <a:pPr eaLnBrk="1" hangingPunct="1">
                <a:spcBef>
                  <a:spcPct val="50000"/>
                </a:spcBef>
                <a:defRPr/>
              </a:pPr>
              <a:t>‹#›</a:t>
            </a:fld>
            <a:endParaRPr lang="en-US"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10" Type="http://schemas.openxmlformats.org/officeDocument/2006/relationships/image" Target="../media/image23.wmf"/><Relationship Id="rId4" Type="http://schemas.openxmlformats.org/officeDocument/2006/relationships/image" Target="../media/image17.wmf"/><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6" descr="Cover page.&#10;"/>
          <p:cNvGrpSpPr>
            <a:grpSpLocks/>
          </p:cNvGrpSpPr>
          <p:nvPr/>
        </p:nvGrpSpPr>
        <p:grpSpPr bwMode="auto">
          <a:xfrm>
            <a:off x="0" y="0"/>
            <a:ext cx="9144000" cy="6324600"/>
            <a:chOff x="0" y="266400"/>
            <a:chExt cx="9144000" cy="6325200"/>
          </a:xfrm>
        </p:grpSpPr>
        <p:sp>
          <p:nvSpPr>
            <p:cNvPr id="8" name="Rectangle 7"/>
            <p:cNvSpPr/>
            <p:nvPr/>
          </p:nvSpPr>
          <p:spPr>
            <a:xfrm>
              <a:off x="0" y="266400"/>
              <a:ext cx="9144000" cy="6325200"/>
            </a:xfrm>
            <a:prstGeom prst="rect">
              <a:avLst/>
            </a:prstGeom>
            <a:solidFill>
              <a:srgbClr val="D7181E"/>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9" name="Round Diagonal Corner Rectangle 8"/>
            <p:cNvSpPr>
              <a:spLocks noChangeAspect="1"/>
            </p:cNvSpPr>
            <p:nvPr/>
          </p:nvSpPr>
          <p:spPr>
            <a:xfrm>
              <a:off x="112713" y="369598"/>
              <a:ext cx="8918575" cy="6118805"/>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075" name="Text Box 3"/>
          <p:cNvSpPr txBox="1">
            <a:spLocks noChangeArrowheads="1"/>
          </p:cNvSpPr>
          <p:nvPr/>
        </p:nvSpPr>
        <p:spPr bwMode="auto">
          <a:xfrm>
            <a:off x="2209800" y="152400"/>
            <a:ext cx="6819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IN" altLang="en-US" sz="4000" b="1">
                <a:cs typeface="Arial" panose="020B0604020202020204" pitchFamily="34" charset="0"/>
              </a:rPr>
              <a:t>Applications of Differentiation</a:t>
            </a:r>
            <a:endParaRPr lang="en-US" altLang="en-US" sz="4000" b="1">
              <a:cs typeface="Arial" panose="020B0604020202020204" pitchFamily="34" charset="0"/>
            </a:endParaRPr>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a:solidFill>
                  <a:schemeClr val="bg1"/>
                </a:solidFill>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8" name="Text Box 4"/>
          <p:cNvSpPr txBox="1">
            <a:spLocks noChangeArrowheads="1"/>
          </p:cNvSpPr>
          <p:nvPr/>
        </p:nvSpPr>
        <p:spPr bwMode="auto">
          <a:xfrm>
            <a:off x="1139825" y="228600"/>
            <a:ext cx="536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E72D36"/>
                </a:solidFill>
              </a:rPr>
              <a:t>3</a:t>
            </a:r>
          </a:p>
        </p:txBody>
      </p:sp>
      <p:pic>
        <p:nvPicPr>
          <p:cNvPr id="3079" name="Picture 1" descr="Cover pag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Concavity</a:t>
            </a:r>
          </a:p>
        </p:txBody>
      </p:sp>
      <p:sp>
        <p:nvSpPr>
          <p:cNvPr id="13315" name="TextBox 6"/>
          <p:cNvSpPr txBox="1">
            <a:spLocks noChangeArrowheads="1"/>
          </p:cNvSpPr>
          <p:nvPr/>
        </p:nvSpPr>
        <p:spPr bwMode="auto">
          <a:xfrm>
            <a:off x="457200" y="13716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To apply Theorem 3.7, locate the </a:t>
            </a:r>
            <a:r>
              <a:rPr lang="en-US" altLang="en-US" i="1"/>
              <a:t>x</a:t>
            </a:r>
            <a:r>
              <a:rPr lang="en-US" altLang="en-US"/>
              <a:t>-values at which</a:t>
            </a:r>
          </a:p>
          <a:p>
            <a:pPr eaLnBrk="1" hangingPunct="1">
              <a:spcBef>
                <a:spcPct val="0"/>
              </a:spcBef>
              <a:buFontTx/>
              <a:buNone/>
            </a:pPr>
            <a:r>
              <a:rPr lang="en-US" altLang="en-US" i="1"/>
              <a:t>f"</a:t>
            </a:r>
            <a:r>
              <a:rPr lang="en-US" altLang="en-US" sz="1000" i="1"/>
              <a:t> </a:t>
            </a:r>
            <a:r>
              <a:rPr lang="en-US" altLang="en-US"/>
              <a:t>(</a:t>
            </a:r>
            <a:r>
              <a:rPr lang="en-US" altLang="en-US" i="1"/>
              <a:t>x</a:t>
            </a:r>
            <a:r>
              <a:rPr lang="en-US" altLang="en-US"/>
              <a:t>) = 0 or </a:t>
            </a:r>
            <a:r>
              <a:rPr lang="en-US" altLang="en-US" i="1"/>
              <a:t>f"</a:t>
            </a:r>
            <a:r>
              <a:rPr lang="en-US" altLang="en-US" sz="1000" i="1"/>
              <a:t> </a:t>
            </a:r>
            <a:r>
              <a:rPr lang="en-US" altLang="en-US"/>
              <a:t>(</a:t>
            </a:r>
            <a:r>
              <a:rPr lang="en-US" altLang="en-US" i="1"/>
              <a:t>x</a:t>
            </a:r>
            <a:r>
              <a:rPr lang="en-US" altLang="en-US"/>
              <a:t>) does not exist. Use these </a:t>
            </a:r>
            <a:r>
              <a:rPr lang="en-US" altLang="en-US" i="1"/>
              <a:t>x-</a:t>
            </a:r>
            <a:r>
              <a:rPr lang="en-US" altLang="en-US"/>
              <a:t>values to determine test intervals. Finally, test the sign of </a:t>
            </a:r>
            <a:r>
              <a:rPr lang="en-US" altLang="en-US" i="1"/>
              <a:t>f"</a:t>
            </a:r>
            <a:r>
              <a:rPr lang="en-US" altLang="en-US" sz="1000" i="1"/>
              <a:t> </a:t>
            </a:r>
            <a:r>
              <a:rPr lang="en-US" altLang="en-US"/>
              <a:t>(</a:t>
            </a:r>
            <a:r>
              <a:rPr lang="en-US" altLang="en-US" i="1"/>
              <a:t>x</a:t>
            </a:r>
            <a:r>
              <a:rPr lang="en-US" altLang="en-US"/>
              <a:t>) in each of the test intervals.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47688" y="319088"/>
            <a:ext cx="8229600" cy="685800"/>
          </a:xfrm>
          <a:noFill/>
        </p:spPr>
        <p:txBody>
          <a:bodyPr/>
          <a:lstStyle/>
          <a:p>
            <a:pPr eaLnBrk="1" hangingPunct="1"/>
            <a:r>
              <a:rPr lang="en-US" altLang="en-US" sz="3900" smtClean="0">
                <a:solidFill>
                  <a:schemeClr val="bg1"/>
                </a:solidFill>
              </a:rPr>
              <a:t>Example 1 – </a:t>
            </a:r>
            <a:r>
              <a:rPr lang="en-US" altLang="en-US" sz="3900" i="1" smtClean="0">
                <a:solidFill>
                  <a:schemeClr val="bg1"/>
                </a:solidFill>
              </a:rPr>
              <a:t>Determining Concavity</a:t>
            </a:r>
          </a:p>
        </p:txBody>
      </p:sp>
      <p:sp>
        <p:nvSpPr>
          <p:cNvPr id="36867" name="Rectangle 3"/>
          <p:cNvSpPr>
            <a:spLocks noGrp="1" noChangeArrowheads="1"/>
          </p:cNvSpPr>
          <p:nvPr>
            <p:ph type="body" idx="1"/>
          </p:nvPr>
        </p:nvSpPr>
        <p:spPr>
          <a:xfrm>
            <a:off x="457200" y="1370013"/>
            <a:ext cx="8229600" cy="5256212"/>
          </a:xfrm>
        </p:spPr>
        <p:txBody>
          <a:bodyPr/>
          <a:lstStyle/>
          <a:p>
            <a:pPr marL="0" indent="0" eaLnBrk="1" hangingPunct="1">
              <a:buFont typeface="Wingdings" panose="05000000000000000000" pitchFamily="2" charset="2"/>
              <a:buNone/>
              <a:defRPr/>
            </a:pPr>
            <a:r>
              <a:rPr lang="en-US" altLang="en-US" dirty="0" smtClean="0"/>
              <a:t>Determine the open intervals on which the graph of</a:t>
            </a:r>
          </a:p>
          <a:p>
            <a:pPr marL="0" indent="0" eaLnBrk="1" hangingPunct="1">
              <a:buFont typeface="Wingdings" panose="05000000000000000000" pitchFamily="2" charset="2"/>
              <a:buNone/>
              <a:defRPr/>
            </a:pPr>
            <a:endParaRPr lang="en-US" altLang="en-US" dirty="0" smtClean="0"/>
          </a:p>
          <a:p>
            <a:pPr marL="0" indent="0" eaLnBrk="1" hangingPunct="1">
              <a:buFont typeface="Wingdings" panose="05000000000000000000" pitchFamily="2" charset="2"/>
              <a:buNone/>
              <a:defRPr/>
            </a:pPr>
            <a:endParaRPr lang="en-US" altLang="en-US" dirty="0" smtClean="0"/>
          </a:p>
          <a:p>
            <a:pPr marL="0" indent="0" eaLnBrk="1" hangingPunct="1">
              <a:buFont typeface="Wingdings" panose="05000000000000000000" pitchFamily="2" charset="2"/>
              <a:buNone/>
              <a:defRPr/>
            </a:pPr>
            <a:r>
              <a:rPr lang="en-US" altLang="en-US" dirty="0" smtClean="0"/>
              <a:t>is concave upward or concave downward.</a:t>
            </a:r>
          </a:p>
          <a:p>
            <a:pPr marL="0" indent="0" eaLnBrk="1" hangingPunct="1">
              <a:buFont typeface="Wingdings" panose="05000000000000000000" pitchFamily="2" charset="2"/>
              <a:buNone/>
              <a:defRPr/>
            </a:pPr>
            <a:endParaRPr lang="en-US" altLang="en-US" b="1" dirty="0" smtClean="0">
              <a:solidFill>
                <a:srgbClr val="0073AE"/>
              </a:solidFill>
            </a:endParaRPr>
          </a:p>
          <a:p>
            <a:pPr marL="0" indent="0" eaLnBrk="1" hangingPunct="1">
              <a:buFont typeface="Wingdings" panose="05000000000000000000" pitchFamily="2" charset="2"/>
              <a:buNone/>
              <a:defRPr/>
            </a:pPr>
            <a:r>
              <a:rPr lang="en-US" altLang="en-US" kern="1200" dirty="0">
                <a:solidFill>
                  <a:srgbClr val="D7181E"/>
                </a:solidFill>
                <a:cs typeface="Arial" panose="020B0604020202020204" pitchFamily="34" charset="0"/>
              </a:rPr>
              <a:t>Solution:</a:t>
            </a:r>
          </a:p>
          <a:p>
            <a:pPr marL="0" indent="0" eaLnBrk="1" hangingPunct="1">
              <a:buFont typeface="Wingdings" panose="05000000000000000000" pitchFamily="2" charset="2"/>
              <a:buNone/>
              <a:defRPr/>
            </a:pPr>
            <a:r>
              <a:rPr lang="en-US" altLang="en-US" dirty="0" smtClean="0"/>
              <a:t>Begin by observing that </a:t>
            </a:r>
            <a:r>
              <a:rPr lang="en-US" altLang="en-US" i="1" dirty="0" smtClean="0"/>
              <a:t>f </a:t>
            </a:r>
            <a:r>
              <a:rPr lang="en-US" altLang="en-US" dirty="0" smtClean="0"/>
              <a:t>is continuous on the entire real </a:t>
            </a:r>
            <a:r>
              <a:rPr lang="en-IN" dirty="0"/>
              <a:t>number</a:t>
            </a:r>
            <a:r>
              <a:rPr lang="en-US" altLang="en-US" dirty="0" smtClean="0"/>
              <a:t> line.</a:t>
            </a:r>
          </a:p>
          <a:p>
            <a:pPr marL="0" indent="0" eaLnBrk="1" hangingPunct="1">
              <a:buFont typeface="Wingdings" panose="05000000000000000000" pitchFamily="2" charset="2"/>
              <a:buNone/>
              <a:defRPr/>
            </a:pPr>
            <a:endParaRPr lang="en-US" altLang="en-US" sz="1000" dirty="0" smtClean="0"/>
          </a:p>
          <a:p>
            <a:pPr marL="0" indent="0" eaLnBrk="1" hangingPunct="1">
              <a:buFont typeface="Wingdings" panose="05000000000000000000" pitchFamily="2" charset="2"/>
              <a:buNone/>
              <a:defRPr/>
            </a:pPr>
            <a:r>
              <a:rPr lang="en-US" altLang="en-US" dirty="0" smtClean="0"/>
              <a:t>Next, find the second derivative of </a:t>
            </a:r>
            <a:r>
              <a:rPr lang="en-US" altLang="en-US" i="1" dirty="0" smtClean="0"/>
              <a:t>f</a:t>
            </a:r>
            <a:r>
              <a:rPr lang="en-US" altLang="en-US" dirty="0" smtClean="0"/>
              <a:t>.</a:t>
            </a:r>
          </a:p>
        </p:txBody>
      </p:sp>
      <p:pic>
        <p:nvPicPr>
          <p:cNvPr id="14340" name="Picture 4" descr="f(x) = 6/(x^2 + 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17526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11" descr="f(x) = 6((x^2 + 3)^(negative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638800"/>
            <a:ext cx="2743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2" descr="Rewrite original functio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53088"/>
            <a:ext cx="245903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6867">
                                            <p:txEl>
                                              <p:pRg st="5" end="5"/>
                                            </p:txEl>
                                          </p:spTgt>
                                        </p:tgtEl>
                                        <p:attrNameLst>
                                          <p:attrName>style.visibility</p:attrName>
                                        </p:attrNameLst>
                                      </p:cBhvr>
                                      <p:to>
                                        <p:strVal val="visible"/>
                                      </p:to>
                                    </p:set>
                                    <p:animEffect transition="in" filter="fade">
                                      <p:cBhvr>
                                        <p:cTn id="7" dur="1000"/>
                                        <p:tgtEl>
                                          <p:spTgt spid="36867">
                                            <p:txEl>
                                              <p:pRg st="5" end="5"/>
                                            </p:txEl>
                                          </p:spTgt>
                                        </p:tgtEl>
                                      </p:cBhvr>
                                    </p:animEffect>
                                    <p:anim calcmode="lin" valueType="num">
                                      <p:cBhvr>
                                        <p:cTn id="8" dur="10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6867">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67">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6867">
                                            <p:txEl>
                                              <p:pRg st="6" end="6"/>
                                            </p:txEl>
                                          </p:spTgt>
                                        </p:tgtEl>
                                        <p:attrNameLst>
                                          <p:attrName>style.visibility</p:attrName>
                                        </p:attrNameLst>
                                      </p:cBhvr>
                                      <p:to>
                                        <p:strVal val="visible"/>
                                      </p:to>
                                    </p:set>
                                    <p:animEffect transition="in" filter="fade">
                                      <p:cBhvr>
                                        <p:cTn id="13" dur="1000"/>
                                        <p:tgtEl>
                                          <p:spTgt spid="36867">
                                            <p:txEl>
                                              <p:pRg st="6" end="6"/>
                                            </p:txEl>
                                          </p:spTgt>
                                        </p:tgtEl>
                                      </p:cBhvr>
                                    </p:animEffect>
                                    <p:anim calcmode="lin" valueType="num">
                                      <p:cBhvr>
                                        <p:cTn id="14" dur="10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6867">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36867">
                                            <p:txEl>
                                              <p:pRg st="8" end="8"/>
                                            </p:txEl>
                                          </p:spTgt>
                                        </p:tgtEl>
                                        <p:attrNameLst>
                                          <p:attrName>style.visibility</p:attrName>
                                        </p:attrNameLst>
                                      </p:cBhvr>
                                      <p:to>
                                        <p:strVal val="visible"/>
                                      </p:to>
                                    </p:set>
                                    <p:animEffect transition="in" filter="fade">
                                      <p:cBhvr>
                                        <p:cTn id="21" dur="1000"/>
                                        <p:tgtEl>
                                          <p:spTgt spid="36867">
                                            <p:txEl>
                                              <p:pRg st="8" end="8"/>
                                            </p:txEl>
                                          </p:spTgt>
                                        </p:tgtEl>
                                      </p:cBhvr>
                                    </p:animEffect>
                                    <p:anim calcmode="lin" valueType="num">
                                      <p:cBhvr>
                                        <p:cTn id="22" dur="10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6867">
                                            <p:txEl>
                                              <p:pRg st="8" end="8"/>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6867">
                                            <p:txEl>
                                              <p:pRg st="8" end="8"/>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6875"/>
                                        </p:tgtEl>
                                        <p:attrNameLst>
                                          <p:attrName>style.visibility</p:attrName>
                                        </p:attrNameLst>
                                      </p:cBhvr>
                                      <p:to>
                                        <p:strVal val="visible"/>
                                      </p:to>
                                    </p:set>
                                    <p:animEffect transition="in" filter="fade">
                                      <p:cBhvr>
                                        <p:cTn id="27" dur="1000"/>
                                        <p:tgtEl>
                                          <p:spTgt spid="36875"/>
                                        </p:tgtEl>
                                      </p:cBhvr>
                                    </p:animEffect>
                                    <p:anim calcmode="lin" valueType="num">
                                      <p:cBhvr>
                                        <p:cTn id="28" dur="1000" fill="hold"/>
                                        <p:tgtEl>
                                          <p:spTgt spid="36875"/>
                                        </p:tgtEl>
                                        <p:attrNameLst>
                                          <p:attrName>ppt_x</p:attrName>
                                        </p:attrNameLst>
                                      </p:cBhvr>
                                      <p:tavLst>
                                        <p:tav tm="0">
                                          <p:val>
                                            <p:strVal val="#ppt_x"/>
                                          </p:val>
                                        </p:tav>
                                        <p:tav tm="100000">
                                          <p:val>
                                            <p:strVal val="#ppt_x"/>
                                          </p:val>
                                        </p:tav>
                                      </p:tavLst>
                                    </p:anim>
                                    <p:anim calcmode="lin" valueType="num">
                                      <p:cBhvr>
                                        <p:cTn id="29" dur="900" decel="100000" fill="hold"/>
                                        <p:tgtEl>
                                          <p:spTgt spid="3687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6875"/>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6876"/>
                                        </p:tgtEl>
                                        <p:attrNameLst>
                                          <p:attrName>style.visibility</p:attrName>
                                        </p:attrNameLst>
                                      </p:cBhvr>
                                      <p:to>
                                        <p:strVal val="visible"/>
                                      </p:to>
                                    </p:set>
                                    <p:animEffect transition="in" filter="fade">
                                      <p:cBhvr>
                                        <p:cTn id="33" dur="1000"/>
                                        <p:tgtEl>
                                          <p:spTgt spid="36876"/>
                                        </p:tgtEl>
                                      </p:cBhvr>
                                    </p:animEffect>
                                    <p:anim calcmode="lin" valueType="num">
                                      <p:cBhvr>
                                        <p:cTn id="34" dur="1000" fill="hold"/>
                                        <p:tgtEl>
                                          <p:spTgt spid="36876"/>
                                        </p:tgtEl>
                                        <p:attrNameLst>
                                          <p:attrName>ppt_x</p:attrName>
                                        </p:attrNameLst>
                                      </p:cBhvr>
                                      <p:tavLst>
                                        <p:tav tm="0">
                                          <p:val>
                                            <p:strVal val="#ppt_x"/>
                                          </p:val>
                                        </p:tav>
                                        <p:tav tm="100000">
                                          <p:val>
                                            <p:strVal val="#ppt_x"/>
                                          </p:val>
                                        </p:tav>
                                      </p:tavLst>
                                    </p:anim>
                                    <p:anim calcmode="lin" valueType="num">
                                      <p:cBhvr>
                                        <p:cTn id="35" dur="900" decel="100000" fill="hold"/>
                                        <p:tgtEl>
                                          <p:spTgt spid="3687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68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6" name="Rectangle 18"/>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dirty="0"/>
          </a:p>
          <a:p>
            <a:pPr eaLnBrk="1" hangingPunct="1">
              <a:spcBef>
                <a:spcPct val="50000"/>
              </a:spcBef>
              <a:buFontTx/>
              <a:buNone/>
            </a:pPr>
            <a:endParaRPr lang="en-US" altLang="en-US" dirty="0"/>
          </a:p>
          <a:p>
            <a:pPr eaLnBrk="1" hangingPunct="1">
              <a:spcBef>
                <a:spcPct val="50000"/>
              </a:spcBef>
              <a:buFontTx/>
              <a:buNone/>
            </a:pPr>
            <a:endParaRPr lang="en-US" altLang="en-US" dirty="0"/>
          </a:p>
          <a:p>
            <a:pPr eaLnBrk="1" hangingPunct="1">
              <a:spcBef>
                <a:spcPct val="50000"/>
              </a:spcBef>
              <a:buFontTx/>
              <a:buNone/>
            </a:pPr>
            <a:endParaRPr lang="en-US" altLang="en-US" dirty="0"/>
          </a:p>
          <a:p>
            <a:pPr eaLnBrk="1" hangingPunct="1">
              <a:spcBef>
                <a:spcPct val="50000"/>
              </a:spcBef>
              <a:buFontTx/>
              <a:buNone/>
            </a:pPr>
            <a:endParaRPr lang="en-US" altLang="en-US" dirty="0"/>
          </a:p>
          <a:p>
            <a:pPr eaLnBrk="1" hangingPunct="1">
              <a:spcBef>
                <a:spcPct val="50000"/>
              </a:spcBef>
              <a:buFontTx/>
              <a:buNone/>
            </a:pPr>
            <a:endParaRPr lang="en-US" altLang="en-US" dirty="0"/>
          </a:p>
          <a:p>
            <a:pPr eaLnBrk="1" hangingPunct="1">
              <a:spcBef>
                <a:spcPct val="50000"/>
              </a:spcBef>
              <a:buFontTx/>
              <a:buNone/>
            </a:pPr>
            <a:endParaRPr lang="en-US" altLang="en-US" dirty="0"/>
          </a:p>
          <a:p>
            <a:pPr eaLnBrk="1" hangingPunct="1">
              <a:spcBef>
                <a:spcPct val="50000"/>
              </a:spcBef>
              <a:buFontTx/>
              <a:buNone/>
            </a:pPr>
            <a:r>
              <a:rPr lang="en-US" altLang="en-US" dirty="0"/>
              <a:t>Because </a:t>
            </a:r>
            <a:r>
              <a:rPr lang="en-US" altLang="en-US" i="1" dirty="0"/>
              <a:t>f</a:t>
            </a:r>
            <a:r>
              <a:rPr lang="en-US" altLang="en-US" sz="800" i="1" dirty="0"/>
              <a:t> </a:t>
            </a:r>
            <a:r>
              <a:rPr lang="en-US" altLang="en-US" i="1" dirty="0"/>
              <a:t>''</a:t>
            </a:r>
            <a:r>
              <a:rPr lang="en-US" altLang="en-US" dirty="0"/>
              <a:t>(</a:t>
            </a:r>
            <a:r>
              <a:rPr lang="en-US" altLang="en-US" i="1" dirty="0"/>
              <a:t>x</a:t>
            </a:r>
            <a:r>
              <a:rPr lang="en-US" altLang="en-US" dirty="0"/>
              <a:t>) = 0 when </a:t>
            </a:r>
            <a:r>
              <a:rPr lang="en-US" altLang="en-US" i="1" dirty="0"/>
              <a:t>x</a:t>
            </a:r>
            <a:r>
              <a:rPr lang="en-US" altLang="en-US" dirty="0"/>
              <a:t> = ±1 and </a:t>
            </a:r>
            <a:r>
              <a:rPr lang="en-US" altLang="en-US" i="1" dirty="0"/>
              <a:t>f'' </a:t>
            </a:r>
            <a:r>
              <a:rPr lang="en-US" altLang="en-US" dirty="0"/>
              <a:t>is defined on the </a:t>
            </a:r>
            <a:br>
              <a:rPr lang="en-US" altLang="en-US" dirty="0"/>
            </a:br>
            <a:r>
              <a:rPr lang="en-US" altLang="en-US" dirty="0"/>
              <a:t>entire </a:t>
            </a:r>
            <a:r>
              <a:rPr lang="en-IN" altLang="en-US" dirty="0"/>
              <a:t>real number </a:t>
            </a:r>
            <a:r>
              <a:rPr lang="en-US" altLang="en-US" dirty="0"/>
              <a:t>line, you should test </a:t>
            </a:r>
            <a:r>
              <a:rPr lang="en-US" altLang="en-US" i="1" dirty="0"/>
              <a:t>f'' </a:t>
            </a:r>
            <a:r>
              <a:rPr lang="en-US" altLang="en-US" dirty="0"/>
              <a:t>in the intervals </a:t>
            </a:r>
            <a:br>
              <a:rPr lang="en-US" altLang="en-US" dirty="0"/>
            </a:br>
            <a:r>
              <a:rPr lang="en-US" altLang="en-US" dirty="0"/>
              <a:t>            , (–1, 1), and</a:t>
            </a:r>
          </a:p>
        </p:txBody>
      </p:sp>
      <p:sp>
        <p:nvSpPr>
          <p:cNvPr id="15363"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1 – </a:t>
            </a:r>
            <a:r>
              <a:rPr lang="en-US" altLang="en-US" sz="4000" i="1" smtClean="0">
                <a:solidFill>
                  <a:schemeClr val="bg1"/>
                </a:solidFill>
              </a:rPr>
              <a:t>Solution</a:t>
            </a:r>
          </a:p>
        </p:txBody>
      </p:sp>
      <p:pic>
        <p:nvPicPr>
          <p:cNvPr id="15364" name="Picture 7" descr="f prime (x) = (negative 6)((x^2 + 3)^(negative 2))(2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1600200"/>
            <a:ext cx="33623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Differentiat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1646238"/>
            <a:ext cx="1306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9" descr="= (negative 12 x)/((x^2 + 3)^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09800"/>
            <a:ext cx="14922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descr="First derivative.&#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6575" y="2379663"/>
            <a:ext cx="14620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1" descr="f prime prime (x) = (((x^2 + 3)^2)(negative 12) minus (negative 12 x)(2)(x^2 + 3)(2 x))/((x^2 + 3)^4).&#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124200"/>
            <a:ext cx="59848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2" descr="Differentiat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3290888"/>
            <a:ext cx="13112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3" descr="= (36(x^2 minus 1))/((x^2 + 3)^3).&#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038600"/>
            <a:ext cx="16573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Second derivativ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9750" y="4279900"/>
            <a:ext cx="16891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19" descr="(negative infinity, negative 1).&#10;"/>
          <p:cNvPicPr>
            <a:picLocks noChangeAspect="1" noChangeArrowheads="1"/>
          </p:cNvPicPr>
          <p:nvPr/>
        </p:nvPicPr>
        <p:blipFill>
          <a:blip r:embed="rId10">
            <a:extLst>
              <a:ext uri="{28A0092B-C50C-407E-A947-70E740481C1C}">
                <a14:useLocalDpi xmlns:a14="http://schemas.microsoft.com/office/drawing/2010/main" val="0"/>
              </a:ext>
            </a:extLst>
          </a:blip>
          <a:srcRect l="26414" t="29767" r="60378" b="40465"/>
          <a:stretch>
            <a:fillRect/>
          </a:stretch>
        </p:blipFill>
        <p:spPr bwMode="auto">
          <a:xfrm>
            <a:off x="493713" y="6073775"/>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20" descr="(1, infinity).&#10;"/>
          <p:cNvPicPr>
            <a:picLocks noChangeAspect="1" noChangeArrowheads="1"/>
          </p:cNvPicPr>
          <p:nvPr/>
        </p:nvPicPr>
        <p:blipFill>
          <a:blip r:embed="rId10">
            <a:extLst>
              <a:ext uri="{28A0092B-C50C-407E-A947-70E740481C1C}">
                <a14:useLocalDpi xmlns:a14="http://schemas.microsoft.com/office/drawing/2010/main" val="0"/>
              </a:ext>
            </a:extLst>
          </a:blip>
          <a:srcRect l="56604" t="29767" r="34906" b="40465"/>
          <a:stretch>
            <a:fillRect/>
          </a:stretch>
        </p:blipFill>
        <p:spPr bwMode="auto">
          <a:xfrm>
            <a:off x="3352800" y="6018213"/>
            <a:ext cx="838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fade">
                                      <p:cBhvr>
                                        <p:cTn id="7" dur="1000"/>
                                        <p:tgtEl>
                                          <p:spTgt spid="43017"/>
                                        </p:tgtEl>
                                      </p:cBhvr>
                                    </p:animEffect>
                                    <p:anim calcmode="lin" valueType="num">
                                      <p:cBhvr>
                                        <p:cTn id="8" dur="1000" fill="hold"/>
                                        <p:tgtEl>
                                          <p:spTgt spid="43017"/>
                                        </p:tgtEl>
                                        <p:attrNameLst>
                                          <p:attrName>ppt_x</p:attrName>
                                        </p:attrNameLst>
                                      </p:cBhvr>
                                      <p:tavLst>
                                        <p:tav tm="0">
                                          <p:val>
                                            <p:strVal val="#ppt_x"/>
                                          </p:val>
                                        </p:tav>
                                        <p:tav tm="100000">
                                          <p:val>
                                            <p:strVal val="#ppt_x"/>
                                          </p:val>
                                        </p:tav>
                                      </p:tavLst>
                                    </p:anim>
                                    <p:anim calcmode="lin" valueType="num">
                                      <p:cBhvr>
                                        <p:cTn id="9" dur="900" decel="100000" fill="hold"/>
                                        <p:tgtEl>
                                          <p:spTgt spid="430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3018"/>
                                        </p:tgtEl>
                                        <p:attrNameLst>
                                          <p:attrName>style.visibility</p:attrName>
                                        </p:attrNameLst>
                                      </p:cBhvr>
                                      <p:to>
                                        <p:strVal val="visible"/>
                                      </p:to>
                                    </p:set>
                                    <p:animEffect transition="in" filter="fade">
                                      <p:cBhvr>
                                        <p:cTn id="13" dur="1000"/>
                                        <p:tgtEl>
                                          <p:spTgt spid="43018"/>
                                        </p:tgtEl>
                                      </p:cBhvr>
                                    </p:animEffect>
                                    <p:anim calcmode="lin" valueType="num">
                                      <p:cBhvr>
                                        <p:cTn id="14" dur="1000" fill="hold"/>
                                        <p:tgtEl>
                                          <p:spTgt spid="43018"/>
                                        </p:tgtEl>
                                        <p:attrNameLst>
                                          <p:attrName>ppt_x</p:attrName>
                                        </p:attrNameLst>
                                      </p:cBhvr>
                                      <p:tavLst>
                                        <p:tav tm="0">
                                          <p:val>
                                            <p:strVal val="#ppt_x"/>
                                          </p:val>
                                        </p:tav>
                                        <p:tav tm="100000">
                                          <p:val>
                                            <p:strVal val="#ppt_x"/>
                                          </p:val>
                                        </p:tav>
                                      </p:tavLst>
                                    </p:anim>
                                    <p:anim calcmode="lin" valueType="num">
                                      <p:cBhvr>
                                        <p:cTn id="15" dur="900" decel="100000" fill="hold"/>
                                        <p:tgtEl>
                                          <p:spTgt spid="430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301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43019"/>
                                        </p:tgtEl>
                                        <p:attrNameLst>
                                          <p:attrName>style.visibility</p:attrName>
                                        </p:attrNameLst>
                                      </p:cBhvr>
                                      <p:to>
                                        <p:strVal val="visible"/>
                                      </p:to>
                                    </p:set>
                                    <p:animEffect transition="in" filter="fade">
                                      <p:cBhvr>
                                        <p:cTn id="21" dur="1000"/>
                                        <p:tgtEl>
                                          <p:spTgt spid="43019"/>
                                        </p:tgtEl>
                                      </p:cBhvr>
                                    </p:animEffect>
                                    <p:anim calcmode="lin" valueType="num">
                                      <p:cBhvr>
                                        <p:cTn id="22" dur="1000" fill="hold"/>
                                        <p:tgtEl>
                                          <p:spTgt spid="43019"/>
                                        </p:tgtEl>
                                        <p:attrNameLst>
                                          <p:attrName>ppt_x</p:attrName>
                                        </p:attrNameLst>
                                      </p:cBhvr>
                                      <p:tavLst>
                                        <p:tav tm="0">
                                          <p:val>
                                            <p:strVal val="#ppt_x"/>
                                          </p:val>
                                        </p:tav>
                                        <p:tav tm="100000">
                                          <p:val>
                                            <p:strVal val="#ppt_x"/>
                                          </p:val>
                                        </p:tav>
                                      </p:tavLst>
                                    </p:anim>
                                    <p:anim calcmode="lin" valueType="num">
                                      <p:cBhvr>
                                        <p:cTn id="23" dur="900" decel="100000" fill="hold"/>
                                        <p:tgtEl>
                                          <p:spTgt spid="4301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301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3020"/>
                                        </p:tgtEl>
                                        <p:attrNameLst>
                                          <p:attrName>style.visibility</p:attrName>
                                        </p:attrNameLst>
                                      </p:cBhvr>
                                      <p:to>
                                        <p:strVal val="visible"/>
                                      </p:to>
                                    </p:set>
                                    <p:animEffect transition="in" filter="fade">
                                      <p:cBhvr>
                                        <p:cTn id="27" dur="1000"/>
                                        <p:tgtEl>
                                          <p:spTgt spid="43020"/>
                                        </p:tgtEl>
                                      </p:cBhvr>
                                    </p:animEffect>
                                    <p:anim calcmode="lin" valueType="num">
                                      <p:cBhvr>
                                        <p:cTn id="28" dur="1000" fill="hold"/>
                                        <p:tgtEl>
                                          <p:spTgt spid="43020"/>
                                        </p:tgtEl>
                                        <p:attrNameLst>
                                          <p:attrName>ppt_x</p:attrName>
                                        </p:attrNameLst>
                                      </p:cBhvr>
                                      <p:tavLst>
                                        <p:tav tm="0">
                                          <p:val>
                                            <p:strVal val="#ppt_x"/>
                                          </p:val>
                                        </p:tav>
                                        <p:tav tm="100000">
                                          <p:val>
                                            <p:strVal val="#ppt_x"/>
                                          </p:val>
                                        </p:tav>
                                      </p:tavLst>
                                    </p:anim>
                                    <p:anim calcmode="lin" valueType="num">
                                      <p:cBhvr>
                                        <p:cTn id="29" dur="900" decel="100000" fill="hold"/>
                                        <p:tgtEl>
                                          <p:spTgt spid="4302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3020"/>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43021"/>
                                        </p:tgtEl>
                                        <p:attrNameLst>
                                          <p:attrName>style.visibility</p:attrName>
                                        </p:attrNameLst>
                                      </p:cBhvr>
                                      <p:to>
                                        <p:strVal val="visible"/>
                                      </p:to>
                                    </p:set>
                                    <p:animEffect transition="in" filter="fade">
                                      <p:cBhvr>
                                        <p:cTn id="35" dur="1000"/>
                                        <p:tgtEl>
                                          <p:spTgt spid="43021"/>
                                        </p:tgtEl>
                                      </p:cBhvr>
                                    </p:animEffect>
                                    <p:anim calcmode="lin" valueType="num">
                                      <p:cBhvr>
                                        <p:cTn id="36" dur="1000" fill="hold"/>
                                        <p:tgtEl>
                                          <p:spTgt spid="43021"/>
                                        </p:tgtEl>
                                        <p:attrNameLst>
                                          <p:attrName>ppt_x</p:attrName>
                                        </p:attrNameLst>
                                      </p:cBhvr>
                                      <p:tavLst>
                                        <p:tav tm="0">
                                          <p:val>
                                            <p:strVal val="#ppt_x"/>
                                          </p:val>
                                        </p:tav>
                                        <p:tav tm="100000">
                                          <p:val>
                                            <p:strVal val="#ppt_x"/>
                                          </p:val>
                                        </p:tav>
                                      </p:tavLst>
                                    </p:anim>
                                    <p:anim calcmode="lin" valueType="num">
                                      <p:cBhvr>
                                        <p:cTn id="37" dur="900" decel="100000" fill="hold"/>
                                        <p:tgtEl>
                                          <p:spTgt spid="4302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3021"/>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43022"/>
                                        </p:tgtEl>
                                        <p:attrNameLst>
                                          <p:attrName>style.visibility</p:attrName>
                                        </p:attrNameLst>
                                      </p:cBhvr>
                                      <p:to>
                                        <p:strVal val="visible"/>
                                      </p:to>
                                    </p:set>
                                    <p:animEffect transition="in" filter="fade">
                                      <p:cBhvr>
                                        <p:cTn id="41" dur="1000"/>
                                        <p:tgtEl>
                                          <p:spTgt spid="43022"/>
                                        </p:tgtEl>
                                      </p:cBhvr>
                                    </p:animEffect>
                                    <p:anim calcmode="lin" valueType="num">
                                      <p:cBhvr>
                                        <p:cTn id="42" dur="1000" fill="hold"/>
                                        <p:tgtEl>
                                          <p:spTgt spid="43022"/>
                                        </p:tgtEl>
                                        <p:attrNameLst>
                                          <p:attrName>ppt_x</p:attrName>
                                        </p:attrNameLst>
                                      </p:cBhvr>
                                      <p:tavLst>
                                        <p:tav tm="0">
                                          <p:val>
                                            <p:strVal val="#ppt_x"/>
                                          </p:val>
                                        </p:tav>
                                        <p:tav tm="100000">
                                          <p:val>
                                            <p:strVal val="#ppt_x"/>
                                          </p:val>
                                        </p:tav>
                                      </p:tavLst>
                                    </p:anim>
                                    <p:anim calcmode="lin" valueType="num">
                                      <p:cBhvr>
                                        <p:cTn id="43" dur="900" decel="100000" fill="hold"/>
                                        <p:tgtEl>
                                          <p:spTgt spid="4302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3022"/>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nodeType="clickEffect">
                                  <p:stCondLst>
                                    <p:cond delay="0"/>
                                  </p:stCondLst>
                                  <p:childTnLst>
                                    <p:set>
                                      <p:cBhvr>
                                        <p:cTn id="48" dur="1" fill="hold">
                                          <p:stCondLst>
                                            <p:cond delay="0"/>
                                          </p:stCondLst>
                                        </p:cTn>
                                        <p:tgtEl>
                                          <p:spTgt spid="43026">
                                            <p:txEl>
                                              <p:pRg st="7" end="7"/>
                                            </p:txEl>
                                          </p:spTgt>
                                        </p:tgtEl>
                                        <p:attrNameLst>
                                          <p:attrName>style.visibility</p:attrName>
                                        </p:attrNameLst>
                                      </p:cBhvr>
                                      <p:to>
                                        <p:strVal val="visible"/>
                                      </p:to>
                                    </p:set>
                                    <p:animEffect transition="in" filter="fade">
                                      <p:cBhvr>
                                        <p:cTn id="49" dur="1000"/>
                                        <p:tgtEl>
                                          <p:spTgt spid="43026">
                                            <p:txEl>
                                              <p:pRg st="7" end="7"/>
                                            </p:txEl>
                                          </p:spTgt>
                                        </p:tgtEl>
                                      </p:cBhvr>
                                    </p:animEffect>
                                    <p:anim calcmode="lin" valueType="num">
                                      <p:cBhvr>
                                        <p:cTn id="50" dur="1000" fill="hold"/>
                                        <p:tgtEl>
                                          <p:spTgt spid="43026">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43026">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3026">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43027"/>
                                        </p:tgtEl>
                                        <p:attrNameLst>
                                          <p:attrName>style.visibility</p:attrName>
                                        </p:attrNameLst>
                                      </p:cBhvr>
                                      <p:to>
                                        <p:strVal val="visible"/>
                                      </p:to>
                                    </p:set>
                                    <p:animEffect transition="in" filter="fade">
                                      <p:cBhvr>
                                        <p:cTn id="55" dur="1000"/>
                                        <p:tgtEl>
                                          <p:spTgt spid="43027"/>
                                        </p:tgtEl>
                                      </p:cBhvr>
                                    </p:animEffect>
                                    <p:anim calcmode="lin" valueType="num">
                                      <p:cBhvr>
                                        <p:cTn id="56" dur="1000" fill="hold"/>
                                        <p:tgtEl>
                                          <p:spTgt spid="43027"/>
                                        </p:tgtEl>
                                        <p:attrNameLst>
                                          <p:attrName>ppt_x</p:attrName>
                                        </p:attrNameLst>
                                      </p:cBhvr>
                                      <p:tavLst>
                                        <p:tav tm="0">
                                          <p:val>
                                            <p:strVal val="#ppt_x"/>
                                          </p:val>
                                        </p:tav>
                                        <p:tav tm="100000">
                                          <p:val>
                                            <p:strVal val="#ppt_x"/>
                                          </p:val>
                                        </p:tav>
                                      </p:tavLst>
                                    </p:anim>
                                    <p:anim calcmode="lin" valueType="num">
                                      <p:cBhvr>
                                        <p:cTn id="57" dur="900" decel="100000" fill="hold"/>
                                        <p:tgtEl>
                                          <p:spTgt spid="4302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3027"/>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43028"/>
                                        </p:tgtEl>
                                        <p:attrNameLst>
                                          <p:attrName>style.visibility</p:attrName>
                                        </p:attrNameLst>
                                      </p:cBhvr>
                                      <p:to>
                                        <p:strVal val="visible"/>
                                      </p:to>
                                    </p:set>
                                    <p:animEffect transition="in" filter="fade">
                                      <p:cBhvr>
                                        <p:cTn id="61" dur="1000"/>
                                        <p:tgtEl>
                                          <p:spTgt spid="43028"/>
                                        </p:tgtEl>
                                      </p:cBhvr>
                                    </p:animEffect>
                                    <p:anim calcmode="lin" valueType="num">
                                      <p:cBhvr>
                                        <p:cTn id="62" dur="1000" fill="hold"/>
                                        <p:tgtEl>
                                          <p:spTgt spid="43028"/>
                                        </p:tgtEl>
                                        <p:attrNameLst>
                                          <p:attrName>ppt_x</p:attrName>
                                        </p:attrNameLst>
                                      </p:cBhvr>
                                      <p:tavLst>
                                        <p:tav tm="0">
                                          <p:val>
                                            <p:strVal val="#ppt_x"/>
                                          </p:val>
                                        </p:tav>
                                        <p:tav tm="100000">
                                          <p:val>
                                            <p:strVal val="#ppt_x"/>
                                          </p:val>
                                        </p:tav>
                                      </p:tavLst>
                                    </p:anim>
                                    <p:anim calcmode="lin" valueType="num">
                                      <p:cBhvr>
                                        <p:cTn id="63" dur="900" decel="100000" fill="hold"/>
                                        <p:tgtEl>
                                          <p:spTgt spid="4302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30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5"/>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The results are shown in the table and in Figure 3.25.</a:t>
            </a:r>
          </a:p>
        </p:txBody>
      </p:sp>
      <p:sp>
        <p:nvSpPr>
          <p:cNvPr id="16387"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Example 1 – </a:t>
            </a:r>
            <a:r>
              <a:rPr lang="en-US" altLang="en-US" sz="4000" i="1" smtClean="0">
                <a:solidFill>
                  <a:schemeClr val="bg1"/>
                </a:solidFill>
              </a:rPr>
              <a:t>Solution</a:t>
            </a:r>
          </a:p>
        </p:txBody>
      </p:sp>
      <p:sp>
        <p:nvSpPr>
          <p:cNvPr id="16388" name="Text Box 22"/>
          <p:cNvSpPr txBox="1">
            <a:spLocks noChangeArrowheads="1"/>
          </p:cNvSpPr>
          <p:nvPr/>
        </p:nvSpPr>
        <p:spPr bwMode="auto">
          <a:xfrm>
            <a:off x="4265613" y="6470650"/>
            <a:ext cx="989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3.25</a:t>
            </a:r>
            <a:endParaRPr lang="en-US" altLang="en-US" sz="1200"/>
          </a:p>
        </p:txBody>
      </p:sp>
      <p:pic>
        <p:nvPicPr>
          <p:cNvPr id="16389" name="Picture 31" descr="A table provides the following details of testing in three intervals. (column 1). Interval: negative infinity &lt; x &lt; negative 1. Test value: x = negative 2. Sign of f prime prime (x): f prime prime (negative 2) &gt; 0. Conclusion: concave upward. (column 2). Interval: negative 1 &lt; x &lt; 1. Test value: x = 0. Sign of f prime prime (x): f prime prime (0) &lt; 0. Conclusion: concave downward. (column 3). Interval: 1 &lt; x &lt; infinity. Test value: x = 2. Sign of f prime prime (x): f prime prime (2) &gt; 0. Conclusion: concave upwar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81200"/>
            <a:ext cx="551497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2" descr="The image consists of a visual representation and a caption. Visual representation. A curve is graphed on the x y coordinate plane. The graph has y axis symmetry. The curve is labeled f(x) = 6/(x^2 + 3). It enters the left of the viewing window in the second quadrant, goes up and to the right passes through (negative 1, 1.5), reaches a high point at (0, 2) on the positive y axis, then goes down and to the right in the first quadrant, passes through (1, 1.5), and exits the right of the viewing window. Two vertical dashed lines are graphed for x = negative 1 and x = 1. The curve is concave upward for x &lt; negative 1 and x &gt; 1 with f prime prime (x) &gt; 0. The curve is concave downward for x between negative 1 and 1 with f prime prime (x) &lt; 0. Caption. From the sign of f prime prime, you can determine the concavity of the graph of 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800" y="3529013"/>
            <a:ext cx="250190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5"/>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575"/>
              </a:spcBef>
              <a:buFontTx/>
              <a:buNone/>
            </a:pPr>
            <a:r>
              <a:rPr lang="en-US" altLang="en-US"/>
              <a:t>The function given in Example 1 is continuous on the entire real number line.</a:t>
            </a:r>
          </a:p>
          <a:p>
            <a:pPr eaLnBrk="1" hangingPunct="1">
              <a:spcBef>
                <a:spcPts val="575"/>
              </a:spcBef>
              <a:buFontTx/>
              <a:buNone/>
            </a:pPr>
            <a:endParaRPr lang="en-US" altLang="en-US"/>
          </a:p>
          <a:p>
            <a:pPr eaLnBrk="1" hangingPunct="1">
              <a:spcBef>
                <a:spcPts val="575"/>
              </a:spcBef>
              <a:buFontTx/>
              <a:buNone/>
            </a:pPr>
            <a:r>
              <a:rPr lang="en-US" altLang="en-US"/>
              <a:t>When there are </a:t>
            </a:r>
            <a:r>
              <a:rPr lang="en-US" altLang="en-US" i="1"/>
              <a:t>x</a:t>
            </a:r>
            <a:r>
              <a:rPr lang="en-US" altLang="en-US"/>
              <a:t>-values at which the function is not continuous, these values should be used, along with the points at which </a:t>
            </a:r>
            <a:r>
              <a:rPr lang="en-US" altLang="en-US" i="1"/>
              <a:t>f"</a:t>
            </a:r>
            <a:r>
              <a:rPr lang="en-US" altLang="en-US"/>
              <a:t>(</a:t>
            </a:r>
            <a:r>
              <a:rPr lang="en-US" altLang="en-US" i="1"/>
              <a:t>x</a:t>
            </a:r>
            <a:r>
              <a:rPr lang="en-US" altLang="en-US"/>
              <a:t>)= 0 or </a:t>
            </a:r>
            <a:r>
              <a:rPr lang="en-US" altLang="en-US" i="1"/>
              <a:t>f"</a:t>
            </a:r>
            <a:r>
              <a:rPr lang="en-US" altLang="en-US"/>
              <a:t>(</a:t>
            </a:r>
            <a:r>
              <a:rPr lang="en-US" altLang="en-US" i="1"/>
              <a:t>x</a:t>
            </a:r>
            <a:r>
              <a:rPr lang="en-US" altLang="en-US"/>
              <a:t>) does not exist, to form the test intervals.</a:t>
            </a:r>
          </a:p>
        </p:txBody>
      </p:sp>
      <p:sp>
        <p:nvSpPr>
          <p:cNvPr id="17411"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Concavity</a:t>
            </a:r>
            <a:endParaRPr lang="en-US" altLang="en-US" sz="4000" i="1" smtClean="0">
              <a:solidFill>
                <a:schemeClr val="bg1"/>
              </a:solidFill>
            </a:endParaRPr>
          </a:p>
        </p:txBody>
      </p:sp>
      <p:sp>
        <p:nvSpPr>
          <p:cNvPr id="17412"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5613" y="3198813"/>
            <a:ext cx="8229600" cy="914400"/>
          </a:xfrm>
        </p:spPr>
        <p:txBody>
          <a:bodyPr/>
          <a:lstStyle/>
          <a:p>
            <a:pPr algn="ctr" eaLnBrk="1" hangingPunct="1">
              <a:defRPr/>
            </a:pPr>
            <a:r>
              <a:rPr lang="en-US" altLang="en-US" sz="4000" kern="1200" dirty="0">
                <a:solidFill>
                  <a:schemeClr val="tx1"/>
                </a:solidFill>
                <a:ea typeface="+mn-ea"/>
                <a:cs typeface="Arial" panose="020B0604020202020204" pitchFamily="34" charset="0"/>
              </a:rPr>
              <a:t>Points of Inflection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57200" y="1370013"/>
            <a:ext cx="8226425" cy="5256212"/>
          </a:xfrm>
          <a:noFill/>
        </p:spPr>
        <p:txBody>
          <a:bodyPr/>
          <a:lstStyle/>
          <a:p>
            <a:pPr marL="0" indent="0" eaLnBrk="1" hangingPunct="1">
              <a:buFont typeface="Wingdings" panose="05000000000000000000" pitchFamily="2" charset="2"/>
              <a:buNone/>
            </a:pPr>
            <a:r>
              <a:rPr lang="en-US" altLang="en-US" smtClean="0"/>
              <a:t>If the tangent line to the graph exists at such a point where the concavity changes, then that point is a </a:t>
            </a:r>
            <a:r>
              <a:rPr lang="en-US" altLang="en-US" b="1" smtClean="0"/>
              <a:t>point of inflection. </a:t>
            </a:r>
            <a:r>
              <a:rPr lang="en-US" altLang="en-US" smtClean="0"/>
              <a:t>Three types of points of inflection are shown in Figure 3.27.</a:t>
            </a:r>
            <a:endParaRPr lang="en-US" altLang="en-US" sz="3000" b="1" smtClean="0"/>
          </a:p>
        </p:txBody>
      </p:sp>
      <p:sp>
        <p:nvSpPr>
          <p:cNvPr id="19459"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Points of Inflection</a:t>
            </a:r>
          </a:p>
        </p:txBody>
      </p:sp>
      <p:sp>
        <p:nvSpPr>
          <p:cNvPr id="19460" name="Text Box 5"/>
          <p:cNvSpPr txBox="1">
            <a:spLocks noChangeArrowheads="1"/>
          </p:cNvSpPr>
          <p:nvPr/>
        </p:nvSpPr>
        <p:spPr bwMode="auto">
          <a:xfrm>
            <a:off x="4110038" y="6248400"/>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3.27</a:t>
            </a:r>
          </a:p>
        </p:txBody>
      </p:sp>
      <p:pic>
        <p:nvPicPr>
          <p:cNvPr id="19461" name="Picture 6" descr="A curve and a line are graphed on the x y coordinate plane. The curve enters the left of the viewing window in the second quadrant, goes down and to the right, enters the first quadrant, reaches a low point, then goes up and to the right with increasing steepness till a marked point then goes up and to the right with decreasing steepness, reaches a high point, then goes down and to the right, and exits the right of the viewing window. The curve is concave upward on the left of the marked point and it is concave downward on the right of the marked point. The line begins under the curve where it is concave upward, goes up and to the right, intersects the curve at the marked point, goes further up and to the right above the curve where it is concave downwar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3238"/>
            <a:ext cx="2443163"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A curve and a horizontal line are graphed on the x y coordinate plane. The curve enters the bottom of the viewing window in the fourth quadrant, goes up and to the right, after a point it gets less steep, then is almost horizontal and passes through a marked point, extends further to the right of the marked point, then goes up and to the right with increasing steepness, and exits the top of the viewing window. The curve is concave downward on the left of the marked point and it is concave upward on the right of the marked point. The horizontal line begins above the curve where it is concave downward, goes to the right, intersects the curve at the marked point, and goes further to the right under the curve where it is concave upwar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048000"/>
            <a:ext cx="24241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A curve and a vertical line are graphed on the x y coordinate plane. The curve enters the bottom of the viewing window in the fourth quadrant, goes up and to the right with increasing steepness, after a point it is almost vertical and passes through a marked point, extends further up, then goes up and to the right with decreasing steepness, and exits the top right of the viewing window. The curve is concave upward on the left of the marked point and it is concave downward on the right of the marked point. The vertical line begins on the right of the curve where it is concave upward, goes up, intersects the curve at the marked point, and goes further up on the left of the curve where it is concave downward.&#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048000"/>
            <a:ext cx="24606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9"/>
          <p:cNvSpPr>
            <a:spLocks noChangeArrowheads="1"/>
          </p:cNvSpPr>
          <p:nvPr/>
        </p:nvSpPr>
        <p:spPr bwMode="auto">
          <a:xfrm>
            <a:off x="685800" y="56388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t>The concavity of </a:t>
            </a:r>
            <a:r>
              <a:rPr lang="en-US" altLang="en-US" sz="1400" i="1"/>
              <a:t>f</a:t>
            </a:r>
            <a:r>
              <a:rPr lang="en-US" altLang="en-US" sz="1400"/>
              <a:t> changes at a point of inflection. Note that the graph crosses its tangent line at a point of inflection.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Points of Inflection</a:t>
            </a:r>
          </a:p>
        </p:txBody>
      </p:sp>
      <p:sp>
        <p:nvSpPr>
          <p:cNvPr id="20483" name="TextBox 8"/>
          <p:cNvSpPr txBox="1">
            <a:spLocks noChangeArrowheads="1"/>
          </p:cNvSpPr>
          <p:nvPr/>
        </p:nvSpPr>
        <p:spPr bwMode="auto">
          <a:xfrm>
            <a:off x="533400" y="34290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To locate </a:t>
            </a:r>
            <a:r>
              <a:rPr lang="en-US" altLang="en-US" i="1"/>
              <a:t>possible</a:t>
            </a:r>
            <a:r>
              <a:rPr lang="en-US" altLang="en-US"/>
              <a:t> points of inflection, you can determine the values of </a:t>
            </a:r>
            <a:r>
              <a:rPr lang="en-US" altLang="en-US" i="1"/>
              <a:t>x </a:t>
            </a:r>
            <a:r>
              <a:rPr lang="en-US" altLang="en-US"/>
              <a:t>for which </a:t>
            </a:r>
            <a:r>
              <a:rPr lang="en-US" altLang="en-US" i="1"/>
              <a:t>f"</a:t>
            </a:r>
            <a:r>
              <a:rPr lang="en-US" altLang="en-US"/>
              <a:t>(</a:t>
            </a:r>
            <a:r>
              <a:rPr lang="en-US" altLang="en-US" i="1"/>
              <a:t>x</a:t>
            </a:r>
            <a:r>
              <a:rPr lang="en-US" altLang="en-US"/>
              <a:t>)= 0 or </a:t>
            </a:r>
            <a:r>
              <a:rPr lang="en-US" altLang="en-US" i="1"/>
              <a:t>f"</a:t>
            </a:r>
            <a:r>
              <a:rPr lang="en-US" altLang="en-US"/>
              <a:t>(</a:t>
            </a:r>
            <a:r>
              <a:rPr lang="en-US" altLang="en-US" i="1"/>
              <a:t>x</a:t>
            </a:r>
            <a:r>
              <a:rPr lang="en-US" altLang="en-US"/>
              <a:t>) does not exist. This is similar to the procedure for locating relative extrema of </a:t>
            </a:r>
            <a:r>
              <a:rPr lang="en-US" altLang="en-US" i="1"/>
              <a:t>f.</a:t>
            </a:r>
            <a:endParaRPr lang="en-US" altLang="en-US"/>
          </a:p>
        </p:txBody>
      </p:sp>
      <p:pic>
        <p:nvPicPr>
          <p:cNvPr id="20484" name="Picture 1" descr="Definition of point of inflection. Let f be a function that is continuous on an open interval, and let c be a point in the interval. If the graph of f has a tangent line at the point (c, f(c)), then this point is a point of inflection of the graph of f when the concavity of f changes from upward to downward, or downward to upward, at the point.&#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390650"/>
            <a:ext cx="78676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Theorem 3.8. Points of inflection. If (c, f(c)) is a point of inflection of the graph of f, then either f prime prime (c) = 0 or f prime prime (c) does not exist.&#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781550"/>
            <a:ext cx="78295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600">
                <a:solidFill>
                  <a:schemeClr val="bg1"/>
                </a:solidFill>
              </a:rPr>
              <a:t>Example 3 – </a:t>
            </a:r>
            <a:r>
              <a:rPr lang="en-US" altLang="en-US" sz="3600" i="1">
                <a:solidFill>
                  <a:schemeClr val="bg1"/>
                </a:solidFill>
              </a:rPr>
              <a:t>Finding Points of Inflection</a:t>
            </a:r>
          </a:p>
        </p:txBody>
      </p:sp>
      <p:sp>
        <p:nvSpPr>
          <p:cNvPr id="45060" name="Rectangle 4"/>
          <p:cNvSpPr>
            <a:spLocks noGrp="1" noChangeArrowheads="1"/>
          </p:cNvSpPr>
          <p:nvPr>
            <p:ph type="body" idx="1"/>
          </p:nvPr>
        </p:nvSpPr>
        <p:spPr>
          <a:xfrm>
            <a:off x="457200" y="1370013"/>
            <a:ext cx="8229600" cy="5256212"/>
          </a:xfrm>
        </p:spPr>
        <p:txBody>
          <a:bodyPr/>
          <a:lstStyle/>
          <a:p>
            <a:pPr marL="0" indent="0" eaLnBrk="1" hangingPunct="1">
              <a:buFont typeface="Wingdings" panose="05000000000000000000" pitchFamily="2" charset="2"/>
              <a:buNone/>
              <a:defRPr/>
            </a:pPr>
            <a:r>
              <a:rPr lang="en-US" altLang="en-US" dirty="0" smtClean="0"/>
              <a:t>Determine the points of inflection and discuss the concavity of the graph of</a:t>
            </a:r>
          </a:p>
          <a:p>
            <a:pPr marL="0" indent="0" eaLnBrk="1" hangingPunct="1">
              <a:buFont typeface="Wingdings" panose="05000000000000000000" pitchFamily="2" charset="2"/>
              <a:buNone/>
              <a:defRPr/>
            </a:pPr>
            <a:endParaRPr lang="en-US" altLang="en-US" dirty="0" smtClean="0"/>
          </a:p>
          <a:p>
            <a:pPr marL="0" indent="0" eaLnBrk="1" hangingPunct="1">
              <a:buFont typeface="Wingdings" panose="05000000000000000000" pitchFamily="2" charset="2"/>
              <a:buNone/>
              <a:defRPr/>
            </a:pPr>
            <a:r>
              <a:rPr lang="en-US" altLang="en-US" kern="1200" dirty="0">
                <a:solidFill>
                  <a:srgbClr val="D7181E"/>
                </a:solidFill>
                <a:cs typeface="Arial" panose="020B0604020202020204" pitchFamily="34" charset="0"/>
              </a:rPr>
              <a:t>Solution: </a:t>
            </a:r>
          </a:p>
          <a:p>
            <a:pPr marL="0" indent="0" eaLnBrk="1" hangingPunct="1">
              <a:buFont typeface="Wingdings" panose="05000000000000000000" pitchFamily="2" charset="2"/>
              <a:buNone/>
              <a:defRPr/>
            </a:pPr>
            <a:r>
              <a:rPr lang="en-US" altLang="en-US" dirty="0" smtClean="0"/>
              <a:t>Differentiating twice produces the following.</a:t>
            </a:r>
            <a:endParaRPr lang="en-US" altLang="en-US" dirty="0" smtClean="0">
              <a:solidFill>
                <a:srgbClr val="0073AE"/>
              </a:solidFill>
            </a:endParaRPr>
          </a:p>
        </p:txBody>
      </p:sp>
      <p:pic>
        <p:nvPicPr>
          <p:cNvPr id="21508" name="Picture 5" descr="f(x) = x^4 minus 4 x^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73238"/>
            <a:ext cx="2209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Write original fun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3657600"/>
            <a:ext cx="20716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f prime (x) = 4 x^3 minus 12 x^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4322763"/>
            <a:ext cx="2419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descr="f(x) = x^4 minus 4 x^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3608388"/>
            <a:ext cx="241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Find first derivative.&#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400550"/>
            <a:ext cx="17478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f prime prime (x) = 12 x^2 minus 24 x = (12 x)(x minus 2).&#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029200"/>
            <a:ext cx="419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Find second derivative.&#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5119688"/>
            <a:ext cx="20177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5060">
                                            <p:txEl>
                                              <p:pRg st="2" end="2"/>
                                            </p:txEl>
                                          </p:spTgt>
                                        </p:tgtEl>
                                        <p:attrNameLst>
                                          <p:attrName>style.visibility</p:attrName>
                                        </p:attrNameLst>
                                      </p:cBhvr>
                                      <p:to>
                                        <p:strVal val="visible"/>
                                      </p:to>
                                    </p:set>
                                    <p:animEffect transition="in" filter="fade">
                                      <p:cBhvr>
                                        <p:cTn id="7" dur="1000"/>
                                        <p:tgtEl>
                                          <p:spTgt spid="45060">
                                            <p:txEl>
                                              <p:pRg st="2" end="2"/>
                                            </p:txEl>
                                          </p:spTgt>
                                        </p:tgtEl>
                                      </p:cBhvr>
                                    </p:animEffect>
                                    <p:anim calcmode="lin" valueType="num">
                                      <p:cBhvr>
                                        <p:cTn id="8" dur="1000" fill="hold"/>
                                        <p:tgtEl>
                                          <p:spTgt spid="45060">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5060">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060">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5060">
                                            <p:txEl>
                                              <p:pRg st="3" end="3"/>
                                            </p:txEl>
                                          </p:spTgt>
                                        </p:tgtEl>
                                        <p:attrNameLst>
                                          <p:attrName>style.visibility</p:attrName>
                                        </p:attrNameLst>
                                      </p:cBhvr>
                                      <p:to>
                                        <p:strVal val="visible"/>
                                      </p:to>
                                    </p:set>
                                    <p:animEffect transition="in" filter="fade">
                                      <p:cBhvr>
                                        <p:cTn id="13" dur="1000"/>
                                        <p:tgtEl>
                                          <p:spTgt spid="45060">
                                            <p:txEl>
                                              <p:pRg st="3" end="3"/>
                                            </p:txEl>
                                          </p:spTgt>
                                        </p:tgtEl>
                                      </p:cBhvr>
                                    </p:animEffect>
                                    <p:anim calcmode="lin" valueType="num">
                                      <p:cBhvr>
                                        <p:cTn id="14" dur="1000" fill="hold"/>
                                        <p:tgtEl>
                                          <p:spTgt spid="45060">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5060">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5060">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5065"/>
                                        </p:tgtEl>
                                        <p:attrNameLst>
                                          <p:attrName>style.visibility</p:attrName>
                                        </p:attrNameLst>
                                      </p:cBhvr>
                                      <p:to>
                                        <p:strVal val="visible"/>
                                      </p:to>
                                    </p:set>
                                    <p:animEffect transition="in" filter="fade">
                                      <p:cBhvr>
                                        <p:cTn id="19" dur="1000"/>
                                        <p:tgtEl>
                                          <p:spTgt spid="45065"/>
                                        </p:tgtEl>
                                      </p:cBhvr>
                                    </p:animEffect>
                                    <p:anim calcmode="lin" valueType="num">
                                      <p:cBhvr>
                                        <p:cTn id="20" dur="1000" fill="hold"/>
                                        <p:tgtEl>
                                          <p:spTgt spid="45065"/>
                                        </p:tgtEl>
                                        <p:attrNameLst>
                                          <p:attrName>ppt_x</p:attrName>
                                        </p:attrNameLst>
                                      </p:cBhvr>
                                      <p:tavLst>
                                        <p:tav tm="0">
                                          <p:val>
                                            <p:strVal val="#ppt_x"/>
                                          </p:val>
                                        </p:tav>
                                        <p:tav tm="100000">
                                          <p:val>
                                            <p:strVal val="#ppt_x"/>
                                          </p:val>
                                        </p:tav>
                                      </p:tavLst>
                                    </p:anim>
                                    <p:anim calcmode="lin" valueType="num">
                                      <p:cBhvr>
                                        <p:cTn id="21" dur="900" decel="100000" fill="hold"/>
                                        <p:tgtEl>
                                          <p:spTgt spid="4506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5065"/>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5063"/>
                                        </p:tgtEl>
                                        <p:attrNameLst>
                                          <p:attrName>style.visibility</p:attrName>
                                        </p:attrNameLst>
                                      </p:cBhvr>
                                      <p:to>
                                        <p:strVal val="visible"/>
                                      </p:to>
                                    </p:set>
                                    <p:animEffect transition="in" filter="fade">
                                      <p:cBhvr>
                                        <p:cTn id="25" dur="1000"/>
                                        <p:tgtEl>
                                          <p:spTgt spid="45063"/>
                                        </p:tgtEl>
                                      </p:cBhvr>
                                    </p:animEffect>
                                    <p:anim calcmode="lin" valueType="num">
                                      <p:cBhvr>
                                        <p:cTn id="26" dur="1000" fill="hold"/>
                                        <p:tgtEl>
                                          <p:spTgt spid="45063"/>
                                        </p:tgtEl>
                                        <p:attrNameLst>
                                          <p:attrName>ppt_x</p:attrName>
                                        </p:attrNameLst>
                                      </p:cBhvr>
                                      <p:tavLst>
                                        <p:tav tm="0">
                                          <p:val>
                                            <p:strVal val="#ppt_x"/>
                                          </p:val>
                                        </p:tav>
                                        <p:tav tm="100000">
                                          <p:val>
                                            <p:strVal val="#ppt_x"/>
                                          </p:val>
                                        </p:tav>
                                      </p:tavLst>
                                    </p:anim>
                                    <p:anim calcmode="lin" valueType="num">
                                      <p:cBhvr>
                                        <p:cTn id="27" dur="900" decel="100000" fill="hold"/>
                                        <p:tgtEl>
                                          <p:spTgt spid="4506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5063"/>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45064"/>
                                        </p:tgtEl>
                                        <p:attrNameLst>
                                          <p:attrName>style.visibility</p:attrName>
                                        </p:attrNameLst>
                                      </p:cBhvr>
                                      <p:to>
                                        <p:strVal val="visible"/>
                                      </p:to>
                                    </p:set>
                                    <p:animEffect transition="in" filter="fade">
                                      <p:cBhvr>
                                        <p:cTn id="33" dur="1000"/>
                                        <p:tgtEl>
                                          <p:spTgt spid="45064"/>
                                        </p:tgtEl>
                                      </p:cBhvr>
                                    </p:animEffect>
                                    <p:anim calcmode="lin" valueType="num">
                                      <p:cBhvr>
                                        <p:cTn id="34" dur="1000" fill="hold"/>
                                        <p:tgtEl>
                                          <p:spTgt spid="45064"/>
                                        </p:tgtEl>
                                        <p:attrNameLst>
                                          <p:attrName>ppt_x</p:attrName>
                                        </p:attrNameLst>
                                      </p:cBhvr>
                                      <p:tavLst>
                                        <p:tav tm="0">
                                          <p:val>
                                            <p:strVal val="#ppt_x"/>
                                          </p:val>
                                        </p:tav>
                                        <p:tav tm="100000">
                                          <p:val>
                                            <p:strVal val="#ppt_x"/>
                                          </p:val>
                                        </p:tav>
                                      </p:tavLst>
                                    </p:anim>
                                    <p:anim calcmode="lin" valueType="num">
                                      <p:cBhvr>
                                        <p:cTn id="35" dur="900" decel="100000" fill="hold"/>
                                        <p:tgtEl>
                                          <p:spTgt spid="4506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5064"/>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45066"/>
                                        </p:tgtEl>
                                        <p:attrNameLst>
                                          <p:attrName>style.visibility</p:attrName>
                                        </p:attrNameLst>
                                      </p:cBhvr>
                                      <p:to>
                                        <p:strVal val="visible"/>
                                      </p:to>
                                    </p:set>
                                    <p:animEffect transition="in" filter="fade">
                                      <p:cBhvr>
                                        <p:cTn id="39" dur="1000"/>
                                        <p:tgtEl>
                                          <p:spTgt spid="45066"/>
                                        </p:tgtEl>
                                      </p:cBhvr>
                                    </p:animEffect>
                                    <p:anim calcmode="lin" valueType="num">
                                      <p:cBhvr>
                                        <p:cTn id="40" dur="1000" fill="hold"/>
                                        <p:tgtEl>
                                          <p:spTgt spid="45066"/>
                                        </p:tgtEl>
                                        <p:attrNameLst>
                                          <p:attrName>ppt_x</p:attrName>
                                        </p:attrNameLst>
                                      </p:cBhvr>
                                      <p:tavLst>
                                        <p:tav tm="0">
                                          <p:val>
                                            <p:strVal val="#ppt_x"/>
                                          </p:val>
                                        </p:tav>
                                        <p:tav tm="100000">
                                          <p:val>
                                            <p:strVal val="#ppt_x"/>
                                          </p:val>
                                        </p:tav>
                                      </p:tavLst>
                                    </p:anim>
                                    <p:anim calcmode="lin" valueType="num">
                                      <p:cBhvr>
                                        <p:cTn id="41" dur="900" decel="100000" fill="hold"/>
                                        <p:tgtEl>
                                          <p:spTgt spid="4506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5066"/>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45067"/>
                                        </p:tgtEl>
                                        <p:attrNameLst>
                                          <p:attrName>style.visibility</p:attrName>
                                        </p:attrNameLst>
                                      </p:cBhvr>
                                      <p:to>
                                        <p:strVal val="visible"/>
                                      </p:to>
                                    </p:set>
                                    <p:animEffect transition="in" filter="fade">
                                      <p:cBhvr>
                                        <p:cTn id="47" dur="1000"/>
                                        <p:tgtEl>
                                          <p:spTgt spid="45067"/>
                                        </p:tgtEl>
                                      </p:cBhvr>
                                    </p:animEffect>
                                    <p:anim calcmode="lin" valueType="num">
                                      <p:cBhvr>
                                        <p:cTn id="48" dur="1000" fill="hold"/>
                                        <p:tgtEl>
                                          <p:spTgt spid="45067"/>
                                        </p:tgtEl>
                                        <p:attrNameLst>
                                          <p:attrName>ppt_x</p:attrName>
                                        </p:attrNameLst>
                                      </p:cBhvr>
                                      <p:tavLst>
                                        <p:tav tm="0">
                                          <p:val>
                                            <p:strVal val="#ppt_x"/>
                                          </p:val>
                                        </p:tav>
                                        <p:tav tm="100000">
                                          <p:val>
                                            <p:strVal val="#ppt_x"/>
                                          </p:val>
                                        </p:tav>
                                      </p:tavLst>
                                    </p:anim>
                                    <p:anim calcmode="lin" valueType="num">
                                      <p:cBhvr>
                                        <p:cTn id="49" dur="900" decel="100000" fill="hold"/>
                                        <p:tgtEl>
                                          <p:spTgt spid="4506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5067"/>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45068"/>
                                        </p:tgtEl>
                                        <p:attrNameLst>
                                          <p:attrName>style.visibility</p:attrName>
                                        </p:attrNameLst>
                                      </p:cBhvr>
                                      <p:to>
                                        <p:strVal val="visible"/>
                                      </p:to>
                                    </p:set>
                                    <p:animEffect transition="in" filter="fade">
                                      <p:cBhvr>
                                        <p:cTn id="53" dur="1000"/>
                                        <p:tgtEl>
                                          <p:spTgt spid="45068"/>
                                        </p:tgtEl>
                                      </p:cBhvr>
                                    </p:animEffect>
                                    <p:anim calcmode="lin" valueType="num">
                                      <p:cBhvr>
                                        <p:cTn id="54" dur="1000" fill="hold"/>
                                        <p:tgtEl>
                                          <p:spTgt spid="45068"/>
                                        </p:tgtEl>
                                        <p:attrNameLst>
                                          <p:attrName>ppt_x</p:attrName>
                                        </p:attrNameLst>
                                      </p:cBhvr>
                                      <p:tavLst>
                                        <p:tav tm="0">
                                          <p:val>
                                            <p:strVal val="#ppt_x"/>
                                          </p:val>
                                        </p:tav>
                                        <p:tav tm="100000">
                                          <p:val>
                                            <p:strVal val="#ppt_x"/>
                                          </p:val>
                                        </p:tav>
                                      </p:tavLst>
                                    </p:anim>
                                    <p:anim calcmode="lin" valueType="num">
                                      <p:cBhvr>
                                        <p:cTn id="55" dur="900" decel="100000" fill="hold"/>
                                        <p:tgtEl>
                                          <p:spTgt spid="45068"/>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506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47688" y="304800"/>
            <a:ext cx="83105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Example 3 – </a:t>
            </a:r>
            <a:r>
              <a:rPr lang="en-US" altLang="en-US" sz="4000" i="1">
                <a:solidFill>
                  <a:schemeClr val="bg1"/>
                </a:solidFill>
              </a:rPr>
              <a:t>Solution</a:t>
            </a:r>
          </a:p>
        </p:txBody>
      </p:sp>
      <p:sp>
        <p:nvSpPr>
          <p:cNvPr id="46083" name="Rectangle 3"/>
          <p:cNvSpPr>
            <a:spLocks noGrp="1" noChangeArrowheads="1"/>
          </p:cNvSpPr>
          <p:nvPr>
            <p:ph type="body" idx="1"/>
          </p:nvPr>
        </p:nvSpPr>
        <p:spPr>
          <a:xfrm>
            <a:off x="457200" y="1370013"/>
            <a:ext cx="8229600" cy="5256212"/>
          </a:xfrm>
          <a:noFill/>
        </p:spPr>
        <p:txBody>
          <a:bodyPr/>
          <a:lstStyle/>
          <a:p>
            <a:pPr marL="0" indent="0" eaLnBrk="1" hangingPunct="1">
              <a:buFont typeface="Wingdings" panose="05000000000000000000" pitchFamily="2" charset="2"/>
              <a:buNone/>
            </a:pPr>
            <a:r>
              <a:rPr lang="en-US" altLang="en-US" smtClean="0"/>
              <a:t>Setting </a:t>
            </a:r>
            <a:r>
              <a:rPr lang="en-US" altLang="en-US" i="1" smtClean="0"/>
              <a:t>f"</a:t>
            </a:r>
            <a:r>
              <a:rPr lang="en-US" altLang="en-US" smtClean="0"/>
              <a:t>(</a:t>
            </a:r>
            <a:r>
              <a:rPr lang="en-US" altLang="en-US" i="1" smtClean="0"/>
              <a:t>x</a:t>
            </a:r>
            <a:r>
              <a:rPr lang="en-US" altLang="en-US" smtClean="0"/>
              <a:t>) = 0, you can determine that the possible points of inflection occur at </a:t>
            </a:r>
            <a:r>
              <a:rPr lang="en-US" altLang="en-US" i="1" smtClean="0"/>
              <a:t>x </a:t>
            </a:r>
            <a:r>
              <a:rPr lang="en-US" altLang="en-US" smtClean="0"/>
              <a:t>= 0 and</a:t>
            </a:r>
            <a:r>
              <a:rPr lang="en-US" altLang="en-US" i="1" smtClean="0"/>
              <a:t> x </a:t>
            </a:r>
            <a:r>
              <a:rPr lang="en-US" altLang="en-US" smtClean="0"/>
              <a:t>= 2.</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By testing the intervals determined by these </a:t>
            </a:r>
            <a:r>
              <a:rPr lang="en-US" altLang="en-US" i="1" smtClean="0"/>
              <a:t>x</a:t>
            </a:r>
            <a:r>
              <a:rPr lang="en-US" altLang="en-US" smtClean="0"/>
              <a:t>-values, you can conclude that they both yield points of inflection.</a:t>
            </a:r>
          </a:p>
          <a:p>
            <a:pPr marL="0" indent="0" eaLnBrk="1" hangingPunct="1">
              <a:buFont typeface="Wingdings" panose="05000000000000000000" pitchFamily="2" charset="2"/>
              <a:buNone/>
            </a:pPr>
            <a:endParaRPr lang="en-US" altLang="en-US" sz="1200" smtClean="0"/>
          </a:p>
          <a:p>
            <a:pPr marL="0" indent="0" eaLnBrk="1" hangingPunct="1">
              <a:buFont typeface="Wingdings" panose="05000000000000000000" pitchFamily="2" charset="2"/>
              <a:buNone/>
            </a:pPr>
            <a:r>
              <a:rPr lang="en-US" altLang="en-US" smtClean="0"/>
              <a:t>A summary of this testing is shown in</a:t>
            </a:r>
            <a:br>
              <a:rPr lang="en-US" altLang="en-US" smtClean="0"/>
            </a:br>
            <a:r>
              <a:rPr lang="en-US" altLang="en-US" smtClean="0"/>
              <a:t>the table, and the graph of </a:t>
            </a:r>
            <a:r>
              <a:rPr lang="en-US" altLang="en-US" i="1" smtClean="0"/>
              <a:t>f</a:t>
            </a:r>
            <a:r>
              <a:rPr lang="en-US" altLang="en-US" smtClean="0"/>
              <a:t> is shown</a:t>
            </a:r>
            <a:br>
              <a:rPr lang="en-US" altLang="en-US" smtClean="0"/>
            </a:br>
            <a:r>
              <a:rPr lang="en-US" altLang="en-US" smtClean="0"/>
              <a:t>in Figure 3.28.</a:t>
            </a:r>
            <a:endParaRPr lang="en-US" altLang="en-US" smtClean="0">
              <a:solidFill>
                <a:srgbClr val="0073AE"/>
              </a:solidFill>
            </a:endParaRPr>
          </a:p>
        </p:txBody>
      </p:sp>
      <p:sp>
        <p:nvSpPr>
          <p:cNvPr id="46093" name="Rectangle 13"/>
          <p:cNvSpPr>
            <a:spLocks noChangeArrowheads="1"/>
          </p:cNvSpPr>
          <p:nvPr/>
        </p:nvSpPr>
        <p:spPr bwMode="auto">
          <a:xfrm>
            <a:off x="6853238" y="6324600"/>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3.28</a:t>
            </a:r>
          </a:p>
        </p:txBody>
      </p:sp>
      <p:pic>
        <p:nvPicPr>
          <p:cNvPr id="46096" name="Picture 16" descr="A table provides the following details of testing in three intervals. (column 1). Interval: negative infinity &lt; x &lt; 0. Test value: x = negative 1. Sign of f prime prime (x): f prime prime (negative 1) &gt; 0. Conclusion: concave upward. (column 2). Interval: 0 &lt; x &lt; 2. Test value: x = 1. Sign of f prime prime (x): f prime prime (1) &lt; 0. Conclusion: concave downward. (column 3). Interval: 2 &lt; x &lt; infinity. Test value: x = 3. Sign of f prime prime (x): f prime prime (3) &gt; 0. Conclusion: concave upwar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876800"/>
            <a:ext cx="5487988"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7" name="Picture 17" descr="The image consists of a visual representation and a caption. Visual representation. A curve is graphed on the x y coordinate plane. It is labeled f(x) = x^4 minus 4 x^3. It enters the top left of the viewing window in the second quadrant, goes down and to the right, passes through the point (negative 1, 5), gets less steep close to the negative x axis and is almost horizontal while passing through the origin. It extends to the right on the positive x axis, then goes down and to the right in the fourth quadrant, passes through the marked point (2, negative 16), reaches a low point, then goes up and to the right, intersects the positive x axis, enters the first quadrant, and exits the top right of the viewing window. The points (0, 0) and (2, negative 16) are labeled points of inflection. The curve is concave upward on the left of the point (0, 0) and on the right of the point (2, negative 16), it is concave downward between the same two points. Caption. Points of inflection can occur where f prime prime (x) = 0 or f prime prime does not exis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24200"/>
            <a:ext cx="250031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Effect transition="in" filter="fade">
                                      <p:cBhvr>
                                        <p:cTn id="7" dur="1000"/>
                                        <p:tgtEl>
                                          <p:spTgt spid="46083">
                                            <p:txEl>
                                              <p:pRg st="2" end="2"/>
                                            </p:txEl>
                                          </p:spTgt>
                                        </p:tgtEl>
                                      </p:cBhvr>
                                    </p:animEffect>
                                    <p:anim calcmode="lin" valueType="num">
                                      <p:cBhvr>
                                        <p:cTn id="8"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608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608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animEffect transition="in" filter="fade">
                                      <p:cBhvr>
                                        <p:cTn id="15" dur="1000"/>
                                        <p:tgtEl>
                                          <p:spTgt spid="46083">
                                            <p:txEl>
                                              <p:pRg st="4" end="4"/>
                                            </p:txEl>
                                          </p:spTgt>
                                        </p:tgtEl>
                                      </p:cBhvr>
                                    </p:animEffect>
                                    <p:anim calcmode="lin" valueType="num">
                                      <p:cBhvr>
                                        <p:cTn id="16"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6083">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6083">
                                            <p:txEl>
                                              <p:pRg st="4" end="4"/>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6096"/>
                                        </p:tgtEl>
                                        <p:attrNameLst>
                                          <p:attrName>style.visibility</p:attrName>
                                        </p:attrNameLst>
                                      </p:cBhvr>
                                      <p:to>
                                        <p:strVal val="visible"/>
                                      </p:to>
                                    </p:set>
                                    <p:animEffect transition="in" filter="fade">
                                      <p:cBhvr>
                                        <p:cTn id="21" dur="1000"/>
                                        <p:tgtEl>
                                          <p:spTgt spid="46096"/>
                                        </p:tgtEl>
                                      </p:cBhvr>
                                    </p:animEffect>
                                    <p:anim calcmode="lin" valueType="num">
                                      <p:cBhvr>
                                        <p:cTn id="22" dur="1000" fill="hold"/>
                                        <p:tgtEl>
                                          <p:spTgt spid="46096"/>
                                        </p:tgtEl>
                                        <p:attrNameLst>
                                          <p:attrName>ppt_x</p:attrName>
                                        </p:attrNameLst>
                                      </p:cBhvr>
                                      <p:tavLst>
                                        <p:tav tm="0">
                                          <p:val>
                                            <p:strVal val="#ppt_x"/>
                                          </p:val>
                                        </p:tav>
                                        <p:tav tm="100000">
                                          <p:val>
                                            <p:strVal val="#ppt_x"/>
                                          </p:val>
                                        </p:tav>
                                      </p:tavLst>
                                    </p:anim>
                                    <p:anim calcmode="lin" valueType="num">
                                      <p:cBhvr>
                                        <p:cTn id="23" dur="900" decel="100000" fill="hold"/>
                                        <p:tgtEl>
                                          <p:spTgt spid="4609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609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6097"/>
                                        </p:tgtEl>
                                        <p:attrNameLst>
                                          <p:attrName>style.visibility</p:attrName>
                                        </p:attrNameLst>
                                      </p:cBhvr>
                                      <p:to>
                                        <p:strVal val="visible"/>
                                      </p:to>
                                    </p:set>
                                    <p:animEffect transition="in" filter="fade">
                                      <p:cBhvr>
                                        <p:cTn id="27" dur="1000"/>
                                        <p:tgtEl>
                                          <p:spTgt spid="46097"/>
                                        </p:tgtEl>
                                      </p:cBhvr>
                                    </p:animEffect>
                                    <p:anim calcmode="lin" valueType="num">
                                      <p:cBhvr>
                                        <p:cTn id="28" dur="1000" fill="hold"/>
                                        <p:tgtEl>
                                          <p:spTgt spid="46097"/>
                                        </p:tgtEl>
                                        <p:attrNameLst>
                                          <p:attrName>ppt_x</p:attrName>
                                        </p:attrNameLst>
                                      </p:cBhvr>
                                      <p:tavLst>
                                        <p:tav tm="0">
                                          <p:val>
                                            <p:strVal val="#ppt_x"/>
                                          </p:val>
                                        </p:tav>
                                        <p:tav tm="100000">
                                          <p:val>
                                            <p:strVal val="#ppt_x"/>
                                          </p:val>
                                        </p:tav>
                                      </p:tavLst>
                                    </p:anim>
                                    <p:anim calcmode="lin" valueType="num">
                                      <p:cBhvr>
                                        <p:cTn id="29" dur="900" decel="100000" fill="hold"/>
                                        <p:tgtEl>
                                          <p:spTgt spid="460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60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46093"/>
                                        </p:tgtEl>
                                        <p:attrNameLst>
                                          <p:attrName>style.visibility</p:attrName>
                                        </p:attrNameLst>
                                      </p:cBhvr>
                                      <p:to>
                                        <p:strVal val="visible"/>
                                      </p:to>
                                    </p:set>
                                    <p:animEffect transition="in" filter="fade">
                                      <p:cBhvr>
                                        <p:cTn id="33" dur="1000"/>
                                        <p:tgtEl>
                                          <p:spTgt spid="46093"/>
                                        </p:tgtEl>
                                      </p:cBhvr>
                                    </p:animEffect>
                                    <p:anim calcmode="lin" valueType="num">
                                      <p:cBhvr>
                                        <p:cTn id="34" dur="1000" fill="hold"/>
                                        <p:tgtEl>
                                          <p:spTgt spid="46093"/>
                                        </p:tgtEl>
                                        <p:attrNameLst>
                                          <p:attrName>ppt_x</p:attrName>
                                        </p:attrNameLst>
                                      </p:cBhvr>
                                      <p:tavLst>
                                        <p:tav tm="0">
                                          <p:val>
                                            <p:strVal val="#ppt_x"/>
                                          </p:val>
                                        </p:tav>
                                        <p:tav tm="100000">
                                          <p:val>
                                            <p:strVal val="#ppt_x"/>
                                          </p:val>
                                        </p:tav>
                                      </p:tavLst>
                                    </p:anim>
                                    <p:anim calcmode="lin" valueType="num">
                                      <p:cBhvr>
                                        <p:cTn id="35" dur="900" decel="100000" fill="hold"/>
                                        <p:tgtEl>
                                          <p:spTgt spid="4609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609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t>3.4</a:t>
            </a:r>
          </a:p>
        </p:txBody>
      </p:sp>
      <p:sp>
        <p:nvSpPr>
          <p:cNvPr id="4100" name="Text Box 2"/>
          <p:cNvSpPr txBox="1">
            <a:spLocks noChangeArrowheads="1"/>
          </p:cNvSpPr>
          <p:nvPr/>
        </p:nvSpPr>
        <p:spPr bwMode="auto">
          <a:xfrm>
            <a:off x="2362200" y="2286000"/>
            <a:ext cx="6172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3800">
                <a:solidFill>
                  <a:schemeClr val="bg1"/>
                </a:solidFill>
              </a:rPr>
              <a:t>Concavity and the Second Derivative Test</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Points of Inflection</a:t>
            </a:r>
          </a:p>
        </p:txBody>
      </p:sp>
      <p:sp>
        <p:nvSpPr>
          <p:cNvPr id="23555" name="TextBox 8"/>
          <p:cNvSpPr txBox="1">
            <a:spLocks noChangeArrowheads="1"/>
          </p:cNvSpPr>
          <p:nvPr/>
        </p:nvSpPr>
        <p:spPr bwMode="auto">
          <a:xfrm>
            <a:off x="533400" y="1371600"/>
            <a:ext cx="8305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The converse of Theorem 3.8 is not generally true. That is, it is possible for the second derivative to be 0 at a point that is </a:t>
            </a:r>
            <a:r>
              <a:rPr lang="en-US" altLang="en-US" i="1"/>
              <a:t>not </a:t>
            </a:r>
            <a:r>
              <a:rPr lang="en-US" altLang="en-US"/>
              <a:t>a point of inflection.</a:t>
            </a:r>
          </a:p>
          <a:p>
            <a:pPr eaLnBrk="1" hangingPunct="1">
              <a:spcBef>
                <a:spcPct val="0"/>
              </a:spcBef>
              <a:buFontTx/>
              <a:buNone/>
            </a:pPr>
            <a:endParaRPr lang="en-US" altLang="en-US"/>
          </a:p>
          <a:p>
            <a:pPr eaLnBrk="1" hangingPunct="1">
              <a:spcBef>
                <a:spcPct val="0"/>
              </a:spcBef>
              <a:buFontTx/>
              <a:buNone/>
            </a:pPr>
            <a:r>
              <a:rPr lang="en-US" altLang="en-US"/>
              <a:t>For instance, the graph of </a:t>
            </a:r>
            <a:r>
              <a:rPr lang="en-US" altLang="en-US" i="1"/>
              <a:t>f</a:t>
            </a:r>
            <a:r>
              <a:rPr lang="en-US" altLang="en-US"/>
              <a:t>(</a:t>
            </a:r>
            <a:r>
              <a:rPr lang="en-US" altLang="en-US" i="1"/>
              <a:t>x</a:t>
            </a:r>
            <a:r>
              <a:rPr lang="en-US" altLang="en-US"/>
              <a:t>) = </a:t>
            </a:r>
            <a:r>
              <a:rPr lang="en-US" altLang="en-US" i="1"/>
              <a:t>x</a:t>
            </a:r>
            <a:r>
              <a:rPr lang="en-US" altLang="en-US" i="1" baseline="30000"/>
              <a:t>4</a:t>
            </a:r>
            <a:r>
              <a:rPr lang="en-US" altLang="en-US" i="1"/>
              <a:t> </a:t>
            </a:r>
            <a:r>
              <a:rPr lang="en-US" altLang="en-US"/>
              <a:t>is shown in Figure 3.29.</a:t>
            </a:r>
          </a:p>
          <a:p>
            <a:pPr eaLnBrk="1" hangingPunct="1">
              <a:spcBef>
                <a:spcPct val="0"/>
              </a:spcBef>
              <a:buFontTx/>
              <a:buNone/>
            </a:pPr>
            <a:endParaRPr lang="en-US" altLang="en-US"/>
          </a:p>
          <a:p>
            <a:pPr eaLnBrk="1" hangingPunct="1">
              <a:spcBef>
                <a:spcPct val="0"/>
              </a:spcBef>
              <a:buFontTx/>
              <a:buNone/>
            </a:pPr>
            <a:r>
              <a:rPr lang="en-US" altLang="en-US"/>
              <a:t>The second derivative is 0 when </a:t>
            </a:r>
          </a:p>
          <a:p>
            <a:pPr eaLnBrk="1" hangingPunct="1">
              <a:spcBef>
                <a:spcPct val="0"/>
              </a:spcBef>
              <a:buFontTx/>
              <a:buNone/>
            </a:pPr>
            <a:r>
              <a:rPr lang="en-US" altLang="en-US" i="1"/>
              <a:t>x </a:t>
            </a:r>
            <a:r>
              <a:rPr lang="en-US" altLang="en-US"/>
              <a:t>= 0, but the point (0,0) is not a </a:t>
            </a:r>
          </a:p>
          <a:p>
            <a:pPr eaLnBrk="1" hangingPunct="1">
              <a:spcBef>
                <a:spcPct val="0"/>
              </a:spcBef>
              <a:buFontTx/>
              <a:buNone/>
            </a:pPr>
            <a:r>
              <a:rPr lang="en-US" altLang="en-US"/>
              <a:t>point of inflection because the </a:t>
            </a:r>
          </a:p>
          <a:p>
            <a:pPr eaLnBrk="1" hangingPunct="1">
              <a:spcBef>
                <a:spcPct val="0"/>
              </a:spcBef>
              <a:buFontTx/>
              <a:buNone/>
            </a:pPr>
            <a:r>
              <a:rPr lang="en-US" altLang="en-US"/>
              <a:t>graph of </a:t>
            </a:r>
            <a:r>
              <a:rPr lang="en-US" altLang="en-US" i="1"/>
              <a:t>f </a:t>
            </a:r>
            <a:r>
              <a:rPr lang="en-US" altLang="en-US"/>
              <a:t>is concave upward on</a:t>
            </a:r>
          </a:p>
          <a:p>
            <a:pPr eaLnBrk="1" hangingPunct="1">
              <a:spcBef>
                <a:spcPct val="0"/>
              </a:spcBef>
              <a:buFontTx/>
              <a:buNone/>
            </a:pPr>
            <a:r>
              <a:rPr lang="en-US" altLang="en-US"/>
              <a:t>the intervals </a:t>
            </a:r>
          </a:p>
        </p:txBody>
      </p:sp>
      <p:pic>
        <p:nvPicPr>
          <p:cNvPr id="23556" name="Picture 2" descr="The image consists of a visual representation and a caption. Visual representation. An upward opening parabola is graphed on the x y coordinate plane. The graph has y axis symmetry. The parabola is labeled f(x) = x^4. It enters the top left of the viewing window in the second quadrant, goes down and to the right, reaches a low point at the vertex (0, 0), then goes up and to the right in the first quadrant, and exits the top right of the viewing window. The parabola is almost horizontal close to the origin. Caption. f prime prime (x) = 0, but (0, 0) is not a point of inflec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733800"/>
            <a:ext cx="28956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6"/>
          <p:cNvSpPr>
            <a:spLocks noChangeArrowheads="1"/>
          </p:cNvSpPr>
          <p:nvPr/>
        </p:nvSpPr>
        <p:spPr bwMode="auto">
          <a:xfrm>
            <a:off x="6324600" y="62484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3.29</a:t>
            </a:r>
          </a:p>
        </p:txBody>
      </p:sp>
      <p:pic>
        <p:nvPicPr>
          <p:cNvPr id="23558" name="Picture 3" descr="negative infinity &lt; x &lt; 0 and 0 &lt; x &lt; infinit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562600"/>
            <a:ext cx="383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5613" y="3198813"/>
            <a:ext cx="8229600" cy="914400"/>
          </a:xfrm>
        </p:spPr>
        <p:txBody>
          <a:bodyPr/>
          <a:lstStyle/>
          <a:p>
            <a:pPr algn="ctr" eaLnBrk="1" hangingPunct="1">
              <a:defRPr/>
            </a:pPr>
            <a:r>
              <a:rPr lang="en-US" altLang="en-US" sz="4000" kern="1200" dirty="0">
                <a:solidFill>
                  <a:schemeClr val="tx1"/>
                </a:solidFill>
                <a:ea typeface="+mn-ea"/>
                <a:cs typeface="Arial" panose="020B0604020202020204" pitchFamily="34" charset="0"/>
              </a:rPr>
              <a:t>The Second Derivative Test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5613"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The Second Derivative Test</a:t>
            </a:r>
          </a:p>
        </p:txBody>
      </p:sp>
      <p:sp>
        <p:nvSpPr>
          <p:cNvPr id="25603" name="TextBox 5"/>
          <p:cNvSpPr txBox="1">
            <a:spLocks noChangeArrowheads="1"/>
          </p:cNvSpPr>
          <p:nvPr/>
        </p:nvSpPr>
        <p:spPr bwMode="auto">
          <a:xfrm>
            <a:off x="304800" y="1295400"/>
            <a:ext cx="861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In addition to testing for concavity, the second derivative can be used to perform a simple test for relative maxima and minima. </a:t>
            </a:r>
          </a:p>
          <a:p>
            <a:pPr eaLnBrk="1" hangingPunct="1">
              <a:spcBef>
                <a:spcPct val="0"/>
              </a:spcBef>
              <a:buFontTx/>
              <a:buNone/>
            </a:pPr>
            <a:endParaRPr lang="en-US" altLang="en-US"/>
          </a:p>
          <a:p>
            <a:pPr eaLnBrk="1" hangingPunct="1">
              <a:spcBef>
                <a:spcPct val="0"/>
              </a:spcBef>
              <a:buFontTx/>
              <a:buNone/>
            </a:pPr>
            <a:r>
              <a:rPr lang="en-US" altLang="en-US"/>
              <a:t>The test is based on the fact that if the graph of </a:t>
            </a:r>
            <a:r>
              <a:rPr lang="en-IN" altLang="en-US"/>
              <a:t>a function</a:t>
            </a:r>
            <a:r>
              <a:rPr lang="en-US" altLang="en-US"/>
              <a:t> </a:t>
            </a:r>
            <a:r>
              <a:rPr lang="en-US" altLang="en-US" i="1"/>
              <a:t>f </a:t>
            </a:r>
            <a:r>
              <a:rPr lang="en-US" altLang="en-US"/>
              <a:t>is concave upward on an open interval containing </a:t>
            </a:r>
            <a:r>
              <a:rPr lang="en-US" altLang="en-US" i="1"/>
              <a:t>c</a:t>
            </a:r>
            <a:r>
              <a:rPr lang="en-US" altLang="en-US"/>
              <a:t>, and </a:t>
            </a:r>
            <a:r>
              <a:rPr lang="en-US" altLang="en-US" i="1"/>
              <a:t>f'</a:t>
            </a:r>
            <a:r>
              <a:rPr lang="en-US" altLang="en-US" sz="1000" i="1"/>
              <a:t> </a:t>
            </a:r>
            <a:r>
              <a:rPr lang="en-US" altLang="en-US"/>
              <a:t>(</a:t>
            </a:r>
            <a:r>
              <a:rPr lang="en-US" altLang="en-US" i="1"/>
              <a:t>c</a:t>
            </a:r>
            <a:r>
              <a:rPr lang="en-US" altLang="en-US"/>
              <a:t>)</a:t>
            </a:r>
            <a:r>
              <a:rPr lang="en-US" altLang="en-US" sz="800"/>
              <a:t> </a:t>
            </a:r>
            <a:r>
              <a:rPr lang="en-US" altLang="en-US"/>
              <a:t>=</a:t>
            </a:r>
            <a:r>
              <a:rPr lang="en-US" altLang="en-US" sz="800"/>
              <a:t> </a:t>
            </a:r>
            <a:r>
              <a:rPr lang="en-US" altLang="en-US"/>
              <a:t>0, then </a:t>
            </a:r>
            <a:r>
              <a:rPr lang="en-US" altLang="en-US" i="1"/>
              <a:t>f</a:t>
            </a:r>
            <a:r>
              <a:rPr lang="en-US" altLang="en-US"/>
              <a:t>(</a:t>
            </a:r>
            <a:r>
              <a:rPr lang="en-US" altLang="en-US" i="1"/>
              <a:t>c</a:t>
            </a:r>
            <a:r>
              <a:rPr lang="en-US" altLang="en-US"/>
              <a:t>) must be a relative minimum of </a:t>
            </a:r>
            <a:r>
              <a:rPr lang="en-US" altLang="en-US" i="1"/>
              <a:t>f</a:t>
            </a:r>
            <a:r>
              <a:rPr lang="en-US" altLang="en-US"/>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5613"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The Second Derivative Test</a:t>
            </a:r>
          </a:p>
        </p:txBody>
      </p:sp>
      <p:sp>
        <p:nvSpPr>
          <p:cNvPr id="26627" name="TextBox 5"/>
          <p:cNvSpPr txBox="1">
            <a:spLocks noChangeArrowheads="1"/>
          </p:cNvSpPr>
          <p:nvPr/>
        </p:nvSpPr>
        <p:spPr bwMode="auto">
          <a:xfrm>
            <a:off x="304800" y="129540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Similarly, if the graph of a function </a:t>
            </a:r>
            <a:r>
              <a:rPr lang="en-US" altLang="en-US" i="1"/>
              <a:t>f </a:t>
            </a:r>
            <a:r>
              <a:rPr lang="en-US" altLang="en-US"/>
              <a:t>is concave downward on an open interval containing </a:t>
            </a:r>
            <a:r>
              <a:rPr lang="en-US" altLang="en-US" i="1"/>
              <a:t>c</a:t>
            </a:r>
            <a:r>
              <a:rPr lang="en-US" altLang="en-US"/>
              <a:t>, and </a:t>
            </a:r>
            <a:r>
              <a:rPr lang="en-US" altLang="en-US" i="1"/>
              <a:t>f' </a:t>
            </a:r>
            <a:r>
              <a:rPr lang="en-US" altLang="en-US"/>
              <a:t>(</a:t>
            </a:r>
            <a:r>
              <a:rPr lang="en-US" altLang="en-US" i="1"/>
              <a:t>c</a:t>
            </a:r>
            <a:r>
              <a:rPr lang="en-US" altLang="en-US"/>
              <a:t>) = 0, then </a:t>
            </a:r>
            <a:r>
              <a:rPr lang="en-US" altLang="en-US" i="1"/>
              <a:t>f</a:t>
            </a:r>
            <a:r>
              <a:rPr lang="en-US" altLang="en-US"/>
              <a:t>(</a:t>
            </a:r>
            <a:r>
              <a:rPr lang="en-US" altLang="en-US" i="1"/>
              <a:t>c</a:t>
            </a:r>
            <a:r>
              <a:rPr lang="en-US" altLang="en-US"/>
              <a:t>) must be a relative maximum of </a:t>
            </a:r>
            <a:r>
              <a:rPr lang="en-US" altLang="en-US" i="1"/>
              <a:t>f</a:t>
            </a:r>
            <a:r>
              <a:rPr lang="en-US" altLang="en-US"/>
              <a:t>.</a:t>
            </a:r>
            <a:r>
              <a:rPr lang="en-US" altLang="en-US" i="1"/>
              <a:t> </a:t>
            </a:r>
            <a:r>
              <a:rPr lang="en-US" altLang="en-US"/>
              <a:t>(See Figure 3.30.)</a:t>
            </a:r>
          </a:p>
        </p:txBody>
      </p:sp>
      <p:pic>
        <p:nvPicPr>
          <p:cNvPr id="26628" name="Picture 6" descr="The image consists of a visual representation and a caption. Visual representation. A curve is graphed on the x y coordinate plane. The curve is labeled f. It enters the left of the viewing window in the second quadrant, goes down and to the right, enters the first quadrant, reaches a low point, then goes up and to the right, and exits the right of the viewing window. A vertical dashed line begins at the low point of the curve, goes down, and ends on the positive x axis where the point is labeled c. The curve is concave upward and f prime prime (c) &gt; 0. Caption. If f prime (c) = 0 and f prime prime (c) &gt; 0, then f(c) is a relative minimum.&#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14600"/>
            <a:ext cx="30480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The image consists of a visual representation and a caption. Visual representation. A curve is graphed on the x y coordinate plane. The curve is labeled f. It enters the left of the viewing window in the second quadrant, goes up and to the right, enters the first quadrant, reaches a high point, then goes down and to the right, intersects the positive x axis, enters the fourth quadrant, and exits the bottom of the viewing window. A vertical dashed line begins at the high point of the curve, goes down, and ends on the positive x axis where the point is labeled c. The curve is concave downward and f prime prime (c) &lt; 0. Caption. If f prime (c) = 0 and f prime prime (c) &lt; 0, then f(c) is a relative maximu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55875"/>
            <a:ext cx="29718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9"/>
          <p:cNvSpPr>
            <a:spLocks noChangeArrowheads="1"/>
          </p:cNvSpPr>
          <p:nvPr/>
        </p:nvSpPr>
        <p:spPr bwMode="auto">
          <a:xfrm>
            <a:off x="3810000" y="57150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3.30</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5613"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The Second Derivative Test</a:t>
            </a:r>
          </a:p>
        </p:txBody>
      </p:sp>
      <p:pic>
        <p:nvPicPr>
          <p:cNvPr id="27651" name="Picture 1" descr="Theorem 3.9. Second derivative test. Let f be a function such that f prime (c) = 0 and the second derivative of f exists on an open interval containing c. (item 1). If f prime prime (c) &gt; 0, then f has a relative minimum at (c, f(c)). (item 2). If f prime prime (c) &lt; 0, then f has a relative minimum at (c, f(c)). If f prime prime (c) = 0, then the test fails. That is, f may have a relative maximum, a relative minimum, or neither. In such cases, you can use the first derivative test.&#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676400"/>
            <a:ext cx="78390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5613"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000">
                <a:solidFill>
                  <a:schemeClr val="bg1"/>
                </a:solidFill>
              </a:rPr>
              <a:t>Example 4 – </a:t>
            </a:r>
            <a:r>
              <a:rPr lang="en-US" altLang="en-US" sz="3000" i="1">
                <a:solidFill>
                  <a:schemeClr val="bg1"/>
                </a:solidFill>
              </a:rPr>
              <a:t>Using the Second Derivative Test</a:t>
            </a:r>
          </a:p>
        </p:txBody>
      </p:sp>
      <p:sp>
        <p:nvSpPr>
          <p:cNvPr id="49155" name="Rectangle 3"/>
          <p:cNvSpPr>
            <a:spLocks noGrp="1" noChangeArrowheads="1"/>
          </p:cNvSpPr>
          <p:nvPr>
            <p:ph type="body" idx="1"/>
          </p:nvPr>
        </p:nvSpPr>
        <p:spPr>
          <a:xfrm>
            <a:off x="457200" y="1370013"/>
            <a:ext cx="8229600" cy="5256212"/>
          </a:xfrm>
        </p:spPr>
        <p:txBody>
          <a:bodyPr/>
          <a:lstStyle/>
          <a:p>
            <a:pPr marL="0" indent="0" eaLnBrk="1" hangingPunct="1">
              <a:buFont typeface="Wingdings" panose="05000000000000000000" pitchFamily="2" charset="2"/>
              <a:buNone/>
              <a:defRPr/>
            </a:pPr>
            <a:r>
              <a:rPr lang="en-US" altLang="en-US" dirty="0" smtClean="0"/>
              <a:t>Find the </a:t>
            </a:r>
            <a:r>
              <a:rPr lang="en-IN" dirty="0" smtClean="0"/>
              <a:t>relative </a:t>
            </a:r>
            <a:r>
              <a:rPr lang="en-US" altLang="en-US" dirty="0" smtClean="0"/>
              <a:t>extrema of </a:t>
            </a:r>
            <a:r>
              <a:rPr lang="en-US" altLang="en-US" i="1" dirty="0" smtClean="0"/>
              <a:t>f</a:t>
            </a:r>
            <a:r>
              <a:rPr lang="en-US" altLang="en-US" dirty="0" smtClean="0"/>
              <a:t>(</a:t>
            </a:r>
            <a:r>
              <a:rPr lang="en-US" altLang="en-US" i="1" dirty="0" smtClean="0"/>
              <a:t>x</a:t>
            </a:r>
            <a:r>
              <a:rPr lang="en-US" altLang="en-US" dirty="0" smtClean="0"/>
              <a:t>) = –3</a:t>
            </a:r>
            <a:r>
              <a:rPr lang="en-US" altLang="en-US" i="1" dirty="0" smtClean="0"/>
              <a:t>x</a:t>
            </a:r>
            <a:r>
              <a:rPr lang="en-US" altLang="en-US" baseline="30000" dirty="0" smtClean="0"/>
              <a:t>5</a:t>
            </a:r>
            <a:r>
              <a:rPr lang="en-US" altLang="en-US" dirty="0" smtClean="0"/>
              <a:t> + 5</a:t>
            </a:r>
            <a:r>
              <a:rPr lang="en-US" altLang="en-US" i="1" dirty="0" smtClean="0"/>
              <a:t>x</a:t>
            </a:r>
            <a:r>
              <a:rPr lang="en-US" altLang="en-US" baseline="30000" dirty="0" smtClean="0"/>
              <a:t>3</a:t>
            </a:r>
            <a:r>
              <a:rPr lang="en-US" altLang="en-US" dirty="0" smtClean="0"/>
              <a:t>.</a:t>
            </a:r>
          </a:p>
          <a:p>
            <a:pPr marL="0" indent="0" eaLnBrk="1" hangingPunct="1">
              <a:buFont typeface="Wingdings" panose="05000000000000000000" pitchFamily="2" charset="2"/>
              <a:buNone/>
              <a:defRPr/>
            </a:pPr>
            <a:endParaRPr lang="en-US" altLang="en-US" dirty="0" smtClean="0">
              <a:solidFill>
                <a:srgbClr val="0073AE"/>
              </a:solidFill>
            </a:endParaRPr>
          </a:p>
          <a:p>
            <a:pPr marL="0" indent="0" eaLnBrk="1" hangingPunct="1">
              <a:buFont typeface="Wingdings" panose="05000000000000000000" pitchFamily="2" charset="2"/>
              <a:buNone/>
              <a:defRPr/>
            </a:pPr>
            <a:r>
              <a:rPr lang="en-US" altLang="en-US" kern="1200" dirty="0">
                <a:solidFill>
                  <a:srgbClr val="D7181E"/>
                </a:solidFill>
                <a:cs typeface="Arial" panose="020B0604020202020204" pitchFamily="34" charset="0"/>
              </a:rPr>
              <a:t>Solution: </a:t>
            </a:r>
          </a:p>
          <a:p>
            <a:pPr marL="0" indent="0" eaLnBrk="1" hangingPunct="1">
              <a:buFont typeface="Wingdings" panose="05000000000000000000" pitchFamily="2" charset="2"/>
              <a:buNone/>
              <a:defRPr/>
            </a:pPr>
            <a:r>
              <a:rPr lang="en-US" altLang="en-US" dirty="0" smtClean="0"/>
              <a:t>Begin by finding the </a:t>
            </a:r>
            <a:r>
              <a:rPr lang="en-IN" dirty="0"/>
              <a:t>first </a:t>
            </a:r>
            <a:r>
              <a:rPr lang="en-IN" dirty="0" smtClean="0"/>
              <a:t>derivative </a:t>
            </a:r>
            <a:r>
              <a:rPr lang="en-US" altLang="en-US" dirty="0" smtClean="0"/>
              <a:t>of </a:t>
            </a:r>
            <a:r>
              <a:rPr lang="en-US" altLang="en-US" i="1" dirty="0" smtClean="0"/>
              <a:t>f</a:t>
            </a:r>
            <a:r>
              <a:rPr lang="en-US" altLang="en-US" dirty="0" smtClean="0"/>
              <a:t>.</a:t>
            </a:r>
            <a:r>
              <a:rPr lang="en-US" altLang="en-US" i="1" dirty="0" smtClean="0"/>
              <a:t>    </a:t>
            </a:r>
          </a:p>
          <a:p>
            <a:pPr marL="0" indent="0" eaLnBrk="1" hangingPunct="1">
              <a:buFont typeface="Wingdings" panose="05000000000000000000" pitchFamily="2" charset="2"/>
              <a:buNone/>
              <a:defRPr/>
            </a:pPr>
            <a:r>
              <a:rPr lang="en-US" altLang="en-US" sz="1200" i="1" dirty="0" smtClean="0"/>
              <a:t>	</a:t>
            </a:r>
          </a:p>
          <a:p>
            <a:pPr marL="0" indent="0" eaLnBrk="1" hangingPunct="1">
              <a:buFont typeface="Wingdings" panose="05000000000000000000" pitchFamily="2" charset="2"/>
              <a:buNone/>
              <a:defRPr/>
            </a:pPr>
            <a:endParaRPr lang="en-US" altLang="en-US" dirty="0" smtClean="0"/>
          </a:p>
          <a:p>
            <a:pPr marL="0" indent="0" eaLnBrk="1" hangingPunct="1">
              <a:buFont typeface="Wingdings" panose="05000000000000000000" pitchFamily="2" charset="2"/>
              <a:buNone/>
              <a:defRPr/>
            </a:pPr>
            <a:r>
              <a:rPr lang="en-US" altLang="en-US" dirty="0" smtClean="0"/>
              <a:t>From this derivative, you can see that </a:t>
            </a:r>
            <a:r>
              <a:rPr lang="en-US" altLang="en-US" i="1" dirty="0" smtClean="0"/>
              <a:t>x </a:t>
            </a:r>
            <a:r>
              <a:rPr lang="en-US" altLang="en-US" dirty="0" smtClean="0"/>
              <a:t>= –1, 0, and 1 are the only critical numbers of </a:t>
            </a:r>
            <a:r>
              <a:rPr lang="en-US" altLang="en-US" i="1" dirty="0" smtClean="0"/>
              <a:t>f</a:t>
            </a:r>
            <a:r>
              <a:rPr lang="en-US" altLang="en-US" dirty="0" smtClean="0"/>
              <a:t>. </a:t>
            </a:r>
            <a:endParaRPr lang="en-US" altLang="en-US" sz="600" i="1" dirty="0" smtClean="0"/>
          </a:p>
          <a:p>
            <a:pPr marL="0" indent="0" eaLnBrk="1" hangingPunct="1">
              <a:buFont typeface="Wingdings" panose="05000000000000000000" pitchFamily="2" charset="2"/>
              <a:buNone/>
              <a:defRPr/>
            </a:pPr>
            <a:endParaRPr lang="en-US" altLang="en-US" sz="1200" i="1" dirty="0" smtClean="0"/>
          </a:p>
          <a:p>
            <a:pPr marL="0" indent="0" eaLnBrk="1" hangingPunct="1">
              <a:buFont typeface="Wingdings" panose="05000000000000000000" pitchFamily="2" charset="2"/>
              <a:buNone/>
              <a:defRPr/>
            </a:pPr>
            <a:r>
              <a:rPr lang="en-US" altLang="en-US" dirty="0" smtClean="0"/>
              <a:t>By finding the second derivative </a:t>
            </a:r>
          </a:p>
          <a:p>
            <a:pPr marL="0" indent="0" eaLnBrk="1" hangingPunct="1">
              <a:buFont typeface="Wingdings" panose="05000000000000000000" pitchFamily="2" charset="2"/>
              <a:buNone/>
              <a:defRPr/>
            </a:pPr>
            <a:endParaRPr lang="en-US" altLang="en-US" dirty="0" smtClean="0"/>
          </a:p>
          <a:p>
            <a:pPr marL="0" indent="0" eaLnBrk="1" hangingPunct="1">
              <a:buFont typeface="Wingdings" panose="05000000000000000000" pitchFamily="2" charset="2"/>
              <a:buNone/>
              <a:defRPr/>
            </a:pPr>
            <a:r>
              <a:rPr lang="en-US" altLang="en-US" dirty="0" smtClean="0"/>
              <a:t>you can apply the Second Derivative Test.</a:t>
            </a:r>
          </a:p>
        </p:txBody>
      </p:sp>
      <p:pic>
        <p:nvPicPr>
          <p:cNvPr id="49170" name="Picture 18" descr="f prime (x) = negative 15 x^4 + 15 x^2 = (15 x^2)(1 minus x^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3228975"/>
            <a:ext cx="4606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19" descr="f prime prime (x) = negative 60 x^3 + 30 x = (30 x)(1 minus 2 x^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267325"/>
            <a:ext cx="42259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9155">
                                            <p:txEl>
                                              <p:pRg st="2" end="2"/>
                                            </p:txEl>
                                          </p:spTgt>
                                        </p:tgtEl>
                                        <p:attrNameLst>
                                          <p:attrName>style.visibility</p:attrName>
                                        </p:attrNameLst>
                                      </p:cBhvr>
                                      <p:to>
                                        <p:strVal val="visible"/>
                                      </p:to>
                                    </p:set>
                                    <p:animEffect transition="in" filter="fade">
                                      <p:cBhvr>
                                        <p:cTn id="7" dur="1000"/>
                                        <p:tgtEl>
                                          <p:spTgt spid="49155">
                                            <p:txEl>
                                              <p:pRg st="2" end="2"/>
                                            </p:txEl>
                                          </p:spTgt>
                                        </p:tgtEl>
                                      </p:cBhvr>
                                    </p:animEffect>
                                    <p:anim calcmode="lin" valueType="num">
                                      <p:cBhvr>
                                        <p:cTn id="8" dur="10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915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155">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animEffect transition="in" filter="fade">
                                      <p:cBhvr>
                                        <p:cTn id="13" dur="1000"/>
                                        <p:tgtEl>
                                          <p:spTgt spid="49155">
                                            <p:txEl>
                                              <p:pRg st="3" end="3"/>
                                            </p:txEl>
                                          </p:spTgt>
                                        </p:tgtEl>
                                      </p:cBhvr>
                                    </p:animEffect>
                                    <p:anim calcmode="lin" valueType="num">
                                      <p:cBhvr>
                                        <p:cTn id="14" dur="10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9155">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9155">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animEffect transition="in" filter="fade">
                                      <p:cBhvr>
                                        <p:cTn id="19" dur="1000"/>
                                        <p:tgtEl>
                                          <p:spTgt spid="49155">
                                            <p:txEl>
                                              <p:pRg st="4" end="4"/>
                                            </p:txEl>
                                          </p:spTgt>
                                        </p:tgtEl>
                                      </p:cBhvr>
                                    </p:animEffect>
                                    <p:anim calcmode="lin" valueType="num">
                                      <p:cBhvr>
                                        <p:cTn id="20" dur="10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9155">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9155">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9170"/>
                                        </p:tgtEl>
                                        <p:attrNameLst>
                                          <p:attrName>style.visibility</p:attrName>
                                        </p:attrNameLst>
                                      </p:cBhvr>
                                      <p:to>
                                        <p:strVal val="visible"/>
                                      </p:to>
                                    </p:set>
                                    <p:animEffect transition="in" filter="fade">
                                      <p:cBhvr>
                                        <p:cTn id="25" dur="1000"/>
                                        <p:tgtEl>
                                          <p:spTgt spid="49170"/>
                                        </p:tgtEl>
                                      </p:cBhvr>
                                    </p:animEffect>
                                    <p:anim calcmode="lin" valueType="num">
                                      <p:cBhvr>
                                        <p:cTn id="26" dur="1000" fill="hold"/>
                                        <p:tgtEl>
                                          <p:spTgt spid="49170"/>
                                        </p:tgtEl>
                                        <p:attrNameLst>
                                          <p:attrName>ppt_x</p:attrName>
                                        </p:attrNameLst>
                                      </p:cBhvr>
                                      <p:tavLst>
                                        <p:tav tm="0">
                                          <p:val>
                                            <p:strVal val="#ppt_x"/>
                                          </p:val>
                                        </p:tav>
                                        <p:tav tm="100000">
                                          <p:val>
                                            <p:strVal val="#ppt_x"/>
                                          </p:val>
                                        </p:tav>
                                      </p:tavLst>
                                    </p:anim>
                                    <p:anim calcmode="lin" valueType="num">
                                      <p:cBhvr>
                                        <p:cTn id="27" dur="900" decel="100000" fill="hold"/>
                                        <p:tgtEl>
                                          <p:spTgt spid="4917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9170"/>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49155">
                                            <p:txEl>
                                              <p:pRg st="6" end="6"/>
                                            </p:txEl>
                                          </p:spTgt>
                                        </p:tgtEl>
                                        <p:attrNameLst>
                                          <p:attrName>style.visibility</p:attrName>
                                        </p:attrNameLst>
                                      </p:cBhvr>
                                      <p:to>
                                        <p:strVal val="visible"/>
                                      </p:to>
                                    </p:set>
                                    <p:animEffect transition="in" filter="fade">
                                      <p:cBhvr>
                                        <p:cTn id="33" dur="1000"/>
                                        <p:tgtEl>
                                          <p:spTgt spid="49155">
                                            <p:txEl>
                                              <p:pRg st="6" end="6"/>
                                            </p:txEl>
                                          </p:spTgt>
                                        </p:tgtEl>
                                      </p:cBhvr>
                                    </p:animEffect>
                                    <p:anim calcmode="lin" valueType="num">
                                      <p:cBhvr>
                                        <p:cTn id="34" dur="1000" fill="hold"/>
                                        <p:tgtEl>
                                          <p:spTgt spid="49155">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49155">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915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49155">
                                            <p:txEl>
                                              <p:pRg st="8" end="8"/>
                                            </p:txEl>
                                          </p:spTgt>
                                        </p:tgtEl>
                                        <p:attrNameLst>
                                          <p:attrName>style.visibility</p:attrName>
                                        </p:attrNameLst>
                                      </p:cBhvr>
                                      <p:to>
                                        <p:strVal val="visible"/>
                                      </p:to>
                                    </p:set>
                                    <p:animEffect transition="in" filter="fade">
                                      <p:cBhvr>
                                        <p:cTn id="41" dur="1000"/>
                                        <p:tgtEl>
                                          <p:spTgt spid="49155">
                                            <p:txEl>
                                              <p:pRg st="8" end="8"/>
                                            </p:txEl>
                                          </p:spTgt>
                                        </p:tgtEl>
                                      </p:cBhvr>
                                    </p:animEffect>
                                    <p:anim calcmode="lin" valueType="num">
                                      <p:cBhvr>
                                        <p:cTn id="42" dur="1000" fill="hold"/>
                                        <p:tgtEl>
                                          <p:spTgt spid="49155">
                                            <p:txEl>
                                              <p:pRg st="8" end="8"/>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49155">
                                            <p:txEl>
                                              <p:pRg st="8" end="8"/>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155">
                                            <p:txEl>
                                              <p:pRg st="8" end="8"/>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49155">
                                            <p:txEl>
                                              <p:pRg st="10" end="10"/>
                                            </p:txEl>
                                          </p:spTgt>
                                        </p:tgtEl>
                                        <p:attrNameLst>
                                          <p:attrName>style.visibility</p:attrName>
                                        </p:attrNameLst>
                                      </p:cBhvr>
                                      <p:to>
                                        <p:strVal val="visible"/>
                                      </p:to>
                                    </p:set>
                                    <p:animEffect transition="in" filter="fade">
                                      <p:cBhvr>
                                        <p:cTn id="47" dur="1000"/>
                                        <p:tgtEl>
                                          <p:spTgt spid="49155">
                                            <p:txEl>
                                              <p:pRg st="10" end="10"/>
                                            </p:txEl>
                                          </p:spTgt>
                                        </p:tgtEl>
                                      </p:cBhvr>
                                    </p:animEffect>
                                    <p:anim calcmode="lin" valueType="num">
                                      <p:cBhvr>
                                        <p:cTn id="48" dur="1000" fill="hold"/>
                                        <p:tgtEl>
                                          <p:spTgt spid="49155">
                                            <p:txEl>
                                              <p:pRg st="10" end="1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9155">
                                            <p:txEl>
                                              <p:pRg st="10" end="1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9155">
                                            <p:txEl>
                                              <p:pRg st="10" end="10"/>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49171"/>
                                        </p:tgtEl>
                                        <p:attrNameLst>
                                          <p:attrName>style.visibility</p:attrName>
                                        </p:attrNameLst>
                                      </p:cBhvr>
                                      <p:to>
                                        <p:strVal val="visible"/>
                                      </p:to>
                                    </p:set>
                                    <p:animEffect transition="in" filter="fade">
                                      <p:cBhvr>
                                        <p:cTn id="53" dur="1000"/>
                                        <p:tgtEl>
                                          <p:spTgt spid="49171"/>
                                        </p:tgtEl>
                                      </p:cBhvr>
                                    </p:animEffect>
                                    <p:anim calcmode="lin" valueType="num">
                                      <p:cBhvr>
                                        <p:cTn id="54" dur="1000" fill="hold"/>
                                        <p:tgtEl>
                                          <p:spTgt spid="49171"/>
                                        </p:tgtEl>
                                        <p:attrNameLst>
                                          <p:attrName>ppt_x</p:attrName>
                                        </p:attrNameLst>
                                      </p:cBhvr>
                                      <p:tavLst>
                                        <p:tav tm="0">
                                          <p:val>
                                            <p:strVal val="#ppt_x"/>
                                          </p:val>
                                        </p:tav>
                                        <p:tav tm="100000">
                                          <p:val>
                                            <p:strVal val="#ppt_x"/>
                                          </p:val>
                                        </p:tav>
                                      </p:tavLst>
                                    </p:anim>
                                    <p:anim calcmode="lin" valueType="num">
                                      <p:cBhvr>
                                        <p:cTn id="55" dur="900" decel="100000" fill="hold"/>
                                        <p:tgtEl>
                                          <p:spTgt spid="49171"/>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91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Example 4 – </a:t>
            </a:r>
            <a:r>
              <a:rPr lang="en-US" altLang="en-US" sz="4000" i="1">
                <a:solidFill>
                  <a:schemeClr val="bg1"/>
                </a:solidFill>
              </a:rPr>
              <a:t>Solution</a:t>
            </a:r>
          </a:p>
        </p:txBody>
      </p:sp>
      <p:sp>
        <p:nvSpPr>
          <p:cNvPr id="50186" name="Rectangle 10"/>
          <p:cNvSpPr>
            <a:spLocks noGrp="1" noChangeArrowheads="1"/>
          </p:cNvSpPr>
          <p:nvPr>
            <p:ph type="body" idx="1"/>
          </p:nvPr>
        </p:nvSpPr>
        <p:spPr>
          <a:xfrm>
            <a:off x="457200" y="1370013"/>
            <a:ext cx="8229600" cy="5257800"/>
          </a:xfrm>
          <a:noFill/>
        </p:spPr>
        <p:txBody>
          <a:bodyPr/>
          <a:lstStyle/>
          <a:p>
            <a:pPr marL="0" indent="0" eaLnBrk="1" hangingPunct="1">
              <a:lnSpc>
                <a:spcPct val="80000"/>
              </a:lnSpc>
            </a:pPr>
            <a:endParaRPr lang="en-US" altLang="en-US" sz="1000" smtClean="0"/>
          </a:p>
          <a:p>
            <a:pPr marL="0" indent="0" eaLnBrk="1" hangingPunct="1">
              <a:lnSpc>
                <a:spcPct val="80000"/>
              </a:lnSpc>
            </a:pPr>
            <a:endParaRPr lang="en-US" altLang="en-US" sz="1000" smtClean="0"/>
          </a:p>
          <a:p>
            <a:pPr marL="0" indent="0" eaLnBrk="1" hangingPunct="1">
              <a:lnSpc>
                <a:spcPct val="80000"/>
              </a:lnSpc>
            </a:pPr>
            <a:endParaRPr lang="en-US" altLang="en-US" sz="1000" smtClean="0"/>
          </a:p>
          <a:p>
            <a:pPr marL="0" indent="0" eaLnBrk="1" hangingPunct="1">
              <a:lnSpc>
                <a:spcPct val="80000"/>
              </a:lnSpc>
            </a:pPr>
            <a:endParaRPr lang="en-US" altLang="en-US" sz="1000" smtClean="0"/>
          </a:p>
          <a:p>
            <a:pPr marL="0" indent="0" eaLnBrk="1" hangingPunct="1">
              <a:lnSpc>
                <a:spcPct val="80000"/>
              </a:lnSpc>
              <a:buFont typeface="Wingdings" panose="05000000000000000000" pitchFamily="2" charset="2"/>
              <a:buNone/>
            </a:pPr>
            <a:endParaRPr lang="en-US" altLang="en-US" sz="1000" smtClean="0"/>
          </a:p>
          <a:p>
            <a:pPr marL="0" indent="0" eaLnBrk="1" hangingPunct="1">
              <a:lnSpc>
                <a:spcPct val="80000"/>
              </a:lnSpc>
            </a:pPr>
            <a:endParaRPr lang="en-US" altLang="en-US" sz="3200" smtClean="0"/>
          </a:p>
          <a:p>
            <a:pPr marL="0" indent="0" eaLnBrk="1" hangingPunct="1">
              <a:lnSpc>
                <a:spcPct val="80000"/>
              </a:lnSpc>
            </a:pPr>
            <a:endParaRPr lang="en-US" altLang="en-US" sz="3200" smtClean="0"/>
          </a:p>
          <a:p>
            <a:pPr marL="0" indent="0" eaLnBrk="1" hangingPunct="1">
              <a:buFont typeface="Wingdings" panose="05000000000000000000" pitchFamily="2" charset="2"/>
              <a:buNone/>
            </a:pPr>
            <a:r>
              <a:rPr lang="en-US" altLang="en-US" smtClean="0"/>
              <a:t>Because the Second Derivative Test fails at (0, 0), you can use the First Derivative Test and observe that </a:t>
            </a:r>
            <a:r>
              <a:rPr lang="en-US" altLang="en-US" i="1" smtClean="0"/>
              <a:t>f </a:t>
            </a:r>
            <a:r>
              <a:rPr lang="en-US" altLang="en-US" smtClean="0"/>
              <a:t>increases to the left and right of </a:t>
            </a:r>
            <a:r>
              <a:rPr lang="en-US" altLang="en-US" i="1" smtClean="0"/>
              <a:t>x </a:t>
            </a:r>
            <a:r>
              <a:rPr lang="en-US" altLang="en-US" smtClean="0"/>
              <a:t>= 0.</a:t>
            </a:r>
          </a:p>
        </p:txBody>
      </p:sp>
      <p:pic>
        <p:nvPicPr>
          <p:cNvPr id="29700" name="Picture 16" descr="A table provides the following details of a graph at three points. (column 1). Point: (negative 1, negative 2). Sign of f prime prime (x): f prime prime (negative 1) &gt; 0. Conclusion: relative minimum. (column 2). Point: (0, 0). Sign of f prime prime (x): f prime prime (0) = 0. Conclusion: test fails. (column 3). Point: (1, 2). Sign of f prime prime (x): f prime prime (1) &lt; 0. Conclusion: relative maximum.&#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5722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0186">
                                            <p:txEl>
                                              <p:pRg st="7" end="7"/>
                                            </p:txEl>
                                          </p:spTgt>
                                        </p:tgtEl>
                                        <p:attrNameLst>
                                          <p:attrName>style.visibility</p:attrName>
                                        </p:attrNameLst>
                                      </p:cBhvr>
                                      <p:to>
                                        <p:strVal val="visible"/>
                                      </p:to>
                                    </p:set>
                                    <p:animEffect transition="in" filter="fade">
                                      <p:cBhvr>
                                        <p:cTn id="7" dur="1000"/>
                                        <p:tgtEl>
                                          <p:spTgt spid="50186">
                                            <p:txEl>
                                              <p:pRg st="7" end="7"/>
                                            </p:txEl>
                                          </p:spTgt>
                                        </p:tgtEl>
                                      </p:cBhvr>
                                    </p:animEffect>
                                    <p:anim calcmode="lin" valueType="num">
                                      <p:cBhvr>
                                        <p:cTn id="8" dur="1000" fill="hold"/>
                                        <p:tgtEl>
                                          <p:spTgt spid="50186">
                                            <p:txEl>
                                              <p:pRg st="7" end="7"/>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0186">
                                            <p:txEl>
                                              <p:pRg st="7" end="7"/>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186">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Example 4 – </a:t>
            </a:r>
            <a:r>
              <a:rPr lang="en-US" altLang="en-US" sz="4000" i="1">
                <a:solidFill>
                  <a:schemeClr val="bg1"/>
                </a:solidFill>
              </a:rPr>
              <a:t>Solution</a:t>
            </a:r>
          </a:p>
        </p:txBody>
      </p:sp>
      <p:sp>
        <p:nvSpPr>
          <p:cNvPr id="30723" name="Rectangle 3"/>
          <p:cNvSpPr>
            <a:spLocks noGrp="1" noChangeArrowheads="1"/>
          </p:cNvSpPr>
          <p:nvPr>
            <p:ph type="body" idx="1"/>
          </p:nvPr>
        </p:nvSpPr>
        <p:spPr>
          <a:xfrm>
            <a:off x="457200" y="1370013"/>
            <a:ext cx="8229600" cy="4525962"/>
          </a:xfrm>
          <a:noFill/>
        </p:spPr>
        <p:txBody>
          <a:bodyPr/>
          <a:lstStyle/>
          <a:p>
            <a:pPr marL="0" indent="0" eaLnBrk="1" hangingPunct="1">
              <a:buFont typeface="Wingdings" panose="05000000000000000000" pitchFamily="2" charset="2"/>
              <a:buNone/>
            </a:pPr>
            <a:r>
              <a:rPr lang="en-US" altLang="en-US" smtClean="0"/>
              <a:t>So, (0, 0) is neither a relative minimum nor a relative maximum (even though the graph has a horizontal tangent line at this point).</a:t>
            </a:r>
            <a:r>
              <a:rPr lang="en-US" altLang="en-US" sz="1000" smtClean="0"/>
              <a:t> </a:t>
            </a:r>
            <a:r>
              <a:rPr lang="en-US" altLang="en-US" smtClean="0"/>
              <a:t>The graph of </a:t>
            </a:r>
            <a:r>
              <a:rPr lang="en-US" altLang="en-US" i="1" smtClean="0"/>
              <a:t>f</a:t>
            </a:r>
            <a:r>
              <a:rPr lang="en-US" altLang="en-US" smtClean="0"/>
              <a:t> is shown in Figure 3.31.</a:t>
            </a:r>
          </a:p>
          <a:p>
            <a:pPr marL="0" indent="0" eaLnBrk="1" hangingPunct="1">
              <a:buFont typeface="Wingdings" panose="05000000000000000000" pitchFamily="2" charset="2"/>
              <a:buNone/>
            </a:pPr>
            <a:endParaRPr lang="en-US" altLang="en-US" smtClean="0"/>
          </a:p>
          <a:p>
            <a:pPr marL="0" indent="0" eaLnBrk="1" hangingPunct="1">
              <a:buFont typeface="Wingdings" panose="05000000000000000000" pitchFamily="2" charset="2"/>
              <a:buNone/>
            </a:pPr>
            <a:r>
              <a:rPr lang="en-US" altLang="en-US" smtClean="0"/>
              <a:t> </a:t>
            </a:r>
          </a:p>
          <a:p>
            <a:pPr marL="0" indent="0" eaLnBrk="1" hangingPunct="1">
              <a:buFont typeface="Wingdings" panose="05000000000000000000" pitchFamily="2" charset="2"/>
              <a:buNone/>
            </a:pPr>
            <a:endParaRPr lang="en-US" altLang="en-US" smtClean="0"/>
          </a:p>
        </p:txBody>
      </p:sp>
      <p:sp>
        <p:nvSpPr>
          <p:cNvPr id="30724" name="Rectangle 7"/>
          <p:cNvSpPr>
            <a:spLocks noChangeArrowheads="1"/>
          </p:cNvSpPr>
          <p:nvPr/>
        </p:nvSpPr>
        <p:spPr bwMode="auto">
          <a:xfrm>
            <a:off x="3657600" y="6324600"/>
            <a:ext cx="989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3.31</a:t>
            </a:r>
          </a:p>
        </p:txBody>
      </p:sp>
      <p:pic>
        <p:nvPicPr>
          <p:cNvPr id="30725" name="Picture 9" descr="The image consists of a visual representation and a caption. Visual representation. A curve is graphed on the x y coordinate plane. The graph is symmetric with respect to the origin. The curve is labeled f(x) = negative 3 x^5 + 5 x^3. It enters the top of the viewing window in the second quadrant, goes down and to the right almost vertically, enters the third quadrant, goes further down and to the right till the point labeled (negative 1, negative 2). The point is called the relative minimum. The curve then goes up and to the right, gets less steep close to the negative x axis and is almost horizontal while passing through the origin (0, 0). It extends to the right on the positive x axis, then goes up and to the right in the first quadrant with increasing steepness, reaches a point labeled (1, 2). The point is called relative maximum. The curve then goes down and to the right almost vertically, enters the fourth quadrant, and exits the bottom of the viewing window. Caption. (0, 0) is neither a relative minimum nor a relative maximum.&#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590800"/>
            <a:ext cx="27717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body" idx="1"/>
          </p:nvPr>
        </p:nvSpPr>
        <p:spPr>
          <a:xfrm>
            <a:off x="457200" y="1370013"/>
            <a:ext cx="8229600" cy="5256212"/>
          </a:xfrm>
        </p:spPr>
        <p:txBody>
          <a:bodyPr/>
          <a:lstStyle/>
          <a:p>
            <a:pPr marL="350838" indent="-350838">
              <a:lnSpc>
                <a:spcPct val="90000"/>
              </a:lnSpc>
              <a:spcBef>
                <a:spcPct val="0"/>
              </a:spcBef>
              <a:buClr>
                <a:srgbClr val="D7181E"/>
              </a:buClr>
              <a:buFont typeface="Wingdings" panose="05000000000000000000" pitchFamily="2" charset="2"/>
              <a:buChar char="n"/>
              <a:defRPr/>
            </a:pPr>
            <a:r>
              <a:rPr lang="en-US" altLang="en-US" sz="2800" kern="1200" dirty="0">
                <a:cs typeface="Arial" panose="020B0604020202020204" pitchFamily="34" charset="0"/>
              </a:rPr>
              <a:t>Determine intervals on which a function is concave upward or concave downward.</a:t>
            </a:r>
          </a:p>
          <a:p>
            <a:pPr marL="350838" indent="-350838">
              <a:lnSpc>
                <a:spcPct val="90000"/>
              </a:lnSpc>
              <a:spcBef>
                <a:spcPct val="0"/>
              </a:spcBef>
              <a:buClr>
                <a:srgbClr val="D7181E"/>
              </a:buClr>
              <a:buFont typeface="Wingdings" panose="05000000000000000000"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altLang="en-US" sz="2800" kern="1200" dirty="0">
                <a:cs typeface="Arial" panose="020B0604020202020204" pitchFamily="34" charset="0"/>
              </a:rPr>
              <a:t>Find any points of inflection of the graph of a function.</a:t>
            </a:r>
          </a:p>
          <a:p>
            <a:pPr marL="350838" indent="-350838">
              <a:lnSpc>
                <a:spcPct val="90000"/>
              </a:lnSpc>
              <a:spcBef>
                <a:spcPct val="0"/>
              </a:spcBef>
              <a:buClr>
                <a:srgbClr val="D7181E"/>
              </a:buClr>
              <a:buFont typeface="Wingdings" panose="05000000000000000000" pitchFamily="2" charset="2"/>
              <a:buChar char="n"/>
              <a:defRPr/>
            </a:pPr>
            <a:endParaRPr lang="en-US" altLang="en-US" sz="2800" kern="1200" dirty="0">
              <a:cs typeface="Arial" panose="020B0604020202020204"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altLang="en-US" sz="2800" kern="1200" dirty="0">
                <a:cs typeface="Arial" panose="020B0604020202020204" pitchFamily="34" charset="0"/>
              </a:rPr>
              <a:t>Apply the Second Derivative Test to find relative extrema of a function.</a:t>
            </a:r>
          </a:p>
        </p:txBody>
      </p:sp>
      <p:sp>
        <p:nvSpPr>
          <p:cNvPr id="6147"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5613" y="3198813"/>
            <a:ext cx="8229600" cy="914400"/>
          </a:xfrm>
        </p:spPr>
        <p:txBody>
          <a:bodyPr/>
          <a:lstStyle/>
          <a:p>
            <a:pPr algn="ctr" eaLnBrk="1" hangingPunct="1">
              <a:defRPr/>
            </a:pPr>
            <a:r>
              <a:rPr lang="en-US" altLang="en-US" sz="4000" kern="1200" dirty="0">
                <a:solidFill>
                  <a:schemeClr val="tx1"/>
                </a:solidFill>
                <a:ea typeface="+mn-ea"/>
                <a:cs typeface="Arial" panose="020B0604020202020204" pitchFamily="34" charset="0"/>
              </a:rPr>
              <a:t>Concavity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Concavity</a:t>
            </a:r>
          </a:p>
        </p:txBody>
      </p:sp>
      <p:sp>
        <p:nvSpPr>
          <p:cNvPr id="8195" name="TextBox 6"/>
          <p:cNvSpPr txBox="1">
            <a:spLocks noChangeArrowheads="1"/>
          </p:cNvSpPr>
          <p:nvPr/>
        </p:nvSpPr>
        <p:spPr bwMode="auto">
          <a:xfrm>
            <a:off x="457200" y="1295400"/>
            <a:ext cx="830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You have seen that locating the intervals on which a function </a:t>
            </a:r>
            <a:r>
              <a:rPr lang="en-US" altLang="en-US" i="1"/>
              <a:t>f </a:t>
            </a:r>
            <a:r>
              <a:rPr lang="en-US" altLang="en-US"/>
              <a:t>increases or decreases helps to describe its graph. In this section, you will see how locating the intervals on which </a:t>
            </a:r>
            <a:r>
              <a:rPr lang="en-US" altLang="en-US" i="1"/>
              <a:t>f' </a:t>
            </a:r>
            <a:r>
              <a:rPr lang="en-US" altLang="en-US"/>
              <a:t>increases or decreases can be used to determine where the graph of </a:t>
            </a:r>
            <a:r>
              <a:rPr lang="en-US" altLang="en-US" i="1"/>
              <a:t>f </a:t>
            </a:r>
            <a:r>
              <a:rPr lang="en-US" altLang="en-US"/>
              <a:t>is </a:t>
            </a:r>
            <a:r>
              <a:rPr lang="en-US" altLang="en-US" i="1"/>
              <a:t>curving upward </a:t>
            </a:r>
            <a:r>
              <a:rPr lang="en-US" altLang="en-US"/>
              <a:t>or </a:t>
            </a:r>
            <a:r>
              <a:rPr lang="en-US" altLang="en-US" i="1"/>
              <a:t>curving downward</a:t>
            </a:r>
            <a:r>
              <a:rPr lang="en-US" altLang="en-US"/>
              <a:t>.</a:t>
            </a:r>
          </a:p>
        </p:txBody>
      </p:sp>
      <p:pic>
        <p:nvPicPr>
          <p:cNvPr id="8196" name="Picture 1" descr="Definition of concavity. Let f be differentiable on an open interval I. The graph of f is concave upward on I when f prime is increasing on the interval and concave downward on I when f prime is decreasing on the interval.&#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150" y="3914775"/>
            <a:ext cx="78359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1370013"/>
            <a:ext cx="8229600" cy="5256212"/>
          </a:xfrm>
          <a:noFill/>
        </p:spPr>
        <p:txBody>
          <a:bodyPr/>
          <a:lstStyle/>
          <a:p>
            <a:pPr marL="457200" indent="-457200">
              <a:spcBef>
                <a:spcPct val="50000"/>
              </a:spcBef>
              <a:buFont typeface="Wingdings" panose="05000000000000000000" pitchFamily="2" charset="2"/>
              <a:buNone/>
            </a:pPr>
            <a:r>
              <a:rPr lang="en-US" altLang="en-US" smtClean="0"/>
              <a:t>The following graphical interpretation of concavity is useful.</a:t>
            </a:r>
          </a:p>
          <a:p>
            <a:pPr marL="457200" indent="-457200">
              <a:spcBef>
                <a:spcPct val="50000"/>
              </a:spcBef>
              <a:buFont typeface="Wingdings" panose="05000000000000000000" pitchFamily="2" charset="2"/>
              <a:buAutoNum type="arabicPeriod"/>
            </a:pPr>
            <a:r>
              <a:rPr lang="en-US" altLang="en-US" smtClean="0"/>
              <a:t>Let </a:t>
            </a:r>
            <a:r>
              <a:rPr lang="en-US" altLang="en-US" i="1" smtClean="0"/>
              <a:t>f </a:t>
            </a:r>
            <a:r>
              <a:rPr lang="en-US" altLang="en-US" smtClean="0"/>
              <a:t>be differentiable on an open interval </a:t>
            </a:r>
            <a:r>
              <a:rPr lang="en-US" altLang="en-US" i="1" smtClean="0"/>
              <a:t>I. </a:t>
            </a:r>
            <a:r>
              <a:rPr lang="en-US" altLang="en-US" smtClean="0"/>
              <a:t>If the graph of </a:t>
            </a:r>
            <a:r>
              <a:rPr lang="en-US" altLang="en-US" i="1" smtClean="0"/>
              <a:t>f </a:t>
            </a:r>
            <a:r>
              <a:rPr lang="en-US" altLang="en-US" smtClean="0"/>
              <a:t>is concave </a:t>
            </a:r>
            <a:r>
              <a:rPr lang="en-US" altLang="en-US" i="1" smtClean="0"/>
              <a:t>upward </a:t>
            </a:r>
            <a:r>
              <a:rPr lang="en-US" altLang="en-US" smtClean="0"/>
              <a:t>on </a:t>
            </a:r>
            <a:r>
              <a:rPr lang="en-US" altLang="en-US" i="1" smtClean="0"/>
              <a:t>I</a:t>
            </a:r>
            <a:r>
              <a:rPr lang="en-US" altLang="en-US" smtClean="0"/>
              <a:t>, then the graph of </a:t>
            </a:r>
            <a:r>
              <a:rPr lang="en-US" altLang="en-US" i="1" smtClean="0"/>
              <a:t>f </a:t>
            </a:r>
            <a:r>
              <a:rPr lang="en-US" altLang="en-US" smtClean="0"/>
              <a:t>lies </a:t>
            </a:r>
            <a:r>
              <a:rPr lang="en-US" altLang="en-US" i="1" smtClean="0"/>
              <a:t>above </a:t>
            </a:r>
            <a:r>
              <a:rPr lang="en-US" altLang="en-US" smtClean="0"/>
              <a:t>all of its tangent lines on </a:t>
            </a:r>
            <a:r>
              <a:rPr lang="en-US" altLang="en-US" i="1" smtClean="0"/>
              <a:t>I</a:t>
            </a:r>
            <a:r>
              <a:rPr lang="en-US" altLang="en-US" smtClean="0"/>
              <a:t>. [See Figure 3.23(a).]</a:t>
            </a:r>
          </a:p>
        </p:txBody>
      </p:sp>
      <p:sp>
        <p:nvSpPr>
          <p:cNvPr id="9219" name="Text Box 6"/>
          <p:cNvSpPr txBox="1">
            <a:spLocks noChangeArrowheads="1"/>
          </p:cNvSpPr>
          <p:nvPr/>
        </p:nvSpPr>
        <p:spPr bwMode="auto">
          <a:xfrm>
            <a:off x="3979863" y="6396038"/>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3.23</a:t>
            </a:r>
          </a:p>
        </p:txBody>
      </p:sp>
      <p:sp>
        <p:nvSpPr>
          <p:cNvPr id="9221" name="Rectangle 12"/>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Concavity</a:t>
            </a:r>
          </a:p>
        </p:txBody>
      </p:sp>
      <p:pic>
        <p:nvPicPr>
          <p:cNvPr id="9222" name="Picture 13" descr="The image consists of a visual representation and a caption. Visual representation. A curve for the function f and three lines are graphed on the x y coordinate plane. The curve enters the left of the viewing window in the second quadrant, goes down to the right, enters the first quadrant, passes through a marked point, reaches a low point, then goes up and to the right, passes through two marked points, and exits the top right of the viewing window. The curve is concave upward and f prime is increasing. Three lines are graphed below the curve. One lines goes down and to the right and touches the curve at exactly one point, the point marked on the left of the low point of the curve. The other two lines go up and to the right and touch the curve at exactly one unique point, the points marked on the right of the low point of the curve. Caption. A. The graph of f lies above its tangent line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76600"/>
            <a:ext cx="34766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200" y="1370013"/>
            <a:ext cx="8229600" cy="4525962"/>
          </a:xfrm>
          <a:noFill/>
        </p:spPr>
        <p:txBody>
          <a:bodyPr/>
          <a:lstStyle/>
          <a:p>
            <a:pPr marL="457200" indent="-457200">
              <a:spcBef>
                <a:spcPct val="50000"/>
              </a:spcBef>
              <a:buFont typeface="Wingdings" panose="05000000000000000000" pitchFamily="2" charset="2"/>
              <a:buAutoNum type="arabicPeriod" startAt="2"/>
            </a:pPr>
            <a:r>
              <a:rPr lang="en-US" altLang="en-US" smtClean="0"/>
              <a:t>Let </a:t>
            </a:r>
            <a:r>
              <a:rPr lang="en-US" altLang="en-US" i="1" smtClean="0"/>
              <a:t>f</a:t>
            </a:r>
            <a:r>
              <a:rPr lang="en-US" altLang="en-US" smtClean="0"/>
              <a:t> be differentiable on an open interval </a:t>
            </a:r>
            <a:r>
              <a:rPr lang="en-US" altLang="en-US" i="1" smtClean="0"/>
              <a:t>I</a:t>
            </a:r>
            <a:r>
              <a:rPr lang="en-US" altLang="en-US" smtClean="0"/>
              <a:t>. If the graph of </a:t>
            </a:r>
            <a:r>
              <a:rPr lang="en-US" altLang="en-US" i="1" smtClean="0"/>
              <a:t>f</a:t>
            </a:r>
            <a:r>
              <a:rPr lang="en-US" altLang="en-US" smtClean="0"/>
              <a:t> is concave </a:t>
            </a:r>
            <a:r>
              <a:rPr lang="en-US" altLang="en-US" i="1" smtClean="0"/>
              <a:t>downward </a:t>
            </a:r>
            <a:r>
              <a:rPr lang="en-US" altLang="en-US" smtClean="0"/>
              <a:t>on </a:t>
            </a:r>
            <a:r>
              <a:rPr lang="en-US" altLang="en-US" i="1" smtClean="0"/>
              <a:t>I</a:t>
            </a:r>
            <a:r>
              <a:rPr lang="en-US" altLang="en-US" smtClean="0"/>
              <a:t>, then the graph of </a:t>
            </a:r>
            <a:r>
              <a:rPr lang="en-US" altLang="en-US" i="1" smtClean="0"/>
              <a:t>f </a:t>
            </a:r>
            <a:r>
              <a:rPr lang="en-US" altLang="en-US" smtClean="0"/>
              <a:t>lies </a:t>
            </a:r>
            <a:r>
              <a:rPr lang="en-US" altLang="en-US" i="1" smtClean="0"/>
              <a:t>below </a:t>
            </a:r>
            <a:r>
              <a:rPr lang="en-US" altLang="en-US" smtClean="0"/>
              <a:t>all of its tangent lines on </a:t>
            </a:r>
            <a:r>
              <a:rPr lang="en-US" altLang="en-US" i="1" smtClean="0"/>
              <a:t>I</a:t>
            </a:r>
            <a:r>
              <a:rPr lang="en-US" altLang="en-US" smtClean="0"/>
              <a:t>. [See Figure 3.23(b).]</a:t>
            </a:r>
          </a:p>
        </p:txBody>
      </p:sp>
      <p:sp>
        <p:nvSpPr>
          <p:cNvPr id="10243" name="Text Box 5"/>
          <p:cNvSpPr txBox="1">
            <a:spLocks noChangeArrowheads="1"/>
          </p:cNvSpPr>
          <p:nvPr/>
        </p:nvSpPr>
        <p:spPr bwMode="auto">
          <a:xfrm>
            <a:off x="3979863" y="6281738"/>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3.23</a:t>
            </a:r>
          </a:p>
        </p:txBody>
      </p:sp>
      <p:sp>
        <p:nvSpPr>
          <p:cNvPr id="10245" name="Rectangle 11"/>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Concavity</a:t>
            </a:r>
          </a:p>
        </p:txBody>
      </p:sp>
      <p:pic>
        <p:nvPicPr>
          <p:cNvPr id="10246" name="Picture 12" descr="The image consists of a visual representation and a caption. Visual representation. A curve for the function f and three lines are graphed on the x y coordinate plane. The curve enters the left of the viewing window in the second quadrant, goes up to the right, enters the first quadrant, passes through a marked point, reaches a high point, then goes down and to the right, passes through two marked points, and ends on the bottom right of the viewing window above the positive x axis. The curve is concave downward and f prime is decreasing. Three lines are graphed above the curve. One lines goes up and to the right and touches the curve at exactly one point, the point marked on the left of the high point of the curve. The other two lines go down and to the right and touch the curve at exactly one unique point, the points marked on the right of the high point of the curve. Caption. B. The graph of f lies below its tangent line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95600"/>
            <a:ext cx="372427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p:cNvSpPr txBox="1">
            <a:spLocks noChangeArrowheads="1"/>
          </p:cNvSpPr>
          <p:nvPr/>
        </p:nvSpPr>
        <p:spPr bwMode="auto">
          <a:xfrm>
            <a:off x="457200" y="1371600"/>
            <a:ext cx="8229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To find the open intervals on which the</a:t>
            </a:r>
          </a:p>
          <a:p>
            <a:pPr eaLnBrk="1" hangingPunct="1">
              <a:spcBef>
                <a:spcPct val="0"/>
              </a:spcBef>
              <a:buFontTx/>
              <a:buNone/>
            </a:pPr>
            <a:r>
              <a:rPr lang="en-US" altLang="en-US"/>
              <a:t>graph of a function </a:t>
            </a:r>
            <a:r>
              <a:rPr lang="en-US" altLang="en-US" i="1"/>
              <a:t>f </a:t>
            </a:r>
            <a:r>
              <a:rPr lang="en-US" altLang="en-US"/>
              <a:t> is concave upward</a:t>
            </a:r>
          </a:p>
          <a:p>
            <a:pPr eaLnBrk="1" hangingPunct="1">
              <a:spcBef>
                <a:spcPct val="0"/>
              </a:spcBef>
              <a:buFontTx/>
              <a:buNone/>
            </a:pPr>
            <a:r>
              <a:rPr lang="en-US" altLang="en-US"/>
              <a:t>or concave downward, you need to find </a:t>
            </a:r>
          </a:p>
          <a:p>
            <a:pPr eaLnBrk="1" hangingPunct="1">
              <a:spcBef>
                <a:spcPct val="0"/>
              </a:spcBef>
              <a:buFontTx/>
              <a:buNone/>
            </a:pPr>
            <a:r>
              <a:rPr lang="en-US" altLang="en-US"/>
              <a:t>the intervals on which </a:t>
            </a:r>
            <a:r>
              <a:rPr lang="en-US" altLang="en-US" i="1"/>
              <a:t>f' </a:t>
            </a:r>
            <a:r>
              <a:rPr lang="en-US" altLang="en-US"/>
              <a:t>is increasing or</a:t>
            </a:r>
          </a:p>
          <a:p>
            <a:pPr eaLnBrk="1" hangingPunct="1">
              <a:spcBef>
                <a:spcPct val="0"/>
              </a:spcBef>
              <a:buFontTx/>
              <a:buNone/>
            </a:pPr>
            <a:r>
              <a:rPr lang="en-US" altLang="en-US"/>
              <a:t>decreasing.</a:t>
            </a:r>
          </a:p>
          <a:p>
            <a:pPr eaLnBrk="1" hangingPunct="1">
              <a:spcBef>
                <a:spcPct val="0"/>
              </a:spcBef>
              <a:buFontTx/>
              <a:buNone/>
            </a:pPr>
            <a:endParaRPr lang="en-US" altLang="en-US" i="1"/>
          </a:p>
          <a:p>
            <a:pPr eaLnBrk="1" hangingPunct="1">
              <a:spcBef>
                <a:spcPct val="0"/>
              </a:spcBef>
              <a:buFontTx/>
              <a:buNone/>
            </a:pPr>
            <a:r>
              <a:rPr lang="en-US" altLang="en-US"/>
              <a:t>For instance, the graph of</a:t>
            </a:r>
          </a:p>
          <a:p>
            <a:pPr eaLnBrk="1" hangingPunct="1">
              <a:spcBef>
                <a:spcPct val="0"/>
              </a:spcBef>
              <a:buFontTx/>
              <a:buNone/>
            </a:pPr>
            <a:endParaRPr lang="en-US" altLang="en-US"/>
          </a:p>
          <a:p>
            <a:pPr eaLnBrk="1" hangingPunct="1">
              <a:spcBef>
                <a:spcPct val="0"/>
              </a:spcBef>
              <a:buFontTx/>
              <a:buNone/>
            </a:pPr>
            <a:r>
              <a:rPr lang="en-US" altLang="en-US"/>
              <a:t> </a:t>
            </a:r>
          </a:p>
          <a:p>
            <a:pPr eaLnBrk="1" hangingPunct="1">
              <a:spcBef>
                <a:spcPct val="0"/>
              </a:spcBef>
              <a:buFontTx/>
              <a:buNone/>
            </a:pPr>
            <a:r>
              <a:rPr lang="en-US" altLang="en-US"/>
              <a:t>is concave downward on the open </a:t>
            </a:r>
            <a:br>
              <a:rPr lang="en-US" altLang="en-US"/>
            </a:br>
            <a:r>
              <a:rPr lang="en-US" altLang="en-US"/>
              <a:t>interval           because </a:t>
            </a:r>
          </a:p>
          <a:p>
            <a:pPr eaLnBrk="1" hangingPunct="1">
              <a:spcBef>
                <a:spcPct val="0"/>
              </a:spcBef>
              <a:buFontTx/>
              <a:buNone/>
            </a:pPr>
            <a:endParaRPr lang="en-US" altLang="en-US"/>
          </a:p>
          <a:p>
            <a:pPr eaLnBrk="1" hangingPunct="1">
              <a:spcBef>
                <a:spcPct val="0"/>
              </a:spcBef>
              <a:buFontTx/>
              <a:buNone/>
            </a:pPr>
            <a:endParaRPr lang="en-US" altLang="en-US"/>
          </a:p>
          <a:p>
            <a:pPr eaLnBrk="1" hangingPunct="1">
              <a:spcBef>
                <a:spcPct val="0"/>
              </a:spcBef>
              <a:buFontTx/>
              <a:buNone/>
            </a:pPr>
            <a:r>
              <a:rPr lang="en-US" altLang="en-US"/>
              <a:t>is decreasing there. (See Figure 3.24)</a:t>
            </a:r>
          </a:p>
        </p:txBody>
      </p:sp>
      <p:sp>
        <p:nvSpPr>
          <p:cNvPr id="11267" name="Text Box 5"/>
          <p:cNvSpPr txBox="1">
            <a:spLocks noChangeArrowheads="1"/>
          </p:cNvSpPr>
          <p:nvPr/>
        </p:nvSpPr>
        <p:spPr bwMode="auto">
          <a:xfrm>
            <a:off x="6980238" y="6219825"/>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3.24</a:t>
            </a:r>
          </a:p>
        </p:txBody>
      </p:sp>
      <p:sp>
        <p:nvSpPr>
          <p:cNvPr id="11269" name="Rectangle 11"/>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Concavity</a:t>
            </a:r>
          </a:p>
        </p:txBody>
      </p:sp>
      <p:pic>
        <p:nvPicPr>
          <p:cNvPr id="11270" name="Picture 2" descr="f(x) = (1/3)x^3 minus 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038600"/>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descr="(negative infinity,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38" y="5091113"/>
            <a:ext cx="7905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descr="f prime (x) = x^2 minus 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562600"/>
            <a:ext cx="1898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 descr="The image consists of a visual representation and a caption. Visual representation. Two identical x y coordinate planes are placed one below the other. A curve is graphed in each coordinate plane. The coordinate plane at the top. The curve is labeled f(x) = (1/3) x^3 minus x. The graph is symmetric with respect to the origin. The curve enters the bottom left of the viewing window in the third quadrant, goes up and to the right, intersects the negative x axis and enters the second quadrant, reaches a high point at (negative 1, 0.7) where m = 0, then goes down and to the right, passes through the origin where m = negative 1 and enters the fourth quadrant, reaches the point (1, negative 0.7) where m = 0, then goes up and to the right, and exits the right of the viewing window. The curve is concave downward for x &lt; 0 and it is concave upward for x &gt; 0. The coordinate plane at the bottom. The curve is an upward opening parabola labeled f prime (x) = x^2 minus 1. The graph has y axis symmetry. The parabola enters the top of the viewing window in the second quadrant, goes down and to the right, intersects the negative x axis at (negative 1, 0), enters the third quadrant, reaches a low point at the vertex (0, negative 1) on the negative y axis, goes up and to the right in the fourth quadrant, intersects the positive x axis at (1, 0), enters the first quadrant, and exits the top of the viewing window. f prime is decreasing for x &lt; 0 and it is increasing for x &gt; 0. Two vertical dashed lines, x = negative 1 and x = 1, pass through both the coordinate planes beginning from the curve on the coordinate plane at the top till the parabola on the coordinate plane at the bottom. Caption. The concavity of f is related to the slope of the derivative.&#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57925" y="1447800"/>
            <a:ext cx="2405063"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a:spLocks noGrp="1" noChangeArrowheads="1"/>
          </p:cNvSpPr>
          <p:nvPr>
            <p:ph type="title"/>
          </p:nvPr>
        </p:nvSpPr>
        <p:spPr>
          <a:xfrm>
            <a:off x="547688" y="319088"/>
            <a:ext cx="8229600" cy="685800"/>
          </a:xfrm>
          <a:noFill/>
        </p:spPr>
        <p:txBody>
          <a:bodyPr/>
          <a:lstStyle/>
          <a:p>
            <a:pPr eaLnBrk="1" hangingPunct="1"/>
            <a:r>
              <a:rPr lang="en-US" altLang="en-US" sz="4000" smtClean="0">
                <a:solidFill>
                  <a:schemeClr val="bg1"/>
                </a:solidFill>
              </a:rPr>
              <a:t>Concavity</a:t>
            </a:r>
          </a:p>
        </p:txBody>
      </p:sp>
      <p:sp>
        <p:nvSpPr>
          <p:cNvPr id="12291" name="TextBox 6"/>
          <p:cNvSpPr txBox="1">
            <a:spLocks noChangeArrowheads="1"/>
          </p:cNvSpPr>
          <p:nvPr/>
        </p:nvSpPr>
        <p:spPr bwMode="auto">
          <a:xfrm>
            <a:off x="457200" y="1371600"/>
            <a:ext cx="822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Similarly, the graph of </a:t>
            </a:r>
            <a:r>
              <a:rPr lang="en-US" altLang="en-US" i="1"/>
              <a:t>f </a:t>
            </a:r>
            <a:r>
              <a:rPr lang="en-US" altLang="en-US"/>
              <a:t>is concave upward on the interval</a:t>
            </a:r>
          </a:p>
          <a:p>
            <a:pPr eaLnBrk="1" hangingPunct="1">
              <a:spcBef>
                <a:spcPct val="0"/>
              </a:spcBef>
              <a:buFontTx/>
              <a:buNone/>
            </a:pPr>
            <a:r>
              <a:rPr lang="en-US" altLang="en-US"/>
              <a:t>           because </a:t>
            </a:r>
            <a:r>
              <a:rPr lang="en-US" altLang="en-US" i="1"/>
              <a:t>f' </a:t>
            </a:r>
            <a:r>
              <a:rPr lang="en-US" altLang="en-US"/>
              <a:t>is increasing on           .</a:t>
            </a:r>
          </a:p>
          <a:p>
            <a:pPr eaLnBrk="1" hangingPunct="1">
              <a:spcBef>
                <a:spcPct val="0"/>
              </a:spcBef>
              <a:buFontTx/>
              <a:buNone/>
            </a:pPr>
            <a:endParaRPr lang="en-US" altLang="en-US"/>
          </a:p>
          <a:p>
            <a:pPr eaLnBrk="1" hangingPunct="1">
              <a:spcBef>
                <a:spcPct val="0"/>
              </a:spcBef>
              <a:buFontTx/>
              <a:buNone/>
            </a:pPr>
            <a:r>
              <a:rPr lang="en-US" altLang="en-US"/>
              <a:t>The next theorem shows how to use the </a:t>
            </a:r>
            <a:r>
              <a:rPr lang="en-US" altLang="en-US" i="1"/>
              <a:t>second </a:t>
            </a:r>
            <a:r>
              <a:rPr lang="en-US" altLang="en-US"/>
              <a:t>derivative of a function </a:t>
            </a:r>
            <a:r>
              <a:rPr lang="en-US" altLang="en-US" i="1"/>
              <a:t>f </a:t>
            </a:r>
            <a:r>
              <a:rPr lang="en-US" altLang="en-US"/>
              <a:t>to determine intervals on which the graph of </a:t>
            </a:r>
            <a:r>
              <a:rPr lang="en-US" altLang="en-US" i="1"/>
              <a:t>f </a:t>
            </a:r>
            <a:r>
              <a:rPr lang="en-US" altLang="en-US"/>
              <a:t>is concave upward or concave downward.</a:t>
            </a:r>
          </a:p>
        </p:txBody>
      </p:sp>
      <p:pic>
        <p:nvPicPr>
          <p:cNvPr id="12292" name="Picture 12" descr="(0,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809750"/>
            <a:ext cx="9032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2" descr="(0,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09750"/>
            <a:ext cx="9032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descr="Theorem 3.7. Test for concavity. Let f be a function whose second derivative exists on an open interval I. (item 1). If f prime prime (x) &gt; 0 for all x in I, then the graph of f is concave upward on I. (item 2). If f prime prime (x) &lt; 0 for all x in I, then the graph of f is concave downward on I.&#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238" y="3962400"/>
            <a:ext cx="7827962"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1260</TotalTime>
  <Words>1076</Words>
  <Application>Microsoft Office PowerPoint</Application>
  <PresentationFormat>On-screen Show (4:3)</PresentationFormat>
  <Paragraphs>144</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Wingdings</vt:lpstr>
      <vt:lpstr>Larsoen_master slide</vt:lpstr>
      <vt:lpstr>PowerPoint Presentation</vt:lpstr>
      <vt:lpstr>PowerPoint Presentation</vt:lpstr>
      <vt:lpstr>PowerPoint Presentation</vt:lpstr>
      <vt:lpstr>Concavity</vt:lpstr>
      <vt:lpstr>Concavity</vt:lpstr>
      <vt:lpstr>Concavity</vt:lpstr>
      <vt:lpstr>Concavity</vt:lpstr>
      <vt:lpstr>Concavity</vt:lpstr>
      <vt:lpstr>Concavity</vt:lpstr>
      <vt:lpstr>Concavity</vt:lpstr>
      <vt:lpstr>Example 1 – Determining Concavity</vt:lpstr>
      <vt:lpstr>Example 1 – Solution</vt:lpstr>
      <vt:lpstr>Example 1 – Solution</vt:lpstr>
      <vt:lpstr>Concavity</vt:lpstr>
      <vt:lpstr>Points of Inflection</vt:lpstr>
      <vt:lpstr>PowerPoint Presentation</vt:lpstr>
      <vt:lpstr>PowerPoint Presentation</vt:lpstr>
      <vt:lpstr>PowerPoint Presentation</vt:lpstr>
      <vt:lpstr>PowerPoint Presentation</vt:lpstr>
      <vt:lpstr>PowerPoint Presentation</vt:lpstr>
      <vt:lpstr>The Second Derivative Test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Sivasubramanian, Venkatesan</cp:lastModifiedBy>
  <cp:revision>282</cp:revision>
  <dcterms:created xsi:type="dcterms:W3CDTF">2008-11-21T04:28:28Z</dcterms:created>
  <dcterms:modified xsi:type="dcterms:W3CDTF">2018-08-01T09:29:28Z</dcterms:modified>
</cp:coreProperties>
</file>