
<file path=[Content_Types].xml><?xml version="1.0" encoding="utf-8"?>
<Types xmlns="http://schemas.openxmlformats.org/package/2006/content-types">
  <Default Extension="png" ContentType="image/png"/>
  <Default Extension="wmf" ContentType="image/x-wmf"/>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4"/>
  </p:notesMasterIdLst>
  <p:sldIdLst>
    <p:sldId id="323" r:id="rId2"/>
    <p:sldId id="324" r:id="rId3"/>
    <p:sldId id="256" r:id="rId4"/>
    <p:sldId id="259" r:id="rId5"/>
    <p:sldId id="260" r:id="rId6"/>
    <p:sldId id="284" r:id="rId7"/>
    <p:sldId id="307" r:id="rId8"/>
    <p:sldId id="292" r:id="rId9"/>
    <p:sldId id="308" r:id="rId10"/>
    <p:sldId id="321" r:id="rId11"/>
    <p:sldId id="309" r:id="rId12"/>
    <p:sldId id="296" r:id="rId13"/>
    <p:sldId id="310" r:id="rId14"/>
    <p:sldId id="311" r:id="rId15"/>
    <p:sldId id="313" r:id="rId16"/>
    <p:sldId id="314" r:id="rId17"/>
    <p:sldId id="315" r:id="rId18"/>
    <p:sldId id="316" r:id="rId19"/>
    <p:sldId id="317" r:id="rId20"/>
    <p:sldId id="318" r:id="rId21"/>
    <p:sldId id="322" r:id="rId22"/>
    <p:sldId id="319" r:id="rId2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n-ea"/>
        <a:cs typeface="+mn-cs"/>
      </a:defRPr>
    </a:lvl5pPr>
    <a:lvl6pPr marL="2286000" algn="l" defTabSz="914400" rtl="0" eaLnBrk="1" latinLnBrk="0" hangingPunct="1">
      <a:defRPr sz="2400" kern="1200">
        <a:solidFill>
          <a:schemeClr val="tx1"/>
        </a:solidFill>
        <a:latin typeface="Arial" panose="020B0604020202020204" pitchFamily="34" charset="0"/>
        <a:ea typeface="+mn-ea"/>
        <a:cs typeface="+mn-cs"/>
      </a:defRPr>
    </a:lvl6pPr>
    <a:lvl7pPr marL="2743200" algn="l" defTabSz="914400" rtl="0" eaLnBrk="1" latinLnBrk="0" hangingPunct="1">
      <a:defRPr sz="2400" kern="1200">
        <a:solidFill>
          <a:schemeClr val="tx1"/>
        </a:solidFill>
        <a:latin typeface="Arial" panose="020B0604020202020204" pitchFamily="34" charset="0"/>
        <a:ea typeface="+mn-ea"/>
        <a:cs typeface="+mn-cs"/>
      </a:defRPr>
    </a:lvl7pPr>
    <a:lvl8pPr marL="3200400" algn="l" defTabSz="914400" rtl="0" eaLnBrk="1" latinLnBrk="0" hangingPunct="1">
      <a:defRPr sz="2400" kern="1200">
        <a:solidFill>
          <a:schemeClr val="tx1"/>
        </a:solidFill>
        <a:latin typeface="Arial" panose="020B0604020202020204" pitchFamily="34" charset="0"/>
        <a:ea typeface="+mn-ea"/>
        <a:cs typeface="+mn-cs"/>
      </a:defRPr>
    </a:lvl8pPr>
    <a:lvl9pPr marL="3657600" algn="l" defTabSz="914400" rtl="0" eaLnBrk="1" latinLnBrk="0" hangingPunct="1">
      <a:defRPr sz="24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FF0066"/>
    <a:srgbClr val="FF3399"/>
    <a:srgbClr val="CC0099"/>
    <a:srgbClr val="009BAE"/>
    <a:srgbClr val="0099AC"/>
    <a:srgbClr val="000000"/>
    <a:srgbClr val="0073A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6" autoAdjust="0"/>
    <p:restoredTop sz="94660"/>
  </p:normalViewPr>
  <p:slideViewPr>
    <p:cSldViewPr>
      <p:cViewPr varScale="1">
        <p:scale>
          <a:sx n="107" d="100"/>
          <a:sy n="107" d="100"/>
        </p:scale>
        <p:origin x="126" y="3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2B3FA7E-9B3C-4443-BEF8-6D5D10FE06F1}" type="slidenum">
              <a:rPr lang="en-US" altLang="en-US"/>
              <a:pPr>
                <a:defRPr/>
              </a:pPr>
              <a:t>‹#›</a:t>
            </a:fld>
            <a:endParaRPr lang="en-US" altLang="en-US"/>
          </a:p>
        </p:txBody>
      </p:sp>
    </p:spTree>
    <p:extLst>
      <p:ext uri="{BB962C8B-B14F-4D97-AF65-F5344CB8AC3E}">
        <p14:creationId xmlns:p14="http://schemas.microsoft.com/office/powerpoint/2010/main" val="32813378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fld id="{D9AF6EDC-75F5-4AD4-8C5C-8A5344471CDD}" type="slidenum">
              <a:rPr lang="en-US" altLang="en-US" sz="1200" smtClean="0"/>
              <a:pPr/>
              <a:t>2</a:t>
            </a:fld>
            <a:endParaRPr lang="en-US" altLang="en-US" sz="1200" smtClean="0"/>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latin typeface="Arial" panose="020B0604020202020204" pitchFamily="34" charset="0"/>
            </a:endParaRPr>
          </a:p>
        </p:txBody>
      </p:sp>
    </p:spTree>
    <p:extLst>
      <p:ext uri="{BB962C8B-B14F-4D97-AF65-F5344CB8AC3E}">
        <p14:creationId xmlns:p14="http://schemas.microsoft.com/office/powerpoint/2010/main" val="651760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945988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080187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75"/>
            <a:ext cx="2057400" cy="56657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60375"/>
            <a:ext cx="6019800" cy="56657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87691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911287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12631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399408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499602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0230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994122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93714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595763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7" name="Rectangle 3"/>
          <p:cNvSpPr>
            <a:spLocks noGrp="1" noChangeArrowheads="1"/>
          </p:cNvSpPr>
          <p:nvPr>
            <p:ph type="title"/>
          </p:nvPr>
        </p:nvSpPr>
        <p:spPr bwMode="auto">
          <a:xfrm>
            <a:off x="457200" y="460375"/>
            <a:ext cx="8229600"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331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defRPr>
            </a:lvl1pPr>
          </a:lstStyle>
          <a:p>
            <a:pPr>
              <a:defRPr/>
            </a:pPr>
            <a:endParaRPr lang="en-US"/>
          </a:p>
        </p:txBody>
      </p:sp>
      <p:sp>
        <p:nvSpPr>
          <p:cNvPr id="1331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defRPr>
            </a:lvl1pPr>
          </a:lstStyle>
          <a:p>
            <a:pPr>
              <a:defRPr/>
            </a:pPr>
            <a:endParaRPr lang="en-US"/>
          </a:p>
        </p:txBody>
      </p:sp>
      <p:sp>
        <p:nvSpPr>
          <p:cNvPr id="1031" name="Text Box 12"/>
          <p:cNvSpPr txBox="1">
            <a:spLocks noChangeArrowheads="1"/>
          </p:cNvSpPr>
          <p:nvPr/>
        </p:nvSpPr>
        <p:spPr bwMode="auto">
          <a:xfrm>
            <a:off x="8543925" y="6172200"/>
            <a:ext cx="6000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anose="020B0604020202020204" pitchFamily="34" charset="0"/>
              </a:defRPr>
            </a:lvl1pPr>
            <a:lvl2pPr marL="742950" indent="-285750">
              <a:defRPr sz="2400">
                <a:solidFill>
                  <a:schemeClr val="tx1"/>
                </a:solidFill>
                <a:latin typeface="Arial" panose="020B0604020202020204" pitchFamily="34" charset="0"/>
              </a:defRPr>
            </a:lvl2pPr>
            <a:lvl3pPr marL="1143000" indent="-228600">
              <a:defRPr sz="2400">
                <a:solidFill>
                  <a:schemeClr val="tx1"/>
                </a:solidFill>
                <a:latin typeface="Arial" panose="020B0604020202020204" pitchFamily="34" charset="0"/>
              </a:defRPr>
            </a:lvl3pPr>
            <a:lvl4pPr marL="1600200" indent="-228600">
              <a:defRPr sz="2400">
                <a:solidFill>
                  <a:schemeClr val="tx1"/>
                </a:solidFill>
                <a:latin typeface="Arial" panose="020B0604020202020204" pitchFamily="34" charset="0"/>
              </a:defRPr>
            </a:lvl4pPr>
            <a:lvl5pPr marL="2057400" indent="-22860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pPr eaLnBrk="1" hangingPunct="1">
              <a:spcBef>
                <a:spcPct val="50000"/>
              </a:spcBef>
              <a:defRPr/>
            </a:pPr>
            <a:fld id="{32EFE9B4-B435-477C-8648-B01E5778FF1F}" type="slidenum">
              <a:rPr lang="en-US" altLang="en-US" sz="1800" smtClean="0"/>
              <a:pPr eaLnBrk="1" hangingPunct="1">
                <a:spcBef>
                  <a:spcPct val="50000"/>
                </a:spcBef>
                <a:defRPr/>
              </a:pPr>
              <a:t>‹#›</a:t>
            </a:fld>
            <a:endParaRPr lang="en-US" altLang="en-US" sz="1800" smtClean="0"/>
          </a:p>
        </p:txBody>
      </p:sp>
      <p:sp>
        <p:nvSpPr>
          <p:cNvPr id="12" name="Rounded Rectangle 11"/>
          <p:cNvSpPr/>
          <p:nvPr userDrawn="1"/>
        </p:nvSpPr>
        <p:spPr bwMode="auto">
          <a:xfrm>
            <a:off x="223838" y="304800"/>
            <a:ext cx="8839200" cy="727075"/>
          </a:xfrm>
          <a:prstGeom prst="roundRect">
            <a:avLst/>
          </a:prstGeom>
          <a:solidFill>
            <a:srgbClr val="F51F3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400">
          <a:solidFill>
            <a:schemeClr val="tx1"/>
          </a:solidFill>
          <a:latin typeface="+mn-lt"/>
        </a:defRPr>
      </a:lvl4pPr>
      <a:lvl5pPr marL="2057400" indent="-228600" algn="l" rtl="0" eaLnBrk="0" fontAlgn="base" hangingPunct="0">
        <a:spcBef>
          <a:spcPct val="20000"/>
        </a:spcBef>
        <a:spcAft>
          <a:spcPct val="0"/>
        </a:spcAft>
        <a:buChar char="»"/>
        <a:defRPr sz="2400">
          <a:solidFill>
            <a:schemeClr val="tx1"/>
          </a:solidFill>
          <a:latin typeface="+mn-lt"/>
        </a:defRPr>
      </a:lvl5pPr>
      <a:lvl6pPr marL="2514600" indent="-228600" algn="l" rtl="0" fontAlgn="base">
        <a:spcBef>
          <a:spcPct val="20000"/>
        </a:spcBef>
        <a:spcAft>
          <a:spcPct val="0"/>
        </a:spcAft>
        <a:buChar char="»"/>
        <a:defRPr sz="2400">
          <a:solidFill>
            <a:schemeClr val="tx1"/>
          </a:solidFill>
          <a:latin typeface="+mn-lt"/>
        </a:defRPr>
      </a:lvl6pPr>
      <a:lvl7pPr marL="2971800" indent="-228600" algn="l" rtl="0" fontAlgn="base">
        <a:spcBef>
          <a:spcPct val="20000"/>
        </a:spcBef>
        <a:spcAft>
          <a:spcPct val="0"/>
        </a:spcAft>
        <a:buChar char="»"/>
        <a:defRPr sz="2400">
          <a:solidFill>
            <a:schemeClr val="tx1"/>
          </a:solidFill>
          <a:latin typeface="+mn-lt"/>
        </a:defRPr>
      </a:lvl7pPr>
      <a:lvl8pPr marL="3429000" indent="-228600" algn="l" rtl="0" fontAlgn="base">
        <a:spcBef>
          <a:spcPct val="20000"/>
        </a:spcBef>
        <a:spcAft>
          <a:spcPct val="0"/>
        </a:spcAft>
        <a:buChar char="»"/>
        <a:defRPr sz="2400">
          <a:solidFill>
            <a:schemeClr val="tx1"/>
          </a:solidFill>
          <a:latin typeface="+mn-lt"/>
        </a:defRPr>
      </a:lvl8pPr>
      <a:lvl9pPr marL="3886200" indent="-228600" algn="l" rtl="0" fontAlgn="base">
        <a:spcBef>
          <a:spcPct val="20000"/>
        </a:spcBef>
        <a:spcAft>
          <a:spcPct val="0"/>
        </a:spcAft>
        <a:buChar char="»"/>
        <a:defRPr sz="2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21.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3074" name="Group 6" descr="Cover page.&#10;"/>
          <p:cNvGrpSpPr>
            <a:grpSpLocks/>
          </p:cNvGrpSpPr>
          <p:nvPr/>
        </p:nvGrpSpPr>
        <p:grpSpPr bwMode="auto">
          <a:xfrm>
            <a:off x="0" y="0"/>
            <a:ext cx="9144000" cy="6324600"/>
            <a:chOff x="0" y="266400"/>
            <a:chExt cx="9144000" cy="6325200"/>
          </a:xfrm>
        </p:grpSpPr>
        <p:sp>
          <p:nvSpPr>
            <p:cNvPr id="8" name="Rectangle 7"/>
            <p:cNvSpPr/>
            <p:nvPr/>
          </p:nvSpPr>
          <p:spPr>
            <a:xfrm>
              <a:off x="0" y="266400"/>
              <a:ext cx="9144000" cy="6325200"/>
            </a:xfrm>
            <a:prstGeom prst="rect">
              <a:avLst/>
            </a:prstGeom>
            <a:solidFill>
              <a:srgbClr val="D7181E"/>
            </a:solidFill>
            <a:ln>
              <a:noFill/>
            </a:ln>
            <a:scene3d>
              <a:camera prst="orthographicFront"/>
              <a:lightRig rig="threePt" dir="t"/>
            </a:scene3d>
            <a:sp3d>
              <a:bevelT w="127000" h="1270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IN"/>
            </a:p>
          </p:txBody>
        </p:sp>
        <p:sp>
          <p:nvSpPr>
            <p:cNvPr id="9" name="Round Diagonal Corner Rectangle 8"/>
            <p:cNvSpPr>
              <a:spLocks noChangeAspect="1"/>
            </p:cNvSpPr>
            <p:nvPr/>
          </p:nvSpPr>
          <p:spPr>
            <a:xfrm>
              <a:off x="112713" y="369598"/>
              <a:ext cx="8918575" cy="6118805"/>
            </a:xfrm>
            <a:prstGeom prst="round2Diag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dirty="0">
                <a:solidFill>
                  <a:srgbClr val="FFFFFF"/>
                </a:solidFill>
              </a:endParaRPr>
            </a:p>
          </p:txBody>
        </p:sp>
      </p:grpSp>
      <p:sp>
        <p:nvSpPr>
          <p:cNvPr id="3075" name="Text Box 3"/>
          <p:cNvSpPr txBox="1">
            <a:spLocks noChangeArrowheads="1"/>
          </p:cNvSpPr>
          <p:nvPr/>
        </p:nvSpPr>
        <p:spPr bwMode="auto">
          <a:xfrm>
            <a:off x="2209800" y="152400"/>
            <a:ext cx="68199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eaLnBrk="1" hangingPunct="1">
              <a:spcBef>
                <a:spcPct val="50000"/>
              </a:spcBef>
              <a:buFontTx/>
              <a:buNone/>
            </a:pPr>
            <a:r>
              <a:rPr lang="en-IN" altLang="en-US" sz="4000" b="1">
                <a:cs typeface="Arial" panose="020B0604020202020204" pitchFamily="34" charset="0"/>
              </a:rPr>
              <a:t>Applications of Differentiation</a:t>
            </a:r>
            <a:endParaRPr lang="en-US" altLang="en-US" sz="4000" b="1">
              <a:cs typeface="Arial" panose="020B0604020202020204" pitchFamily="34" charset="0"/>
            </a:endParaRPr>
          </a:p>
        </p:txBody>
      </p:sp>
      <p:sp>
        <p:nvSpPr>
          <p:cNvPr id="3076" name="Text Box 4"/>
          <p:cNvSpPr txBox="1">
            <a:spLocks noChangeArrowheads="1"/>
          </p:cNvSpPr>
          <p:nvPr/>
        </p:nvSpPr>
        <p:spPr bwMode="auto">
          <a:xfrm>
            <a:off x="704850" y="292100"/>
            <a:ext cx="1047750" cy="1311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eaLnBrk="1" hangingPunct="1">
              <a:spcBef>
                <a:spcPct val="50000"/>
              </a:spcBef>
              <a:buFontTx/>
              <a:buNone/>
            </a:pPr>
            <a:r>
              <a:rPr lang="en-US" altLang="en-US" sz="8000" b="1">
                <a:solidFill>
                  <a:schemeClr val="bg1"/>
                </a:solidFill>
              </a:rPr>
              <a:t>P</a:t>
            </a:r>
          </a:p>
        </p:txBody>
      </p:sp>
      <p:sp>
        <p:nvSpPr>
          <p:cNvPr id="3077" name="Text Box 5"/>
          <p:cNvSpPr txBox="1">
            <a:spLocks noChangeArrowheads="1"/>
          </p:cNvSpPr>
          <p:nvPr/>
        </p:nvSpPr>
        <p:spPr bwMode="auto">
          <a:xfrm>
            <a:off x="2133600" y="6248400"/>
            <a:ext cx="548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ctr" eaLnBrk="1" hangingPunct="1">
              <a:spcBef>
                <a:spcPct val="50000"/>
              </a:spcBef>
              <a:buFontTx/>
              <a:buNone/>
            </a:pPr>
            <a:r>
              <a:rPr lang="en-US" altLang="en-US" sz="1400"/>
              <a:t>Copyright © Cengage Learning. All rights reserved.</a:t>
            </a:r>
            <a:r>
              <a:rPr lang="en-US" altLang="en-US" sz="1800"/>
              <a:t> </a:t>
            </a:r>
          </a:p>
        </p:txBody>
      </p:sp>
      <p:sp>
        <p:nvSpPr>
          <p:cNvPr id="3078" name="Text Box 4"/>
          <p:cNvSpPr txBox="1">
            <a:spLocks noChangeArrowheads="1"/>
          </p:cNvSpPr>
          <p:nvPr/>
        </p:nvSpPr>
        <p:spPr bwMode="auto">
          <a:xfrm>
            <a:off x="1139825" y="228600"/>
            <a:ext cx="536575" cy="1230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nchor="ct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ctr" eaLnBrk="1" hangingPunct="1">
              <a:spcBef>
                <a:spcPct val="50000"/>
              </a:spcBef>
              <a:buFontTx/>
              <a:buNone/>
            </a:pPr>
            <a:r>
              <a:rPr lang="en-US" altLang="en-US" sz="8000" b="1">
                <a:solidFill>
                  <a:srgbClr val="E72D36"/>
                </a:solidFill>
              </a:rPr>
              <a:t>3</a:t>
            </a:r>
          </a:p>
        </p:txBody>
      </p:sp>
      <p:pic>
        <p:nvPicPr>
          <p:cNvPr id="3079" name="Picture 1" descr="Cover page."/>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01663" y="1447800"/>
            <a:ext cx="7939087" cy="475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547688" y="381000"/>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nSpc>
                <a:spcPct val="90000"/>
              </a:lnSpc>
              <a:buFontTx/>
              <a:buNone/>
            </a:pPr>
            <a:r>
              <a:rPr lang="en-US" altLang="en-US" sz="4000">
                <a:solidFill>
                  <a:schemeClr val="bg1"/>
                </a:solidFill>
              </a:rPr>
              <a:t>Example 1 – </a:t>
            </a:r>
            <a:r>
              <a:rPr lang="en-US" altLang="en-US" sz="4000" i="1">
                <a:solidFill>
                  <a:schemeClr val="bg1"/>
                </a:solidFill>
              </a:rPr>
              <a:t>Solution </a:t>
            </a:r>
          </a:p>
        </p:txBody>
      </p:sp>
      <p:sp>
        <p:nvSpPr>
          <p:cNvPr id="13315" name="Text Box 3"/>
          <p:cNvSpPr txBox="1">
            <a:spLocks noChangeArrowheads="1"/>
          </p:cNvSpPr>
          <p:nvPr/>
        </p:nvSpPr>
        <p:spPr bwMode="auto">
          <a:xfrm>
            <a:off x="8229600" y="685800"/>
            <a:ext cx="8223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cont’d</a:t>
            </a:r>
          </a:p>
        </p:txBody>
      </p:sp>
      <p:sp>
        <p:nvSpPr>
          <p:cNvPr id="11270" name="TextBox 8"/>
          <p:cNvSpPr txBox="1">
            <a:spLocks noChangeArrowheads="1"/>
          </p:cNvSpPr>
          <p:nvPr/>
        </p:nvSpPr>
        <p:spPr bwMode="auto">
          <a:xfrm>
            <a:off x="457200" y="1371600"/>
            <a:ext cx="79248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eaLnBrk="1" hangingPunct="1">
              <a:spcBef>
                <a:spcPct val="0"/>
              </a:spcBef>
              <a:buFontTx/>
              <a:buNone/>
            </a:pPr>
            <a:r>
              <a:rPr lang="en-US" altLang="en-US" dirty="0"/>
              <a:t>Because there are no points for which </a:t>
            </a:r>
            <a:r>
              <a:rPr lang="en-US" altLang="en-US" i="1" dirty="0"/>
              <a:t>f' </a:t>
            </a:r>
            <a:r>
              <a:rPr lang="en-US" altLang="en-US" dirty="0"/>
              <a:t>does not exist, you can conclude that </a:t>
            </a:r>
            <a:r>
              <a:rPr lang="en-US" altLang="en-US" i="1" dirty="0"/>
              <a:t>x </a:t>
            </a:r>
            <a:r>
              <a:rPr lang="en-US" altLang="en-US" dirty="0"/>
              <a:t>= 0 and </a:t>
            </a:r>
            <a:r>
              <a:rPr lang="en-US" altLang="en-US" i="1" dirty="0"/>
              <a:t>x </a:t>
            </a:r>
            <a:r>
              <a:rPr lang="en-US" altLang="en-US" dirty="0"/>
              <a:t>= 1 are the only critical numbers.</a:t>
            </a:r>
          </a:p>
          <a:p>
            <a:pPr eaLnBrk="1" hangingPunct="1">
              <a:spcBef>
                <a:spcPct val="0"/>
              </a:spcBef>
              <a:buFontTx/>
              <a:buNone/>
            </a:pPr>
            <a:endParaRPr lang="en-US" altLang="en-US" dirty="0"/>
          </a:p>
          <a:p>
            <a:pPr eaLnBrk="1" hangingPunct="1">
              <a:spcBef>
                <a:spcPct val="0"/>
              </a:spcBef>
              <a:buFontTx/>
              <a:buNone/>
            </a:pPr>
            <a:r>
              <a:rPr lang="en-US" altLang="en-US" dirty="0"/>
              <a:t>The table summarizes the testing of the three intervals determined by these two critical numbers.</a:t>
            </a:r>
          </a:p>
        </p:txBody>
      </p:sp>
      <p:pic>
        <p:nvPicPr>
          <p:cNvPr id="11271" name="Picture 8" descr="A table provides the following details of testing in three intervals. (column 1). Interval: negative infinity &lt; x &lt; 0. Test value: x = negative 1. Sign of f prime (x): f prime (negative 1) = 6 &gt; 0. Conclusion: increasing. (column 2). Interval: 0 &lt; x &lt; 1. Test value: x = 1/2. Sign of f prime (x): f prime (1/2) = negative 3/4 &lt; 0. Conclusion: decreasing. (column 3). Interval: 1 &lt; x &lt; infinity. Test value: x = 2. Sign of f prime (x): f prime (2) = 6 &gt; 0. Conclusion: increasing.&#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4000500"/>
            <a:ext cx="5610225" cy="156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11270">
                                            <p:txEl>
                                              <p:pRg st="2" end="2"/>
                                            </p:txEl>
                                          </p:spTgt>
                                        </p:tgtEl>
                                        <p:attrNameLst>
                                          <p:attrName>style.visibility</p:attrName>
                                        </p:attrNameLst>
                                      </p:cBhvr>
                                      <p:to>
                                        <p:strVal val="visible"/>
                                      </p:to>
                                    </p:set>
                                    <p:animEffect transition="in" filter="fade">
                                      <p:cBhvr>
                                        <p:cTn id="7" dur="1000"/>
                                        <p:tgtEl>
                                          <p:spTgt spid="11270">
                                            <p:txEl>
                                              <p:pRg st="2" end="2"/>
                                            </p:txEl>
                                          </p:spTgt>
                                        </p:tgtEl>
                                      </p:cBhvr>
                                    </p:animEffect>
                                    <p:anim calcmode="lin" valueType="num">
                                      <p:cBhvr>
                                        <p:cTn id="8" dur="1000" fill="hold"/>
                                        <p:tgtEl>
                                          <p:spTgt spid="11270">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1270">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1270">
                                            <p:txEl>
                                              <p:pRg st="2" end="2"/>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11271"/>
                                        </p:tgtEl>
                                        <p:attrNameLst>
                                          <p:attrName>style.visibility</p:attrName>
                                        </p:attrNameLst>
                                      </p:cBhvr>
                                      <p:to>
                                        <p:strVal val="visible"/>
                                      </p:to>
                                    </p:set>
                                    <p:animEffect transition="in" filter="fade">
                                      <p:cBhvr>
                                        <p:cTn id="13" dur="1000"/>
                                        <p:tgtEl>
                                          <p:spTgt spid="11271"/>
                                        </p:tgtEl>
                                      </p:cBhvr>
                                    </p:animEffect>
                                    <p:anim calcmode="lin" valueType="num">
                                      <p:cBhvr>
                                        <p:cTn id="14" dur="1000" fill="hold"/>
                                        <p:tgtEl>
                                          <p:spTgt spid="11271"/>
                                        </p:tgtEl>
                                        <p:attrNameLst>
                                          <p:attrName>ppt_x</p:attrName>
                                        </p:attrNameLst>
                                      </p:cBhvr>
                                      <p:tavLst>
                                        <p:tav tm="0">
                                          <p:val>
                                            <p:strVal val="#ppt_x"/>
                                          </p:val>
                                        </p:tav>
                                        <p:tav tm="100000">
                                          <p:val>
                                            <p:strVal val="#ppt_x"/>
                                          </p:val>
                                        </p:tav>
                                      </p:tavLst>
                                    </p:anim>
                                    <p:anim calcmode="lin" valueType="num">
                                      <p:cBhvr>
                                        <p:cTn id="15" dur="900" decel="100000" fill="hold"/>
                                        <p:tgtEl>
                                          <p:spTgt spid="11271"/>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127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547688" y="381000"/>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nSpc>
                <a:spcPct val="90000"/>
              </a:lnSpc>
              <a:buFontTx/>
              <a:buNone/>
            </a:pPr>
            <a:r>
              <a:rPr lang="en-US" altLang="en-US" sz="4000">
                <a:solidFill>
                  <a:schemeClr val="bg1"/>
                </a:solidFill>
              </a:rPr>
              <a:t>Example 1 – </a:t>
            </a:r>
            <a:r>
              <a:rPr lang="en-US" altLang="en-US" sz="4000" i="1">
                <a:solidFill>
                  <a:schemeClr val="bg1"/>
                </a:solidFill>
              </a:rPr>
              <a:t>Solution </a:t>
            </a:r>
          </a:p>
        </p:txBody>
      </p:sp>
      <p:sp>
        <p:nvSpPr>
          <p:cNvPr id="14340" name="Rectangle 9"/>
          <p:cNvSpPr>
            <a:spLocks noChangeArrowheads="1"/>
          </p:cNvSpPr>
          <p:nvPr/>
        </p:nvSpPr>
        <p:spPr bwMode="auto">
          <a:xfrm>
            <a:off x="3733800" y="5791200"/>
            <a:ext cx="989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ctr" eaLnBrk="1" hangingPunct="1">
              <a:spcBef>
                <a:spcPct val="0"/>
              </a:spcBef>
              <a:buFontTx/>
              <a:buNone/>
            </a:pPr>
            <a:r>
              <a:rPr lang="en-US" altLang="en-US" sz="1200" b="1"/>
              <a:t>Figure 3.16</a:t>
            </a:r>
          </a:p>
        </p:txBody>
      </p:sp>
      <p:sp>
        <p:nvSpPr>
          <p:cNvPr id="14341" name="Text Box 10"/>
          <p:cNvSpPr txBox="1">
            <a:spLocks noChangeArrowheads="1"/>
          </p:cNvSpPr>
          <p:nvPr/>
        </p:nvSpPr>
        <p:spPr bwMode="auto">
          <a:xfrm>
            <a:off x="8229600" y="685800"/>
            <a:ext cx="8223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cont’d</a:t>
            </a:r>
          </a:p>
        </p:txBody>
      </p:sp>
      <p:sp>
        <p:nvSpPr>
          <p:cNvPr id="14342" name="TextBox 9"/>
          <p:cNvSpPr txBox="1">
            <a:spLocks noChangeArrowheads="1"/>
          </p:cNvSpPr>
          <p:nvPr/>
        </p:nvSpPr>
        <p:spPr bwMode="auto">
          <a:xfrm>
            <a:off x="457200" y="1371600"/>
            <a:ext cx="81534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eaLnBrk="1" hangingPunct="1">
              <a:spcBef>
                <a:spcPct val="0"/>
              </a:spcBef>
              <a:buFontTx/>
              <a:buNone/>
            </a:pPr>
            <a:r>
              <a:rPr lang="en-US" altLang="en-US"/>
              <a:t>By Theorem 3.5, </a:t>
            </a:r>
            <a:r>
              <a:rPr lang="en-US" altLang="en-US" i="1"/>
              <a:t>f </a:t>
            </a:r>
            <a:r>
              <a:rPr lang="en-US" altLang="en-US"/>
              <a:t>is increasing on the intervals           and</a:t>
            </a:r>
          </a:p>
          <a:p>
            <a:pPr eaLnBrk="1" hangingPunct="1">
              <a:spcBef>
                <a:spcPct val="0"/>
              </a:spcBef>
              <a:buFontTx/>
              <a:buNone/>
            </a:pPr>
            <a:r>
              <a:rPr lang="en-US" altLang="en-US"/>
              <a:t>        and decreasing on the interval (0,1), as shown in Figure 3.16.</a:t>
            </a:r>
          </a:p>
          <a:p>
            <a:pPr eaLnBrk="1" hangingPunct="1">
              <a:spcBef>
                <a:spcPct val="0"/>
              </a:spcBef>
              <a:buFontTx/>
              <a:buNone/>
            </a:pPr>
            <a:r>
              <a:rPr lang="en-US" altLang="en-US"/>
              <a:t>        </a:t>
            </a:r>
          </a:p>
          <a:p>
            <a:pPr eaLnBrk="1" hangingPunct="1">
              <a:spcBef>
                <a:spcPct val="0"/>
              </a:spcBef>
              <a:buFontTx/>
              <a:buNone/>
            </a:pPr>
            <a:r>
              <a:rPr lang="en-US" altLang="en-US"/>
              <a:t> </a:t>
            </a:r>
          </a:p>
        </p:txBody>
      </p:sp>
      <p:pic>
        <p:nvPicPr>
          <p:cNvPr id="14343" name="Picture 10" descr="(negative infinity, 0).&#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10400" y="1422400"/>
            <a:ext cx="7620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4" name="Picture 11" descr="(1, infinity).&#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1809750"/>
            <a:ext cx="5667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5" name="Picture 12" descr="A curve is graphed on the x y coordinate plane. It is labeled f(x) = x^3 minus (3/2)(x^2). It enters the bottom left of the viewing window in the third quadrant, goes up and to the right, gets less steep close to the negative x axis, reaches the closed point (0, 0), then goes down and to the right in the fourth quadrant till the closed point (1, negative 1/2), then goes up and to the right with increasing steepness, intersects the positive x axis, and exits the top right of the viewing window in the first quadrant. The curve is labeled increasing for x &lt; 0 and x &gt; 1. It is labeled decreasing for x between 0 and 1.&#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2514600"/>
            <a:ext cx="3276600" cy="3213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6"/>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spcBef>
                <a:spcPct val="50000"/>
              </a:spcBef>
              <a:buFontTx/>
              <a:buNone/>
            </a:pPr>
            <a:r>
              <a:rPr lang="en-US" altLang="en-US" sz="3800">
                <a:solidFill>
                  <a:schemeClr val="bg1"/>
                </a:solidFill>
              </a:rPr>
              <a:t>Increasing and Decreasing Functions</a:t>
            </a:r>
          </a:p>
        </p:txBody>
      </p:sp>
      <p:sp>
        <p:nvSpPr>
          <p:cNvPr id="15363" name="TextBox 4"/>
          <p:cNvSpPr txBox="1">
            <a:spLocks noChangeArrowheads="1"/>
          </p:cNvSpPr>
          <p:nvPr/>
        </p:nvSpPr>
        <p:spPr bwMode="auto">
          <a:xfrm>
            <a:off x="457200" y="1371600"/>
            <a:ext cx="8458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eaLnBrk="1" hangingPunct="1">
              <a:spcBef>
                <a:spcPct val="0"/>
              </a:spcBef>
              <a:buFontTx/>
              <a:buNone/>
            </a:pPr>
            <a:r>
              <a:rPr lang="en-US" altLang="en-US"/>
              <a:t>Example 1 gives you one instance of how to find intervals on which a function is increasing or decreasing. The guidelines below summarize the steps followed in that example.</a:t>
            </a:r>
          </a:p>
        </p:txBody>
      </p:sp>
      <p:pic>
        <p:nvPicPr>
          <p:cNvPr id="15364" name="Picture 6" descr="Guidelines for finding intervals on which a function is increasing or decreasing. Let f be continuous on the interval (a, b). To find the open intervals on which f is increasing or decreasing, use the following steps. (item 1). Locate the critical numbers of f in (a, b), and use these numbers to determine test intervals. (item 2). Determine the sign of f prime (x) at one test value in each of the intervals. (item 3). Use Theorem 3.5 to determine whether f is increasing or decreasing on each interval. These guidelines are also valid when the interval (a, b) is replaced by an interval of the form (negative infinity, b), (a, infinity), or (negative infinity, infinity).&#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4563" y="2743200"/>
            <a:ext cx="7361237" cy="377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ChangeArrowheads="1"/>
          </p:cNvSpPr>
          <p:nvPr/>
        </p:nvSpPr>
        <p:spPr bwMode="auto">
          <a:xfrm>
            <a:off x="455613" y="1371600"/>
            <a:ext cx="8226425" cy="525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eaLnBrk="1" hangingPunct="1">
              <a:spcBef>
                <a:spcPct val="0"/>
              </a:spcBef>
              <a:buFontTx/>
              <a:buNone/>
            </a:pPr>
            <a:r>
              <a:rPr lang="en-US" altLang="en-US"/>
              <a:t>A function is </a:t>
            </a:r>
            <a:r>
              <a:rPr lang="en-US" altLang="en-US" b="1"/>
              <a:t>strictly monotonic </a:t>
            </a:r>
            <a:r>
              <a:rPr lang="en-US" altLang="en-US"/>
              <a:t>on an interval when it is either increasing on the entire interval or decreasing on the entire interval. For instance, the function </a:t>
            </a:r>
            <a:r>
              <a:rPr lang="en-US" altLang="en-US" i="1"/>
              <a:t>f</a:t>
            </a:r>
            <a:r>
              <a:rPr lang="en-US" altLang="en-US"/>
              <a:t>(</a:t>
            </a:r>
            <a:r>
              <a:rPr lang="en-US" altLang="en-US" i="1"/>
              <a:t>x</a:t>
            </a:r>
            <a:r>
              <a:rPr lang="en-US" altLang="en-US"/>
              <a:t>) = </a:t>
            </a:r>
            <a:r>
              <a:rPr lang="en-US" altLang="en-US" i="1"/>
              <a:t>x</a:t>
            </a:r>
            <a:r>
              <a:rPr lang="en-US" altLang="en-US" baseline="30000"/>
              <a:t>3</a:t>
            </a:r>
          </a:p>
          <a:p>
            <a:pPr eaLnBrk="1" hangingPunct="1">
              <a:spcBef>
                <a:spcPct val="0"/>
              </a:spcBef>
              <a:buFontTx/>
              <a:buNone/>
            </a:pPr>
            <a:r>
              <a:rPr lang="en-US" altLang="en-US"/>
              <a:t>is strictly monotonic on the entire real number line because it is increasing on the entire real number line, as shown in Figure 3.17(a).</a:t>
            </a:r>
          </a:p>
        </p:txBody>
      </p:sp>
      <p:sp>
        <p:nvSpPr>
          <p:cNvPr id="16387" name="Rectangle 6"/>
          <p:cNvSpPr>
            <a:spLocks noChangeArrowheads="1"/>
          </p:cNvSpPr>
          <p:nvPr/>
        </p:nvSpPr>
        <p:spPr bwMode="auto">
          <a:xfrm>
            <a:off x="4681538" y="6397625"/>
            <a:ext cx="996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ctr" eaLnBrk="1" hangingPunct="1">
              <a:spcBef>
                <a:spcPct val="0"/>
              </a:spcBef>
              <a:buFontTx/>
              <a:buNone/>
            </a:pPr>
            <a:r>
              <a:rPr lang="en-US" altLang="en-US" sz="1200" b="1"/>
              <a:t>Figure 3.17</a:t>
            </a:r>
          </a:p>
        </p:txBody>
      </p:sp>
      <p:sp>
        <p:nvSpPr>
          <p:cNvPr id="16388" name="Text Box 7"/>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spcBef>
                <a:spcPct val="50000"/>
              </a:spcBef>
              <a:buFontTx/>
              <a:buNone/>
            </a:pPr>
            <a:r>
              <a:rPr lang="en-US" altLang="en-US" sz="3800">
                <a:solidFill>
                  <a:schemeClr val="bg1"/>
                </a:solidFill>
              </a:rPr>
              <a:t>Increasing and Decreasing Functions</a:t>
            </a:r>
          </a:p>
        </p:txBody>
      </p:sp>
      <p:pic>
        <p:nvPicPr>
          <p:cNvPr id="16390" name="Picture 8" descr="The image consists of a visual representation and a caption. Visual representation. A curve is graphed on the x y coordinate plane. The graph is symmetric with respect to the origin. The curve is labeled f(x) = x^3. The curve enters the bottom of the viewing window in the third quadrant, goes up and to the right, passes through the point (negative 1, negative 1), gets less steep close to the negative x axis and is almost horizontal while passing through the origin. It extends to the right on the positive x axis, then goes up and to the right in the first quadrant with increasing steepness, passes through the point (1, 1), and exits the top of the viewing window. The curve is labeled increasing for x &lt; 0 and for x &gt; 0. Caption. A. Strictly monotonic function.&#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33800" y="3276600"/>
            <a:ext cx="2857500" cy="317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ChangeArrowheads="1"/>
          </p:cNvSpPr>
          <p:nvPr/>
        </p:nvSpPr>
        <p:spPr bwMode="auto">
          <a:xfrm>
            <a:off x="455613" y="1371600"/>
            <a:ext cx="8226425" cy="525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eaLnBrk="1" hangingPunct="1">
              <a:spcBef>
                <a:spcPct val="0"/>
              </a:spcBef>
              <a:buFontTx/>
              <a:buNone/>
            </a:pPr>
            <a:r>
              <a:rPr lang="en-US" altLang="en-US"/>
              <a:t>The function shown in Figure 3.17(b) is not strictly monotonic on the entire real number line because it is constant on the interval [0, 1].</a:t>
            </a:r>
          </a:p>
        </p:txBody>
      </p:sp>
      <p:sp>
        <p:nvSpPr>
          <p:cNvPr id="17411" name="Rectangle 6"/>
          <p:cNvSpPr>
            <a:spLocks noChangeArrowheads="1"/>
          </p:cNvSpPr>
          <p:nvPr/>
        </p:nvSpPr>
        <p:spPr bwMode="auto">
          <a:xfrm>
            <a:off x="3522663" y="6096000"/>
            <a:ext cx="9969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ctr" eaLnBrk="1" hangingPunct="1">
              <a:spcBef>
                <a:spcPct val="0"/>
              </a:spcBef>
              <a:buFontTx/>
              <a:buNone/>
            </a:pPr>
            <a:r>
              <a:rPr lang="en-US" altLang="en-US" sz="1200" b="1"/>
              <a:t>Figure 3.17</a:t>
            </a:r>
          </a:p>
        </p:txBody>
      </p:sp>
      <p:sp>
        <p:nvSpPr>
          <p:cNvPr id="17412" name="Text Box 7"/>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spcBef>
                <a:spcPct val="50000"/>
              </a:spcBef>
              <a:buFontTx/>
              <a:buNone/>
            </a:pPr>
            <a:r>
              <a:rPr lang="en-US" altLang="en-US" sz="3800">
                <a:solidFill>
                  <a:schemeClr val="bg1"/>
                </a:solidFill>
              </a:rPr>
              <a:t>Increasing and Decreasing Functions</a:t>
            </a:r>
          </a:p>
        </p:txBody>
      </p:sp>
      <p:pic>
        <p:nvPicPr>
          <p:cNvPr id="17414" name="Picture 8" descr="The image consists of a visual representation and a caption. Visual representation. A function in three continuous parts is graphed on the x y coordinate plane. The function is labeled as the piecewise function f(x) = { (piece 1) negative x^2, where x &lt; 0, (piece 2) 0, where 0 &lt;= x &lt;= 1, (piece 3) (x minus 1)^2, where x &gt; 1. The first part is a curve that is graphed for x &lt; 0. The curve enters the bottom of the viewing window in the third quadrant, goes up and to the right, passes through the point (negative 1, negative 1), gets less steep close to the negative x axis, and ends at the origin. The curve is labeled increasing. The second part is a horizontal line that is graphed for 0 &lt;= x &lt;= 1. It begins at the origin, goes to the right on the positive x axis, and ends at (1, 0). The line is labeled constant. The third part is a curve that is graphed for x &gt; 1. It begins at (1, 0), goes up and to the right in the first quadrant with increasing steepness, passes through the point (2, 1), and exits the top right of the viewing window. The curve is labeled increasing. Caption. B. Not strictly monotonic.&#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7000" y="2743200"/>
            <a:ext cx="3090863"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455613" y="3198813"/>
            <a:ext cx="82264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ctr" eaLnBrk="1" hangingPunct="1">
              <a:spcBef>
                <a:spcPct val="0"/>
              </a:spcBef>
              <a:buFontTx/>
              <a:buNone/>
            </a:pPr>
            <a:r>
              <a:rPr lang="en-US" altLang="en-US" sz="4000"/>
              <a:t>The First Derivative Test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547688" y="319088"/>
            <a:ext cx="8229600" cy="685800"/>
          </a:xfrm>
          <a:noFill/>
        </p:spPr>
        <p:txBody>
          <a:bodyPr/>
          <a:lstStyle/>
          <a:p>
            <a:pPr algn="l" eaLnBrk="1" hangingPunct="1"/>
            <a:r>
              <a:rPr lang="en-US" altLang="en-US" sz="4000" smtClean="0">
                <a:solidFill>
                  <a:schemeClr val="bg1"/>
                </a:solidFill>
              </a:rPr>
              <a:t>The First Derivative Test</a:t>
            </a:r>
          </a:p>
        </p:txBody>
      </p:sp>
      <p:sp>
        <p:nvSpPr>
          <p:cNvPr id="19459" name="Rectangle 3"/>
          <p:cNvSpPr>
            <a:spLocks noGrp="1" noChangeArrowheads="1"/>
          </p:cNvSpPr>
          <p:nvPr>
            <p:ph type="body" idx="1"/>
          </p:nvPr>
        </p:nvSpPr>
        <p:spPr>
          <a:xfrm>
            <a:off x="455613" y="1370013"/>
            <a:ext cx="8226425" cy="5256212"/>
          </a:xfrm>
          <a:noFill/>
        </p:spPr>
        <p:txBody>
          <a:bodyPr/>
          <a:lstStyle/>
          <a:p>
            <a:pPr marL="0" indent="0" eaLnBrk="1" hangingPunct="1">
              <a:buFontTx/>
              <a:buNone/>
            </a:pPr>
            <a:r>
              <a:rPr lang="en-US" altLang="en-US" smtClean="0"/>
              <a:t>After you have determined the intervals on which a function is increasing or decreasing, it is not difficult to locate the relative extrema of the function. </a:t>
            </a:r>
          </a:p>
          <a:p>
            <a:pPr marL="0" indent="0" eaLnBrk="1" hangingPunct="1">
              <a:buFontTx/>
              <a:buNone/>
            </a:pPr>
            <a:endParaRPr lang="en-US" altLang="en-US" smtClean="0"/>
          </a:p>
          <a:p>
            <a:pPr marL="0" indent="0" eaLnBrk="1" hangingPunct="1">
              <a:buFontTx/>
              <a:buNone/>
            </a:pPr>
            <a:r>
              <a:rPr lang="en-US" altLang="en-US" smtClean="0"/>
              <a:t>For instance, in Figure 3.18</a:t>
            </a:r>
            <a:br>
              <a:rPr lang="en-US" altLang="en-US" smtClean="0"/>
            </a:br>
            <a:r>
              <a:rPr lang="en-US" altLang="en-US" smtClean="0"/>
              <a:t>(from Example 1), the function</a:t>
            </a:r>
            <a:br>
              <a:rPr lang="en-US" altLang="en-US" smtClean="0"/>
            </a:br>
            <a:r>
              <a:rPr lang="en-US" altLang="en-US" smtClean="0"/>
              <a:t>has a relative maximum at the point</a:t>
            </a:r>
            <a:br>
              <a:rPr lang="en-US" altLang="en-US" smtClean="0"/>
            </a:br>
            <a:r>
              <a:rPr lang="en-US" altLang="en-US" smtClean="0"/>
              <a:t>(0, 0) because </a:t>
            </a:r>
            <a:r>
              <a:rPr lang="en-US" altLang="en-US" i="1" smtClean="0"/>
              <a:t>f </a:t>
            </a:r>
            <a:r>
              <a:rPr lang="en-US" altLang="en-US" smtClean="0"/>
              <a:t>is increasing</a:t>
            </a:r>
            <a:br>
              <a:rPr lang="en-US" altLang="en-US" smtClean="0"/>
            </a:br>
            <a:r>
              <a:rPr lang="en-US" altLang="en-US" smtClean="0"/>
              <a:t>immediately to the left of </a:t>
            </a:r>
            <a:r>
              <a:rPr lang="en-US" altLang="en-US" i="1" smtClean="0"/>
              <a:t>x</a:t>
            </a:r>
            <a:r>
              <a:rPr lang="en-US" altLang="en-US" smtClean="0"/>
              <a:t> = 0</a:t>
            </a:r>
            <a:br>
              <a:rPr lang="en-US" altLang="en-US" smtClean="0"/>
            </a:br>
            <a:r>
              <a:rPr lang="en-US" altLang="en-US" smtClean="0"/>
              <a:t>and decreasing immediately to the</a:t>
            </a:r>
            <a:br>
              <a:rPr lang="en-US" altLang="en-US" smtClean="0"/>
            </a:br>
            <a:r>
              <a:rPr lang="en-US" altLang="en-US" smtClean="0"/>
              <a:t>right of </a:t>
            </a:r>
            <a:r>
              <a:rPr lang="en-US" altLang="en-US" i="1" smtClean="0"/>
              <a:t>x</a:t>
            </a:r>
            <a:r>
              <a:rPr lang="en-US" altLang="en-US" smtClean="0"/>
              <a:t> = 0.</a:t>
            </a:r>
          </a:p>
        </p:txBody>
      </p:sp>
      <p:sp>
        <p:nvSpPr>
          <p:cNvPr id="19460" name="Text Box 6"/>
          <p:cNvSpPr txBox="1">
            <a:spLocks noChangeArrowheads="1"/>
          </p:cNvSpPr>
          <p:nvPr/>
        </p:nvSpPr>
        <p:spPr bwMode="auto">
          <a:xfrm>
            <a:off x="6935788" y="5791200"/>
            <a:ext cx="989012"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eaLnBrk="1" hangingPunct="1">
              <a:spcBef>
                <a:spcPct val="0"/>
              </a:spcBef>
              <a:buFontTx/>
              <a:buNone/>
            </a:pPr>
            <a:r>
              <a:rPr lang="en-US" altLang="en-US" sz="1200" b="1"/>
              <a:t>Figure 3.18</a:t>
            </a:r>
          </a:p>
        </p:txBody>
      </p:sp>
      <p:pic>
        <p:nvPicPr>
          <p:cNvPr id="19461" name="Picture 8" descr="The image consists of a visual representation and a caption. Visual representation. A curve is graphed on the x y coordinate plane. It is labeled f(x) = x^3 minus (3/2)(x^2). It enters the bottom left of the viewing window in the third quadrant, goes up and to the right, gets less steep close to the negative x axis, reaches the closed point (0, 0) which is called relative maximum, then goes down and to the right in the fourth quadrant till the closed point (1, negative 1/2) which is called relative minimum, then goes up and to the right with increasing steepness, intersects the positive x axis, and exits the top right of the viewing window in the first quadrant. Caption. Relative extrema of f.&#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91225" y="2438400"/>
            <a:ext cx="3000375"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2" name="Picture 1" descr="f(x) = x^3 minus (3/2)(x^2).&#10;"/>
          <p:cNvPicPr>
            <a:picLocks noChangeAspect="1"/>
          </p:cNvPicPr>
          <p:nvPr/>
        </p:nvPicPr>
        <p:blipFill>
          <a:blip r:embed="rId3">
            <a:extLst>
              <a:ext uri="{28A0092B-C50C-407E-A947-70E740481C1C}">
                <a14:useLocalDpi xmlns:a14="http://schemas.microsoft.com/office/drawing/2010/main" val="0"/>
              </a:ext>
            </a:extLst>
          </a:blip>
          <a:srcRect l="6281"/>
          <a:stretch>
            <a:fillRect/>
          </a:stretch>
        </p:blipFill>
        <p:spPr bwMode="auto">
          <a:xfrm>
            <a:off x="4625975" y="3255963"/>
            <a:ext cx="17145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47688" y="319088"/>
            <a:ext cx="8229600" cy="685800"/>
          </a:xfrm>
          <a:noFill/>
        </p:spPr>
        <p:txBody>
          <a:bodyPr/>
          <a:lstStyle/>
          <a:p>
            <a:pPr algn="l" eaLnBrk="1" hangingPunct="1"/>
            <a:r>
              <a:rPr lang="en-US" altLang="en-US" sz="4000" smtClean="0">
                <a:solidFill>
                  <a:schemeClr val="bg1"/>
                </a:solidFill>
              </a:rPr>
              <a:t>The First Derivative Test</a:t>
            </a:r>
          </a:p>
        </p:txBody>
      </p:sp>
      <p:sp>
        <p:nvSpPr>
          <p:cNvPr id="20483" name="Rectangle 3"/>
          <p:cNvSpPr>
            <a:spLocks noGrp="1" noChangeArrowheads="1"/>
          </p:cNvSpPr>
          <p:nvPr>
            <p:ph type="body" idx="1"/>
          </p:nvPr>
        </p:nvSpPr>
        <p:spPr>
          <a:xfrm>
            <a:off x="457200" y="1370013"/>
            <a:ext cx="8229600" cy="5256212"/>
          </a:xfrm>
          <a:noFill/>
        </p:spPr>
        <p:txBody>
          <a:bodyPr/>
          <a:lstStyle/>
          <a:p>
            <a:pPr marL="0" indent="0" eaLnBrk="1" hangingPunct="1">
              <a:lnSpc>
                <a:spcPct val="125000"/>
              </a:lnSpc>
              <a:buFontTx/>
              <a:buNone/>
            </a:pPr>
            <a:r>
              <a:rPr lang="en-US" altLang="en-US" smtClean="0"/>
              <a:t>Similarly, </a:t>
            </a:r>
            <a:r>
              <a:rPr lang="en-US" altLang="en-US" i="1" smtClean="0"/>
              <a:t>f </a:t>
            </a:r>
            <a:r>
              <a:rPr lang="en-US" altLang="en-US" smtClean="0"/>
              <a:t>has a relative minimum at the point </a:t>
            </a:r>
          </a:p>
          <a:p>
            <a:pPr marL="0" indent="0" eaLnBrk="1" hangingPunct="1">
              <a:lnSpc>
                <a:spcPct val="125000"/>
              </a:lnSpc>
              <a:buFontTx/>
              <a:buNone/>
            </a:pPr>
            <a:r>
              <a:rPr lang="en-US" altLang="en-US" smtClean="0"/>
              <a:t>because </a:t>
            </a:r>
            <a:r>
              <a:rPr lang="en-US" altLang="en-US" i="1" smtClean="0"/>
              <a:t>f </a:t>
            </a:r>
            <a:r>
              <a:rPr lang="en-US" altLang="en-US" smtClean="0"/>
              <a:t>is decreasing immediately to the left of </a:t>
            </a:r>
            <a:r>
              <a:rPr lang="en-US" altLang="en-US" i="1" smtClean="0"/>
              <a:t>x</a:t>
            </a:r>
            <a:r>
              <a:rPr lang="en-US" altLang="en-US" smtClean="0"/>
              <a:t> = 1 and </a:t>
            </a:r>
          </a:p>
          <a:p>
            <a:pPr marL="0" indent="0" eaLnBrk="1" hangingPunct="1">
              <a:lnSpc>
                <a:spcPct val="125000"/>
              </a:lnSpc>
              <a:buFontTx/>
              <a:buNone/>
            </a:pPr>
            <a:r>
              <a:rPr lang="en-US" altLang="en-US" smtClean="0"/>
              <a:t>increasing immediately to the right of </a:t>
            </a:r>
            <a:r>
              <a:rPr lang="en-US" altLang="en-US" i="1" smtClean="0"/>
              <a:t>x</a:t>
            </a:r>
            <a:r>
              <a:rPr lang="en-US" altLang="en-US" smtClean="0"/>
              <a:t> = 1. The next theorem makes this more explicit.</a:t>
            </a:r>
          </a:p>
          <a:p>
            <a:pPr marL="0" indent="0" eaLnBrk="1" hangingPunct="1">
              <a:buFontTx/>
              <a:buNone/>
            </a:pPr>
            <a:endParaRPr lang="en-US" altLang="en-US" smtClean="0"/>
          </a:p>
        </p:txBody>
      </p:sp>
      <p:pic>
        <p:nvPicPr>
          <p:cNvPr id="20484" name="Picture 4" descr="(1, negative 1/2).&#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0" y="1409700"/>
            <a:ext cx="9969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547688" y="319088"/>
            <a:ext cx="8229600" cy="685800"/>
          </a:xfrm>
          <a:noFill/>
        </p:spPr>
        <p:txBody>
          <a:bodyPr/>
          <a:lstStyle/>
          <a:p>
            <a:pPr algn="l" eaLnBrk="1" hangingPunct="1"/>
            <a:r>
              <a:rPr lang="en-US" altLang="en-US" sz="4000" smtClean="0">
                <a:solidFill>
                  <a:schemeClr val="bg1"/>
                </a:solidFill>
              </a:rPr>
              <a:t>The First Derivative Test</a:t>
            </a:r>
          </a:p>
        </p:txBody>
      </p:sp>
      <p:pic>
        <p:nvPicPr>
          <p:cNvPr id="21507" name="Picture 7" descr="Theorem 3.6. The first derivative test. Let c be a critical number of a function f that is continuous on an open interval I containing c. If f is differentiable on the interval, except possibly at c, then f(c) can be classified as follows. (item 1). If f prime (x) changes from negative to positive at c, then f has a relative minimum at (c, f(c)). A graph representing relative minimum is plotted in the interval a, b. a and b are two points on the horizontal axis with a &lt; b and c is a point in the middle of a and b. A curve goes down and to the right between the points a and c. A line is graphed under the curve. It goes down and to the right and touches the curve at exactly one point. The slope of the line is negative. f prime (x) &lt; 0 in this part. The same curve goes up and to the right between the points c and b. A line is graphed under the curve. It goes up and to the right and touches the curve at exactly one point. The slope of the line is positive. f prime (x) &gt; 0 in this part. (item 2). If f prime (x) changes from positive to negative at c, then f has a relative maximum at (c, f(c)). A graph representing relative maximum is plotted in the interval a, b. a and b are two points on the horizontal axis with a &lt; b and c is a point in the middle of a and b. A curve goes up and to the right between the points a and c. A line is graphed above the curve. It goes up and to the right and touches the curve at exactly one point. The slope of the line is positive. f prime (x) &gt; 0 in this part. The same curve goes down and to the right between the points c and b. A line is graphed above the curve. It goes down and to the right and touches the curve at exactly one point. The slope of the line is negative. f prime (x) &lt; 0 in this part. (item 3). If f prime (x) is positive on both sides of c or negative on both sides of c, then f(c) is neither a relative minimum nor a relative maximum. Two graphs representing neither relative minimum nor relative maximum are plotted in the interval a, b. a and b are two points on the horizontal axis with a &lt; b and c is a point in the middle of a and b. (graph 1). A curve goes up and to the right with decreasing steepness between the points a and c. A line is graphed above the curve. It goes up and to the right and touches the curve at exactly one point. The slope of the line is positive. f prime (x) &gt; 0 in this part. The same curve goes up and to the right with increasing steepness between the points c and b. A line is graphed below the curve. It goes up and to the right and touches the curve at exactly one point. The slope of the line is positive. f prime (x) &gt; 0 in this part. (graph 2). A curve goes down and to the right with decreasing steepness between the points a and c. A line is graphed below the curve. It goes down and to the right and touches the curve at exactly one point. The slope of the line is negative. f prime (x) &lt; 0 in this part. The same curve goes down and to the right with increasing steepness between the points c and b. A line is graphed above the curve. It goes down and to the right and touches the curve at exactly one point. The slope of the line is negative. f prime (x) &lt; 0 in this part.&#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85900" y="1260475"/>
            <a:ext cx="5748338" cy="533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547688" y="319088"/>
            <a:ext cx="8226425" cy="685800"/>
          </a:xfrm>
          <a:noFill/>
        </p:spPr>
        <p:txBody>
          <a:bodyPr/>
          <a:lstStyle/>
          <a:p>
            <a:pPr algn="l" eaLnBrk="1" hangingPunct="1"/>
            <a:r>
              <a:rPr lang="en-US" altLang="en-US" sz="3000" smtClean="0">
                <a:solidFill>
                  <a:schemeClr val="bg1"/>
                </a:solidFill>
              </a:rPr>
              <a:t>Example 2 – </a:t>
            </a:r>
            <a:r>
              <a:rPr lang="en-US" altLang="en-US" sz="3000" i="1" smtClean="0">
                <a:solidFill>
                  <a:schemeClr val="bg1"/>
                </a:solidFill>
              </a:rPr>
              <a:t>Applying the First Derivative Test</a:t>
            </a:r>
          </a:p>
        </p:txBody>
      </p:sp>
      <p:sp>
        <p:nvSpPr>
          <p:cNvPr id="106499" name="Rectangle 3"/>
          <p:cNvSpPr>
            <a:spLocks noGrp="1" noChangeArrowheads="1"/>
          </p:cNvSpPr>
          <p:nvPr>
            <p:ph type="body" idx="1"/>
          </p:nvPr>
        </p:nvSpPr>
        <p:spPr>
          <a:xfrm>
            <a:off x="457200" y="1370013"/>
            <a:ext cx="8226425" cy="5256212"/>
          </a:xfrm>
          <a:noFill/>
        </p:spPr>
        <p:txBody>
          <a:bodyPr/>
          <a:lstStyle/>
          <a:p>
            <a:pPr marL="0" indent="0" eaLnBrk="1" hangingPunct="1">
              <a:buFontTx/>
              <a:buNone/>
            </a:pPr>
            <a:r>
              <a:rPr lang="en-US" altLang="en-US" smtClean="0"/>
              <a:t>Find the relative extrema of 	            	in the interval (0, 2</a:t>
            </a:r>
            <a:r>
              <a:rPr lang="el-GR" altLang="en-US" i="1" smtClean="0">
                <a:cs typeface="Arial" panose="020B0604020202020204" pitchFamily="34" charset="0"/>
              </a:rPr>
              <a:t>π</a:t>
            </a:r>
            <a:r>
              <a:rPr lang="en-US" altLang="en-US" smtClean="0"/>
              <a:t>).</a:t>
            </a:r>
          </a:p>
          <a:p>
            <a:pPr marL="0" indent="0" eaLnBrk="1" hangingPunct="1">
              <a:spcBef>
                <a:spcPct val="0"/>
              </a:spcBef>
              <a:buFontTx/>
              <a:buNone/>
            </a:pPr>
            <a:endParaRPr lang="en-US" altLang="en-US" smtClean="0">
              <a:solidFill>
                <a:srgbClr val="0073AE"/>
              </a:solidFill>
            </a:endParaRPr>
          </a:p>
          <a:p>
            <a:pPr marL="0" indent="0" eaLnBrk="1" hangingPunct="1">
              <a:buFontTx/>
              <a:buNone/>
            </a:pPr>
            <a:r>
              <a:rPr lang="en-US" altLang="en-US" smtClean="0">
                <a:solidFill>
                  <a:srgbClr val="D7181E"/>
                </a:solidFill>
                <a:cs typeface="Arial" panose="020B0604020202020204" pitchFamily="34" charset="0"/>
              </a:rPr>
              <a:t>Solution:</a:t>
            </a:r>
          </a:p>
          <a:p>
            <a:pPr marL="0" indent="0" eaLnBrk="1" hangingPunct="1">
              <a:buFontTx/>
              <a:buNone/>
            </a:pPr>
            <a:r>
              <a:rPr lang="en-US" altLang="en-US" smtClean="0"/>
              <a:t>Note that </a:t>
            </a:r>
            <a:r>
              <a:rPr lang="en-US" altLang="en-US" i="1" smtClean="0"/>
              <a:t>f </a:t>
            </a:r>
            <a:r>
              <a:rPr lang="en-US" altLang="en-US" smtClean="0"/>
              <a:t>is continuous on the interval (0, 2</a:t>
            </a:r>
            <a:r>
              <a:rPr lang="el-GR" altLang="en-US" i="1" smtClean="0"/>
              <a:t>π</a:t>
            </a:r>
            <a:r>
              <a:rPr lang="en-US" altLang="en-US" smtClean="0"/>
              <a:t>). The derivative of </a:t>
            </a:r>
            <a:r>
              <a:rPr lang="en-US" altLang="en-US" i="1" smtClean="0"/>
              <a:t>f </a:t>
            </a:r>
            <a:r>
              <a:rPr lang="en-US" altLang="en-US" smtClean="0"/>
              <a:t>is </a:t>
            </a:r>
          </a:p>
          <a:p>
            <a:pPr marL="0" indent="0" eaLnBrk="1" hangingPunct="1">
              <a:buFontTx/>
              <a:buNone/>
            </a:pPr>
            <a:endParaRPr lang="en-US" altLang="en-US" i="1" smtClean="0"/>
          </a:p>
          <a:p>
            <a:pPr marL="0" indent="0" eaLnBrk="1" hangingPunct="1">
              <a:buFontTx/>
              <a:buNone/>
            </a:pPr>
            <a:endParaRPr lang="en-US" altLang="en-US" sz="2000" smtClean="0"/>
          </a:p>
          <a:p>
            <a:pPr marL="0" indent="0" eaLnBrk="1" hangingPunct="1">
              <a:buFontTx/>
              <a:buNone/>
            </a:pPr>
            <a:r>
              <a:rPr lang="en-US" altLang="en-US" smtClean="0"/>
              <a:t>To determine the critical numbers of </a:t>
            </a:r>
            <a:r>
              <a:rPr lang="en-US" altLang="en-US" i="1" smtClean="0"/>
              <a:t>f </a:t>
            </a:r>
            <a:r>
              <a:rPr lang="en-US" altLang="en-US" smtClean="0"/>
              <a:t>in this interval, set </a:t>
            </a:r>
          </a:p>
          <a:p>
            <a:pPr marL="0" indent="0" eaLnBrk="1" hangingPunct="1">
              <a:buFontTx/>
              <a:buNone/>
            </a:pPr>
            <a:r>
              <a:rPr lang="en-US" altLang="en-US" i="1" smtClean="0"/>
              <a:t>f'</a:t>
            </a:r>
            <a:r>
              <a:rPr lang="en-US" altLang="en-US" smtClean="0"/>
              <a:t>(</a:t>
            </a:r>
            <a:r>
              <a:rPr lang="en-US" altLang="en-US" i="1" smtClean="0"/>
              <a:t>x</a:t>
            </a:r>
            <a:r>
              <a:rPr lang="en-US" altLang="en-US" smtClean="0"/>
              <a:t>) equal to 0.</a:t>
            </a:r>
          </a:p>
        </p:txBody>
      </p:sp>
      <p:pic>
        <p:nvPicPr>
          <p:cNvPr id="22532" name="Picture 11" descr="f(x) = (1/2)x minus sin(x).&#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1306513"/>
            <a:ext cx="23495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5" name="Picture 9" descr="f prime (x) = 1/2 minus cos(x).&#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7000" y="3836988"/>
            <a:ext cx="236855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106499">
                                            <p:txEl>
                                              <p:pRg st="2" end="2"/>
                                            </p:txEl>
                                          </p:spTgt>
                                        </p:tgtEl>
                                        <p:attrNameLst>
                                          <p:attrName>style.visibility</p:attrName>
                                        </p:attrNameLst>
                                      </p:cBhvr>
                                      <p:to>
                                        <p:strVal val="visible"/>
                                      </p:to>
                                    </p:set>
                                    <p:animEffect transition="in" filter="fade">
                                      <p:cBhvr>
                                        <p:cTn id="7" dur="1000"/>
                                        <p:tgtEl>
                                          <p:spTgt spid="106499">
                                            <p:txEl>
                                              <p:pRg st="2" end="2"/>
                                            </p:txEl>
                                          </p:spTgt>
                                        </p:tgtEl>
                                      </p:cBhvr>
                                    </p:animEffect>
                                    <p:anim calcmode="lin" valueType="num">
                                      <p:cBhvr>
                                        <p:cTn id="8" dur="1000" fill="hold"/>
                                        <p:tgtEl>
                                          <p:spTgt spid="106499">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06499">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06499">
                                            <p:txEl>
                                              <p:pRg st="2" end="2"/>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106499">
                                            <p:txEl>
                                              <p:pRg st="3" end="3"/>
                                            </p:txEl>
                                          </p:spTgt>
                                        </p:tgtEl>
                                        <p:attrNameLst>
                                          <p:attrName>style.visibility</p:attrName>
                                        </p:attrNameLst>
                                      </p:cBhvr>
                                      <p:to>
                                        <p:strVal val="visible"/>
                                      </p:to>
                                    </p:set>
                                    <p:animEffect transition="in" filter="fade">
                                      <p:cBhvr>
                                        <p:cTn id="13" dur="1000"/>
                                        <p:tgtEl>
                                          <p:spTgt spid="106499">
                                            <p:txEl>
                                              <p:pRg st="3" end="3"/>
                                            </p:txEl>
                                          </p:spTgt>
                                        </p:tgtEl>
                                      </p:cBhvr>
                                    </p:animEffect>
                                    <p:anim calcmode="lin" valueType="num">
                                      <p:cBhvr>
                                        <p:cTn id="14" dur="1000" fill="hold"/>
                                        <p:tgtEl>
                                          <p:spTgt spid="106499">
                                            <p:txEl>
                                              <p:pRg st="3" end="3"/>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106499">
                                            <p:txEl>
                                              <p:pRg st="3" end="3"/>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06499">
                                            <p:txEl>
                                              <p:pRg st="3" end="3"/>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19465"/>
                                        </p:tgtEl>
                                        <p:attrNameLst>
                                          <p:attrName>style.visibility</p:attrName>
                                        </p:attrNameLst>
                                      </p:cBhvr>
                                      <p:to>
                                        <p:strVal val="visible"/>
                                      </p:to>
                                    </p:set>
                                    <p:animEffect transition="in" filter="fade">
                                      <p:cBhvr>
                                        <p:cTn id="19" dur="1000"/>
                                        <p:tgtEl>
                                          <p:spTgt spid="19465"/>
                                        </p:tgtEl>
                                      </p:cBhvr>
                                    </p:animEffect>
                                    <p:anim calcmode="lin" valueType="num">
                                      <p:cBhvr>
                                        <p:cTn id="20" dur="1000" fill="hold"/>
                                        <p:tgtEl>
                                          <p:spTgt spid="19465"/>
                                        </p:tgtEl>
                                        <p:attrNameLst>
                                          <p:attrName>ppt_x</p:attrName>
                                        </p:attrNameLst>
                                      </p:cBhvr>
                                      <p:tavLst>
                                        <p:tav tm="0">
                                          <p:val>
                                            <p:strVal val="#ppt_x"/>
                                          </p:val>
                                        </p:tav>
                                        <p:tav tm="100000">
                                          <p:val>
                                            <p:strVal val="#ppt_x"/>
                                          </p:val>
                                        </p:tav>
                                      </p:tavLst>
                                    </p:anim>
                                    <p:anim calcmode="lin" valueType="num">
                                      <p:cBhvr>
                                        <p:cTn id="21" dur="900" decel="100000" fill="hold"/>
                                        <p:tgtEl>
                                          <p:spTgt spid="19465"/>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19465"/>
                                        </p:tgtEl>
                                        <p:attrNameLst>
                                          <p:attrName>ppt_y</p:attrName>
                                        </p:attrNameLst>
                                      </p:cBhvr>
                                      <p:tavLst>
                                        <p:tav tm="0">
                                          <p:val>
                                            <p:strVal val="#ppt_y-.03"/>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7" presetClass="entr" presetSubtype="0" fill="hold" nodeType="clickEffect">
                                  <p:stCondLst>
                                    <p:cond delay="0"/>
                                  </p:stCondLst>
                                  <p:childTnLst>
                                    <p:set>
                                      <p:cBhvr>
                                        <p:cTn id="26" dur="1" fill="hold">
                                          <p:stCondLst>
                                            <p:cond delay="0"/>
                                          </p:stCondLst>
                                        </p:cTn>
                                        <p:tgtEl>
                                          <p:spTgt spid="106499">
                                            <p:txEl>
                                              <p:pRg st="6" end="6"/>
                                            </p:txEl>
                                          </p:spTgt>
                                        </p:tgtEl>
                                        <p:attrNameLst>
                                          <p:attrName>style.visibility</p:attrName>
                                        </p:attrNameLst>
                                      </p:cBhvr>
                                      <p:to>
                                        <p:strVal val="visible"/>
                                      </p:to>
                                    </p:set>
                                    <p:animEffect transition="in" filter="fade">
                                      <p:cBhvr>
                                        <p:cTn id="27" dur="1000"/>
                                        <p:tgtEl>
                                          <p:spTgt spid="106499">
                                            <p:txEl>
                                              <p:pRg st="6" end="6"/>
                                            </p:txEl>
                                          </p:spTgt>
                                        </p:tgtEl>
                                      </p:cBhvr>
                                    </p:animEffect>
                                    <p:anim calcmode="lin" valueType="num">
                                      <p:cBhvr>
                                        <p:cTn id="28" dur="1000" fill="hold"/>
                                        <p:tgtEl>
                                          <p:spTgt spid="106499">
                                            <p:txEl>
                                              <p:pRg st="6" end="6"/>
                                            </p:txEl>
                                          </p:spTgt>
                                        </p:tgtEl>
                                        <p:attrNameLst>
                                          <p:attrName>ppt_x</p:attrName>
                                        </p:attrNameLst>
                                      </p:cBhvr>
                                      <p:tavLst>
                                        <p:tav tm="0">
                                          <p:val>
                                            <p:strVal val="#ppt_x"/>
                                          </p:val>
                                        </p:tav>
                                        <p:tav tm="100000">
                                          <p:val>
                                            <p:strVal val="#ppt_x"/>
                                          </p:val>
                                        </p:tav>
                                      </p:tavLst>
                                    </p:anim>
                                    <p:anim calcmode="lin" valueType="num">
                                      <p:cBhvr>
                                        <p:cTn id="29" dur="900" decel="100000" fill="hold"/>
                                        <p:tgtEl>
                                          <p:spTgt spid="106499">
                                            <p:txEl>
                                              <p:pRg st="6" end="6"/>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06499">
                                            <p:txEl>
                                              <p:pRg st="6" end="6"/>
                                            </p:txEl>
                                          </p:spTgt>
                                        </p:tgtEl>
                                        <p:attrNameLst>
                                          <p:attrName>ppt_y</p:attrName>
                                        </p:attrNameLst>
                                      </p:cBhvr>
                                      <p:tavLst>
                                        <p:tav tm="0">
                                          <p:val>
                                            <p:strVal val="#ppt_y-.03"/>
                                          </p:val>
                                        </p:tav>
                                        <p:tav tm="100000">
                                          <p:val>
                                            <p:strVal val="#ppt_y"/>
                                          </p:val>
                                        </p:tav>
                                      </p:tavLst>
                                    </p:anim>
                                  </p:childTnLst>
                                </p:cTn>
                              </p:par>
                              <p:par>
                                <p:cTn id="31" presetID="37" presetClass="entr" presetSubtype="0" fill="hold" nodeType="withEffect">
                                  <p:stCondLst>
                                    <p:cond delay="0"/>
                                  </p:stCondLst>
                                  <p:childTnLst>
                                    <p:set>
                                      <p:cBhvr>
                                        <p:cTn id="32" dur="1" fill="hold">
                                          <p:stCondLst>
                                            <p:cond delay="0"/>
                                          </p:stCondLst>
                                        </p:cTn>
                                        <p:tgtEl>
                                          <p:spTgt spid="106499">
                                            <p:txEl>
                                              <p:pRg st="7" end="7"/>
                                            </p:txEl>
                                          </p:spTgt>
                                        </p:tgtEl>
                                        <p:attrNameLst>
                                          <p:attrName>style.visibility</p:attrName>
                                        </p:attrNameLst>
                                      </p:cBhvr>
                                      <p:to>
                                        <p:strVal val="visible"/>
                                      </p:to>
                                    </p:set>
                                    <p:animEffect transition="in" filter="fade">
                                      <p:cBhvr>
                                        <p:cTn id="33" dur="1000"/>
                                        <p:tgtEl>
                                          <p:spTgt spid="106499">
                                            <p:txEl>
                                              <p:pRg st="7" end="7"/>
                                            </p:txEl>
                                          </p:spTgt>
                                        </p:tgtEl>
                                      </p:cBhvr>
                                    </p:animEffect>
                                    <p:anim calcmode="lin" valueType="num">
                                      <p:cBhvr>
                                        <p:cTn id="34" dur="1000" fill="hold"/>
                                        <p:tgtEl>
                                          <p:spTgt spid="106499">
                                            <p:txEl>
                                              <p:pRg st="7" end="7"/>
                                            </p:txEl>
                                          </p:spTgt>
                                        </p:tgtEl>
                                        <p:attrNameLst>
                                          <p:attrName>ppt_x</p:attrName>
                                        </p:attrNameLst>
                                      </p:cBhvr>
                                      <p:tavLst>
                                        <p:tav tm="0">
                                          <p:val>
                                            <p:strVal val="#ppt_x"/>
                                          </p:val>
                                        </p:tav>
                                        <p:tav tm="100000">
                                          <p:val>
                                            <p:strVal val="#ppt_x"/>
                                          </p:val>
                                        </p:tav>
                                      </p:tavLst>
                                    </p:anim>
                                    <p:anim calcmode="lin" valueType="num">
                                      <p:cBhvr>
                                        <p:cTn id="35" dur="900" decel="100000" fill="hold"/>
                                        <p:tgtEl>
                                          <p:spTgt spid="106499">
                                            <p:txEl>
                                              <p:pRg st="7" end="7"/>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06499">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8"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20663" y="2119313"/>
            <a:ext cx="8702675"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Text Box 2"/>
          <p:cNvSpPr txBox="1">
            <a:spLocks noChangeArrowheads="1"/>
          </p:cNvSpPr>
          <p:nvPr/>
        </p:nvSpPr>
        <p:spPr bwMode="auto">
          <a:xfrm>
            <a:off x="542925" y="2465388"/>
            <a:ext cx="1836738"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ctr" eaLnBrk="1" hangingPunct="1">
              <a:spcBef>
                <a:spcPct val="50000"/>
              </a:spcBef>
              <a:buFontTx/>
              <a:buNone/>
            </a:pPr>
            <a:r>
              <a:rPr lang="en-US" altLang="en-US" sz="4400" b="1"/>
              <a:t>3.3</a:t>
            </a:r>
          </a:p>
        </p:txBody>
      </p:sp>
      <p:sp>
        <p:nvSpPr>
          <p:cNvPr id="4100" name="Text Box 2"/>
          <p:cNvSpPr txBox="1">
            <a:spLocks noChangeArrowheads="1"/>
          </p:cNvSpPr>
          <p:nvPr/>
        </p:nvSpPr>
        <p:spPr bwMode="auto">
          <a:xfrm>
            <a:off x="2438400" y="2392363"/>
            <a:ext cx="6172200" cy="164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ctr" eaLnBrk="1" hangingPunct="1">
              <a:spcBef>
                <a:spcPct val="50000"/>
              </a:spcBef>
              <a:buFontTx/>
              <a:buNone/>
            </a:pPr>
            <a:r>
              <a:rPr lang="en-US" altLang="en-US" sz="2800" dirty="0">
                <a:solidFill>
                  <a:schemeClr val="bg1"/>
                </a:solidFill>
              </a:rPr>
              <a:t>Increasing and Decreasing Functions and the First Derivative Test</a:t>
            </a:r>
          </a:p>
          <a:p>
            <a:pPr algn="ctr" eaLnBrk="1" hangingPunct="1">
              <a:spcBef>
                <a:spcPct val="50000"/>
              </a:spcBef>
              <a:buFontTx/>
              <a:buNone/>
            </a:pPr>
            <a:endParaRPr lang="en-US" altLang="en-US" sz="3000" dirty="0">
              <a:solidFill>
                <a:schemeClr val="bg1"/>
              </a:solidFill>
            </a:endParaRPr>
          </a:p>
        </p:txBody>
      </p:sp>
      <p:sp>
        <p:nvSpPr>
          <p:cNvPr id="4101" name="Text Box 3"/>
          <p:cNvSpPr txBox="1">
            <a:spLocks noChangeArrowheads="1"/>
          </p:cNvSpPr>
          <p:nvPr/>
        </p:nvSpPr>
        <p:spPr bwMode="auto">
          <a:xfrm>
            <a:off x="2133600" y="6248400"/>
            <a:ext cx="5486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ctr" eaLnBrk="1" hangingPunct="1">
              <a:spcBef>
                <a:spcPct val="50000"/>
              </a:spcBef>
              <a:buFontTx/>
              <a:buNone/>
            </a:pPr>
            <a:r>
              <a:rPr lang="en-US" altLang="en-US" sz="1400"/>
              <a:t>Copyright © Cengage Learning. All rights reserved.</a:t>
            </a:r>
            <a:r>
              <a:rPr lang="en-US" altLang="en-US" sz="180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47688" y="319088"/>
            <a:ext cx="8226425" cy="685800"/>
          </a:xfrm>
          <a:noFill/>
        </p:spPr>
        <p:txBody>
          <a:bodyPr/>
          <a:lstStyle/>
          <a:p>
            <a:pPr algn="l" eaLnBrk="1" hangingPunct="1"/>
            <a:r>
              <a:rPr lang="en-US" altLang="en-US" sz="4000" smtClean="0">
                <a:solidFill>
                  <a:schemeClr val="bg1"/>
                </a:solidFill>
              </a:rPr>
              <a:t>Example 2 – </a:t>
            </a:r>
            <a:r>
              <a:rPr lang="en-US" altLang="en-US" sz="4000" i="1" smtClean="0">
                <a:solidFill>
                  <a:schemeClr val="bg1"/>
                </a:solidFill>
              </a:rPr>
              <a:t>Solution</a:t>
            </a:r>
          </a:p>
        </p:txBody>
      </p:sp>
      <p:sp>
        <p:nvSpPr>
          <p:cNvPr id="20484" name="Rectangle 4"/>
          <p:cNvSpPr>
            <a:spLocks noGrp="1" noChangeArrowheads="1"/>
          </p:cNvSpPr>
          <p:nvPr>
            <p:ph type="body" idx="1"/>
          </p:nvPr>
        </p:nvSpPr>
        <p:spPr>
          <a:xfrm>
            <a:off x="455613" y="1371600"/>
            <a:ext cx="8228012" cy="5256213"/>
          </a:xfrm>
          <a:noFill/>
        </p:spPr>
        <p:txBody>
          <a:bodyPr/>
          <a:lstStyle/>
          <a:p>
            <a:pPr marL="0" indent="0" eaLnBrk="1" hangingPunct="1">
              <a:buFontTx/>
              <a:buNone/>
            </a:pPr>
            <a:endParaRPr lang="en-US" altLang="en-US" smtClean="0"/>
          </a:p>
          <a:p>
            <a:pPr marL="0" indent="0" eaLnBrk="1" hangingPunct="1">
              <a:buFontTx/>
              <a:buNone/>
            </a:pPr>
            <a:endParaRPr lang="en-US" altLang="en-US" smtClean="0"/>
          </a:p>
          <a:p>
            <a:pPr marL="0" indent="0" eaLnBrk="1" hangingPunct="1">
              <a:buFontTx/>
              <a:buNone/>
            </a:pPr>
            <a:endParaRPr lang="en-US" altLang="en-US" smtClean="0"/>
          </a:p>
          <a:p>
            <a:pPr marL="0" indent="0" eaLnBrk="1" hangingPunct="1">
              <a:buFontTx/>
              <a:buNone/>
            </a:pPr>
            <a:endParaRPr lang="en-US" altLang="en-US" smtClean="0"/>
          </a:p>
          <a:p>
            <a:pPr marL="0" indent="0" eaLnBrk="1" hangingPunct="1">
              <a:buFontTx/>
              <a:buNone/>
            </a:pPr>
            <a:endParaRPr lang="en-US" altLang="en-US" smtClean="0"/>
          </a:p>
          <a:p>
            <a:pPr marL="0" indent="0" eaLnBrk="1" hangingPunct="1">
              <a:buFontTx/>
              <a:buNone/>
            </a:pPr>
            <a:endParaRPr lang="en-US" altLang="en-US" smtClean="0"/>
          </a:p>
          <a:p>
            <a:pPr marL="0" indent="0" eaLnBrk="1" hangingPunct="1">
              <a:buFontTx/>
              <a:buNone/>
            </a:pPr>
            <a:endParaRPr lang="en-US" altLang="en-US" sz="2000" smtClean="0"/>
          </a:p>
          <a:p>
            <a:pPr marL="0" indent="0" eaLnBrk="1" hangingPunct="1">
              <a:buFontTx/>
              <a:buNone/>
            </a:pPr>
            <a:r>
              <a:rPr lang="en-US" altLang="en-US" smtClean="0"/>
              <a:t>Because there are no points for which </a:t>
            </a:r>
            <a:r>
              <a:rPr lang="en-US" altLang="en-US" i="1" smtClean="0"/>
              <a:t>f'</a:t>
            </a:r>
            <a:r>
              <a:rPr lang="en-US" altLang="en-US" i="1" smtClean="0">
                <a:sym typeface="Symbol" panose="05050102010706020507" pitchFamily="18" charset="2"/>
              </a:rPr>
              <a:t> </a:t>
            </a:r>
            <a:r>
              <a:rPr lang="en-US" altLang="en-US" smtClean="0">
                <a:sym typeface="Symbol" panose="05050102010706020507" pitchFamily="18" charset="2"/>
              </a:rPr>
              <a:t>does not exist, you can conclude that </a:t>
            </a:r>
            <a:r>
              <a:rPr lang="en-US" altLang="en-US" i="1" smtClean="0">
                <a:sym typeface="Symbol" panose="05050102010706020507" pitchFamily="18" charset="2"/>
              </a:rPr>
              <a:t>x = </a:t>
            </a:r>
            <a:r>
              <a:rPr lang="el-GR" altLang="en-US" i="1" smtClean="0">
                <a:cs typeface="Arial" panose="020B0604020202020204" pitchFamily="34" charset="0"/>
                <a:sym typeface="Symbol" panose="05050102010706020507" pitchFamily="18" charset="2"/>
              </a:rPr>
              <a:t>π</a:t>
            </a:r>
            <a:r>
              <a:rPr lang="en-US" altLang="en-US" smtClean="0">
                <a:cs typeface="Arial" panose="020B0604020202020204" pitchFamily="34" charset="0"/>
                <a:sym typeface="Symbol" panose="05050102010706020507" pitchFamily="18" charset="2"/>
              </a:rPr>
              <a:t>/3 </a:t>
            </a:r>
            <a:r>
              <a:rPr lang="el-GR" altLang="en-US" smtClean="0">
                <a:sym typeface="Symbol" panose="05050102010706020507" pitchFamily="18" charset="2"/>
              </a:rPr>
              <a:t>and</a:t>
            </a:r>
            <a:r>
              <a:rPr lang="en-US" altLang="en-US" smtClean="0">
                <a:sym typeface="Symbol" panose="05050102010706020507" pitchFamily="18" charset="2"/>
              </a:rPr>
              <a:t> </a:t>
            </a:r>
            <a:r>
              <a:rPr lang="en-US" altLang="en-US" i="1" smtClean="0">
                <a:sym typeface="Symbol" panose="05050102010706020507" pitchFamily="18" charset="2"/>
              </a:rPr>
              <a:t>x = </a:t>
            </a:r>
            <a:r>
              <a:rPr lang="en-US" altLang="en-US" smtClean="0">
                <a:sym typeface="Symbol" panose="05050102010706020507" pitchFamily="18" charset="2"/>
              </a:rPr>
              <a:t>5</a:t>
            </a:r>
            <a:r>
              <a:rPr lang="el-GR" altLang="en-US" i="1" smtClean="0">
                <a:cs typeface="Arial" panose="020B0604020202020204" pitchFamily="34" charset="0"/>
                <a:sym typeface="Symbol" panose="05050102010706020507" pitchFamily="18" charset="2"/>
              </a:rPr>
              <a:t>π</a:t>
            </a:r>
            <a:r>
              <a:rPr lang="en-US" altLang="en-US" smtClean="0">
                <a:cs typeface="Arial" panose="020B0604020202020204" pitchFamily="34" charset="0"/>
                <a:sym typeface="Symbol" panose="05050102010706020507" pitchFamily="18" charset="2"/>
              </a:rPr>
              <a:t>/3 </a:t>
            </a:r>
            <a:r>
              <a:rPr lang="el-GR" altLang="en-US" smtClean="0">
                <a:sym typeface="Symbol" panose="05050102010706020507" pitchFamily="18" charset="2"/>
              </a:rPr>
              <a:t>are the only critical numbers. </a:t>
            </a:r>
            <a:endParaRPr lang="en-US" altLang="en-US" smtClean="0">
              <a:sym typeface="Symbol" panose="05050102010706020507" pitchFamily="18" charset="2"/>
            </a:endParaRPr>
          </a:p>
          <a:p>
            <a:pPr marL="0" indent="0" eaLnBrk="1" hangingPunct="1">
              <a:buFontTx/>
              <a:buNone/>
            </a:pPr>
            <a:endParaRPr lang="en-US" altLang="en-US" sz="1600" smtClean="0">
              <a:sym typeface="Symbol" panose="05050102010706020507" pitchFamily="18" charset="2"/>
            </a:endParaRPr>
          </a:p>
          <a:p>
            <a:pPr marL="0" indent="0" eaLnBrk="1" hangingPunct="1">
              <a:buFontTx/>
              <a:buNone/>
            </a:pPr>
            <a:endParaRPr lang="en-US" altLang="en-US" smtClean="0">
              <a:sym typeface="Symbol" panose="05050102010706020507" pitchFamily="18" charset="2"/>
            </a:endParaRPr>
          </a:p>
          <a:p>
            <a:pPr marL="0" indent="0" eaLnBrk="1" hangingPunct="1">
              <a:buFontTx/>
              <a:buNone/>
            </a:pPr>
            <a:endParaRPr lang="en-US" altLang="en-US" smtClean="0">
              <a:sym typeface="Symbol" panose="05050102010706020507" pitchFamily="18" charset="2"/>
            </a:endParaRPr>
          </a:p>
          <a:p>
            <a:pPr marL="0" indent="0" eaLnBrk="1" hangingPunct="1">
              <a:buFontTx/>
              <a:buNone/>
            </a:pPr>
            <a:endParaRPr lang="en-US" altLang="en-US" smtClean="0">
              <a:sym typeface="Symbol" panose="05050102010706020507" pitchFamily="18" charset="2"/>
            </a:endParaRPr>
          </a:p>
          <a:p>
            <a:pPr marL="0" indent="0" eaLnBrk="1" hangingPunct="1">
              <a:buFontTx/>
              <a:buNone/>
            </a:pPr>
            <a:endParaRPr lang="en-US" altLang="en-US" smtClean="0">
              <a:sym typeface="Symbol" panose="05050102010706020507" pitchFamily="18" charset="2"/>
            </a:endParaRPr>
          </a:p>
        </p:txBody>
      </p:sp>
      <p:sp>
        <p:nvSpPr>
          <p:cNvPr id="23556" name="Text Box 7"/>
          <p:cNvSpPr txBox="1">
            <a:spLocks noChangeArrowheads="1"/>
          </p:cNvSpPr>
          <p:nvPr/>
        </p:nvSpPr>
        <p:spPr bwMode="auto">
          <a:xfrm>
            <a:off x="8229600" y="685800"/>
            <a:ext cx="8223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cont'd</a:t>
            </a:r>
          </a:p>
        </p:txBody>
      </p:sp>
      <p:pic>
        <p:nvPicPr>
          <p:cNvPr id="23557" name="Picture 7" descr="1/2 minus cos(x) = 0. Set f prime (x) equal to 0.&#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524000"/>
            <a:ext cx="499268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8" name="Picture 8" descr="cos(x) = 1/2.&#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2438400"/>
            <a:ext cx="1116013"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9" name="Picture 9" descr="x = pi/3, (5 pi)/3. Critical numbers.&#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5113" y="3352800"/>
            <a:ext cx="4052887"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20488"/>
                                        </p:tgtEl>
                                        <p:attrNameLst>
                                          <p:attrName>style.visibility</p:attrName>
                                        </p:attrNameLst>
                                      </p:cBhvr>
                                      <p:to>
                                        <p:strVal val="visible"/>
                                      </p:to>
                                    </p:set>
                                    <p:animEffect transition="in" filter="fade">
                                      <p:cBhvr>
                                        <p:cTn id="7" dur="1000"/>
                                        <p:tgtEl>
                                          <p:spTgt spid="20488"/>
                                        </p:tgtEl>
                                      </p:cBhvr>
                                    </p:animEffect>
                                    <p:anim calcmode="lin" valueType="num">
                                      <p:cBhvr>
                                        <p:cTn id="8" dur="1000" fill="hold"/>
                                        <p:tgtEl>
                                          <p:spTgt spid="20488"/>
                                        </p:tgtEl>
                                        <p:attrNameLst>
                                          <p:attrName>ppt_x</p:attrName>
                                        </p:attrNameLst>
                                      </p:cBhvr>
                                      <p:tavLst>
                                        <p:tav tm="0">
                                          <p:val>
                                            <p:strVal val="#ppt_x"/>
                                          </p:val>
                                        </p:tav>
                                        <p:tav tm="100000">
                                          <p:val>
                                            <p:strVal val="#ppt_x"/>
                                          </p:val>
                                        </p:tav>
                                      </p:tavLst>
                                    </p:anim>
                                    <p:anim calcmode="lin" valueType="num">
                                      <p:cBhvr>
                                        <p:cTn id="9" dur="900" decel="100000" fill="hold"/>
                                        <p:tgtEl>
                                          <p:spTgt spid="20488"/>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488"/>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20489"/>
                                        </p:tgtEl>
                                        <p:attrNameLst>
                                          <p:attrName>style.visibility</p:attrName>
                                        </p:attrNameLst>
                                      </p:cBhvr>
                                      <p:to>
                                        <p:strVal val="visible"/>
                                      </p:to>
                                    </p:set>
                                    <p:animEffect transition="in" filter="fade">
                                      <p:cBhvr>
                                        <p:cTn id="15" dur="1000"/>
                                        <p:tgtEl>
                                          <p:spTgt spid="20489"/>
                                        </p:tgtEl>
                                      </p:cBhvr>
                                    </p:animEffect>
                                    <p:anim calcmode="lin" valueType="num">
                                      <p:cBhvr>
                                        <p:cTn id="16" dur="1000" fill="hold"/>
                                        <p:tgtEl>
                                          <p:spTgt spid="20489"/>
                                        </p:tgtEl>
                                        <p:attrNameLst>
                                          <p:attrName>ppt_x</p:attrName>
                                        </p:attrNameLst>
                                      </p:cBhvr>
                                      <p:tavLst>
                                        <p:tav tm="0">
                                          <p:val>
                                            <p:strVal val="#ppt_x"/>
                                          </p:val>
                                        </p:tav>
                                        <p:tav tm="100000">
                                          <p:val>
                                            <p:strVal val="#ppt_x"/>
                                          </p:val>
                                        </p:tav>
                                      </p:tavLst>
                                    </p:anim>
                                    <p:anim calcmode="lin" valueType="num">
                                      <p:cBhvr>
                                        <p:cTn id="17" dur="900" decel="100000" fill="hold"/>
                                        <p:tgtEl>
                                          <p:spTgt spid="20489"/>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0489"/>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nodeType="clickEffect">
                                  <p:stCondLst>
                                    <p:cond delay="0"/>
                                  </p:stCondLst>
                                  <p:childTnLst>
                                    <p:set>
                                      <p:cBhvr>
                                        <p:cTn id="22" dur="1" fill="hold">
                                          <p:stCondLst>
                                            <p:cond delay="0"/>
                                          </p:stCondLst>
                                        </p:cTn>
                                        <p:tgtEl>
                                          <p:spTgt spid="20484">
                                            <p:txEl>
                                              <p:pRg st="7" end="7"/>
                                            </p:txEl>
                                          </p:spTgt>
                                        </p:tgtEl>
                                        <p:attrNameLst>
                                          <p:attrName>style.visibility</p:attrName>
                                        </p:attrNameLst>
                                      </p:cBhvr>
                                      <p:to>
                                        <p:strVal val="visible"/>
                                      </p:to>
                                    </p:set>
                                    <p:animEffect transition="in" filter="fade">
                                      <p:cBhvr>
                                        <p:cTn id="23" dur="1000"/>
                                        <p:tgtEl>
                                          <p:spTgt spid="20484">
                                            <p:txEl>
                                              <p:pRg st="7" end="7"/>
                                            </p:txEl>
                                          </p:spTgt>
                                        </p:tgtEl>
                                      </p:cBhvr>
                                    </p:animEffect>
                                    <p:anim calcmode="lin" valueType="num">
                                      <p:cBhvr>
                                        <p:cTn id="24" dur="1000" fill="hold"/>
                                        <p:tgtEl>
                                          <p:spTgt spid="20484">
                                            <p:txEl>
                                              <p:pRg st="7" end="7"/>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20484">
                                            <p:txEl>
                                              <p:pRg st="7" end="7"/>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0484">
                                            <p:txEl>
                                              <p:pRg st="7" end="7"/>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547688" y="319088"/>
            <a:ext cx="8226425" cy="685800"/>
          </a:xfrm>
          <a:noFill/>
        </p:spPr>
        <p:txBody>
          <a:bodyPr/>
          <a:lstStyle/>
          <a:p>
            <a:pPr algn="l" eaLnBrk="1" hangingPunct="1"/>
            <a:r>
              <a:rPr lang="en-US" altLang="en-US" sz="4000" smtClean="0">
                <a:solidFill>
                  <a:schemeClr val="bg1"/>
                </a:solidFill>
              </a:rPr>
              <a:t>Example 2 – </a:t>
            </a:r>
            <a:r>
              <a:rPr lang="en-US" altLang="en-US" sz="4000" i="1" smtClean="0">
                <a:solidFill>
                  <a:schemeClr val="bg1"/>
                </a:solidFill>
              </a:rPr>
              <a:t>Solution</a:t>
            </a:r>
          </a:p>
        </p:txBody>
      </p:sp>
      <p:sp>
        <p:nvSpPr>
          <p:cNvPr id="24579" name="Rectangle 4"/>
          <p:cNvSpPr>
            <a:spLocks noGrp="1" noChangeArrowheads="1"/>
          </p:cNvSpPr>
          <p:nvPr>
            <p:ph type="body" idx="1"/>
          </p:nvPr>
        </p:nvSpPr>
        <p:spPr>
          <a:xfrm>
            <a:off x="455613" y="1371600"/>
            <a:ext cx="8228012" cy="5256213"/>
          </a:xfrm>
          <a:noFill/>
        </p:spPr>
        <p:txBody>
          <a:bodyPr/>
          <a:lstStyle/>
          <a:p>
            <a:pPr marL="0" indent="0" eaLnBrk="1" hangingPunct="1">
              <a:buFontTx/>
              <a:buNone/>
            </a:pPr>
            <a:r>
              <a:rPr lang="en-US" altLang="en-US" smtClean="0">
                <a:sym typeface="Symbol" panose="05050102010706020507" pitchFamily="18" charset="2"/>
              </a:rPr>
              <a:t>The table summarizes the testing of the three intervals determined by these two critical numbers.</a:t>
            </a:r>
            <a:endParaRPr lang="en-US" altLang="en-US" sz="1600" smtClean="0">
              <a:sym typeface="Symbol" panose="05050102010706020507" pitchFamily="18" charset="2"/>
            </a:endParaRPr>
          </a:p>
          <a:p>
            <a:pPr marL="0" indent="0" eaLnBrk="1" hangingPunct="1">
              <a:buFontTx/>
              <a:buNone/>
            </a:pPr>
            <a:endParaRPr lang="en-US" altLang="en-US" smtClean="0">
              <a:sym typeface="Symbol" panose="05050102010706020507" pitchFamily="18" charset="2"/>
            </a:endParaRPr>
          </a:p>
          <a:p>
            <a:pPr marL="0" indent="0" eaLnBrk="1" hangingPunct="1">
              <a:buFontTx/>
              <a:buNone/>
            </a:pPr>
            <a:endParaRPr lang="en-US" altLang="en-US" smtClean="0">
              <a:sym typeface="Symbol" panose="05050102010706020507" pitchFamily="18" charset="2"/>
            </a:endParaRPr>
          </a:p>
          <a:p>
            <a:pPr marL="0" indent="0" eaLnBrk="1" hangingPunct="1">
              <a:buFontTx/>
              <a:buNone/>
            </a:pPr>
            <a:endParaRPr lang="en-US" altLang="en-US" smtClean="0">
              <a:sym typeface="Symbol" panose="05050102010706020507" pitchFamily="18" charset="2"/>
            </a:endParaRPr>
          </a:p>
          <a:p>
            <a:pPr marL="0" indent="0" eaLnBrk="1" hangingPunct="1">
              <a:buFontTx/>
              <a:buNone/>
            </a:pPr>
            <a:endParaRPr lang="en-US" altLang="en-US" smtClean="0">
              <a:sym typeface="Symbol" panose="05050102010706020507" pitchFamily="18" charset="2"/>
            </a:endParaRPr>
          </a:p>
        </p:txBody>
      </p:sp>
      <p:sp>
        <p:nvSpPr>
          <p:cNvPr id="24580" name="Text Box 7"/>
          <p:cNvSpPr txBox="1">
            <a:spLocks noChangeArrowheads="1"/>
          </p:cNvSpPr>
          <p:nvPr/>
        </p:nvSpPr>
        <p:spPr bwMode="auto">
          <a:xfrm>
            <a:off x="8229600" y="685800"/>
            <a:ext cx="8223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cont'd</a:t>
            </a:r>
          </a:p>
        </p:txBody>
      </p:sp>
      <p:pic>
        <p:nvPicPr>
          <p:cNvPr id="24581" name="Picture 2" descr="A table provides the following details of testing of the three intervals. (column 1). Interval: 0 &lt; x &lt; pi/3. Test value: x = pi/4. Sign of f prime (x): f prime (pi/4) &lt; 0. Conclusion: decreasing. (column 2). Interval: pi/3 &lt; x &lt; (5 pi)/3. Test value: x = pi. Sign of f prime (x): f prime (pi) &gt; 0. Conclusion: increasing. (column 3). Interval: (5 pi)/3 &lt; x &lt; 2 pi. Test value: x = (7 pi)/4. Sign of f prime (x): f prime ((7 pi)/4) &lt; 0. Conclusion: decreasing.&#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438400"/>
            <a:ext cx="5838825"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547688" y="319088"/>
            <a:ext cx="8226425" cy="685800"/>
          </a:xfrm>
          <a:noFill/>
        </p:spPr>
        <p:txBody>
          <a:bodyPr/>
          <a:lstStyle/>
          <a:p>
            <a:pPr algn="l" eaLnBrk="1" hangingPunct="1"/>
            <a:r>
              <a:rPr lang="en-US" altLang="en-US" sz="4000" smtClean="0">
                <a:solidFill>
                  <a:schemeClr val="bg1"/>
                </a:solidFill>
              </a:rPr>
              <a:t>Example 2 – </a:t>
            </a:r>
            <a:r>
              <a:rPr lang="en-US" altLang="en-US" sz="4000" i="1" smtClean="0">
                <a:solidFill>
                  <a:schemeClr val="bg1"/>
                </a:solidFill>
              </a:rPr>
              <a:t>Solution</a:t>
            </a:r>
          </a:p>
        </p:txBody>
      </p:sp>
      <p:sp>
        <p:nvSpPr>
          <p:cNvPr id="25603" name="Rectangle 4"/>
          <p:cNvSpPr>
            <a:spLocks noGrp="1" noChangeArrowheads="1"/>
          </p:cNvSpPr>
          <p:nvPr>
            <p:ph type="body" idx="1"/>
          </p:nvPr>
        </p:nvSpPr>
        <p:spPr>
          <a:xfrm>
            <a:off x="457200" y="1371600"/>
            <a:ext cx="8229600" cy="4525963"/>
          </a:xfrm>
        </p:spPr>
        <p:txBody>
          <a:bodyPr/>
          <a:lstStyle/>
          <a:p>
            <a:pPr marL="0" indent="0" eaLnBrk="1" hangingPunct="1">
              <a:buFontTx/>
              <a:buNone/>
            </a:pPr>
            <a:r>
              <a:rPr lang="en-US" altLang="en-US" smtClean="0"/>
              <a:t>By applying the First Derivative Test, you can conclude that </a:t>
            </a:r>
            <a:r>
              <a:rPr lang="en-US" altLang="en-US" i="1" smtClean="0"/>
              <a:t>f </a:t>
            </a:r>
            <a:r>
              <a:rPr lang="en-US" altLang="en-US" smtClean="0"/>
              <a:t>has a relative minimum at the point where</a:t>
            </a:r>
          </a:p>
          <a:p>
            <a:pPr marL="0" indent="0" eaLnBrk="1" hangingPunct="1">
              <a:buFontTx/>
              <a:buNone/>
            </a:pPr>
            <a:endParaRPr lang="en-US" altLang="en-US" smtClean="0"/>
          </a:p>
          <a:p>
            <a:pPr marL="0" indent="0" eaLnBrk="1" hangingPunct="1">
              <a:buFontTx/>
              <a:buNone/>
            </a:pPr>
            <a:endParaRPr lang="en-US" altLang="en-US" smtClean="0"/>
          </a:p>
          <a:p>
            <a:pPr marL="0" indent="0" eaLnBrk="1" hangingPunct="1">
              <a:buFontTx/>
              <a:buNone/>
            </a:pPr>
            <a:r>
              <a:rPr lang="en-US" altLang="en-US" smtClean="0"/>
              <a:t>and a relative maximum at the point </a:t>
            </a:r>
          </a:p>
          <a:p>
            <a:pPr marL="0" indent="0" eaLnBrk="1" hangingPunct="1">
              <a:buFontTx/>
              <a:buNone/>
            </a:pPr>
            <a:r>
              <a:rPr lang="en-US" altLang="en-US" smtClean="0"/>
              <a:t>where</a:t>
            </a:r>
          </a:p>
          <a:p>
            <a:pPr marL="0" indent="0" eaLnBrk="1" hangingPunct="1"/>
            <a:endParaRPr lang="en-US" altLang="en-US" smtClean="0"/>
          </a:p>
          <a:p>
            <a:pPr marL="0" indent="0" eaLnBrk="1" hangingPunct="1">
              <a:buFontTx/>
              <a:buNone/>
            </a:pPr>
            <a:r>
              <a:rPr lang="en-US" altLang="en-US" smtClean="0"/>
              <a:t>          ,</a:t>
            </a:r>
          </a:p>
          <a:p>
            <a:pPr marL="0" indent="0" eaLnBrk="1" hangingPunct="1">
              <a:buFontTx/>
              <a:buNone/>
            </a:pPr>
            <a:r>
              <a:rPr lang="en-US" altLang="en-US" smtClean="0"/>
              <a:t>as shown in Figure 3.19.</a:t>
            </a:r>
          </a:p>
        </p:txBody>
      </p:sp>
      <p:pic>
        <p:nvPicPr>
          <p:cNvPr id="25604" name="Picture 10" descr="x = (5 pi)/3.&#10;"/>
          <p:cNvPicPr>
            <a:picLocks noChangeAspect="1" noChangeArrowheads="1"/>
          </p:cNvPicPr>
          <p:nvPr/>
        </p:nvPicPr>
        <p:blipFill>
          <a:blip r:embed="rId2">
            <a:extLst>
              <a:ext uri="{28A0092B-C50C-407E-A947-70E740481C1C}">
                <a14:useLocalDpi xmlns:a14="http://schemas.microsoft.com/office/drawing/2010/main" val="0"/>
              </a:ext>
            </a:extLst>
          </a:blip>
          <a:srcRect t="64813" r="86525"/>
          <a:stretch>
            <a:fillRect/>
          </a:stretch>
        </p:blipFill>
        <p:spPr bwMode="auto">
          <a:xfrm>
            <a:off x="419100" y="4114800"/>
            <a:ext cx="97313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5" name="Text Box 12"/>
          <p:cNvSpPr txBox="1">
            <a:spLocks noChangeArrowheads="1"/>
          </p:cNvSpPr>
          <p:nvPr/>
        </p:nvSpPr>
        <p:spPr bwMode="auto">
          <a:xfrm>
            <a:off x="6918325" y="5897563"/>
            <a:ext cx="9890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eaLnBrk="1" hangingPunct="1">
              <a:spcBef>
                <a:spcPct val="0"/>
              </a:spcBef>
              <a:buFontTx/>
              <a:buNone/>
            </a:pPr>
            <a:r>
              <a:rPr lang="en-US" altLang="en-US" sz="1200" b="1"/>
              <a:t>Figure 3.19</a:t>
            </a:r>
          </a:p>
        </p:txBody>
      </p:sp>
      <p:pic>
        <p:nvPicPr>
          <p:cNvPr id="25606" name="Picture 7" descr="x = pi/3.&#10;"/>
          <p:cNvPicPr>
            <a:picLocks noChangeAspect="1" noChangeArrowheads="1"/>
          </p:cNvPicPr>
          <p:nvPr>
            <p:ph type="body" idx="1"/>
          </p:nvPr>
        </p:nvPicPr>
        <p:blipFill>
          <a:blip r:embed="rId2">
            <a:extLst>
              <a:ext uri="{28A0092B-C50C-407E-A947-70E740481C1C}">
                <a14:useLocalDpi xmlns:a14="http://schemas.microsoft.com/office/drawing/2010/main" val="0"/>
              </a:ext>
            </a:extLst>
          </a:blip>
          <a:srcRect r="83838" b="69501"/>
          <a:stretch>
            <a:fillRect/>
          </a:stretch>
        </p:blipFill>
        <p:spPr>
          <a:xfrm>
            <a:off x="457200" y="2286000"/>
            <a:ext cx="1219200" cy="609600"/>
          </a:xfrm>
          <a:noFill/>
        </p:spPr>
      </p:pic>
      <p:sp>
        <p:nvSpPr>
          <p:cNvPr id="25607" name="Text Box 17"/>
          <p:cNvSpPr txBox="1">
            <a:spLocks noChangeArrowheads="1"/>
          </p:cNvSpPr>
          <p:nvPr/>
        </p:nvSpPr>
        <p:spPr bwMode="auto">
          <a:xfrm>
            <a:off x="8229600" y="685800"/>
            <a:ext cx="8223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cont'd</a:t>
            </a:r>
          </a:p>
        </p:txBody>
      </p:sp>
      <p:pic>
        <p:nvPicPr>
          <p:cNvPr id="25608" name="Picture 12" descr="The image consists of a visual representation and a caption. Visual representation. A curve is graphed on the x y coordinate plane. It is labeled f(x) = 1/2(x) minus sin(x). The curve begins at the origin which is an open point, goes down and to the right in the fourth quadrant, reaches a low point which is a closed point and for which x = pi/3. The low point is called relative minimum. The curve then goes up and to the right, intersects the positive x axis and enters the first quadrant, reaches a high point which is a closed point and for which x = (5 pi)/3. The high point is called relative maximum. The curve then goes down and to the right, and ends at the open point for which x = 2 pi. Caption. A relative minimum occurs where f changes from decreasing to increasing, and a relative maximum occurs where f changes from increasing to decreasing.&#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2163763"/>
            <a:ext cx="2971800" cy="3565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5"/>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spcBef>
                <a:spcPct val="50000"/>
              </a:spcBef>
              <a:buFontTx/>
              <a:buNone/>
            </a:pPr>
            <a:r>
              <a:rPr lang="en-US" altLang="en-US" sz="4000">
                <a:solidFill>
                  <a:schemeClr val="bg1"/>
                </a:solidFill>
              </a:rPr>
              <a:t>Objectives</a:t>
            </a:r>
          </a:p>
        </p:txBody>
      </p:sp>
      <p:sp>
        <p:nvSpPr>
          <p:cNvPr id="2" name="Rectangle 7"/>
          <p:cNvSpPr>
            <a:spLocks noGrp="1" noChangeArrowheads="1"/>
          </p:cNvSpPr>
          <p:nvPr>
            <p:ph type="body" idx="1"/>
          </p:nvPr>
        </p:nvSpPr>
        <p:spPr>
          <a:xfrm>
            <a:off x="457200" y="1370013"/>
            <a:ext cx="8229600" cy="5256212"/>
          </a:xfrm>
        </p:spPr>
        <p:txBody>
          <a:bodyPr/>
          <a:lstStyle/>
          <a:p>
            <a:pPr marL="350838" indent="-350838">
              <a:lnSpc>
                <a:spcPct val="90000"/>
              </a:lnSpc>
              <a:spcBef>
                <a:spcPct val="0"/>
              </a:spcBef>
              <a:buClr>
                <a:srgbClr val="D7181E"/>
              </a:buClr>
              <a:buFont typeface="Wingdings" pitchFamily="2" charset="2"/>
              <a:buChar char="n"/>
              <a:defRPr/>
            </a:pPr>
            <a:r>
              <a:rPr lang="en-US" sz="2800" kern="1200" dirty="0">
                <a:cs typeface="Arial" pitchFamily="34" charset="0"/>
              </a:rPr>
              <a:t>Determine intervals on which a function is increasing or decreasing.</a:t>
            </a:r>
          </a:p>
          <a:p>
            <a:pPr marL="350838" indent="-350838">
              <a:lnSpc>
                <a:spcPct val="90000"/>
              </a:lnSpc>
              <a:spcBef>
                <a:spcPct val="0"/>
              </a:spcBef>
              <a:buClr>
                <a:srgbClr val="D7181E"/>
              </a:buClr>
              <a:buFont typeface="Wingdings" pitchFamily="2" charset="2"/>
              <a:buChar char="n"/>
              <a:defRPr/>
            </a:pPr>
            <a:endParaRPr lang="en-US" sz="3200" kern="1200" dirty="0">
              <a:cs typeface="Arial" pitchFamily="34" charset="0"/>
            </a:endParaRPr>
          </a:p>
          <a:p>
            <a:pPr marL="350838" indent="-350838">
              <a:lnSpc>
                <a:spcPct val="90000"/>
              </a:lnSpc>
              <a:spcBef>
                <a:spcPct val="0"/>
              </a:spcBef>
              <a:buClr>
                <a:srgbClr val="D7181E"/>
              </a:buClr>
              <a:buFont typeface="Wingdings" pitchFamily="2" charset="2"/>
              <a:buChar char="n"/>
              <a:defRPr/>
            </a:pPr>
            <a:r>
              <a:rPr lang="en-US" sz="2800" kern="1200" dirty="0">
                <a:cs typeface="Arial" pitchFamily="34" charset="0"/>
              </a:rPr>
              <a:t>Apply the First Derivative Test to find relative extrema of a function.</a:t>
            </a:r>
          </a:p>
          <a:p>
            <a:pPr marL="350838" indent="-350838">
              <a:lnSpc>
                <a:spcPct val="90000"/>
              </a:lnSpc>
              <a:spcBef>
                <a:spcPct val="0"/>
              </a:spcBef>
              <a:buClr>
                <a:srgbClr val="D7181E"/>
              </a:buClr>
              <a:buFont typeface="Wingdings" pitchFamily="2" charset="2"/>
              <a:buChar char="n"/>
              <a:defRPr/>
            </a:pPr>
            <a:endParaRPr lang="en-US" sz="2800" kern="1200" dirty="0">
              <a:cs typeface="Arial" pitchFamily="34" charset="0"/>
            </a:endParaRPr>
          </a:p>
          <a:p>
            <a:pPr marL="457200" indent="-457200">
              <a:spcBef>
                <a:spcPct val="50000"/>
              </a:spcBef>
              <a:buClr>
                <a:srgbClr val="009BAE"/>
              </a:buClr>
              <a:buFont typeface="Wingdings" pitchFamily="2" charset="2"/>
              <a:buNone/>
              <a:defRPr/>
            </a:pPr>
            <a:endParaRPr lang="en-US" sz="2100" dirty="0" smtClean="0">
              <a:solidFill>
                <a:srgbClr val="0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p:cNvSpPr txBox="1">
            <a:spLocks noChangeArrowheads="1"/>
          </p:cNvSpPr>
          <p:nvPr/>
        </p:nvSpPr>
        <p:spPr bwMode="auto">
          <a:xfrm>
            <a:off x="455613" y="3198813"/>
            <a:ext cx="8226425"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ctr">
              <a:lnSpc>
                <a:spcPct val="90000"/>
              </a:lnSpc>
              <a:buFontTx/>
              <a:buNone/>
            </a:pPr>
            <a:r>
              <a:rPr lang="en-US" altLang="en-US" sz="4000"/>
              <a:t>Increasing and Decreasing Functions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Text Box 5"/>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spcBef>
                <a:spcPct val="50000"/>
              </a:spcBef>
              <a:buFontTx/>
              <a:buNone/>
            </a:pPr>
            <a:r>
              <a:rPr lang="en-US" altLang="en-US" sz="3800">
                <a:solidFill>
                  <a:schemeClr val="bg1"/>
                </a:solidFill>
              </a:rPr>
              <a:t>Increasing and Decreasing Functions</a:t>
            </a:r>
          </a:p>
        </p:txBody>
      </p:sp>
      <p:sp>
        <p:nvSpPr>
          <p:cNvPr id="8195" name="TextBox 6"/>
          <p:cNvSpPr txBox="1">
            <a:spLocks noChangeArrowheads="1"/>
          </p:cNvSpPr>
          <p:nvPr/>
        </p:nvSpPr>
        <p:spPr bwMode="auto">
          <a:xfrm>
            <a:off x="457200" y="1371600"/>
            <a:ext cx="8534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eaLnBrk="1" hangingPunct="1">
              <a:spcBef>
                <a:spcPct val="0"/>
              </a:spcBef>
              <a:buFontTx/>
              <a:buNone/>
            </a:pPr>
            <a:r>
              <a:rPr lang="en-US" altLang="en-US"/>
              <a:t>You will learn how derivatives can be used to </a:t>
            </a:r>
            <a:r>
              <a:rPr lang="en-US" altLang="en-US" i="1"/>
              <a:t>classify </a:t>
            </a:r>
            <a:r>
              <a:rPr lang="en-US" altLang="en-US"/>
              <a:t>relative extrema as either relative minima or relative maxima. First, it is important to define increasing and decreasing functions.</a:t>
            </a:r>
          </a:p>
        </p:txBody>
      </p:sp>
      <p:pic>
        <p:nvPicPr>
          <p:cNvPr id="8196" name="Picture 6" descr="Definitions of increasing and decreasing functions. A function f is increasing on an interval when, for any two numbers x_1 and x_2 in the interval, x_1 &lt; x_2 implies f(x_1) &lt; f(x_2). A function f is decreasing on an interval when, for any two numbers x_1 and x_2 in the interval, x_1 &lt; x_2 implies f(x_1) &lt; f(x_2).&#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000375"/>
            <a:ext cx="7772400" cy="2028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455613" y="1371600"/>
            <a:ext cx="8226425" cy="5256213"/>
          </a:xfrm>
          <a:noFill/>
        </p:spPr>
        <p:txBody>
          <a:bodyPr/>
          <a:lstStyle/>
          <a:p>
            <a:pPr marL="0" indent="0" eaLnBrk="1" hangingPunct="1">
              <a:buFont typeface="Wingdings" panose="05000000000000000000" pitchFamily="2" charset="2"/>
              <a:buNone/>
            </a:pPr>
            <a:r>
              <a:rPr lang="en-US" altLang="en-US" smtClean="0"/>
              <a:t>A function is increasing when, </a:t>
            </a:r>
            <a:r>
              <a:rPr lang="en-US" altLang="en-US" i="1" smtClean="0"/>
              <a:t>as x moves to the right</a:t>
            </a:r>
            <a:r>
              <a:rPr lang="en-US" altLang="en-US" smtClean="0"/>
              <a:t>, its graph moves up, and is decreasing when its graph moves down. For example, the function in Figure 3.15 is decreasing on the interval                is constant on the interval (</a:t>
            </a:r>
            <a:r>
              <a:rPr lang="en-US" altLang="en-US" i="1" smtClean="0"/>
              <a:t>a, b</a:t>
            </a:r>
            <a:r>
              <a:rPr lang="en-US" altLang="en-US" smtClean="0"/>
              <a:t>), and is increasing on the interval</a:t>
            </a:r>
          </a:p>
        </p:txBody>
      </p:sp>
      <p:pic>
        <p:nvPicPr>
          <p:cNvPr id="9219" name="Picture 6" descr="(negative infinity, a).&#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2514600"/>
            <a:ext cx="11652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0" name="Picture 7" descr="(b, infinity).&#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21488" y="2895600"/>
            <a:ext cx="950912" cy="36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Rectangle 9"/>
          <p:cNvSpPr>
            <a:spLocks noChangeArrowheads="1"/>
          </p:cNvSpPr>
          <p:nvPr/>
        </p:nvSpPr>
        <p:spPr bwMode="auto">
          <a:xfrm>
            <a:off x="3581400" y="6324600"/>
            <a:ext cx="989013"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ctr" eaLnBrk="1" hangingPunct="1">
              <a:spcBef>
                <a:spcPct val="0"/>
              </a:spcBef>
              <a:buFontTx/>
              <a:buNone/>
            </a:pPr>
            <a:r>
              <a:rPr lang="en-US" altLang="en-US" sz="1200" b="1"/>
              <a:t>Figure 3.15</a:t>
            </a:r>
          </a:p>
        </p:txBody>
      </p:sp>
      <p:sp>
        <p:nvSpPr>
          <p:cNvPr id="9222" name="Text Box 10"/>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spcBef>
                <a:spcPct val="50000"/>
              </a:spcBef>
              <a:buFontTx/>
              <a:buNone/>
            </a:pPr>
            <a:r>
              <a:rPr lang="en-US" altLang="en-US" sz="3800">
                <a:solidFill>
                  <a:schemeClr val="bg1"/>
                </a:solidFill>
              </a:rPr>
              <a:t>Increasing and Decreasing Functions</a:t>
            </a:r>
          </a:p>
        </p:txBody>
      </p:sp>
      <p:pic>
        <p:nvPicPr>
          <p:cNvPr id="9223" name="Picture 11" descr="The image consists of a visual representation and a caption. Visual representation. A function in three continuous parts labeled f is graphed in the first quadrant of the x y coordinate plane. Two vertical dashed lines x = a and x = b divides the positive x axis into three intervals consisting of one part each. a &lt; b. The first part is a curve that is graphed in the interval x &lt; a. It enters the top of the viewing window along the positive y axis, goes down and to the right with decreasing steepness, and ends at a closed point on the vertical line x = a. The curve is labeled decreasing. f prime (x) &lt; 0 in this part. The second part is a horizontal line that is graphed in the interval a &lt; x &lt; b. It begins at the same closed point where the first curve ends on the vertical line x = a, goes to the right, and ends at a closed point on the vertical line x = b. The line is labeled constant. f prime (x) = 0 in this part. The third part is a curve that is graphed in the interval x &gt; a. It begins at the same closed point where the horizontal line ends on the vertical line x = b, goes up and to the right with increasing steepness, and exits the top right of the viewing window. The curve is labeled increasing. f prime (x) &gt; 0 in this part. Caption. The derivative is related to the slope of the functio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276600"/>
            <a:ext cx="3043238" cy="300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11"/>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spcBef>
                <a:spcPct val="50000"/>
              </a:spcBef>
              <a:buFontTx/>
              <a:buNone/>
            </a:pPr>
            <a:r>
              <a:rPr lang="en-US" altLang="en-US" sz="3800">
                <a:solidFill>
                  <a:schemeClr val="bg1"/>
                </a:solidFill>
              </a:rPr>
              <a:t>Increasing and Decreasing Functions</a:t>
            </a:r>
          </a:p>
        </p:txBody>
      </p:sp>
      <p:sp>
        <p:nvSpPr>
          <p:cNvPr id="10243" name="TextBox 6"/>
          <p:cNvSpPr txBox="1">
            <a:spLocks noChangeArrowheads="1"/>
          </p:cNvSpPr>
          <p:nvPr/>
        </p:nvSpPr>
        <p:spPr bwMode="auto">
          <a:xfrm>
            <a:off x="457200" y="1371600"/>
            <a:ext cx="8153400" cy="1938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eaLnBrk="1" hangingPunct="1">
              <a:spcBef>
                <a:spcPct val="0"/>
              </a:spcBef>
              <a:buFontTx/>
              <a:buNone/>
            </a:pPr>
            <a:r>
              <a:rPr lang="en-US" altLang="en-US"/>
              <a:t>As shown in Theorem 3.5 below, a positive derivative implies that the function is increasing, a negative derivative implies that the function is decreasing, and a zero derivative on an entire interval implies that the function is constant on that interval.</a:t>
            </a:r>
          </a:p>
        </p:txBody>
      </p:sp>
      <p:pic>
        <p:nvPicPr>
          <p:cNvPr id="10244" name="Picture 6" descr="Theorem 3.5. Test for increasing and decreasing functions. Let f be a function that is continuous on the closed interval [a, b] and differentiable on the open interval (a, b). (item 1). If f prime (x) &gt; 0 for all x in (a, b), then f is increasing on [a, b]. (item 2). If f prime (x) &lt; 0 for all x in (a, b), then f is decreasing on [a, b]. (item 3). If f prime (x) = 0 for all x in (a, b), then f is constant on [a, b].&#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75" y="3457575"/>
            <a:ext cx="7781925" cy="2486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76" name="Rectangle 16"/>
          <p:cNvSpPr>
            <a:spLocks noChangeArrowheads="1"/>
          </p:cNvSpPr>
          <p:nvPr/>
        </p:nvSpPr>
        <p:spPr bwMode="auto">
          <a:xfrm>
            <a:off x="455613" y="1370013"/>
            <a:ext cx="8226425"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eaLnBrk="1" hangingPunct="1">
              <a:spcBef>
                <a:spcPct val="0"/>
              </a:spcBef>
              <a:buFontTx/>
              <a:buNone/>
            </a:pPr>
            <a:r>
              <a:rPr lang="en-US" altLang="en-US"/>
              <a:t>Find the open intervals on which                         is increasing or decreasing.</a:t>
            </a:r>
          </a:p>
          <a:p>
            <a:pPr eaLnBrk="1" hangingPunct="1">
              <a:spcBef>
                <a:spcPct val="0"/>
              </a:spcBef>
              <a:buFontTx/>
              <a:buNone/>
            </a:pPr>
            <a:endParaRPr lang="en-US" altLang="en-US">
              <a:solidFill>
                <a:srgbClr val="0073AE"/>
              </a:solidFill>
            </a:endParaRPr>
          </a:p>
          <a:p>
            <a:pPr eaLnBrk="1" hangingPunct="1">
              <a:spcBef>
                <a:spcPct val="0"/>
              </a:spcBef>
              <a:buFontTx/>
              <a:buNone/>
            </a:pPr>
            <a:r>
              <a:rPr lang="en-US" altLang="en-US">
                <a:solidFill>
                  <a:srgbClr val="D7181E"/>
                </a:solidFill>
                <a:cs typeface="Arial" panose="020B0604020202020204" pitchFamily="34" charset="0"/>
              </a:rPr>
              <a:t>Solution:</a:t>
            </a:r>
          </a:p>
          <a:p>
            <a:pPr eaLnBrk="1" hangingPunct="1">
              <a:spcBef>
                <a:spcPct val="0"/>
              </a:spcBef>
              <a:buFontTx/>
              <a:buNone/>
            </a:pPr>
            <a:r>
              <a:rPr lang="en-US" altLang="en-US"/>
              <a:t>Note that </a:t>
            </a:r>
            <a:r>
              <a:rPr lang="en-US" altLang="en-US" i="1"/>
              <a:t>f</a:t>
            </a:r>
            <a:r>
              <a:rPr lang="en-US" altLang="en-US"/>
              <a:t> is differentiable on the entire real number line and the derivative of </a:t>
            </a:r>
            <a:r>
              <a:rPr lang="en-US" altLang="en-US" i="1"/>
              <a:t>f </a:t>
            </a:r>
            <a:r>
              <a:rPr lang="en-US" altLang="en-US"/>
              <a:t>is</a:t>
            </a:r>
            <a:endParaRPr lang="en-US" altLang="en-US" sz="800"/>
          </a:p>
        </p:txBody>
      </p:sp>
      <p:sp>
        <p:nvSpPr>
          <p:cNvPr id="11267" name="Text Box 2"/>
          <p:cNvSpPr txBox="1">
            <a:spLocks noChangeArrowheads="1"/>
          </p:cNvSpPr>
          <p:nvPr/>
        </p:nvSpPr>
        <p:spPr bwMode="auto">
          <a:xfrm>
            <a:off x="547688" y="319088"/>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nSpc>
                <a:spcPct val="90000"/>
              </a:lnSpc>
              <a:buFontTx/>
              <a:buNone/>
            </a:pPr>
            <a:r>
              <a:rPr lang="en-US" altLang="en-US" sz="2300">
                <a:solidFill>
                  <a:schemeClr val="bg1"/>
                </a:solidFill>
              </a:rPr>
              <a:t>Example 1 – </a:t>
            </a:r>
            <a:r>
              <a:rPr lang="en-US" altLang="en-US" sz="2300" i="1">
                <a:solidFill>
                  <a:schemeClr val="bg1"/>
                </a:solidFill>
              </a:rPr>
              <a:t>Intervals on Which f Is Increasing or Decreasing</a:t>
            </a:r>
          </a:p>
        </p:txBody>
      </p:sp>
      <p:pic>
        <p:nvPicPr>
          <p:cNvPr id="11268" name="Picture 23" descr="f(x) = x^3 minus (3/2)(x^2).&#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29200" y="1371600"/>
            <a:ext cx="1828800" cy="471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84" name="Picture 24" descr="f(x) = x^3 minus (3/2)(x^2). Write original functio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125" y="4057650"/>
            <a:ext cx="5476875"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85" name="Picture 25" descr="f prime (x) = 3 x^2 minus 3 x. Differentiate.&#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90600" y="4943475"/>
            <a:ext cx="4429125"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66576">
                                            <p:txEl>
                                              <p:pRg st="2" end="2"/>
                                            </p:txEl>
                                          </p:spTgt>
                                        </p:tgtEl>
                                        <p:attrNameLst>
                                          <p:attrName>style.visibility</p:attrName>
                                        </p:attrNameLst>
                                      </p:cBhvr>
                                      <p:to>
                                        <p:strVal val="visible"/>
                                      </p:to>
                                    </p:set>
                                    <p:animEffect transition="in" filter="fade">
                                      <p:cBhvr>
                                        <p:cTn id="7" dur="1000"/>
                                        <p:tgtEl>
                                          <p:spTgt spid="66576">
                                            <p:txEl>
                                              <p:pRg st="2" end="2"/>
                                            </p:txEl>
                                          </p:spTgt>
                                        </p:tgtEl>
                                      </p:cBhvr>
                                    </p:animEffect>
                                    <p:anim calcmode="lin" valueType="num">
                                      <p:cBhvr>
                                        <p:cTn id="8" dur="1000" fill="hold"/>
                                        <p:tgtEl>
                                          <p:spTgt spid="66576">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66576">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66576">
                                            <p:txEl>
                                              <p:pRg st="2" end="2"/>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66576">
                                            <p:txEl>
                                              <p:pRg st="3" end="3"/>
                                            </p:txEl>
                                          </p:spTgt>
                                        </p:tgtEl>
                                        <p:attrNameLst>
                                          <p:attrName>style.visibility</p:attrName>
                                        </p:attrNameLst>
                                      </p:cBhvr>
                                      <p:to>
                                        <p:strVal val="visible"/>
                                      </p:to>
                                    </p:set>
                                    <p:animEffect transition="in" filter="fade">
                                      <p:cBhvr>
                                        <p:cTn id="13" dur="1000"/>
                                        <p:tgtEl>
                                          <p:spTgt spid="66576">
                                            <p:txEl>
                                              <p:pRg st="3" end="3"/>
                                            </p:txEl>
                                          </p:spTgt>
                                        </p:tgtEl>
                                      </p:cBhvr>
                                    </p:animEffect>
                                    <p:anim calcmode="lin" valueType="num">
                                      <p:cBhvr>
                                        <p:cTn id="14" dur="1000" fill="hold"/>
                                        <p:tgtEl>
                                          <p:spTgt spid="66576">
                                            <p:txEl>
                                              <p:pRg st="3" end="3"/>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66576">
                                            <p:txEl>
                                              <p:pRg st="3" end="3"/>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66576">
                                            <p:txEl>
                                              <p:pRg st="3" end="3"/>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66584"/>
                                        </p:tgtEl>
                                        <p:attrNameLst>
                                          <p:attrName>style.visibility</p:attrName>
                                        </p:attrNameLst>
                                      </p:cBhvr>
                                      <p:to>
                                        <p:strVal val="visible"/>
                                      </p:to>
                                    </p:set>
                                    <p:animEffect transition="in" filter="fade">
                                      <p:cBhvr>
                                        <p:cTn id="19" dur="1000"/>
                                        <p:tgtEl>
                                          <p:spTgt spid="66584"/>
                                        </p:tgtEl>
                                      </p:cBhvr>
                                    </p:animEffect>
                                    <p:anim calcmode="lin" valueType="num">
                                      <p:cBhvr>
                                        <p:cTn id="20" dur="1000" fill="hold"/>
                                        <p:tgtEl>
                                          <p:spTgt spid="66584"/>
                                        </p:tgtEl>
                                        <p:attrNameLst>
                                          <p:attrName>ppt_x</p:attrName>
                                        </p:attrNameLst>
                                      </p:cBhvr>
                                      <p:tavLst>
                                        <p:tav tm="0">
                                          <p:val>
                                            <p:strVal val="#ppt_x"/>
                                          </p:val>
                                        </p:tav>
                                        <p:tav tm="100000">
                                          <p:val>
                                            <p:strVal val="#ppt_x"/>
                                          </p:val>
                                        </p:tav>
                                      </p:tavLst>
                                    </p:anim>
                                    <p:anim calcmode="lin" valueType="num">
                                      <p:cBhvr>
                                        <p:cTn id="21" dur="900" decel="100000" fill="hold"/>
                                        <p:tgtEl>
                                          <p:spTgt spid="66584"/>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66584"/>
                                        </p:tgtEl>
                                        <p:attrNameLst>
                                          <p:attrName>ppt_y</p:attrName>
                                        </p:attrNameLst>
                                      </p:cBhvr>
                                      <p:tavLst>
                                        <p:tav tm="0">
                                          <p:val>
                                            <p:strVal val="#ppt_y-.03"/>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37" presetClass="entr" presetSubtype="0" fill="hold" nodeType="clickEffect">
                                  <p:stCondLst>
                                    <p:cond delay="0"/>
                                  </p:stCondLst>
                                  <p:childTnLst>
                                    <p:set>
                                      <p:cBhvr>
                                        <p:cTn id="26" dur="1" fill="hold">
                                          <p:stCondLst>
                                            <p:cond delay="0"/>
                                          </p:stCondLst>
                                        </p:cTn>
                                        <p:tgtEl>
                                          <p:spTgt spid="66585"/>
                                        </p:tgtEl>
                                        <p:attrNameLst>
                                          <p:attrName>style.visibility</p:attrName>
                                        </p:attrNameLst>
                                      </p:cBhvr>
                                      <p:to>
                                        <p:strVal val="visible"/>
                                      </p:to>
                                    </p:set>
                                    <p:animEffect transition="in" filter="fade">
                                      <p:cBhvr>
                                        <p:cTn id="27" dur="1000"/>
                                        <p:tgtEl>
                                          <p:spTgt spid="66585"/>
                                        </p:tgtEl>
                                      </p:cBhvr>
                                    </p:animEffect>
                                    <p:anim calcmode="lin" valueType="num">
                                      <p:cBhvr>
                                        <p:cTn id="28" dur="1000" fill="hold"/>
                                        <p:tgtEl>
                                          <p:spTgt spid="66585"/>
                                        </p:tgtEl>
                                        <p:attrNameLst>
                                          <p:attrName>ppt_x</p:attrName>
                                        </p:attrNameLst>
                                      </p:cBhvr>
                                      <p:tavLst>
                                        <p:tav tm="0">
                                          <p:val>
                                            <p:strVal val="#ppt_x"/>
                                          </p:val>
                                        </p:tav>
                                        <p:tav tm="100000">
                                          <p:val>
                                            <p:strVal val="#ppt_x"/>
                                          </p:val>
                                        </p:tav>
                                      </p:tavLst>
                                    </p:anim>
                                    <p:anim calcmode="lin" valueType="num">
                                      <p:cBhvr>
                                        <p:cTn id="29" dur="900" decel="100000" fill="hold"/>
                                        <p:tgtEl>
                                          <p:spTgt spid="6658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66585"/>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547688" y="381000"/>
            <a:ext cx="8226425"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nSpc>
                <a:spcPct val="90000"/>
              </a:lnSpc>
              <a:buFontTx/>
              <a:buNone/>
            </a:pPr>
            <a:r>
              <a:rPr lang="en-US" altLang="en-US" sz="4000">
                <a:solidFill>
                  <a:schemeClr val="bg1"/>
                </a:solidFill>
              </a:rPr>
              <a:t>Example 1 – </a:t>
            </a:r>
            <a:r>
              <a:rPr lang="en-US" altLang="en-US" sz="4000" i="1">
                <a:solidFill>
                  <a:schemeClr val="bg1"/>
                </a:solidFill>
              </a:rPr>
              <a:t>Solution </a:t>
            </a:r>
          </a:p>
        </p:txBody>
      </p:sp>
      <p:sp>
        <p:nvSpPr>
          <p:cNvPr id="12291" name="Text Box 3"/>
          <p:cNvSpPr txBox="1">
            <a:spLocks noChangeArrowheads="1"/>
          </p:cNvSpPr>
          <p:nvPr/>
        </p:nvSpPr>
        <p:spPr bwMode="auto">
          <a:xfrm>
            <a:off x="8229600" y="685800"/>
            <a:ext cx="822325" cy="347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algn="r" eaLnBrk="1" hangingPunct="1">
              <a:spcBef>
                <a:spcPct val="0"/>
              </a:spcBef>
              <a:buFontTx/>
              <a:buNone/>
            </a:pPr>
            <a:r>
              <a:rPr lang="en-US" altLang="en-US" sz="1800">
                <a:solidFill>
                  <a:schemeClr val="bg1"/>
                </a:solidFill>
              </a:rPr>
              <a:t>cont’d</a:t>
            </a:r>
          </a:p>
        </p:txBody>
      </p:sp>
      <p:sp>
        <p:nvSpPr>
          <p:cNvPr id="12292" name="Rectangle 10"/>
          <p:cNvSpPr>
            <a:spLocks noChangeArrowheads="1"/>
          </p:cNvSpPr>
          <p:nvPr/>
        </p:nvSpPr>
        <p:spPr bwMode="auto">
          <a:xfrm>
            <a:off x="455613" y="1370013"/>
            <a:ext cx="8226425" cy="525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a:solidFill>
                  <a:schemeClr val="tx1"/>
                </a:solidFill>
                <a:latin typeface="Arial" panose="020B0604020202020204" pitchFamily="34" charset="0"/>
              </a:defRPr>
            </a:lvl1pPr>
            <a:lvl2pPr marL="742950" indent="-285750">
              <a:spcBef>
                <a:spcPct val="20000"/>
              </a:spcBef>
              <a:buChar char="–"/>
              <a:defRPr sz="24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400">
                <a:solidFill>
                  <a:schemeClr val="tx1"/>
                </a:solidFill>
                <a:latin typeface="Arial" panose="020B0604020202020204" pitchFamily="34" charset="0"/>
              </a:defRPr>
            </a:lvl4pPr>
            <a:lvl5pPr marL="2057400" indent="-228600">
              <a:spcBef>
                <a:spcPct val="20000"/>
              </a:spcBef>
              <a:buChar char="»"/>
              <a:defRPr sz="24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4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4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4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400">
                <a:solidFill>
                  <a:schemeClr val="tx1"/>
                </a:solidFill>
                <a:latin typeface="Arial" panose="020B0604020202020204" pitchFamily="34" charset="0"/>
              </a:defRPr>
            </a:lvl9pPr>
          </a:lstStyle>
          <a:p>
            <a:pPr eaLnBrk="1" hangingPunct="1">
              <a:lnSpc>
                <a:spcPct val="125000"/>
              </a:lnSpc>
              <a:spcBef>
                <a:spcPct val="0"/>
              </a:spcBef>
              <a:buFontTx/>
              <a:buNone/>
            </a:pPr>
            <a:r>
              <a:rPr lang="en-US" altLang="en-US"/>
              <a:t>To determine the critical numbers of </a:t>
            </a:r>
            <a:r>
              <a:rPr lang="en-US" altLang="en-US" i="1"/>
              <a:t>f</a:t>
            </a:r>
            <a:r>
              <a:rPr lang="en-US" altLang="en-US"/>
              <a:t>, set </a:t>
            </a:r>
            <a:r>
              <a:rPr lang="en-US" altLang="en-US" i="1"/>
              <a:t>f'</a:t>
            </a:r>
            <a:r>
              <a:rPr lang="en-US" altLang="en-US"/>
              <a:t>(</a:t>
            </a:r>
            <a:r>
              <a:rPr lang="en-US" altLang="en-US" i="1"/>
              <a:t>x</a:t>
            </a:r>
            <a:r>
              <a:rPr lang="en-US" altLang="en-US"/>
              <a:t>) equal to zero. </a:t>
            </a:r>
          </a:p>
        </p:txBody>
      </p:sp>
      <p:pic>
        <p:nvPicPr>
          <p:cNvPr id="12293" name="Picture 12" descr="3 x^2 minus 3 x = 0. Set f prime (x) equal to 0.&#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743200"/>
            <a:ext cx="5578475"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957" name="Picture 13" descr="3(x)(x minus 1) = 0. Factor.&#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3581400"/>
            <a:ext cx="429895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958" name="Picture 14" descr="x = 0, 1. Critical numbers.&#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4427538"/>
            <a:ext cx="3810000" cy="449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nodeType="clickEffect">
                                  <p:stCondLst>
                                    <p:cond delay="0"/>
                                  </p:stCondLst>
                                  <p:childTnLst>
                                    <p:set>
                                      <p:cBhvr>
                                        <p:cTn id="6" dur="1" fill="hold">
                                          <p:stCondLst>
                                            <p:cond delay="0"/>
                                          </p:stCondLst>
                                        </p:cTn>
                                        <p:tgtEl>
                                          <p:spTgt spid="82957"/>
                                        </p:tgtEl>
                                        <p:attrNameLst>
                                          <p:attrName>style.visibility</p:attrName>
                                        </p:attrNameLst>
                                      </p:cBhvr>
                                      <p:to>
                                        <p:strVal val="visible"/>
                                      </p:to>
                                    </p:set>
                                    <p:animEffect transition="in" filter="fade">
                                      <p:cBhvr>
                                        <p:cTn id="7" dur="1000"/>
                                        <p:tgtEl>
                                          <p:spTgt spid="82957"/>
                                        </p:tgtEl>
                                      </p:cBhvr>
                                    </p:animEffect>
                                    <p:anim calcmode="lin" valueType="num">
                                      <p:cBhvr>
                                        <p:cTn id="8" dur="1000" fill="hold"/>
                                        <p:tgtEl>
                                          <p:spTgt spid="82957"/>
                                        </p:tgtEl>
                                        <p:attrNameLst>
                                          <p:attrName>ppt_x</p:attrName>
                                        </p:attrNameLst>
                                      </p:cBhvr>
                                      <p:tavLst>
                                        <p:tav tm="0">
                                          <p:val>
                                            <p:strVal val="#ppt_x"/>
                                          </p:val>
                                        </p:tav>
                                        <p:tav tm="100000">
                                          <p:val>
                                            <p:strVal val="#ppt_x"/>
                                          </p:val>
                                        </p:tav>
                                      </p:tavLst>
                                    </p:anim>
                                    <p:anim calcmode="lin" valueType="num">
                                      <p:cBhvr>
                                        <p:cTn id="9" dur="900" decel="100000" fill="hold"/>
                                        <p:tgtEl>
                                          <p:spTgt spid="82957"/>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82957"/>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nodeType="clickEffect">
                                  <p:stCondLst>
                                    <p:cond delay="0"/>
                                  </p:stCondLst>
                                  <p:childTnLst>
                                    <p:set>
                                      <p:cBhvr>
                                        <p:cTn id="14" dur="1" fill="hold">
                                          <p:stCondLst>
                                            <p:cond delay="0"/>
                                          </p:stCondLst>
                                        </p:cTn>
                                        <p:tgtEl>
                                          <p:spTgt spid="82958"/>
                                        </p:tgtEl>
                                        <p:attrNameLst>
                                          <p:attrName>style.visibility</p:attrName>
                                        </p:attrNameLst>
                                      </p:cBhvr>
                                      <p:to>
                                        <p:strVal val="visible"/>
                                      </p:to>
                                    </p:set>
                                    <p:animEffect transition="in" filter="fade">
                                      <p:cBhvr>
                                        <p:cTn id="15" dur="1000"/>
                                        <p:tgtEl>
                                          <p:spTgt spid="82958"/>
                                        </p:tgtEl>
                                      </p:cBhvr>
                                    </p:animEffect>
                                    <p:anim calcmode="lin" valueType="num">
                                      <p:cBhvr>
                                        <p:cTn id="16" dur="1000" fill="hold"/>
                                        <p:tgtEl>
                                          <p:spTgt spid="82958"/>
                                        </p:tgtEl>
                                        <p:attrNameLst>
                                          <p:attrName>ppt_x</p:attrName>
                                        </p:attrNameLst>
                                      </p:cBhvr>
                                      <p:tavLst>
                                        <p:tav tm="0">
                                          <p:val>
                                            <p:strVal val="#ppt_x"/>
                                          </p:val>
                                        </p:tav>
                                        <p:tav tm="100000">
                                          <p:val>
                                            <p:strVal val="#ppt_x"/>
                                          </p:val>
                                        </p:tav>
                                      </p:tavLst>
                                    </p:anim>
                                    <p:anim calcmode="lin" valueType="num">
                                      <p:cBhvr>
                                        <p:cTn id="17" dur="900" decel="100000" fill="hold"/>
                                        <p:tgtEl>
                                          <p:spTgt spid="82958"/>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8295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arsoen_master slide">
  <a:themeElements>
    <a:clrScheme name="Larsoen_master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soen_master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arsoen_master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arsoen_master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arsoen_master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arsoen_master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arsoen_master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arsoen_master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arsoen_master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arsoen_master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arsoen_master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arsoen_master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arsoen_master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arsoen_master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arsoen_master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themeOverride>
</file>

<file path=docProps/app.xml><?xml version="1.0" encoding="utf-8"?>
<Properties xmlns="http://schemas.openxmlformats.org/officeDocument/2006/extended-properties" xmlns:vt="http://schemas.openxmlformats.org/officeDocument/2006/docPropsVTypes">
  <Template/>
  <TotalTime>2256</TotalTime>
  <Words>702</Words>
  <Application>Microsoft Office PowerPoint</Application>
  <PresentationFormat>On-screen Show (4:3)</PresentationFormat>
  <Paragraphs>98</Paragraphs>
  <Slides>22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Wingdings</vt:lpstr>
      <vt:lpstr>Symbol</vt:lpstr>
      <vt:lpstr>Larsoen_master slide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First Derivative Test</vt:lpstr>
      <vt:lpstr>The First Derivative Test</vt:lpstr>
      <vt:lpstr>The First Derivative Test</vt:lpstr>
      <vt:lpstr>Example 2 – Applying the First Derivative Test</vt:lpstr>
      <vt:lpstr>Example 2 – Solution</vt:lpstr>
      <vt:lpstr>Example 2 – Solution</vt:lpstr>
      <vt:lpstr>Example 2 – Solution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ssharma</dc:creator>
  <cp:lastModifiedBy>Sivasubramanian, Venkatesan</cp:lastModifiedBy>
  <cp:revision>433</cp:revision>
  <dcterms:created xsi:type="dcterms:W3CDTF">2008-11-21T04:28:28Z</dcterms:created>
  <dcterms:modified xsi:type="dcterms:W3CDTF">2018-08-01T09:23:41Z</dcterms:modified>
</cp:coreProperties>
</file>