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77" r:id="rId2"/>
    <p:sldId id="278" r:id="rId3"/>
    <p:sldId id="256" r:id="rId4"/>
    <p:sldId id="259" r:id="rId5"/>
    <p:sldId id="260" r:id="rId6"/>
    <p:sldId id="264" r:id="rId7"/>
    <p:sldId id="265" r:id="rId8"/>
    <p:sldId id="263" r:id="rId9"/>
    <p:sldId id="267" r:id="rId10"/>
    <p:sldId id="268" r:id="rId11"/>
    <p:sldId id="271" r:id="rId12"/>
    <p:sldId id="272" r:id="rId13"/>
    <p:sldId id="274" r:id="rId14"/>
    <p:sldId id="273" r:id="rId15"/>
    <p:sldId id="275" r:id="rId16"/>
    <p:sldId id="27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0066"/>
    <a:srgbClr val="FF3399"/>
    <a:srgbClr val="CC0099"/>
    <a:srgbClr val="009BAE"/>
    <a:srgbClr val="0099AC"/>
    <a:srgbClr val="007DBC"/>
    <a:srgbClr val="007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40" autoAdjust="0"/>
    <p:restoredTop sz="96187" autoAdjust="0"/>
  </p:normalViewPr>
  <p:slideViewPr>
    <p:cSldViewPr>
      <p:cViewPr varScale="1">
        <p:scale>
          <a:sx n="109" d="100"/>
          <a:sy n="109" d="100"/>
        </p:scale>
        <p:origin x="126"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1F12CFF-1DD0-4725-A966-05CB8935DD63}" type="slidenum">
              <a:rPr lang="en-US" altLang="en-US"/>
              <a:pPr>
                <a:defRPr/>
              </a:pPr>
              <a:t>‹#›</a:t>
            </a:fld>
            <a:endParaRPr lang="en-US" altLang="en-US"/>
          </a:p>
        </p:txBody>
      </p:sp>
    </p:spTree>
    <p:extLst>
      <p:ext uri="{BB962C8B-B14F-4D97-AF65-F5344CB8AC3E}">
        <p14:creationId xmlns:p14="http://schemas.microsoft.com/office/powerpoint/2010/main" val="36291341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A4765C-7265-41C5-96E1-5D80CF429213}" type="slidenum">
              <a:rPr lang="en-US" altLang="en-US"/>
              <a:pPr/>
              <a:t>2</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31894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1429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0839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75"/>
            <a:ext cx="2057400" cy="5373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75"/>
            <a:ext cx="6019800" cy="5373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81555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5638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7863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61907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1476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1964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5704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7395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4112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ounded Rectangle 11"/>
          <p:cNvSpPr/>
          <p:nvPr userDrawn="1"/>
        </p:nvSpPr>
        <p:spPr bwMode="auto">
          <a:xfrm>
            <a:off x="223838" y="304800"/>
            <a:ext cx="8839200" cy="727075"/>
          </a:xfrm>
          <a:prstGeom prst="roundRect">
            <a:avLst/>
          </a:prstGeom>
          <a:solidFill>
            <a:srgbClr val="F51F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7" name="Rectangle 2"/>
          <p:cNvSpPr>
            <a:spLocks noGrp="1" noChangeArrowheads="1"/>
          </p:cNvSpPr>
          <p:nvPr>
            <p:ph type="body" idx="1"/>
          </p:nvPr>
        </p:nvSpPr>
        <p:spPr bwMode="auto">
          <a:xfrm>
            <a:off x="457200" y="13081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3"/>
          <p:cNvSpPr>
            <a:spLocks noGrp="1" noChangeArrowheads="1"/>
          </p:cNvSpPr>
          <p:nvPr>
            <p:ph type="title"/>
          </p:nvPr>
        </p:nvSpPr>
        <p:spPr bwMode="auto">
          <a:xfrm>
            <a:off x="457200" y="460375"/>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endParaRPr lang="en-US"/>
          </a:p>
        </p:txBody>
      </p:sp>
      <p:sp>
        <p:nvSpPr>
          <p:cNvPr id="13324" name="Text Box 12"/>
          <p:cNvSpPr txBox="1">
            <a:spLocks noChangeArrowheads="1"/>
          </p:cNvSpPr>
          <p:nvPr userDrawn="1"/>
        </p:nvSpPr>
        <p:spPr bwMode="auto">
          <a:xfrm>
            <a:off x="8543925" y="6172200"/>
            <a:ext cx="600075" cy="366713"/>
          </a:xfrm>
          <a:prstGeom prst="rect">
            <a:avLst/>
          </a:prstGeom>
          <a:noFill/>
          <a:ln w="9525">
            <a:noFill/>
            <a:miter lim="800000"/>
            <a:headEnd/>
            <a:tailEnd/>
          </a:ln>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fld id="{FFC97413-B80C-435F-A6A2-35A6282B256E}" type="slidenum">
              <a:rPr lang="en-US" altLang="en-US" smtClean="0"/>
              <a:pPr eaLnBrk="1" hangingPunct="1">
                <a:spcBef>
                  <a:spcPct val="50000"/>
                </a:spcBef>
                <a:defRPr/>
              </a:pPr>
              <a:t>‹#›</a:t>
            </a:fld>
            <a:endParaRPr lang="en-US" altLang="en-US" smtClean="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074" name="Group 6" descr="Cover page.&#10;"/>
          <p:cNvGrpSpPr>
            <a:grpSpLocks/>
          </p:cNvGrpSpPr>
          <p:nvPr/>
        </p:nvGrpSpPr>
        <p:grpSpPr bwMode="auto">
          <a:xfrm>
            <a:off x="0" y="0"/>
            <a:ext cx="9144000" cy="6324600"/>
            <a:chOff x="0" y="266400"/>
            <a:chExt cx="9144000" cy="6325200"/>
          </a:xfrm>
        </p:grpSpPr>
        <p:sp>
          <p:nvSpPr>
            <p:cNvPr id="8" name="Rectangle 7"/>
            <p:cNvSpPr/>
            <p:nvPr/>
          </p:nvSpPr>
          <p:spPr>
            <a:xfrm>
              <a:off x="0" y="266400"/>
              <a:ext cx="9144000" cy="6325200"/>
            </a:xfrm>
            <a:prstGeom prst="rect">
              <a:avLst/>
            </a:prstGeom>
            <a:solidFill>
              <a:srgbClr val="D7181E"/>
            </a:solidFill>
            <a:ln>
              <a:noFill/>
            </a:ln>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IN"/>
            </a:p>
          </p:txBody>
        </p:sp>
        <p:sp>
          <p:nvSpPr>
            <p:cNvPr id="9" name="Round Diagonal Corner Rectangle 8"/>
            <p:cNvSpPr>
              <a:spLocks noChangeAspect="1"/>
            </p:cNvSpPr>
            <p:nvPr/>
          </p:nvSpPr>
          <p:spPr>
            <a:xfrm>
              <a:off x="112713" y="369598"/>
              <a:ext cx="8918575" cy="6118805"/>
            </a:xfrm>
            <a:prstGeom prst="round2Diag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grpSp>
      <p:sp>
        <p:nvSpPr>
          <p:cNvPr id="3075" name="Text Box 3"/>
          <p:cNvSpPr txBox="1">
            <a:spLocks noChangeArrowheads="1"/>
          </p:cNvSpPr>
          <p:nvPr/>
        </p:nvSpPr>
        <p:spPr bwMode="auto">
          <a:xfrm>
            <a:off x="2209800" y="152400"/>
            <a:ext cx="6819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IN" altLang="en-US" sz="4000" b="1">
                <a:cs typeface="Arial" panose="020B0604020202020204" pitchFamily="34" charset="0"/>
              </a:rPr>
              <a:t>Applications of Differentiation</a:t>
            </a:r>
            <a:endParaRPr lang="en-US" altLang="en-US" sz="4000" b="1">
              <a:cs typeface="Arial" panose="020B0604020202020204" pitchFamily="34" charset="0"/>
            </a:endParaRPr>
          </a:p>
        </p:txBody>
      </p:sp>
      <p:sp>
        <p:nvSpPr>
          <p:cNvPr id="3076" name="Text Box 4"/>
          <p:cNvSpPr txBox="1">
            <a:spLocks noChangeArrowheads="1"/>
          </p:cNvSpPr>
          <p:nvPr/>
        </p:nvSpPr>
        <p:spPr bwMode="auto">
          <a:xfrm>
            <a:off x="704850" y="292100"/>
            <a:ext cx="10477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8000" b="1">
                <a:solidFill>
                  <a:schemeClr val="bg1"/>
                </a:solidFill>
              </a:rPr>
              <a:t>P</a:t>
            </a:r>
          </a:p>
        </p:txBody>
      </p:sp>
      <p:sp>
        <p:nvSpPr>
          <p:cNvPr id="3077" name="Text Box 5"/>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
        <p:nvSpPr>
          <p:cNvPr id="3078" name="Text Box 4"/>
          <p:cNvSpPr txBox="1">
            <a:spLocks noChangeArrowheads="1"/>
          </p:cNvSpPr>
          <p:nvPr/>
        </p:nvSpPr>
        <p:spPr bwMode="auto">
          <a:xfrm>
            <a:off x="1139825" y="228600"/>
            <a:ext cx="5365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8000" b="1">
                <a:solidFill>
                  <a:srgbClr val="E72D36"/>
                </a:solidFill>
              </a:rPr>
              <a:t>3</a:t>
            </a:r>
          </a:p>
        </p:txBody>
      </p:sp>
      <p:pic>
        <p:nvPicPr>
          <p:cNvPr id="3079" name="Picture 1" descr="Cover page.&#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47800"/>
            <a:ext cx="7939087"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3315" name="Rectangle 7"/>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Note that this </a:t>
            </a:r>
            <a:r>
              <a:rPr lang="en-US" altLang="en-US" i="1"/>
              <a:t>x</a:t>
            </a:r>
            <a:r>
              <a:rPr lang="en-US" altLang="en-US"/>
              <a:t>-value lies in the open interval (1, 2), as shown in Figure 3.9.</a:t>
            </a:r>
          </a:p>
        </p:txBody>
      </p:sp>
      <p:sp>
        <p:nvSpPr>
          <p:cNvPr id="13316" name="Text Box 13"/>
          <p:cNvSpPr txBox="1">
            <a:spLocks noChangeArrowheads="1"/>
          </p:cNvSpPr>
          <p:nvPr/>
        </p:nvSpPr>
        <p:spPr bwMode="auto">
          <a:xfrm>
            <a:off x="3886200" y="6248400"/>
            <a:ext cx="904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Figure 3.9</a:t>
            </a:r>
          </a:p>
        </p:txBody>
      </p:sp>
      <p:pic>
        <p:nvPicPr>
          <p:cNvPr id="13317" name="Picture 16" descr="The image consists of a visual representation and a caption. Visual representation. An upward opening parabola and a horizontal line are graphed on the x y coordinate plane. The graph is symmetric with respect to the vertical line x = 3/2. The parabola is labeled f(x) = x^2 minus 3 x + 2. It enters the top left of the viewing window in the second quadrant, goes down and to the right, intersects the positive y axis at (0, 2), enters the first quadrant, intersects the positive x axis at the closed point (1, 0), reaches a low point at the vertex (3/2, negative 0.25) in the fourth quadrant which is a closed point and where f prime (3/2) = 0. The parabola then goes up and to the right, intersects the positive x axis at the closed point (2, 0), and exits the top right of the viewing window in the first quadrant. The horizontal line is labeled horizontal tangent. It is graphed below the parabola and touches the parabola in exactly one point, which is at the low point of the parabola. Caption. The x value for which f prime (x) = 0 is between the two x-intercepts.&#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362200"/>
            <a:ext cx="3248025"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457200" y="3200400"/>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a:cs typeface="Arial" panose="020B0604020202020204" pitchFamily="34" charset="0"/>
              </a:rPr>
              <a:t>The Mean Value Theorem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47688" y="319088"/>
            <a:ext cx="8229600" cy="685800"/>
          </a:xfrm>
          <a:noFill/>
        </p:spPr>
        <p:txBody>
          <a:bodyPr/>
          <a:lstStyle/>
          <a:p>
            <a:pPr eaLnBrk="1" hangingPunct="1"/>
            <a:r>
              <a:rPr lang="en-US" altLang="en-US" sz="4000" smtClean="0">
                <a:solidFill>
                  <a:schemeClr val="bg1"/>
                </a:solidFill>
              </a:rPr>
              <a:t>The Mean Value Theorem</a:t>
            </a:r>
          </a:p>
        </p:txBody>
      </p:sp>
      <p:sp>
        <p:nvSpPr>
          <p:cNvPr id="15363" name="Rectangle 3"/>
          <p:cNvSpPr>
            <a:spLocks noGrp="1" noChangeArrowheads="1"/>
          </p:cNvSpPr>
          <p:nvPr>
            <p:ph type="body" idx="1"/>
          </p:nvPr>
        </p:nvSpPr>
        <p:spPr>
          <a:xfrm>
            <a:off x="457200" y="1370013"/>
            <a:ext cx="8229600" cy="5256212"/>
          </a:xfrm>
          <a:noFill/>
        </p:spPr>
        <p:txBody>
          <a:bodyPr/>
          <a:lstStyle/>
          <a:p>
            <a:pPr marL="0" indent="0" eaLnBrk="1" hangingPunct="1">
              <a:buFont typeface="Wingdings" panose="05000000000000000000" pitchFamily="2" charset="2"/>
              <a:buNone/>
            </a:pPr>
            <a:r>
              <a:rPr lang="en-US" altLang="en-US" smtClean="0"/>
              <a:t>Rolle’s Theorem can be used to prove another     theorem—the </a:t>
            </a:r>
            <a:r>
              <a:rPr lang="en-US" altLang="en-US" b="1" smtClean="0"/>
              <a:t>Mean Value Theorem.</a:t>
            </a:r>
          </a:p>
        </p:txBody>
      </p:sp>
      <p:pic>
        <p:nvPicPr>
          <p:cNvPr id="15364" name="Picture 6" descr="Theorem 3.4. The mean value theorem. If f is continuous on the closed interval [a, b] and differentiable on the open interval (a, b), then there exists a number c in (a, b) such that f prime (c) = (f(b) minus f(a))/(b minus a).&#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667000"/>
            <a:ext cx="779145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47688" y="319088"/>
            <a:ext cx="8226425" cy="685800"/>
          </a:xfrm>
          <a:noFill/>
        </p:spPr>
        <p:txBody>
          <a:bodyPr/>
          <a:lstStyle/>
          <a:p>
            <a:pPr eaLnBrk="1" hangingPunct="1"/>
            <a:r>
              <a:rPr lang="en-US" altLang="en-US" sz="3800" smtClean="0">
                <a:solidFill>
                  <a:schemeClr val="bg1"/>
                </a:solidFill>
              </a:rPr>
              <a:t>Example 3 – </a:t>
            </a:r>
            <a:r>
              <a:rPr lang="en-US" altLang="en-US" sz="3800" i="1" smtClean="0">
                <a:solidFill>
                  <a:schemeClr val="bg1"/>
                </a:solidFill>
              </a:rPr>
              <a:t>Finding a Tangent Line</a:t>
            </a:r>
          </a:p>
        </p:txBody>
      </p:sp>
      <p:sp>
        <p:nvSpPr>
          <p:cNvPr id="16387" name="Rectangle 3"/>
          <p:cNvSpPr>
            <a:spLocks noGrp="1" noChangeArrowheads="1"/>
          </p:cNvSpPr>
          <p:nvPr>
            <p:ph type="body" idx="1"/>
          </p:nvPr>
        </p:nvSpPr>
        <p:spPr>
          <a:xfrm>
            <a:off x="457200" y="1371600"/>
            <a:ext cx="8229600" cy="5256213"/>
          </a:xfrm>
          <a:noFill/>
        </p:spPr>
        <p:txBody>
          <a:bodyPr/>
          <a:lstStyle/>
          <a:p>
            <a:pPr marL="0" indent="0" eaLnBrk="1" hangingPunct="1">
              <a:buFont typeface="Wingdings" panose="05000000000000000000" pitchFamily="2" charset="2"/>
              <a:buNone/>
            </a:pPr>
            <a:r>
              <a:rPr lang="en-US" altLang="en-US" smtClean="0"/>
              <a:t>For </a:t>
            </a:r>
            <a:r>
              <a:rPr lang="en-US" altLang="en-US" i="1" smtClean="0"/>
              <a:t>f</a:t>
            </a:r>
            <a:r>
              <a:rPr lang="en-US" altLang="en-US" smtClean="0"/>
              <a:t>(</a:t>
            </a:r>
            <a:r>
              <a:rPr lang="en-US" altLang="en-US" i="1" smtClean="0"/>
              <a:t>x</a:t>
            </a:r>
            <a:r>
              <a:rPr lang="en-US" altLang="en-US" smtClean="0"/>
              <a:t>) = 5 – (4/</a:t>
            </a:r>
            <a:r>
              <a:rPr lang="en-US" altLang="en-US" i="1" smtClean="0"/>
              <a:t>x</a:t>
            </a:r>
            <a:r>
              <a:rPr lang="en-US" altLang="en-US" smtClean="0"/>
              <a:t>), find all values of </a:t>
            </a:r>
            <a:r>
              <a:rPr lang="en-US" altLang="en-US" i="1" smtClean="0"/>
              <a:t>c</a:t>
            </a:r>
            <a:r>
              <a:rPr lang="en-US" altLang="en-US" smtClean="0"/>
              <a:t> in the open interval (1, 4) such that </a:t>
            </a:r>
          </a:p>
        </p:txBody>
      </p:sp>
      <p:sp>
        <p:nvSpPr>
          <p:cNvPr id="50183" name="Rectangle 7"/>
          <p:cNvSpPr>
            <a:spLocks noChangeArrowheads="1"/>
          </p:cNvSpPr>
          <p:nvPr/>
        </p:nvSpPr>
        <p:spPr bwMode="auto">
          <a:xfrm>
            <a:off x="455613" y="3035300"/>
            <a:ext cx="81216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solidFill>
                  <a:srgbClr val="D7181E"/>
                </a:solidFill>
                <a:cs typeface="Arial" panose="020B0604020202020204" pitchFamily="34" charset="0"/>
              </a:rPr>
              <a:t>Solution:</a:t>
            </a:r>
          </a:p>
          <a:p>
            <a:pPr eaLnBrk="1" hangingPunct="1">
              <a:spcBef>
                <a:spcPct val="0"/>
              </a:spcBef>
              <a:buFontTx/>
              <a:buNone/>
            </a:pPr>
            <a:r>
              <a:rPr lang="en-US" altLang="en-US"/>
              <a:t>The slope of the secant line through (1, </a:t>
            </a:r>
            <a:r>
              <a:rPr lang="en-US" altLang="en-US" i="1"/>
              <a:t>f</a:t>
            </a:r>
            <a:r>
              <a:rPr lang="en-US" altLang="en-US"/>
              <a:t>(1)) and (4, </a:t>
            </a:r>
            <a:r>
              <a:rPr lang="en-US" altLang="en-US" i="1"/>
              <a:t>f</a:t>
            </a:r>
            <a:r>
              <a:rPr lang="en-US" altLang="en-US"/>
              <a:t>(4)) is</a:t>
            </a:r>
          </a:p>
        </p:txBody>
      </p:sp>
      <p:pic>
        <p:nvPicPr>
          <p:cNvPr id="16389" name="Picture 8" descr="f prime (c) = (f(4) minus f(1))/(4 minus 1).&#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2262188"/>
            <a:ext cx="2738437"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6" name="Text Box 10"/>
          <p:cNvSpPr txBox="1">
            <a:spLocks noChangeArrowheads="1"/>
          </p:cNvSpPr>
          <p:nvPr/>
        </p:nvSpPr>
        <p:spPr bwMode="auto">
          <a:xfrm>
            <a:off x="455613" y="5343525"/>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Note that the function satisfies the conditions of the Mean Value Theorem.</a:t>
            </a:r>
          </a:p>
        </p:txBody>
      </p:sp>
      <p:pic>
        <p:nvPicPr>
          <p:cNvPr id="50187" name="Picture 11" descr="(f(4) minus f(1))/(4 minus 1) = (4 minus 1)/(4 minus 1) = 1. Slope of secant lin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6350" y="4171950"/>
            <a:ext cx="634365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0183"/>
                                        </p:tgtEl>
                                        <p:attrNameLst>
                                          <p:attrName>style.visibility</p:attrName>
                                        </p:attrNameLst>
                                      </p:cBhvr>
                                      <p:to>
                                        <p:strVal val="visible"/>
                                      </p:to>
                                    </p:set>
                                    <p:animEffect transition="in" filter="fade">
                                      <p:cBhvr>
                                        <p:cTn id="7" dur="1000"/>
                                        <p:tgtEl>
                                          <p:spTgt spid="50183"/>
                                        </p:tgtEl>
                                      </p:cBhvr>
                                    </p:animEffect>
                                    <p:anim calcmode="lin" valueType="num">
                                      <p:cBhvr>
                                        <p:cTn id="8" dur="1000" fill="hold"/>
                                        <p:tgtEl>
                                          <p:spTgt spid="50183"/>
                                        </p:tgtEl>
                                        <p:attrNameLst>
                                          <p:attrName>ppt_x</p:attrName>
                                        </p:attrNameLst>
                                      </p:cBhvr>
                                      <p:tavLst>
                                        <p:tav tm="0">
                                          <p:val>
                                            <p:strVal val="#ppt_x"/>
                                          </p:val>
                                        </p:tav>
                                        <p:tav tm="100000">
                                          <p:val>
                                            <p:strVal val="#ppt_x"/>
                                          </p:val>
                                        </p:tav>
                                      </p:tavLst>
                                    </p:anim>
                                    <p:anim calcmode="lin" valueType="num">
                                      <p:cBhvr>
                                        <p:cTn id="9" dur="900" decel="100000" fill="hold"/>
                                        <p:tgtEl>
                                          <p:spTgt spid="5018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0183"/>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50187"/>
                                        </p:tgtEl>
                                        <p:attrNameLst>
                                          <p:attrName>style.visibility</p:attrName>
                                        </p:attrNameLst>
                                      </p:cBhvr>
                                      <p:to>
                                        <p:strVal val="visible"/>
                                      </p:to>
                                    </p:set>
                                    <p:animEffect transition="in" filter="fade">
                                      <p:cBhvr>
                                        <p:cTn id="13" dur="1000"/>
                                        <p:tgtEl>
                                          <p:spTgt spid="50187"/>
                                        </p:tgtEl>
                                      </p:cBhvr>
                                    </p:animEffect>
                                    <p:anim calcmode="lin" valueType="num">
                                      <p:cBhvr>
                                        <p:cTn id="14" dur="1000" fill="hold"/>
                                        <p:tgtEl>
                                          <p:spTgt spid="50187"/>
                                        </p:tgtEl>
                                        <p:attrNameLst>
                                          <p:attrName>ppt_x</p:attrName>
                                        </p:attrNameLst>
                                      </p:cBhvr>
                                      <p:tavLst>
                                        <p:tav tm="0">
                                          <p:val>
                                            <p:strVal val="#ppt_x"/>
                                          </p:val>
                                        </p:tav>
                                        <p:tav tm="100000">
                                          <p:val>
                                            <p:strVal val="#ppt_x"/>
                                          </p:val>
                                        </p:tav>
                                      </p:tavLst>
                                    </p:anim>
                                    <p:anim calcmode="lin" valueType="num">
                                      <p:cBhvr>
                                        <p:cTn id="15" dur="900" decel="100000" fill="hold"/>
                                        <p:tgtEl>
                                          <p:spTgt spid="50187"/>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0187"/>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animEffect transition="in" filter="fade">
                                      <p:cBhvr>
                                        <p:cTn id="21" dur="1000"/>
                                        <p:tgtEl>
                                          <p:spTgt spid="50186"/>
                                        </p:tgtEl>
                                      </p:cBhvr>
                                    </p:animEffect>
                                    <p:anim calcmode="lin" valueType="num">
                                      <p:cBhvr>
                                        <p:cTn id="22" dur="1000" fill="hold"/>
                                        <p:tgtEl>
                                          <p:spTgt spid="50186"/>
                                        </p:tgtEl>
                                        <p:attrNameLst>
                                          <p:attrName>ppt_x</p:attrName>
                                        </p:attrNameLst>
                                      </p:cBhvr>
                                      <p:tavLst>
                                        <p:tav tm="0">
                                          <p:val>
                                            <p:strVal val="#ppt_x"/>
                                          </p:val>
                                        </p:tav>
                                        <p:tav tm="100000">
                                          <p:val>
                                            <p:strVal val="#ppt_x"/>
                                          </p:val>
                                        </p:tav>
                                      </p:tavLst>
                                    </p:anim>
                                    <p:anim calcmode="lin" valueType="num">
                                      <p:cBhvr>
                                        <p:cTn id="23" dur="900" decel="100000" fill="hold"/>
                                        <p:tgtEl>
                                          <p:spTgt spid="5018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018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47688" y="319088"/>
            <a:ext cx="8229600" cy="685800"/>
          </a:xfrm>
          <a:noFill/>
        </p:spPr>
        <p:txBody>
          <a:bodyPr/>
          <a:lstStyle/>
          <a:p>
            <a:pPr eaLnBrk="1" hangingPunct="1"/>
            <a:r>
              <a:rPr lang="en-US" altLang="en-US" sz="4000" smtClean="0">
                <a:solidFill>
                  <a:schemeClr val="bg1"/>
                </a:solidFill>
              </a:rPr>
              <a:t>Example 3 – </a:t>
            </a:r>
            <a:r>
              <a:rPr lang="en-US" altLang="en-US" sz="4000" i="1" smtClean="0">
                <a:solidFill>
                  <a:schemeClr val="bg1"/>
                </a:solidFill>
              </a:rPr>
              <a:t>Solution</a:t>
            </a:r>
          </a:p>
        </p:txBody>
      </p:sp>
      <p:sp>
        <p:nvSpPr>
          <p:cNvPr id="49159" name="Rectangle 7"/>
          <p:cNvSpPr>
            <a:spLocks noGrp="1" noChangeArrowheads="1"/>
          </p:cNvSpPr>
          <p:nvPr>
            <p:ph type="body" idx="1"/>
          </p:nvPr>
        </p:nvSpPr>
        <p:spPr>
          <a:xfrm>
            <a:off x="455613" y="1370013"/>
            <a:ext cx="8226425" cy="5256212"/>
          </a:xfrm>
          <a:noFill/>
        </p:spPr>
        <p:txBody>
          <a:bodyPr/>
          <a:lstStyle/>
          <a:p>
            <a:pPr marL="0" indent="0" eaLnBrk="1" hangingPunct="1">
              <a:buFont typeface="Wingdings" panose="05000000000000000000" pitchFamily="2" charset="2"/>
              <a:buNone/>
            </a:pPr>
            <a:r>
              <a:rPr lang="en-US" altLang="en-US" smtClean="0"/>
              <a:t>That is, </a:t>
            </a:r>
            <a:r>
              <a:rPr lang="en-US" altLang="en-US" i="1" smtClean="0"/>
              <a:t>f </a:t>
            </a:r>
            <a:r>
              <a:rPr lang="en-US" altLang="en-US" smtClean="0"/>
              <a:t>is continuous on the interval [1, 4] and differentiable on the interval (1, 4).</a:t>
            </a:r>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r>
              <a:rPr lang="en-US" altLang="en-US" smtClean="0"/>
              <a:t>So, there exists at least one number </a:t>
            </a:r>
            <a:r>
              <a:rPr lang="en-US" altLang="en-US" i="1" smtClean="0"/>
              <a:t>c </a:t>
            </a:r>
            <a:r>
              <a:rPr lang="en-US" altLang="en-US" smtClean="0"/>
              <a:t>in (1, 4) such that  </a:t>
            </a:r>
            <a:r>
              <a:rPr lang="en-US" altLang="en-US" i="1" smtClean="0"/>
              <a:t/>
            </a:r>
            <a:br>
              <a:rPr lang="en-US" altLang="en-US" i="1" smtClean="0"/>
            </a:br>
            <a:r>
              <a:rPr lang="en-US" altLang="en-US" i="1" smtClean="0"/>
              <a:t>f</a:t>
            </a:r>
            <a:r>
              <a:rPr lang="en-US" altLang="en-US" sz="800" smtClean="0">
                <a:sym typeface="Symbol" panose="05050102010706020507" pitchFamily="18" charset="2"/>
              </a:rPr>
              <a:t> </a:t>
            </a:r>
            <a:r>
              <a:rPr lang="en-US" altLang="en-US" smtClean="0">
                <a:sym typeface="Symbol" panose="05050102010706020507" pitchFamily="18" charset="2"/>
              </a:rPr>
              <a:t></a:t>
            </a:r>
            <a:r>
              <a:rPr lang="en-US" altLang="en-US" smtClean="0"/>
              <a:t>(</a:t>
            </a:r>
            <a:r>
              <a:rPr lang="en-US" altLang="en-US" i="1" smtClean="0"/>
              <a:t>c</a:t>
            </a:r>
            <a:r>
              <a:rPr lang="en-US" altLang="en-US" smtClean="0"/>
              <a:t>) = 1.</a:t>
            </a:r>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r>
              <a:rPr lang="en-US" altLang="en-US" smtClean="0"/>
              <a:t>Solving the equation </a:t>
            </a:r>
            <a:r>
              <a:rPr lang="en-US" altLang="en-US" i="1" smtClean="0"/>
              <a:t>f</a:t>
            </a:r>
            <a:r>
              <a:rPr lang="en-US" altLang="en-US" sz="800" smtClean="0">
                <a:sym typeface="Symbol" panose="05050102010706020507" pitchFamily="18" charset="2"/>
              </a:rPr>
              <a:t> </a:t>
            </a:r>
            <a:r>
              <a:rPr lang="en-US" altLang="en-US" smtClean="0">
                <a:sym typeface="Symbol" panose="05050102010706020507" pitchFamily="18" charset="2"/>
              </a:rPr>
              <a:t></a:t>
            </a:r>
            <a:r>
              <a:rPr lang="en-US" altLang="en-US" smtClean="0"/>
              <a:t>(</a:t>
            </a:r>
            <a:r>
              <a:rPr lang="en-US" altLang="en-US" i="1" smtClean="0"/>
              <a:t>x</a:t>
            </a:r>
            <a:r>
              <a:rPr lang="en-US" altLang="en-US" smtClean="0"/>
              <a:t>) = 1 yields</a:t>
            </a:r>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endParaRPr lang="en-US" altLang="en-US" smtClean="0"/>
          </a:p>
          <a:p>
            <a:pPr marL="0" indent="0" eaLnBrk="1" hangingPunct="1">
              <a:buFont typeface="Wingdings" panose="05000000000000000000" pitchFamily="2" charset="2"/>
              <a:buNone/>
            </a:pPr>
            <a:r>
              <a:rPr lang="en-US" altLang="en-US" smtClean="0"/>
              <a:t>which implies that </a:t>
            </a:r>
            <a:r>
              <a:rPr lang="en-US" altLang="en-US" i="1" smtClean="0"/>
              <a:t>x </a:t>
            </a:r>
            <a:r>
              <a:rPr lang="en-US" altLang="en-US" smtClean="0"/>
              <a:t>=</a:t>
            </a:r>
            <a:r>
              <a:rPr lang="en-US" altLang="en-US" i="1" smtClean="0"/>
              <a:t> </a:t>
            </a:r>
            <a:r>
              <a:rPr lang="en-US" altLang="en-US" i="1" smtClean="0">
                <a:cs typeface="Arial" panose="020B0604020202020204" pitchFamily="34" charset="0"/>
              </a:rPr>
              <a:t>± </a:t>
            </a:r>
            <a:r>
              <a:rPr lang="en-US" altLang="en-US" smtClean="0">
                <a:cs typeface="Arial" panose="020B0604020202020204" pitchFamily="34" charset="0"/>
              </a:rPr>
              <a:t>2</a:t>
            </a:r>
            <a:r>
              <a:rPr lang="en-US" altLang="en-US" i="1" smtClean="0">
                <a:cs typeface="Arial" panose="020B0604020202020204" pitchFamily="34" charset="0"/>
              </a:rPr>
              <a:t>. </a:t>
            </a:r>
          </a:p>
          <a:p>
            <a:pPr marL="0" indent="0" eaLnBrk="1" hangingPunct="1">
              <a:buFont typeface="Wingdings" panose="05000000000000000000" pitchFamily="2" charset="2"/>
              <a:buNone/>
            </a:pPr>
            <a:endParaRPr lang="en-US" altLang="en-US" i="1" smtClean="0">
              <a:cs typeface="Arial" panose="020B0604020202020204" pitchFamily="34" charset="0"/>
            </a:endParaRPr>
          </a:p>
        </p:txBody>
      </p:sp>
      <p:pic>
        <p:nvPicPr>
          <p:cNvPr id="49166" name="Picture 14" descr="4/(x^2) = 1. Set f prime (x) equal to 1.&#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419600"/>
            <a:ext cx="58610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49159">
                                            <p:txEl>
                                              <p:pRg st="2" end="2"/>
                                            </p:txEl>
                                          </p:spTgt>
                                        </p:tgtEl>
                                        <p:attrNameLst>
                                          <p:attrName>style.visibility</p:attrName>
                                        </p:attrNameLst>
                                      </p:cBhvr>
                                      <p:to>
                                        <p:strVal val="visible"/>
                                      </p:to>
                                    </p:set>
                                    <p:animEffect transition="in" filter="fade">
                                      <p:cBhvr>
                                        <p:cTn id="7" dur="1000"/>
                                        <p:tgtEl>
                                          <p:spTgt spid="49159">
                                            <p:txEl>
                                              <p:pRg st="2" end="2"/>
                                            </p:txEl>
                                          </p:spTgt>
                                        </p:tgtEl>
                                      </p:cBhvr>
                                    </p:animEffect>
                                    <p:anim calcmode="lin" valueType="num">
                                      <p:cBhvr>
                                        <p:cTn id="8" dur="1000" fill="hold"/>
                                        <p:tgtEl>
                                          <p:spTgt spid="49159">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9159">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915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49159">
                                            <p:txEl>
                                              <p:pRg st="4" end="4"/>
                                            </p:txEl>
                                          </p:spTgt>
                                        </p:tgtEl>
                                        <p:attrNameLst>
                                          <p:attrName>style.visibility</p:attrName>
                                        </p:attrNameLst>
                                      </p:cBhvr>
                                      <p:to>
                                        <p:strVal val="visible"/>
                                      </p:to>
                                    </p:set>
                                    <p:animEffect transition="in" filter="fade">
                                      <p:cBhvr>
                                        <p:cTn id="15" dur="1000"/>
                                        <p:tgtEl>
                                          <p:spTgt spid="49159">
                                            <p:txEl>
                                              <p:pRg st="4" end="4"/>
                                            </p:txEl>
                                          </p:spTgt>
                                        </p:tgtEl>
                                      </p:cBhvr>
                                    </p:animEffect>
                                    <p:anim calcmode="lin" valueType="num">
                                      <p:cBhvr>
                                        <p:cTn id="16" dur="1000" fill="hold"/>
                                        <p:tgtEl>
                                          <p:spTgt spid="49159">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9159">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9159">
                                            <p:txEl>
                                              <p:pRg st="4" end="4"/>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9159">
                                            <p:txEl>
                                              <p:pRg st="7" end="7"/>
                                            </p:txEl>
                                          </p:spTgt>
                                        </p:tgtEl>
                                        <p:attrNameLst>
                                          <p:attrName>style.visibility</p:attrName>
                                        </p:attrNameLst>
                                      </p:cBhvr>
                                      <p:to>
                                        <p:strVal val="visible"/>
                                      </p:to>
                                    </p:set>
                                    <p:animEffect transition="in" filter="fade">
                                      <p:cBhvr>
                                        <p:cTn id="21" dur="1000"/>
                                        <p:tgtEl>
                                          <p:spTgt spid="49159">
                                            <p:txEl>
                                              <p:pRg st="7" end="7"/>
                                            </p:txEl>
                                          </p:spTgt>
                                        </p:tgtEl>
                                      </p:cBhvr>
                                    </p:animEffect>
                                    <p:anim calcmode="lin" valueType="num">
                                      <p:cBhvr>
                                        <p:cTn id="22" dur="1000" fill="hold"/>
                                        <p:tgtEl>
                                          <p:spTgt spid="49159">
                                            <p:txEl>
                                              <p:pRg st="7" end="7"/>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9159">
                                            <p:txEl>
                                              <p:pRg st="7" end="7"/>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9159">
                                            <p:txEl>
                                              <p:pRg st="7" end="7"/>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49166"/>
                                        </p:tgtEl>
                                        <p:attrNameLst>
                                          <p:attrName>style.visibility</p:attrName>
                                        </p:attrNameLst>
                                      </p:cBhvr>
                                      <p:to>
                                        <p:strVal val="visible"/>
                                      </p:to>
                                    </p:set>
                                    <p:animEffect transition="in" filter="fade">
                                      <p:cBhvr>
                                        <p:cTn id="27" dur="1000"/>
                                        <p:tgtEl>
                                          <p:spTgt spid="49166"/>
                                        </p:tgtEl>
                                      </p:cBhvr>
                                    </p:animEffect>
                                    <p:anim calcmode="lin" valueType="num">
                                      <p:cBhvr>
                                        <p:cTn id="28" dur="1000" fill="hold"/>
                                        <p:tgtEl>
                                          <p:spTgt spid="49166"/>
                                        </p:tgtEl>
                                        <p:attrNameLst>
                                          <p:attrName>ppt_x</p:attrName>
                                        </p:attrNameLst>
                                      </p:cBhvr>
                                      <p:tavLst>
                                        <p:tav tm="0">
                                          <p:val>
                                            <p:strVal val="#ppt_x"/>
                                          </p:val>
                                        </p:tav>
                                        <p:tav tm="100000">
                                          <p:val>
                                            <p:strVal val="#ppt_x"/>
                                          </p:val>
                                        </p:tav>
                                      </p:tavLst>
                                    </p:anim>
                                    <p:anim calcmode="lin" valueType="num">
                                      <p:cBhvr>
                                        <p:cTn id="29" dur="900" decel="100000" fill="hold"/>
                                        <p:tgtEl>
                                          <p:spTgt spid="49166"/>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91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5613" y="1370013"/>
            <a:ext cx="8226425" cy="5256212"/>
          </a:xfrm>
          <a:noFill/>
        </p:spPr>
        <p:txBody>
          <a:bodyPr/>
          <a:lstStyle/>
          <a:p>
            <a:pPr marL="0" indent="0" eaLnBrk="1" hangingPunct="1">
              <a:buFont typeface="Wingdings" panose="05000000000000000000" pitchFamily="2" charset="2"/>
              <a:buNone/>
            </a:pPr>
            <a:r>
              <a:rPr lang="en-US" altLang="en-US" smtClean="0"/>
              <a:t>So, in the interval (1, 4), you can conclude that </a:t>
            </a:r>
            <a:r>
              <a:rPr lang="en-US" altLang="en-US" i="1" smtClean="0"/>
              <a:t>c </a:t>
            </a:r>
            <a:r>
              <a:rPr lang="en-US" altLang="en-US" smtClean="0"/>
              <a:t>=</a:t>
            </a:r>
            <a:r>
              <a:rPr lang="en-US" altLang="en-US" i="1" smtClean="0"/>
              <a:t> </a:t>
            </a:r>
            <a:r>
              <a:rPr lang="en-US" altLang="en-US" smtClean="0"/>
              <a:t>2, as shown in Figure 3.13.</a:t>
            </a:r>
          </a:p>
        </p:txBody>
      </p:sp>
      <p:sp>
        <p:nvSpPr>
          <p:cNvPr id="18435" name="Text Box 6"/>
          <p:cNvSpPr txBox="1">
            <a:spLocks noChangeArrowheads="1"/>
          </p:cNvSpPr>
          <p:nvPr/>
        </p:nvSpPr>
        <p:spPr bwMode="auto">
          <a:xfrm>
            <a:off x="3817938" y="6057900"/>
            <a:ext cx="989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Figure 3.13</a:t>
            </a:r>
          </a:p>
        </p:txBody>
      </p:sp>
      <p:sp>
        <p:nvSpPr>
          <p:cNvPr id="18436" name="Rectangle 10"/>
          <p:cNvSpPr>
            <a:spLocks noGrp="1" noChangeArrowheads="1"/>
          </p:cNvSpPr>
          <p:nvPr>
            <p:ph type="title"/>
          </p:nvPr>
        </p:nvSpPr>
        <p:spPr>
          <a:xfrm>
            <a:off x="547688" y="319088"/>
            <a:ext cx="8229600" cy="685800"/>
          </a:xfrm>
          <a:noFill/>
        </p:spPr>
        <p:txBody>
          <a:bodyPr/>
          <a:lstStyle/>
          <a:p>
            <a:pPr eaLnBrk="1" hangingPunct="1"/>
            <a:r>
              <a:rPr lang="en-US" altLang="en-US" sz="4000" smtClean="0">
                <a:solidFill>
                  <a:schemeClr val="bg1"/>
                </a:solidFill>
              </a:rPr>
              <a:t>Example 3 – </a:t>
            </a:r>
            <a:r>
              <a:rPr lang="en-US" altLang="en-US" sz="4000" i="1" smtClean="0">
                <a:solidFill>
                  <a:schemeClr val="bg1"/>
                </a:solidFill>
              </a:rPr>
              <a:t>Solution</a:t>
            </a:r>
          </a:p>
        </p:txBody>
      </p:sp>
      <p:pic>
        <p:nvPicPr>
          <p:cNvPr id="18437" name="Picture 11" descr="The image consists of a visual representation and a caption. Visual representation. A curve and two lines are graphed on the x y coordinate plane. The curve is labeled f(x) = 5 minus 4/x. It enters the bottom of the viewing window in the fourth quadrant, goes up and to the right with decreasing steepness, enters the first quadrant, passes through the closed points (1, 1), (2, 3), (4, 4), and exits the right of the viewing window. One line is labeled tangent line. It is graphed above the curve. It goes up and to the right in the first quadrant and touches the curve at exactly one point, which is the point labeled (2, 3). The second line is labeled secant line. It goes up and to the right parallel under the tangent line and intersects the curve at two points (1, 1) and (4, 4). Caption. A tangent line at (2, 3) is parallel to the secant line through (1, 1) and (4, 4).&#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347913"/>
            <a:ext cx="3038475" cy="363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4"/>
          <p:cNvSpPr txBox="1">
            <a:spLocks noChangeArrowheads="1"/>
          </p:cNvSpPr>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A useful alternative form of the Mean Value Theorem is: </a:t>
            </a:r>
            <a:br>
              <a:rPr lang="en-US" altLang="en-US"/>
            </a:br>
            <a:r>
              <a:rPr lang="en-US" altLang="en-US"/>
              <a:t>If </a:t>
            </a:r>
            <a:r>
              <a:rPr lang="en-US" altLang="en-US" i="1"/>
              <a:t>f </a:t>
            </a:r>
            <a:r>
              <a:rPr lang="en-US" altLang="en-US"/>
              <a:t>is continuous on [</a:t>
            </a:r>
            <a:r>
              <a:rPr lang="en-US" altLang="en-US" i="1"/>
              <a:t>a</a:t>
            </a:r>
            <a:r>
              <a:rPr lang="en-US" altLang="en-US"/>
              <a:t>, </a:t>
            </a:r>
            <a:r>
              <a:rPr lang="en-US" altLang="en-US" i="1"/>
              <a:t>b</a:t>
            </a:r>
            <a:r>
              <a:rPr lang="en-US" altLang="en-US"/>
              <a:t>] and differentiable on (</a:t>
            </a:r>
            <a:r>
              <a:rPr lang="en-US" altLang="en-US" i="1"/>
              <a:t>a</a:t>
            </a:r>
            <a:r>
              <a:rPr lang="en-US" altLang="en-US"/>
              <a:t>, </a:t>
            </a:r>
            <a:r>
              <a:rPr lang="en-US" altLang="en-US" i="1"/>
              <a:t>b</a:t>
            </a:r>
            <a:r>
              <a:rPr lang="en-US" altLang="en-US"/>
              <a:t>), </a:t>
            </a:r>
            <a:br>
              <a:rPr lang="en-US" altLang="en-US"/>
            </a:br>
            <a:r>
              <a:rPr lang="en-US" altLang="en-US"/>
              <a:t>then there exists a number </a:t>
            </a:r>
            <a:r>
              <a:rPr lang="en-US" altLang="en-US" i="1"/>
              <a:t>c </a:t>
            </a:r>
            <a:r>
              <a:rPr lang="en-US" altLang="en-US"/>
              <a:t>in (</a:t>
            </a:r>
            <a:r>
              <a:rPr lang="en-US" altLang="en-US" i="1"/>
              <a:t>a</a:t>
            </a:r>
            <a:r>
              <a:rPr lang="en-US" altLang="en-US"/>
              <a:t>, </a:t>
            </a:r>
            <a:r>
              <a:rPr lang="en-US" altLang="en-US" i="1"/>
              <a:t>b</a:t>
            </a:r>
            <a:r>
              <a:rPr lang="en-US" altLang="en-US"/>
              <a:t>) such that</a:t>
            </a:r>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endParaRPr lang="en-US" altLang="en-US"/>
          </a:p>
          <a:p>
            <a:pPr eaLnBrk="1" hangingPunct="1">
              <a:spcBef>
                <a:spcPct val="0"/>
              </a:spcBef>
              <a:buFontTx/>
              <a:buNone/>
            </a:pPr>
            <a:r>
              <a:rPr lang="en-US" altLang="en-US"/>
              <a:t>Keep in mind that polynomial functions, rational functions, and trigonometric functions are differentiable at all points in their domains.</a:t>
            </a:r>
          </a:p>
        </p:txBody>
      </p:sp>
      <p:sp>
        <p:nvSpPr>
          <p:cNvPr id="19459" name="Rectangle 2"/>
          <p:cNvSpPr>
            <a:spLocks noGrp="1" noChangeArrowheads="1"/>
          </p:cNvSpPr>
          <p:nvPr>
            <p:ph type="title"/>
          </p:nvPr>
        </p:nvSpPr>
        <p:spPr>
          <a:xfrm>
            <a:off x="547688" y="319088"/>
            <a:ext cx="8229600" cy="685800"/>
          </a:xfrm>
          <a:noFill/>
        </p:spPr>
        <p:txBody>
          <a:bodyPr/>
          <a:lstStyle/>
          <a:p>
            <a:pPr eaLnBrk="1" hangingPunct="1"/>
            <a:r>
              <a:rPr lang="en-US" altLang="en-US" sz="4000" smtClean="0">
                <a:solidFill>
                  <a:schemeClr val="bg1"/>
                </a:solidFill>
              </a:rPr>
              <a:t>The Mean Value Theorem</a:t>
            </a:r>
          </a:p>
        </p:txBody>
      </p:sp>
      <p:pic>
        <p:nvPicPr>
          <p:cNvPr id="19460" name="Picture 2" descr="f(b) = f(a) + (b minus a)(f prime (c)). Alternative form of mean value theorem.&#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4675" y="2971800"/>
            <a:ext cx="79946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663" y="2119313"/>
            <a:ext cx="87026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
          <p:cNvSpPr txBox="1">
            <a:spLocks noChangeArrowheads="1"/>
          </p:cNvSpPr>
          <p:nvPr/>
        </p:nvSpPr>
        <p:spPr bwMode="auto">
          <a:xfrm>
            <a:off x="555625" y="2465388"/>
            <a:ext cx="18367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400" b="1"/>
              <a:t>3.2</a:t>
            </a:r>
          </a:p>
        </p:txBody>
      </p:sp>
      <p:sp>
        <p:nvSpPr>
          <p:cNvPr id="4100" name="Text Box 2"/>
          <p:cNvSpPr txBox="1">
            <a:spLocks noChangeArrowheads="1"/>
          </p:cNvSpPr>
          <p:nvPr/>
        </p:nvSpPr>
        <p:spPr bwMode="auto">
          <a:xfrm>
            <a:off x="2193925" y="2266950"/>
            <a:ext cx="6188075"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 typeface="Arial" panose="020B0604020202020204" pitchFamily="34" charset="0"/>
              <a:buNone/>
            </a:pPr>
            <a:r>
              <a:rPr lang="en-US" altLang="en-US" sz="3800">
                <a:solidFill>
                  <a:schemeClr val="bg1"/>
                </a:solidFill>
              </a:rPr>
              <a:t>Rolle’s Theorem and the Mean Value Theorem</a:t>
            </a:r>
          </a:p>
        </p:txBody>
      </p:sp>
      <p:sp>
        <p:nvSpPr>
          <p:cNvPr id="4101" name="Text Box 3"/>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body" idx="1"/>
          </p:nvPr>
        </p:nvSpPr>
        <p:spPr>
          <a:xfrm>
            <a:off x="457200" y="1370013"/>
            <a:ext cx="8229600" cy="5256212"/>
          </a:xfrm>
        </p:spPr>
        <p:txBody>
          <a:bodyPr/>
          <a:lstStyle/>
          <a:p>
            <a:pPr marL="350838" indent="-350838">
              <a:lnSpc>
                <a:spcPct val="90000"/>
              </a:lnSpc>
              <a:spcBef>
                <a:spcPct val="0"/>
              </a:spcBef>
              <a:buClr>
                <a:srgbClr val="D7181E"/>
              </a:buClr>
              <a:buFont typeface="Wingdings" panose="05000000000000000000" pitchFamily="2" charset="2"/>
              <a:buChar char="n"/>
              <a:defRPr/>
            </a:pPr>
            <a:r>
              <a:rPr lang="en-US" altLang="en-US" sz="2800" kern="1200" dirty="0">
                <a:cs typeface="Arial" panose="020B0604020202020204" pitchFamily="34" charset="0"/>
              </a:rPr>
              <a:t>Understand and use Rolle’s Theorem.</a:t>
            </a:r>
          </a:p>
          <a:p>
            <a:pPr marL="350838" indent="-350838">
              <a:lnSpc>
                <a:spcPct val="90000"/>
              </a:lnSpc>
              <a:spcBef>
                <a:spcPct val="0"/>
              </a:spcBef>
              <a:buClr>
                <a:srgbClr val="D7181E"/>
              </a:buClr>
              <a:buFont typeface="Wingdings" panose="05000000000000000000" pitchFamily="2" charset="2"/>
              <a:buChar char="n"/>
              <a:defRPr/>
            </a:pPr>
            <a:endParaRPr lang="en-US" altLang="en-US" sz="2800" kern="1200" dirty="0">
              <a:cs typeface="Arial" panose="020B0604020202020204" pitchFamily="34" charset="0"/>
            </a:endParaRPr>
          </a:p>
          <a:p>
            <a:pPr marL="350838" indent="-350838">
              <a:lnSpc>
                <a:spcPct val="90000"/>
              </a:lnSpc>
              <a:spcBef>
                <a:spcPct val="0"/>
              </a:spcBef>
              <a:buClr>
                <a:srgbClr val="D7181E"/>
              </a:buClr>
              <a:buFont typeface="Wingdings" panose="05000000000000000000" pitchFamily="2" charset="2"/>
              <a:buChar char="n"/>
              <a:defRPr/>
            </a:pPr>
            <a:r>
              <a:rPr lang="en-US" altLang="en-US" sz="2800" kern="1200" dirty="0">
                <a:cs typeface="Arial" panose="020B0604020202020204" pitchFamily="34" charset="0"/>
              </a:rPr>
              <a:t>Understand and use the Mean Value Theorem</a:t>
            </a:r>
            <a:r>
              <a:rPr lang="en-US" altLang="en-US" dirty="0" smtClean="0"/>
              <a:t>.</a:t>
            </a:r>
          </a:p>
        </p:txBody>
      </p:sp>
      <p:sp>
        <p:nvSpPr>
          <p:cNvPr id="6147" name="Text Box 5"/>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4000">
                <a:solidFill>
                  <a:schemeClr val="bg1"/>
                </a:solidFill>
              </a:rPr>
              <a:t>Objectives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a:cs typeface="Arial" panose="020B0604020202020204" pitchFamily="34" charset="0"/>
              </a:rPr>
              <a:t>Rolle’s Theorem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1370013"/>
            <a:ext cx="8229600" cy="5256212"/>
          </a:xfrm>
          <a:noFill/>
        </p:spPr>
        <p:txBody>
          <a:bodyPr/>
          <a:lstStyle/>
          <a:p>
            <a:pPr marL="0" indent="0" eaLnBrk="1" hangingPunct="1">
              <a:buFont typeface="Wingdings" panose="05000000000000000000" pitchFamily="2" charset="2"/>
              <a:buNone/>
            </a:pPr>
            <a:r>
              <a:rPr lang="en-US" altLang="en-US" smtClean="0"/>
              <a:t>The Extreme Value Theorem states that a continuous function on a closed interval [</a:t>
            </a:r>
            <a:r>
              <a:rPr lang="en-US" altLang="en-US" i="1" smtClean="0"/>
              <a:t>a</a:t>
            </a:r>
            <a:r>
              <a:rPr lang="en-US" altLang="en-US" smtClean="0"/>
              <a:t>, </a:t>
            </a:r>
            <a:r>
              <a:rPr lang="en-US" altLang="en-US" i="1" smtClean="0"/>
              <a:t>b</a:t>
            </a:r>
            <a:r>
              <a:rPr lang="en-US" altLang="en-US" smtClean="0"/>
              <a:t>] must have both a minimum and a maximum on the interval. Both of these values, however, can occur at the endpoints.</a:t>
            </a:r>
            <a:r>
              <a:rPr lang="en-US" altLang="en-US" b="1" smtClean="0"/>
              <a:t/>
            </a:r>
            <a:br>
              <a:rPr lang="en-US" altLang="en-US" b="1" smtClean="0"/>
            </a:br>
            <a:endParaRPr lang="en-US" altLang="en-US" b="1" smtClean="0"/>
          </a:p>
          <a:p>
            <a:pPr marL="0" indent="0" eaLnBrk="1" hangingPunct="1">
              <a:buFont typeface="Wingdings" panose="05000000000000000000" pitchFamily="2" charset="2"/>
              <a:buNone/>
            </a:pPr>
            <a:r>
              <a:rPr lang="en-US" altLang="en-US" b="1" smtClean="0"/>
              <a:t>Rolle’s Theorem, </a:t>
            </a:r>
            <a:r>
              <a:rPr lang="en-US" altLang="en-US" smtClean="0"/>
              <a:t>named after the French mathematician Michel Rolle (1652–1719), gives conditions that guarantee the existence of an extreme value in the </a:t>
            </a:r>
            <a:r>
              <a:rPr lang="en-US" altLang="en-US" i="1" smtClean="0"/>
              <a:t>interior </a:t>
            </a:r>
            <a:r>
              <a:rPr lang="en-US" altLang="en-US" smtClean="0"/>
              <a:t>of a closed interval.</a:t>
            </a:r>
          </a:p>
        </p:txBody>
      </p:sp>
      <p:sp>
        <p:nvSpPr>
          <p:cNvPr id="8195" name="Rectangle 7"/>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Rolle’s Theorem</a:t>
            </a:r>
          </a:p>
        </p:txBody>
      </p:sp>
      <p:pic>
        <p:nvPicPr>
          <p:cNvPr id="8196" name="Picture 1" descr="Theorem 3.3. Rolle’s Theorem. Let f be continuous on the closed interval [a, b], and differentiable on the open interval (a, b). If f(a) = f(b), then there is at least one number c in (a, b) such that f prime (c) = 0.&#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9638" y="4929188"/>
            <a:ext cx="6858000"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5613" y="1371600"/>
            <a:ext cx="8229600" cy="5256213"/>
          </a:xfrm>
          <a:noFill/>
        </p:spPr>
        <p:txBody>
          <a:bodyPr/>
          <a:lstStyle/>
          <a:p>
            <a:pPr marL="0" indent="0" eaLnBrk="1" hangingPunct="1">
              <a:buFont typeface="Wingdings" panose="05000000000000000000" pitchFamily="2" charset="2"/>
              <a:buNone/>
            </a:pPr>
            <a:r>
              <a:rPr lang="en-US" altLang="en-US" smtClean="0"/>
              <a:t>From Rolle’s Theorem, you can see that if a function </a:t>
            </a:r>
            <a:r>
              <a:rPr lang="en-US" altLang="en-US" i="1" smtClean="0"/>
              <a:t>f</a:t>
            </a:r>
            <a:r>
              <a:rPr lang="en-US" altLang="en-US" smtClean="0"/>
              <a:t> is continuous on [</a:t>
            </a:r>
            <a:r>
              <a:rPr lang="en-US" altLang="en-US" i="1" smtClean="0"/>
              <a:t>a</a:t>
            </a:r>
            <a:r>
              <a:rPr lang="en-US" altLang="en-US" smtClean="0"/>
              <a:t>,</a:t>
            </a:r>
            <a:r>
              <a:rPr lang="en-US" altLang="en-US" i="1" smtClean="0"/>
              <a:t> b</a:t>
            </a:r>
            <a:r>
              <a:rPr lang="en-US" altLang="en-US" smtClean="0"/>
              <a:t>] and differentiable on (</a:t>
            </a:r>
            <a:r>
              <a:rPr lang="en-US" altLang="en-US" i="1" smtClean="0"/>
              <a:t>a</a:t>
            </a:r>
            <a:r>
              <a:rPr lang="en-US" altLang="en-US" smtClean="0"/>
              <a:t>, </a:t>
            </a:r>
            <a:r>
              <a:rPr lang="en-US" altLang="en-US" i="1" smtClean="0"/>
              <a:t>b</a:t>
            </a:r>
            <a:r>
              <a:rPr lang="en-US" altLang="en-US" smtClean="0"/>
              <a:t>), and if      </a:t>
            </a:r>
            <a:r>
              <a:rPr lang="en-US" altLang="en-US" i="1" smtClean="0"/>
              <a:t>f</a:t>
            </a:r>
            <a:r>
              <a:rPr lang="en-US" altLang="en-US" smtClean="0"/>
              <a:t>(</a:t>
            </a:r>
            <a:r>
              <a:rPr lang="en-US" altLang="en-US" i="1" smtClean="0"/>
              <a:t>a</a:t>
            </a:r>
            <a:r>
              <a:rPr lang="en-US" altLang="en-US" smtClean="0"/>
              <a:t>) = </a:t>
            </a:r>
            <a:r>
              <a:rPr lang="en-US" altLang="en-US" i="1" smtClean="0"/>
              <a:t>f</a:t>
            </a:r>
            <a:r>
              <a:rPr lang="en-US" altLang="en-US" smtClean="0"/>
              <a:t>(</a:t>
            </a:r>
            <a:r>
              <a:rPr lang="en-US" altLang="en-US" i="1" smtClean="0"/>
              <a:t>b</a:t>
            </a:r>
            <a:r>
              <a:rPr lang="en-US" altLang="en-US" smtClean="0"/>
              <a:t>), there must be at least one </a:t>
            </a:r>
            <a:r>
              <a:rPr lang="en-US" altLang="en-US" i="1" smtClean="0"/>
              <a:t>x</a:t>
            </a:r>
            <a:r>
              <a:rPr lang="en-US" altLang="en-US" smtClean="0"/>
              <a:t>-value between </a:t>
            </a:r>
            <a:r>
              <a:rPr lang="en-US" altLang="en-US" i="1" smtClean="0"/>
              <a:t>a</a:t>
            </a:r>
            <a:r>
              <a:rPr lang="en-US" altLang="en-US" smtClean="0"/>
              <a:t> and </a:t>
            </a:r>
            <a:r>
              <a:rPr lang="en-US" altLang="en-US" i="1" smtClean="0"/>
              <a:t>b</a:t>
            </a:r>
            <a:r>
              <a:rPr lang="en-US" altLang="en-US" smtClean="0"/>
              <a:t> at which the graph of </a:t>
            </a:r>
            <a:r>
              <a:rPr lang="en-US" altLang="en-US" i="1" smtClean="0"/>
              <a:t>f</a:t>
            </a:r>
            <a:r>
              <a:rPr lang="en-US" altLang="en-US" smtClean="0"/>
              <a:t> has a horizontal tangent, as shown in Figure 3.8(a).</a:t>
            </a:r>
          </a:p>
        </p:txBody>
      </p:sp>
      <p:sp>
        <p:nvSpPr>
          <p:cNvPr id="9219" name="Text Box 5"/>
          <p:cNvSpPr txBox="1">
            <a:spLocks noChangeArrowheads="1"/>
          </p:cNvSpPr>
          <p:nvPr/>
        </p:nvSpPr>
        <p:spPr bwMode="auto">
          <a:xfrm>
            <a:off x="4565650" y="6276975"/>
            <a:ext cx="9128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Figure 3.8</a:t>
            </a:r>
          </a:p>
        </p:txBody>
      </p:sp>
      <p:sp>
        <p:nvSpPr>
          <p:cNvPr id="9220" name="Rectangle 10"/>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Rolle’s Theorem</a:t>
            </a:r>
          </a:p>
        </p:txBody>
      </p:sp>
      <p:pic>
        <p:nvPicPr>
          <p:cNvPr id="9221" name="Picture 11" descr="The image consists of a visual representation and a caption. Visual representation. A downward opening parabola and a horizontal line are graphed in the first quadrant of the x y coordinate plane. The graph is symmetric with respect to the vertical line x = c. Two points a and b are marked on the positive x axis with the point c in middle. A point d is marked on the positive y axis. The parabola is labeled f. It begins at the closed point (a, d), goes up and to the right, reaches a high point on the vertical dashed line x = c, which is a closed point, then goes down and to the right, and ends at the closed point (b, d). The high point is called relative maximum. The horizontal line is graphed above the parabola and touches the parabola at exactly one point, which is at the high point of the parabola. Caption. A. f is continuous on [a, b] and differentiable on (a, b).&#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2525" y="3170238"/>
            <a:ext cx="2708275" cy="310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5613" y="1371600"/>
            <a:ext cx="8229600" cy="5256213"/>
          </a:xfrm>
          <a:noFill/>
        </p:spPr>
        <p:txBody>
          <a:bodyPr/>
          <a:lstStyle/>
          <a:p>
            <a:pPr marL="0" indent="0" eaLnBrk="1" hangingPunct="1">
              <a:buFont typeface="Wingdings" panose="05000000000000000000" pitchFamily="2" charset="2"/>
              <a:buNone/>
            </a:pPr>
            <a:r>
              <a:rPr lang="en-US" altLang="en-US" smtClean="0"/>
              <a:t>When the differentiability requirement is dropped from Rolle’s Theorem, </a:t>
            </a:r>
            <a:r>
              <a:rPr lang="en-US" altLang="en-US" i="1" smtClean="0"/>
              <a:t>f</a:t>
            </a:r>
            <a:r>
              <a:rPr lang="en-US" altLang="en-US" smtClean="0"/>
              <a:t> will still have a critical number in (</a:t>
            </a:r>
            <a:r>
              <a:rPr lang="en-US" altLang="en-US" i="1" smtClean="0"/>
              <a:t>a</a:t>
            </a:r>
            <a:r>
              <a:rPr lang="en-US" altLang="en-US" smtClean="0"/>
              <a:t>, </a:t>
            </a:r>
            <a:r>
              <a:rPr lang="en-US" altLang="en-US" i="1" smtClean="0"/>
              <a:t>b</a:t>
            </a:r>
            <a:r>
              <a:rPr lang="en-US" altLang="en-US" smtClean="0"/>
              <a:t>), but it may not yield a horizontal tangent. Such a case is shown in Figure 3.8(b). </a:t>
            </a:r>
          </a:p>
        </p:txBody>
      </p:sp>
      <p:sp>
        <p:nvSpPr>
          <p:cNvPr id="10243" name="Text Box 5"/>
          <p:cNvSpPr txBox="1">
            <a:spLocks noChangeArrowheads="1"/>
          </p:cNvSpPr>
          <p:nvPr/>
        </p:nvSpPr>
        <p:spPr bwMode="auto">
          <a:xfrm>
            <a:off x="4724400" y="6019800"/>
            <a:ext cx="9128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Figure 3.8</a:t>
            </a:r>
          </a:p>
        </p:txBody>
      </p:sp>
      <p:sp>
        <p:nvSpPr>
          <p:cNvPr id="10244" name="Rectangle 15"/>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Rolle’s Theorem</a:t>
            </a:r>
          </a:p>
        </p:txBody>
      </p:sp>
      <p:pic>
        <p:nvPicPr>
          <p:cNvPr id="10245" name="Picture 16" descr="The image consists of a visual representation and a caption. Visual representation. A curve is graphed in the first quadrant of the x y coordinate plane. The graph is symmetric with respect to the vertical line x = c. Two points a and b are marked on the positive x axis with the point c in middle. A point d is marked on the positive y axis. The curve is labeled f. It begins at the closed point (a, d), goes up and to the right, reaches a high point on the vertical dashed line x = c, which is a closed point, then goes down and to the right, and ends at the closed point (b, d). The high point is called relative maximum. Caption. B. f is continuous on [a, b].&#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819400"/>
            <a:ext cx="2895600" cy="319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47688" y="319088"/>
            <a:ext cx="8226425" cy="685800"/>
          </a:xfrm>
          <a:noFill/>
        </p:spPr>
        <p:txBody>
          <a:bodyPr/>
          <a:lstStyle/>
          <a:p>
            <a:pPr eaLnBrk="1" hangingPunct="1"/>
            <a:r>
              <a:rPr lang="en-US" altLang="en-US" sz="3400" smtClean="0">
                <a:solidFill>
                  <a:schemeClr val="bg1"/>
                </a:solidFill>
              </a:rPr>
              <a:t>Example 1 – </a:t>
            </a:r>
            <a:r>
              <a:rPr lang="en-US" altLang="en-US" sz="3400" i="1" smtClean="0">
                <a:solidFill>
                  <a:schemeClr val="bg1"/>
                </a:solidFill>
              </a:rPr>
              <a:t>Illustrating Rolle’s Theorem</a:t>
            </a:r>
          </a:p>
        </p:txBody>
      </p:sp>
      <p:sp>
        <p:nvSpPr>
          <p:cNvPr id="38915" name="Rectangle 3"/>
          <p:cNvSpPr>
            <a:spLocks noGrp="1" noChangeArrowheads="1"/>
          </p:cNvSpPr>
          <p:nvPr>
            <p:ph type="body" idx="1"/>
          </p:nvPr>
        </p:nvSpPr>
        <p:spPr>
          <a:xfrm>
            <a:off x="455613" y="1370013"/>
            <a:ext cx="8229600" cy="5256212"/>
          </a:xfrm>
        </p:spPr>
        <p:txBody>
          <a:bodyPr/>
          <a:lstStyle/>
          <a:p>
            <a:pPr marL="0" indent="0" eaLnBrk="1" hangingPunct="1">
              <a:buFont typeface="Wingdings" panose="05000000000000000000" pitchFamily="2" charset="2"/>
              <a:buNone/>
              <a:defRPr/>
            </a:pPr>
            <a:r>
              <a:rPr lang="en-US" altLang="en-US" dirty="0" smtClean="0"/>
              <a:t>Find the two </a:t>
            </a:r>
            <a:r>
              <a:rPr lang="en-US" altLang="en-US" i="1" dirty="0" smtClean="0"/>
              <a:t>x</a:t>
            </a:r>
            <a:r>
              <a:rPr lang="en-US" altLang="en-US" dirty="0" smtClean="0"/>
              <a:t>-intercepts of </a:t>
            </a:r>
          </a:p>
          <a:p>
            <a:pPr marL="0" indent="0" eaLnBrk="1" hangingPunct="1">
              <a:buFont typeface="Wingdings" panose="05000000000000000000" pitchFamily="2" charset="2"/>
              <a:buNone/>
              <a:defRPr/>
            </a:pPr>
            <a:r>
              <a:rPr lang="en-US" altLang="en-US" dirty="0" smtClean="0"/>
              <a:t>         </a:t>
            </a:r>
            <a:r>
              <a:rPr lang="en-US" altLang="en-US" i="1" dirty="0" smtClean="0"/>
              <a:t>f</a:t>
            </a:r>
            <a:r>
              <a:rPr lang="en-US" altLang="en-US" dirty="0" smtClean="0"/>
              <a:t>(</a:t>
            </a:r>
            <a:r>
              <a:rPr lang="en-US" altLang="en-US" i="1" dirty="0" smtClean="0"/>
              <a:t>x</a:t>
            </a:r>
            <a:r>
              <a:rPr lang="en-US" altLang="en-US" dirty="0" smtClean="0"/>
              <a:t>) = </a:t>
            </a:r>
            <a:r>
              <a:rPr lang="en-US" altLang="en-US" i="1" dirty="0" smtClean="0"/>
              <a:t>x</a:t>
            </a:r>
            <a:r>
              <a:rPr lang="en-US" altLang="en-US" baseline="30000" dirty="0" smtClean="0"/>
              <a:t>2</a:t>
            </a:r>
            <a:r>
              <a:rPr lang="en-US" altLang="en-US" dirty="0" smtClean="0"/>
              <a:t> – 3</a:t>
            </a:r>
            <a:r>
              <a:rPr lang="en-US" altLang="en-US" i="1" dirty="0" smtClean="0"/>
              <a:t>x</a:t>
            </a:r>
            <a:r>
              <a:rPr lang="en-US" altLang="en-US" dirty="0" smtClean="0"/>
              <a:t> + 2</a:t>
            </a:r>
          </a:p>
          <a:p>
            <a:pPr marL="0" indent="0" eaLnBrk="1" hangingPunct="1">
              <a:buFont typeface="Wingdings" panose="05000000000000000000" pitchFamily="2" charset="2"/>
              <a:buNone/>
              <a:defRPr/>
            </a:pPr>
            <a:r>
              <a:rPr lang="en-US" altLang="en-US" dirty="0" smtClean="0"/>
              <a:t>and show that </a:t>
            </a:r>
            <a:r>
              <a:rPr lang="en-US" altLang="en-US" i="1" dirty="0" smtClean="0"/>
              <a:t>f</a:t>
            </a:r>
            <a:r>
              <a:rPr lang="en-US" altLang="en-US" sz="800" dirty="0">
                <a:sym typeface="Symbol" panose="05050102010706020507" pitchFamily="18" charset="2"/>
              </a:rPr>
              <a:t> </a:t>
            </a:r>
            <a:r>
              <a:rPr lang="en-US" dirty="0" smtClean="0">
                <a:sym typeface="Symbol" panose="05050102010706020507" pitchFamily="18" charset="2"/>
              </a:rPr>
              <a:t></a:t>
            </a:r>
            <a:r>
              <a:rPr lang="en-US" altLang="en-US" dirty="0" smtClean="0"/>
              <a:t>(</a:t>
            </a:r>
            <a:r>
              <a:rPr lang="en-US" altLang="en-US" i="1" dirty="0" smtClean="0"/>
              <a:t>x</a:t>
            </a:r>
            <a:r>
              <a:rPr lang="en-US" altLang="en-US" dirty="0" smtClean="0"/>
              <a:t>) = 0 at some point between the two</a:t>
            </a:r>
            <a:br>
              <a:rPr lang="en-US" altLang="en-US" dirty="0" smtClean="0"/>
            </a:br>
            <a:r>
              <a:rPr lang="en-US" altLang="en-US" i="1" dirty="0" smtClean="0"/>
              <a:t>x</a:t>
            </a:r>
            <a:r>
              <a:rPr lang="en-US" altLang="en-US" dirty="0" smtClean="0"/>
              <a:t>-intercepts.</a:t>
            </a:r>
          </a:p>
          <a:p>
            <a:pPr marL="0" indent="0" eaLnBrk="1" hangingPunct="1">
              <a:buFont typeface="Wingdings" panose="05000000000000000000" pitchFamily="2" charset="2"/>
              <a:buNone/>
              <a:defRPr/>
            </a:pPr>
            <a:endParaRPr lang="en-US" altLang="en-US" sz="1200" dirty="0" smtClean="0"/>
          </a:p>
          <a:p>
            <a:pPr marL="0" indent="0" eaLnBrk="1" hangingPunct="1">
              <a:buFont typeface="Wingdings" panose="05000000000000000000" pitchFamily="2" charset="2"/>
              <a:buNone/>
              <a:defRPr/>
            </a:pPr>
            <a:r>
              <a:rPr lang="en-US" altLang="en-US" kern="1200" dirty="0">
                <a:solidFill>
                  <a:srgbClr val="D7181E"/>
                </a:solidFill>
                <a:cs typeface="Arial" panose="020B0604020202020204" pitchFamily="34" charset="0"/>
              </a:rPr>
              <a:t>Solution:</a:t>
            </a:r>
          </a:p>
          <a:p>
            <a:pPr marL="0" indent="0" eaLnBrk="1" hangingPunct="1">
              <a:buFont typeface="Wingdings" panose="05000000000000000000" pitchFamily="2" charset="2"/>
              <a:buNone/>
              <a:defRPr/>
            </a:pPr>
            <a:r>
              <a:rPr lang="en-US" altLang="en-US" dirty="0" smtClean="0"/>
              <a:t>Note that </a:t>
            </a:r>
            <a:r>
              <a:rPr lang="en-US" altLang="en-US" i="1" dirty="0" smtClean="0"/>
              <a:t>f </a:t>
            </a:r>
            <a:r>
              <a:rPr lang="en-US" altLang="en-US" dirty="0" smtClean="0"/>
              <a:t>is differentiable on the entire real line. Setting </a:t>
            </a:r>
          </a:p>
          <a:p>
            <a:pPr marL="0" indent="0" eaLnBrk="1" hangingPunct="1">
              <a:buFont typeface="Wingdings" panose="05000000000000000000" pitchFamily="2" charset="2"/>
              <a:buNone/>
              <a:defRPr/>
            </a:pPr>
            <a:r>
              <a:rPr lang="en-US" altLang="en-US" i="1" dirty="0" smtClean="0"/>
              <a:t>f</a:t>
            </a:r>
            <a:r>
              <a:rPr lang="en-US" altLang="en-US" dirty="0" smtClean="0"/>
              <a:t>(</a:t>
            </a:r>
            <a:r>
              <a:rPr lang="en-US" altLang="en-US" i="1" dirty="0" smtClean="0"/>
              <a:t>x</a:t>
            </a:r>
            <a:r>
              <a:rPr lang="en-US" altLang="en-US" dirty="0" smtClean="0"/>
              <a:t>) equal to 0 produces</a:t>
            </a:r>
          </a:p>
        </p:txBody>
      </p:sp>
      <p:pic>
        <p:nvPicPr>
          <p:cNvPr id="38918" name="Picture 6" descr="(x minus 1)(x minus 2) = 0. Factor.&#10;"/>
          <p:cNvPicPr>
            <a:picLocks noChangeAspect="1" noChangeArrowheads="1"/>
          </p:cNvPicPr>
          <p:nvPr/>
        </p:nvPicPr>
        <p:blipFill>
          <a:blip r:embed="rId2">
            <a:extLst>
              <a:ext uri="{28A0092B-C50C-407E-A947-70E740481C1C}">
                <a14:useLocalDpi xmlns:a14="http://schemas.microsoft.com/office/drawing/2010/main" val="0"/>
              </a:ext>
            </a:extLst>
          </a:blip>
          <a:srcRect t="45541"/>
          <a:stretch>
            <a:fillRect/>
          </a:stretch>
        </p:blipFill>
        <p:spPr bwMode="auto">
          <a:xfrm>
            <a:off x="990600" y="5335588"/>
            <a:ext cx="6019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5" descr="x^2 minus 3x + 2 = 0. Set f(x) equal to 0.&#10;"/>
          <p:cNvPicPr>
            <a:picLocks noChangeAspect="1" noChangeArrowheads="1"/>
          </p:cNvPicPr>
          <p:nvPr/>
        </p:nvPicPr>
        <p:blipFill>
          <a:blip r:embed="rId2">
            <a:extLst>
              <a:ext uri="{28A0092B-C50C-407E-A947-70E740481C1C}">
                <a14:useLocalDpi xmlns:a14="http://schemas.microsoft.com/office/drawing/2010/main" val="0"/>
              </a:ext>
            </a:extLst>
          </a:blip>
          <a:srcRect b="54459"/>
          <a:stretch>
            <a:fillRect/>
          </a:stretch>
        </p:blipFill>
        <p:spPr bwMode="auto">
          <a:xfrm>
            <a:off x="990600" y="4824413"/>
            <a:ext cx="6019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9" descr="x = 1, 2.&#10;"/>
          <p:cNvPicPr>
            <a:picLocks noChangeAspect="1" noChangeArrowheads="1"/>
          </p:cNvPicPr>
          <p:nvPr/>
        </p:nvPicPr>
        <p:blipFill>
          <a:blip r:embed="rId3">
            <a:extLst>
              <a:ext uri="{28A0092B-C50C-407E-A947-70E740481C1C}">
                <a14:useLocalDpi xmlns:a14="http://schemas.microsoft.com/office/drawing/2010/main" val="0"/>
              </a:ext>
            </a:extLst>
          </a:blip>
          <a:srcRect r="69853"/>
          <a:stretch>
            <a:fillRect/>
          </a:stretch>
        </p:blipFill>
        <p:spPr bwMode="auto">
          <a:xfrm>
            <a:off x="2438400" y="5935663"/>
            <a:ext cx="15621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7" descr="Solve for x.&#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4913" y="5888038"/>
            <a:ext cx="1230312"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38915">
                                            <p:txEl>
                                              <p:pRg st="4" end="4"/>
                                            </p:txEl>
                                          </p:spTgt>
                                        </p:tgtEl>
                                        <p:attrNameLst>
                                          <p:attrName>style.visibility</p:attrName>
                                        </p:attrNameLst>
                                      </p:cBhvr>
                                      <p:to>
                                        <p:strVal val="visible"/>
                                      </p:to>
                                    </p:set>
                                    <p:animEffect transition="in" filter="fade">
                                      <p:cBhvr>
                                        <p:cTn id="7" dur="1000"/>
                                        <p:tgtEl>
                                          <p:spTgt spid="38915">
                                            <p:txEl>
                                              <p:pRg st="4" end="4"/>
                                            </p:txEl>
                                          </p:spTgt>
                                        </p:tgtEl>
                                      </p:cBhvr>
                                    </p:animEffect>
                                    <p:anim calcmode="lin" valueType="num">
                                      <p:cBhvr>
                                        <p:cTn id="8" dur="1000" fill="hold"/>
                                        <p:tgtEl>
                                          <p:spTgt spid="38915">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8915">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8915">
                                            <p:txEl>
                                              <p:pRg st="4" end="4"/>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8915">
                                            <p:txEl>
                                              <p:pRg st="5" end="5"/>
                                            </p:txEl>
                                          </p:spTgt>
                                        </p:tgtEl>
                                        <p:attrNameLst>
                                          <p:attrName>style.visibility</p:attrName>
                                        </p:attrNameLst>
                                      </p:cBhvr>
                                      <p:to>
                                        <p:strVal val="visible"/>
                                      </p:to>
                                    </p:set>
                                    <p:animEffect transition="in" filter="fade">
                                      <p:cBhvr>
                                        <p:cTn id="13" dur="1000"/>
                                        <p:tgtEl>
                                          <p:spTgt spid="38915">
                                            <p:txEl>
                                              <p:pRg st="5" end="5"/>
                                            </p:txEl>
                                          </p:spTgt>
                                        </p:tgtEl>
                                      </p:cBhvr>
                                    </p:animEffect>
                                    <p:anim calcmode="lin" valueType="num">
                                      <p:cBhvr>
                                        <p:cTn id="14" dur="1000" fill="hold"/>
                                        <p:tgtEl>
                                          <p:spTgt spid="38915">
                                            <p:txEl>
                                              <p:pRg st="5" end="5"/>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8915">
                                            <p:txEl>
                                              <p:pRg st="5" end="5"/>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8915">
                                            <p:txEl>
                                              <p:pRg st="5" end="5"/>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8915">
                                            <p:txEl>
                                              <p:pRg st="6" end="6"/>
                                            </p:txEl>
                                          </p:spTgt>
                                        </p:tgtEl>
                                        <p:attrNameLst>
                                          <p:attrName>style.visibility</p:attrName>
                                        </p:attrNameLst>
                                      </p:cBhvr>
                                      <p:to>
                                        <p:strVal val="visible"/>
                                      </p:to>
                                    </p:set>
                                    <p:animEffect transition="in" filter="fade">
                                      <p:cBhvr>
                                        <p:cTn id="19" dur="1000"/>
                                        <p:tgtEl>
                                          <p:spTgt spid="38915">
                                            <p:txEl>
                                              <p:pRg st="6" end="6"/>
                                            </p:txEl>
                                          </p:spTgt>
                                        </p:tgtEl>
                                      </p:cBhvr>
                                    </p:animEffect>
                                    <p:anim calcmode="lin" valueType="num">
                                      <p:cBhvr>
                                        <p:cTn id="20" dur="1000" fill="hold"/>
                                        <p:tgtEl>
                                          <p:spTgt spid="38915">
                                            <p:txEl>
                                              <p:pRg st="6" end="6"/>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8915">
                                            <p:txEl>
                                              <p:pRg st="6" end="6"/>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8915">
                                            <p:txEl>
                                              <p:pRg st="6" end="6"/>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8917"/>
                                        </p:tgtEl>
                                        <p:attrNameLst>
                                          <p:attrName>style.visibility</p:attrName>
                                        </p:attrNameLst>
                                      </p:cBhvr>
                                      <p:to>
                                        <p:strVal val="visible"/>
                                      </p:to>
                                    </p:set>
                                    <p:animEffect transition="in" filter="fade">
                                      <p:cBhvr>
                                        <p:cTn id="25" dur="1000"/>
                                        <p:tgtEl>
                                          <p:spTgt spid="38917"/>
                                        </p:tgtEl>
                                      </p:cBhvr>
                                    </p:animEffect>
                                    <p:anim calcmode="lin" valueType="num">
                                      <p:cBhvr>
                                        <p:cTn id="26" dur="1000" fill="hold"/>
                                        <p:tgtEl>
                                          <p:spTgt spid="38917"/>
                                        </p:tgtEl>
                                        <p:attrNameLst>
                                          <p:attrName>ppt_x</p:attrName>
                                        </p:attrNameLst>
                                      </p:cBhvr>
                                      <p:tavLst>
                                        <p:tav tm="0">
                                          <p:val>
                                            <p:strVal val="#ppt_x"/>
                                          </p:val>
                                        </p:tav>
                                        <p:tav tm="100000">
                                          <p:val>
                                            <p:strVal val="#ppt_x"/>
                                          </p:val>
                                        </p:tav>
                                      </p:tavLst>
                                    </p:anim>
                                    <p:anim calcmode="lin" valueType="num">
                                      <p:cBhvr>
                                        <p:cTn id="27" dur="900" decel="100000" fill="hold"/>
                                        <p:tgtEl>
                                          <p:spTgt spid="38917"/>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8917"/>
                                        </p:tgtEl>
                                        <p:attrNameLst>
                                          <p:attrName>ppt_y</p:attrName>
                                        </p:attrNameLst>
                                      </p:cBhvr>
                                      <p:tavLst>
                                        <p:tav tm="0">
                                          <p:val>
                                            <p:strVal val="#ppt_y-.03"/>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7" presetClass="entr" presetSubtype="0" fill="hold" nodeType="clickEffect">
                                  <p:stCondLst>
                                    <p:cond delay="0"/>
                                  </p:stCondLst>
                                  <p:childTnLst>
                                    <p:set>
                                      <p:cBhvr>
                                        <p:cTn id="32" dur="1" fill="hold">
                                          <p:stCondLst>
                                            <p:cond delay="0"/>
                                          </p:stCondLst>
                                        </p:cTn>
                                        <p:tgtEl>
                                          <p:spTgt spid="38918"/>
                                        </p:tgtEl>
                                        <p:attrNameLst>
                                          <p:attrName>style.visibility</p:attrName>
                                        </p:attrNameLst>
                                      </p:cBhvr>
                                      <p:to>
                                        <p:strVal val="visible"/>
                                      </p:to>
                                    </p:set>
                                    <p:animEffect transition="in" filter="fade">
                                      <p:cBhvr>
                                        <p:cTn id="33" dur="1000"/>
                                        <p:tgtEl>
                                          <p:spTgt spid="38918"/>
                                        </p:tgtEl>
                                      </p:cBhvr>
                                    </p:animEffect>
                                    <p:anim calcmode="lin" valueType="num">
                                      <p:cBhvr>
                                        <p:cTn id="34" dur="1000" fill="hold"/>
                                        <p:tgtEl>
                                          <p:spTgt spid="38918"/>
                                        </p:tgtEl>
                                        <p:attrNameLst>
                                          <p:attrName>ppt_x</p:attrName>
                                        </p:attrNameLst>
                                      </p:cBhvr>
                                      <p:tavLst>
                                        <p:tav tm="0">
                                          <p:val>
                                            <p:strVal val="#ppt_x"/>
                                          </p:val>
                                        </p:tav>
                                        <p:tav tm="100000">
                                          <p:val>
                                            <p:strVal val="#ppt_x"/>
                                          </p:val>
                                        </p:tav>
                                      </p:tavLst>
                                    </p:anim>
                                    <p:anim calcmode="lin" valueType="num">
                                      <p:cBhvr>
                                        <p:cTn id="35" dur="900" decel="100000" fill="hold"/>
                                        <p:tgtEl>
                                          <p:spTgt spid="38918"/>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8918"/>
                                        </p:tgtEl>
                                        <p:attrNameLst>
                                          <p:attrName>ppt_y</p:attrName>
                                        </p:attrNameLst>
                                      </p:cBhvr>
                                      <p:tavLst>
                                        <p:tav tm="0">
                                          <p:val>
                                            <p:strVal val="#ppt_y-.03"/>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7" presetClass="entr" presetSubtype="0" fill="hold" nodeType="clickEffect">
                                  <p:stCondLst>
                                    <p:cond delay="0"/>
                                  </p:stCondLst>
                                  <p:childTnLst>
                                    <p:set>
                                      <p:cBhvr>
                                        <p:cTn id="40" dur="1" fill="hold">
                                          <p:stCondLst>
                                            <p:cond delay="0"/>
                                          </p:stCondLst>
                                        </p:cTn>
                                        <p:tgtEl>
                                          <p:spTgt spid="38921"/>
                                        </p:tgtEl>
                                        <p:attrNameLst>
                                          <p:attrName>style.visibility</p:attrName>
                                        </p:attrNameLst>
                                      </p:cBhvr>
                                      <p:to>
                                        <p:strVal val="visible"/>
                                      </p:to>
                                    </p:set>
                                    <p:animEffect transition="in" filter="fade">
                                      <p:cBhvr>
                                        <p:cTn id="41" dur="1000"/>
                                        <p:tgtEl>
                                          <p:spTgt spid="38921"/>
                                        </p:tgtEl>
                                      </p:cBhvr>
                                    </p:animEffect>
                                    <p:anim calcmode="lin" valueType="num">
                                      <p:cBhvr>
                                        <p:cTn id="42" dur="1000" fill="hold"/>
                                        <p:tgtEl>
                                          <p:spTgt spid="38921"/>
                                        </p:tgtEl>
                                        <p:attrNameLst>
                                          <p:attrName>ppt_x</p:attrName>
                                        </p:attrNameLst>
                                      </p:cBhvr>
                                      <p:tavLst>
                                        <p:tav tm="0">
                                          <p:val>
                                            <p:strVal val="#ppt_x"/>
                                          </p:val>
                                        </p:tav>
                                        <p:tav tm="100000">
                                          <p:val>
                                            <p:strVal val="#ppt_x"/>
                                          </p:val>
                                        </p:tav>
                                      </p:tavLst>
                                    </p:anim>
                                    <p:anim calcmode="lin" valueType="num">
                                      <p:cBhvr>
                                        <p:cTn id="43" dur="900" decel="100000" fill="hold"/>
                                        <p:tgtEl>
                                          <p:spTgt spid="38921"/>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38921"/>
                                        </p:tgtEl>
                                        <p:attrNameLst>
                                          <p:attrName>ppt_y</p:attrName>
                                        </p:attrNameLst>
                                      </p:cBhvr>
                                      <p:tavLst>
                                        <p:tav tm="0">
                                          <p:val>
                                            <p:strVal val="#ppt_y-.03"/>
                                          </p:val>
                                        </p:tav>
                                        <p:tav tm="100000">
                                          <p:val>
                                            <p:strVal val="#ppt_y"/>
                                          </p:val>
                                        </p:tav>
                                      </p:tavLst>
                                    </p:anim>
                                  </p:childTnLst>
                                </p:cTn>
                              </p:par>
                              <p:par>
                                <p:cTn id="45" presetID="37" presetClass="entr" presetSubtype="0" fill="hold" nodeType="withEffect">
                                  <p:stCondLst>
                                    <p:cond delay="0"/>
                                  </p:stCondLst>
                                  <p:childTnLst>
                                    <p:set>
                                      <p:cBhvr>
                                        <p:cTn id="46" dur="1" fill="hold">
                                          <p:stCondLst>
                                            <p:cond delay="0"/>
                                          </p:stCondLst>
                                        </p:cTn>
                                        <p:tgtEl>
                                          <p:spTgt spid="11271"/>
                                        </p:tgtEl>
                                        <p:attrNameLst>
                                          <p:attrName>style.visibility</p:attrName>
                                        </p:attrNameLst>
                                      </p:cBhvr>
                                      <p:to>
                                        <p:strVal val="visible"/>
                                      </p:to>
                                    </p:set>
                                    <p:animEffect transition="in" filter="fade">
                                      <p:cBhvr>
                                        <p:cTn id="47" dur="1000"/>
                                        <p:tgtEl>
                                          <p:spTgt spid="11271"/>
                                        </p:tgtEl>
                                      </p:cBhvr>
                                    </p:animEffect>
                                    <p:anim calcmode="lin" valueType="num">
                                      <p:cBhvr>
                                        <p:cTn id="48" dur="1000" fill="hold"/>
                                        <p:tgtEl>
                                          <p:spTgt spid="11271"/>
                                        </p:tgtEl>
                                        <p:attrNameLst>
                                          <p:attrName>ppt_x</p:attrName>
                                        </p:attrNameLst>
                                      </p:cBhvr>
                                      <p:tavLst>
                                        <p:tav tm="0">
                                          <p:val>
                                            <p:strVal val="#ppt_x"/>
                                          </p:val>
                                        </p:tav>
                                        <p:tav tm="100000">
                                          <p:val>
                                            <p:strVal val="#ppt_x"/>
                                          </p:val>
                                        </p:tav>
                                      </p:tavLst>
                                    </p:anim>
                                    <p:anim calcmode="lin" valueType="num">
                                      <p:cBhvr>
                                        <p:cTn id="49" dur="900" decel="100000" fill="hold"/>
                                        <p:tgtEl>
                                          <p:spTgt spid="11271"/>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127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47688" y="319088"/>
            <a:ext cx="8226425" cy="685800"/>
          </a:xfrm>
          <a:noFill/>
        </p:spPr>
        <p:txBody>
          <a:bodyPr/>
          <a:lstStyle/>
          <a:p>
            <a:pPr eaLnBrk="1" hangingPunct="1"/>
            <a:r>
              <a:rPr lang="en-US" altLang="en-US" sz="4000" smtClean="0">
                <a:solidFill>
                  <a:schemeClr val="bg1"/>
                </a:solidFill>
              </a:rPr>
              <a:t>Example 1 – </a:t>
            </a:r>
            <a:r>
              <a:rPr lang="en-US" altLang="en-US" sz="4000" i="1" smtClean="0">
                <a:solidFill>
                  <a:schemeClr val="bg1"/>
                </a:solidFill>
              </a:rPr>
              <a:t>Solution</a:t>
            </a:r>
          </a:p>
        </p:txBody>
      </p:sp>
      <p:sp>
        <p:nvSpPr>
          <p:cNvPr id="12291" name="Rectangle 3"/>
          <p:cNvSpPr>
            <a:spLocks noGrp="1" noChangeArrowheads="1"/>
          </p:cNvSpPr>
          <p:nvPr>
            <p:ph type="body" idx="1"/>
          </p:nvPr>
        </p:nvSpPr>
        <p:spPr>
          <a:xfrm>
            <a:off x="455613" y="1370013"/>
            <a:ext cx="8305800" cy="1219200"/>
          </a:xfrm>
          <a:noFill/>
        </p:spPr>
        <p:txBody>
          <a:bodyPr/>
          <a:lstStyle/>
          <a:p>
            <a:pPr marL="0" indent="0" eaLnBrk="1" hangingPunct="1">
              <a:buFont typeface="Wingdings" panose="05000000000000000000" pitchFamily="2" charset="2"/>
              <a:buNone/>
            </a:pPr>
            <a:r>
              <a:rPr lang="en-US" altLang="en-US" smtClean="0"/>
              <a:t>So, </a:t>
            </a:r>
            <a:r>
              <a:rPr lang="en-US" altLang="en-US" i="1" smtClean="0"/>
              <a:t>f</a:t>
            </a:r>
            <a:r>
              <a:rPr lang="en-US" altLang="en-US" smtClean="0"/>
              <a:t>(1) = </a:t>
            </a:r>
            <a:r>
              <a:rPr lang="en-US" altLang="en-US" i="1" smtClean="0"/>
              <a:t>f</a:t>
            </a:r>
            <a:r>
              <a:rPr lang="en-US" altLang="en-US" smtClean="0"/>
              <a:t>(2) = 0, and from Rolle’s Theorem you know that there </a:t>
            </a:r>
            <a:r>
              <a:rPr lang="en-US" altLang="en-US" i="1" smtClean="0"/>
              <a:t>exists </a:t>
            </a:r>
            <a:r>
              <a:rPr lang="en-US" altLang="en-US" smtClean="0"/>
              <a:t>at least one </a:t>
            </a:r>
            <a:r>
              <a:rPr lang="en-US" altLang="en-US" i="1" smtClean="0"/>
              <a:t>c</a:t>
            </a:r>
            <a:r>
              <a:rPr lang="en-US" altLang="en-US" smtClean="0"/>
              <a:t> in the interval (1, 2) such that   </a:t>
            </a:r>
            <a:br>
              <a:rPr lang="en-US" altLang="en-US" smtClean="0"/>
            </a:br>
            <a:r>
              <a:rPr lang="en-US" altLang="en-US" i="1" smtClean="0"/>
              <a:t>f</a:t>
            </a:r>
            <a:r>
              <a:rPr lang="en-US" altLang="en-US" sz="800" smtClean="0">
                <a:sym typeface="Symbol" panose="05050102010706020507" pitchFamily="18" charset="2"/>
              </a:rPr>
              <a:t> </a:t>
            </a:r>
            <a:r>
              <a:rPr lang="en-US" altLang="en-US" smtClean="0">
                <a:sym typeface="Symbol" panose="05050102010706020507" pitchFamily="18" charset="2"/>
              </a:rPr>
              <a:t></a:t>
            </a:r>
            <a:r>
              <a:rPr lang="en-US" altLang="en-US" smtClean="0"/>
              <a:t>(</a:t>
            </a:r>
            <a:r>
              <a:rPr lang="en-US" altLang="en-US" i="1" smtClean="0"/>
              <a:t>c</a:t>
            </a:r>
            <a:r>
              <a:rPr lang="en-US" altLang="en-US" smtClean="0"/>
              <a:t>) = 0. </a:t>
            </a:r>
          </a:p>
        </p:txBody>
      </p:sp>
      <p:grpSp>
        <p:nvGrpSpPr>
          <p:cNvPr id="2" name="Group 21" descr="and then determine that f (x) = 0 when x =  3/2.   &#10;"/>
          <p:cNvGrpSpPr>
            <a:grpSpLocks/>
          </p:cNvGrpSpPr>
          <p:nvPr/>
        </p:nvGrpSpPr>
        <p:grpSpPr bwMode="auto">
          <a:xfrm>
            <a:off x="455613" y="4330700"/>
            <a:ext cx="6249987" cy="1228725"/>
            <a:chOff x="336" y="2728"/>
            <a:chExt cx="3408" cy="774"/>
          </a:xfrm>
        </p:grpSpPr>
        <p:sp>
          <p:nvSpPr>
            <p:cNvPr id="12296" name="Rectangle 12"/>
            <p:cNvSpPr>
              <a:spLocks noChangeArrowheads="1"/>
            </p:cNvSpPr>
            <p:nvPr/>
          </p:nvSpPr>
          <p:spPr bwMode="auto">
            <a:xfrm>
              <a:off x="336" y="2746"/>
              <a:ext cx="3408"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dirty="0"/>
                <a:t>and then determine that </a:t>
              </a:r>
              <a:r>
                <a:rPr lang="en-US" altLang="en-US" i="1" dirty="0"/>
                <a:t>f</a:t>
              </a:r>
              <a:r>
                <a:rPr lang="en-US" altLang="en-US" sz="800" dirty="0">
                  <a:sym typeface="Symbol" panose="05050102010706020507" pitchFamily="18" charset="2"/>
                </a:rPr>
                <a:t> </a:t>
              </a:r>
              <a:r>
                <a:rPr lang="en-US" altLang="en-US" dirty="0">
                  <a:sym typeface="Symbol" panose="05050102010706020507" pitchFamily="18" charset="2"/>
                </a:rPr>
                <a:t></a:t>
              </a:r>
              <a:r>
                <a:rPr lang="en-US" altLang="en-US" dirty="0"/>
                <a:t>(</a:t>
              </a:r>
              <a:r>
                <a:rPr lang="en-US" altLang="en-US" i="1" dirty="0"/>
                <a:t>x</a:t>
              </a:r>
              <a:r>
                <a:rPr lang="en-US" altLang="en-US" dirty="0"/>
                <a:t>) = 0 when </a:t>
              </a:r>
              <a:r>
                <a:rPr lang="en-US" altLang="en-US" i="1" dirty="0"/>
                <a:t>x</a:t>
              </a:r>
              <a:r>
                <a:rPr lang="en-US" altLang="en-US" dirty="0"/>
                <a:t> =     </a:t>
              </a:r>
            </a:p>
            <a:p>
              <a:pPr eaLnBrk="1" hangingPunct="1">
                <a:spcBef>
                  <a:spcPct val="0"/>
                </a:spcBef>
                <a:buFontTx/>
                <a:buNone/>
              </a:pPr>
              <a:endParaRPr lang="en-US" altLang="en-US" dirty="0"/>
            </a:p>
          </p:txBody>
        </p:sp>
        <p:pic>
          <p:nvPicPr>
            <p:cNvPr id="12297" name="Picture 13" descr="3/2.&#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4" y="2728"/>
              <a:ext cx="209" cy="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023" name="Rectangle 15"/>
          <p:cNvSpPr>
            <a:spLocks noChangeArrowheads="1"/>
          </p:cNvSpPr>
          <p:nvPr/>
        </p:nvSpPr>
        <p:spPr bwMode="auto">
          <a:xfrm>
            <a:off x="455613" y="2819400"/>
            <a:ext cx="5532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t>To </a:t>
            </a:r>
            <a:r>
              <a:rPr lang="en-US" altLang="en-US" i="1"/>
              <a:t>find</a:t>
            </a:r>
            <a:r>
              <a:rPr lang="en-US" altLang="en-US"/>
              <a:t> such a </a:t>
            </a:r>
            <a:r>
              <a:rPr lang="en-US" altLang="en-US" i="1"/>
              <a:t>c</a:t>
            </a:r>
            <a:r>
              <a:rPr lang="en-US" altLang="en-US"/>
              <a:t>, </a:t>
            </a:r>
            <a:r>
              <a:rPr lang="en-IN" altLang="en-US"/>
              <a:t>differentiate </a:t>
            </a:r>
            <a:r>
              <a:rPr lang="en-IN" altLang="en-US" i="1"/>
              <a:t>f </a:t>
            </a:r>
            <a:r>
              <a:rPr lang="en-IN" altLang="en-US"/>
              <a:t>to obtain</a:t>
            </a:r>
            <a:endParaRPr lang="en-US" altLang="en-US"/>
          </a:p>
        </p:txBody>
      </p:sp>
      <p:pic>
        <p:nvPicPr>
          <p:cNvPr id="43030" name="Picture 22" descr="f prime (x) = 2x minus 3. Differentiat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505200"/>
            <a:ext cx="56784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anose="05000000000000000000" pitchFamily="2" charset="2"/>
              <a:buChar char="§"/>
              <a:defRPr sz="24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3023"/>
                                        </p:tgtEl>
                                        <p:attrNameLst>
                                          <p:attrName>style.visibility</p:attrName>
                                        </p:attrNameLst>
                                      </p:cBhvr>
                                      <p:to>
                                        <p:strVal val="visible"/>
                                      </p:to>
                                    </p:set>
                                    <p:animEffect transition="in" filter="fade">
                                      <p:cBhvr>
                                        <p:cTn id="7" dur="1000"/>
                                        <p:tgtEl>
                                          <p:spTgt spid="43023"/>
                                        </p:tgtEl>
                                      </p:cBhvr>
                                    </p:animEffect>
                                    <p:anim calcmode="lin" valueType="num">
                                      <p:cBhvr>
                                        <p:cTn id="8" dur="1000" fill="hold"/>
                                        <p:tgtEl>
                                          <p:spTgt spid="43023"/>
                                        </p:tgtEl>
                                        <p:attrNameLst>
                                          <p:attrName>ppt_x</p:attrName>
                                        </p:attrNameLst>
                                      </p:cBhvr>
                                      <p:tavLst>
                                        <p:tav tm="0">
                                          <p:val>
                                            <p:strVal val="#ppt_x"/>
                                          </p:val>
                                        </p:tav>
                                        <p:tav tm="100000">
                                          <p:val>
                                            <p:strVal val="#ppt_x"/>
                                          </p:val>
                                        </p:tav>
                                      </p:tavLst>
                                    </p:anim>
                                    <p:anim calcmode="lin" valueType="num">
                                      <p:cBhvr>
                                        <p:cTn id="9" dur="900" decel="100000" fill="hold"/>
                                        <p:tgtEl>
                                          <p:spTgt spid="4302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3023"/>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900" decel="100000" fill="hold"/>
                                        <p:tgtEl>
                                          <p:spTgt spid="2"/>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43030"/>
                                        </p:tgtEl>
                                        <p:attrNameLst>
                                          <p:attrName>style.visibility</p:attrName>
                                        </p:attrNameLst>
                                      </p:cBhvr>
                                      <p:to>
                                        <p:strVal val="visible"/>
                                      </p:to>
                                    </p:set>
                                    <p:animEffect transition="in" filter="fade">
                                      <p:cBhvr>
                                        <p:cTn id="19" dur="1000"/>
                                        <p:tgtEl>
                                          <p:spTgt spid="43030"/>
                                        </p:tgtEl>
                                      </p:cBhvr>
                                    </p:animEffect>
                                    <p:anim calcmode="lin" valueType="num">
                                      <p:cBhvr>
                                        <p:cTn id="20" dur="1000" fill="hold"/>
                                        <p:tgtEl>
                                          <p:spTgt spid="43030"/>
                                        </p:tgtEl>
                                        <p:attrNameLst>
                                          <p:attrName>ppt_x</p:attrName>
                                        </p:attrNameLst>
                                      </p:cBhvr>
                                      <p:tavLst>
                                        <p:tav tm="0">
                                          <p:val>
                                            <p:strVal val="#ppt_x"/>
                                          </p:val>
                                        </p:tav>
                                        <p:tav tm="100000">
                                          <p:val>
                                            <p:strVal val="#ppt_x"/>
                                          </p:val>
                                        </p:tav>
                                      </p:tavLst>
                                    </p:anim>
                                    <p:anim calcmode="lin" valueType="num">
                                      <p:cBhvr>
                                        <p:cTn id="21" dur="900" decel="100000" fill="hold"/>
                                        <p:tgtEl>
                                          <p:spTgt spid="43030"/>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4303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3" grpId="0"/>
    </p:bldLst>
  </p:timing>
</p:sld>
</file>

<file path=ppt/theme/theme1.xml><?xml version="1.0" encoding="utf-8"?>
<a:theme xmlns:a="http://schemas.openxmlformats.org/drawingml/2006/main" name="Larsoen_master slide">
  <a:themeElements>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soen_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soen_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soen_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soen_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soen_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soen_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soen_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soen_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soen_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soen_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soen_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soen_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Larsoen_master slide</Template>
  <TotalTime>847</TotalTime>
  <Words>510</Words>
  <Application>Microsoft Office PowerPoint</Application>
  <PresentationFormat>On-screen Show (4:3)</PresentationFormat>
  <Paragraphs>69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Wingdings</vt:lpstr>
      <vt:lpstr>Symbol</vt:lpstr>
      <vt:lpstr>Larsoen_master slide</vt:lpstr>
      <vt:lpstr>PowerPoint Presentation</vt:lpstr>
      <vt:lpstr>PowerPoint Presentation</vt:lpstr>
      <vt:lpstr>PowerPoint Presentation</vt:lpstr>
      <vt:lpstr>PowerPoint Presentation</vt:lpstr>
      <vt:lpstr>Rolle’s Theorem</vt:lpstr>
      <vt:lpstr>Rolle’s Theorem</vt:lpstr>
      <vt:lpstr>Rolle’s Theorem</vt:lpstr>
      <vt:lpstr>Example 1 – Illustrating Rolle’s Theorem</vt:lpstr>
      <vt:lpstr>Example 1 – Solution</vt:lpstr>
      <vt:lpstr>Example 1 – Solution</vt:lpstr>
      <vt:lpstr>PowerPoint Presentation</vt:lpstr>
      <vt:lpstr>The Mean Value Theorem</vt:lpstr>
      <vt:lpstr>Example 3 – Finding a Tangent Line</vt:lpstr>
      <vt:lpstr>Example 3 – Solution</vt:lpstr>
      <vt:lpstr>Example 3 – Solution</vt:lpstr>
      <vt:lpstr>The Mean Value Theorem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ssharma</dc:creator>
  <cp:lastModifiedBy>Sivasubramanian, Venkatesan</cp:lastModifiedBy>
  <cp:revision>272</cp:revision>
  <dcterms:created xsi:type="dcterms:W3CDTF">2008-11-21T04:28:28Z</dcterms:created>
  <dcterms:modified xsi:type="dcterms:W3CDTF">2018-08-01T09:19:39Z</dcterms:modified>
</cp:coreProperties>
</file>