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1"/>
  </p:notesMasterIdLst>
  <p:sldIdLst>
    <p:sldId id="289" r:id="rId2"/>
    <p:sldId id="288" r:id="rId3"/>
    <p:sldId id="256" r:id="rId4"/>
    <p:sldId id="272" r:id="rId5"/>
    <p:sldId id="259" r:id="rId6"/>
    <p:sldId id="260" r:id="rId7"/>
    <p:sldId id="261" r:id="rId8"/>
    <p:sldId id="262" r:id="rId9"/>
    <p:sldId id="263" r:id="rId10"/>
    <p:sldId id="264" r:id="rId11"/>
    <p:sldId id="265" r:id="rId12"/>
    <p:sldId id="266" r:id="rId13"/>
    <p:sldId id="267" r:id="rId14"/>
    <p:sldId id="268" r:id="rId15"/>
    <p:sldId id="269" r:id="rId16"/>
    <p:sldId id="274" r:id="rId17"/>
    <p:sldId id="270" r:id="rId18"/>
    <p:sldId id="273" r:id="rId19"/>
    <p:sldId id="271" r:id="rId2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7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CC0066"/>
    <a:srgbClr val="FF3399"/>
    <a:srgbClr val="CC0099"/>
    <a:srgbClr val="009BAE"/>
    <a:srgbClr val="0099AC"/>
    <a:srgbClr val="007DBC"/>
    <a:srgbClr val="0073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61" autoAdjust="0"/>
    <p:restoredTop sz="94434" autoAdjust="0"/>
  </p:normalViewPr>
  <p:slideViewPr>
    <p:cSldViewPr>
      <p:cViewPr varScale="1">
        <p:scale>
          <a:sx n="105" d="100"/>
          <a:sy n="105" d="100"/>
        </p:scale>
        <p:origin x="126" y="360"/>
      </p:cViewPr>
      <p:guideLst>
        <p:guide orient="horz" pos="2160"/>
        <p:guide pos="2879"/>
      </p:guideLst>
    </p:cSldViewPr>
  </p:slideViewPr>
  <p:outlineViewPr>
    <p:cViewPr>
      <p:scale>
        <a:sx n="33" d="100"/>
        <a:sy n="33" d="100"/>
      </p:scale>
      <p:origin x="0" y="-660"/>
    </p:cViewPr>
  </p:outlineViewPr>
  <p:notesTextViewPr>
    <p:cViewPr>
      <p:scale>
        <a:sx n="100" d="100"/>
        <a:sy n="100" d="100"/>
      </p:scale>
      <p:origin x="0" y="0"/>
    </p:cViewPr>
  </p:notesTextViewPr>
  <p:sorterViewPr>
    <p:cViewPr>
      <p:scale>
        <a:sx n="100" d="100"/>
        <a:sy n="100" d="100"/>
      </p:scale>
      <p:origin x="0" y="0"/>
    </p:cViewPr>
  </p:sorterViewPr>
  <p:gridSpacing cx="76198" cy="7619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eaLnBrk="1" hangingPunct="1">
              <a:buFont typeface="Arial" panose="020B0604020202020204" pitchFamily="34" charset="0"/>
              <a:buNone/>
              <a:defRPr sz="1200"/>
            </a:lvl1pPr>
          </a:lstStyle>
          <a:p>
            <a:pPr>
              <a:defRPr/>
            </a:pPr>
            <a:endParaRPr lang="en-US" altLang="en-U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r" eaLnBrk="1" hangingPunct="1">
              <a:buFont typeface="Arial" panose="020B0604020202020204" pitchFamily="34" charset="0"/>
              <a:buNone/>
              <a:defRPr sz="1200"/>
            </a:lvl1pPr>
          </a:lstStyle>
          <a:p>
            <a:pPr>
              <a:defRPr/>
            </a:pPr>
            <a:endParaRPr lang="en-US" altLang="en-US"/>
          </a:p>
        </p:txBody>
      </p:sp>
      <p:sp>
        <p:nvSpPr>
          <p:cNvPr id="2052" name="Rectangle 4"/>
          <p:cNvSpPr>
            <a:spLocks noRot="1" noChangeArrowheads="1" noTextEdit="1"/>
          </p:cNvSpPr>
          <p:nvPr>
            <p:ph type="sldImg" idx="4294967295"/>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prstTxWarp prst="textNoShape">
              <a:avLst/>
            </a:prstTxWarp>
          </a:bodyPr>
          <a:lstStyle>
            <a:lvl1pPr eaLnBrk="1" hangingPunct="1">
              <a:buFont typeface="Arial" panose="020B0604020202020204" pitchFamily="34" charset="0"/>
              <a:buNone/>
              <a:defRPr sz="1200"/>
            </a:lvl1pPr>
          </a:lstStyle>
          <a:p>
            <a:pPr>
              <a:defRPr/>
            </a:pPr>
            <a:endParaRPr lang="en-US" alt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prstTxWarp prst="textNoShape">
              <a:avLst/>
            </a:prstTxWarp>
          </a:bodyPr>
          <a:lstStyle>
            <a:lvl1pPr algn="r" eaLnBrk="1" hangingPunct="1">
              <a:buFont typeface="Arial" panose="020B0604020202020204" pitchFamily="34" charset="0"/>
              <a:buNone/>
              <a:defRPr sz="1200"/>
            </a:lvl1pPr>
          </a:lstStyle>
          <a:p>
            <a:pPr>
              <a:defRPr/>
            </a:pPr>
            <a:fld id="{52F5AC5B-765D-4D73-B0A1-4AA4CE76A815}" type="slidenum">
              <a:rPr lang="en-US" altLang="en-US"/>
              <a:pPr>
                <a:defRPr/>
              </a:pPr>
              <a:t>‹#›</a:t>
            </a:fld>
            <a:endParaRPr lang="en-US" altLang="en-US"/>
          </a:p>
        </p:txBody>
      </p:sp>
    </p:spTree>
    <p:extLst>
      <p:ext uri="{BB962C8B-B14F-4D97-AF65-F5344CB8AC3E}">
        <p14:creationId xmlns:p14="http://schemas.microsoft.com/office/powerpoint/2010/main" val="33141091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082D7E7-C947-451F-8456-73278ADC322A}" type="slidenum">
              <a:rPr lang="en-US" altLang="en-US" sz="1800" smtClean="0"/>
              <a:pPr/>
              <a:t>2</a:t>
            </a:fld>
            <a:endParaRPr lang="en-US" altLang="en-US" sz="1800" smtClean="0"/>
          </a:p>
        </p:txBody>
      </p:sp>
      <p:sp>
        <p:nvSpPr>
          <p:cNvPr id="5123" name="Rectangle 2"/>
          <p:cNvSpPr>
            <a:spLocks noRot="1" noChangeArrowheads="1" noTextEdit="1"/>
          </p:cNvSpPr>
          <p:nvPr>
            <p:ph type="sldImg" idx="4294967295"/>
          </p:nvPr>
        </p:nvSpPr>
        <p:spPr>
          <a:ln/>
        </p:spPr>
      </p:sp>
      <p:sp>
        <p:nvSpPr>
          <p:cNvPr id="5124" name="Rectangle 3"/>
          <p:cNvSpPr>
            <a:spLocks noGrp="1" noChangeArrowheads="1"/>
          </p:cNvSpPr>
          <p:nvPr>
            <p:ph type="body" idx="4294967295"/>
          </p:nvPr>
        </p:nvSpPr>
        <p:spPr/>
        <p:txBody>
          <a:bodyPr>
            <a:prstTxWarp prst="textNoShape">
              <a:avLst/>
            </a:prstTxWarp>
          </a:bodyPr>
          <a:lstStyle/>
          <a:p>
            <a:pPr eaLnBrk="1" hangingPunct="1"/>
            <a:endParaRPr lang="en-US" altLang="en-US" smtClean="0"/>
          </a:p>
        </p:txBody>
      </p:sp>
    </p:spTree>
    <p:extLst>
      <p:ext uri="{BB962C8B-B14F-4D97-AF65-F5344CB8AC3E}">
        <p14:creationId xmlns:p14="http://schemas.microsoft.com/office/powerpoint/2010/main" val="5380678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noProof="1" smtClean="0"/>
              <a:t>Click to edit Master title style</a:t>
            </a:r>
            <a:endParaRPr lang="en-US" noProof="1"/>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noProof="1" smtClean="0"/>
              <a:t>Click to edit Master subtitle style</a:t>
            </a:r>
            <a:endParaRPr lang="en-US" noProof="1"/>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6694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Click to edit Master title style</a:t>
            </a:r>
            <a:endParaRPr lang="en-US" noProof="1"/>
          </a:p>
        </p:txBody>
      </p:sp>
      <p:sp>
        <p:nvSpPr>
          <p:cNvPr id="3" name="Vertical Text Placeholder 2"/>
          <p:cNvSpPr>
            <a:spLocks noGrp="1"/>
          </p:cNvSpPr>
          <p:nvPr>
            <p:ph type="body" orient="vert" idx="1"/>
          </p:nvPr>
        </p:nvSpPr>
        <p:spPr/>
        <p:txBody>
          <a:bodyPr vert="eaVert"/>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2498178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376238"/>
            <a:ext cx="2063750" cy="5419725"/>
          </a:xfrm>
        </p:spPr>
        <p:txBody>
          <a:bodyPr vert="eaVert"/>
          <a:lstStyle/>
          <a:p>
            <a:r>
              <a:rPr lang="en-US" noProof="1" smtClean="0"/>
              <a:t>Click to edit Master title style</a:t>
            </a:r>
            <a:endParaRPr lang="en-US" noProof="1"/>
          </a:p>
        </p:txBody>
      </p:sp>
      <p:sp>
        <p:nvSpPr>
          <p:cNvPr id="3" name="Vertical Text Placeholder 2"/>
          <p:cNvSpPr>
            <a:spLocks noGrp="1"/>
          </p:cNvSpPr>
          <p:nvPr>
            <p:ph type="body" orient="vert" idx="1"/>
          </p:nvPr>
        </p:nvSpPr>
        <p:spPr>
          <a:xfrm>
            <a:off x="457200" y="376238"/>
            <a:ext cx="6038850" cy="5419725"/>
          </a:xfrm>
        </p:spPr>
        <p:txBody>
          <a:bodyPr vert="eaVert"/>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459741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Click to edit Master title style</a:t>
            </a:r>
            <a:endParaRPr lang="en-US" noProof="1"/>
          </a:p>
        </p:txBody>
      </p:sp>
      <p:sp>
        <p:nvSpPr>
          <p:cNvPr id="3" name="Content Placeholder 2"/>
          <p:cNvSpPr>
            <a:spLocks noGrp="1"/>
          </p:cNvSpPr>
          <p:nvPr>
            <p:ph idx="1"/>
          </p:nvPr>
        </p:nvSpPr>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923636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noProof="1" smtClean="0"/>
              <a:t>Click to edit Master title style</a:t>
            </a:r>
            <a:endParaRPr lang="en-US" noProof="1"/>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noProof="1"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4265919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Click to edit Master title style</a:t>
            </a:r>
            <a:endParaRPr lang="en-US" noProof="1"/>
          </a:p>
        </p:txBody>
      </p:sp>
      <p:sp>
        <p:nvSpPr>
          <p:cNvPr id="3" name="Content Placeholder 2"/>
          <p:cNvSpPr>
            <a:spLocks noGrp="1"/>
          </p:cNvSpPr>
          <p:nvPr>
            <p:ph sz="half" idx="1"/>
          </p:nvPr>
        </p:nvSpPr>
        <p:spPr>
          <a:xfrm>
            <a:off x="482600" y="12700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Content Placeholder 3"/>
          <p:cNvSpPr>
            <a:spLocks noGrp="1"/>
          </p:cNvSpPr>
          <p:nvPr>
            <p:ph sz="half" idx="2"/>
          </p:nvPr>
        </p:nvSpPr>
        <p:spPr>
          <a:xfrm>
            <a:off x="4673600" y="12700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248332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noProof="1" smtClean="0"/>
              <a:t>Click to edit Master title style</a:t>
            </a:r>
            <a:endParaRPr lang="en-US" noProof="1"/>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428171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Click to edit Master title style</a:t>
            </a:r>
            <a:endParaRPr lang="en-US" noProof="1"/>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811994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081731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noProof="1" smtClean="0"/>
              <a:t>Click to edit Master title style</a:t>
            </a:r>
            <a:endParaRPr lang="en-US" noProof="1"/>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1"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056080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noProof="1" smtClean="0"/>
              <a:t>Click to edit Master title style</a:t>
            </a:r>
            <a:endParaRPr lang="en-US" noProof="1"/>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1"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2612310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9" name="Rounded Rectangle 8"/>
          <p:cNvSpPr/>
          <p:nvPr userDrawn="1"/>
        </p:nvSpPr>
        <p:spPr bwMode="auto">
          <a:xfrm>
            <a:off x="223838" y="304800"/>
            <a:ext cx="8839200" cy="727075"/>
          </a:xfrm>
          <a:prstGeom prst="roundRect">
            <a:avLst/>
          </a:prstGeom>
          <a:solidFill>
            <a:srgbClr val="F51F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Font typeface="Arial" panose="020B0604020202020204" pitchFamily="34" charset="0"/>
              <a:buNone/>
              <a:defRPr/>
            </a:pPr>
            <a:endParaRPr lang="en-US"/>
          </a:p>
        </p:txBody>
      </p:sp>
      <p:sp>
        <p:nvSpPr>
          <p:cNvPr id="1027" name="Rectangle 3"/>
          <p:cNvSpPr>
            <a:spLocks noGrp="1" noChangeArrowheads="1"/>
          </p:cNvSpPr>
          <p:nvPr>
            <p:ph type="title" idx="4294967295"/>
          </p:nvPr>
        </p:nvSpPr>
        <p:spPr bwMode="auto">
          <a:xfrm>
            <a:off x="457200" y="376238"/>
            <a:ext cx="82296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2"/>
          <p:cNvSpPr>
            <a:spLocks noGrp="1" noChangeArrowheads="1"/>
          </p:cNvSpPr>
          <p:nvPr>
            <p:ph type="body" idx="4294967295"/>
          </p:nvPr>
        </p:nvSpPr>
        <p:spPr bwMode="auto">
          <a:xfrm>
            <a:off x="482600" y="12700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3316"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eaLnBrk="1" hangingPunct="1">
              <a:buFont typeface="Arial" panose="020B0604020202020204" pitchFamily="34" charset="0"/>
              <a:buNone/>
              <a:defRPr sz="1400"/>
            </a:lvl1pPr>
          </a:lstStyle>
          <a:p>
            <a:pPr>
              <a:defRPr/>
            </a:pPr>
            <a:endParaRPr lang="en-US" altLang="en-US"/>
          </a:p>
        </p:txBody>
      </p:sp>
      <p:sp>
        <p:nvSpPr>
          <p:cNvPr id="13317"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ctr" eaLnBrk="1" hangingPunct="1">
              <a:buFont typeface="Arial" panose="020B0604020202020204" pitchFamily="34" charset="0"/>
              <a:buNone/>
              <a:defRPr sz="1400"/>
            </a:lvl1pPr>
          </a:lstStyle>
          <a:p>
            <a:pPr>
              <a:defRPr/>
            </a:pPr>
            <a:endParaRPr lang="en-US" altLang="en-US"/>
          </a:p>
        </p:txBody>
      </p:sp>
      <p:sp>
        <p:nvSpPr>
          <p:cNvPr id="13318"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r" eaLnBrk="1" hangingPunct="1">
              <a:buFont typeface="Arial" panose="020B0604020202020204" pitchFamily="34" charset="0"/>
              <a:buNone/>
              <a:defRPr sz="1400"/>
            </a:lvl1pPr>
          </a:lstStyle>
          <a:p>
            <a:pPr>
              <a:defRPr/>
            </a:pPr>
            <a:endParaRPr lang="en-US" altLang="en-US"/>
          </a:p>
        </p:txBody>
      </p:sp>
      <p:sp>
        <p:nvSpPr>
          <p:cNvPr id="1032" name="Text Box 12"/>
          <p:cNvSpPr txBox="1">
            <a:spLocks noChangeArrowheads="1"/>
          </p:cNvSpPr>
          <p:nvPr/>
        </p:nvSpPr>
        <p:spPr bwMode="auto">
          <a:xfrm>
            <a:off x="8543925" y="6172200"/>
            <a:ext cx="6000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Font typeface="Arial" panose="020B0604020202020204" pitchFamily="34" charset="0"/>
              <a:buNone/>
              <a:defRPr/>
            </a:pPr>
            <a:fld id="{F8D5B163-8866-4EAD-96AE-44F914276DBB}" type="slidenum">
              <a:rPr lang="en-US" altLang="en-US" smtClean="0"/>
              <a:pPr eaLnBrk="1" hangingPunct="1">
                <a:spcBef>
                  <a:spcPct val="50000"/>
                </a:spcBef>
                <a:buFont typeface="Arial" panose="020B0604020202020204" pitchFamily="34" charset="0"/>
                <a:buNone/>
                <a:defRPr/>
              </a:pPr>
              <a:t>‹#›</a:t>
            </a:fld>
            <a:endParaRPr lang="en-US" altLang="en-US" smtClean="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14.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png"/><Relationship Id="rId1" Type="http://schemas.openxmlformats.org/officeDocument/2006/relationships/slideLayout" Target="../slideLayouts/slideLayout2.xml"/><Relationship Id="rId4" Type="http://schemas.openxmlformats.org/officeDocument/2006/relationships/image" Target="../media/image25.wmf"/></Relationships>
</file>

<file path=ppt/slides/_rels/slide15.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 Id="rId4" Type="http://schemas.openxmlformats.org/officeDocument/2006/relationships/image" Target="../media/image29.png"/></Relationships>
</file>

<file path=ppt/slides/_rels/slide18.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2.xml"/><Relationship Id="rId4" Type="http://schemas.openxmlformats.org/officeDocument/2006/relationships/image" Target="../media/image32.png"/></Relationships>
</file>

<file path=ppt/slides/_rels/slide19.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wmf"/><Relationship Id="rId2" Type="http://schemas.openxmlformats.org/officeDocument/2006/relationships/image" Target="../media/image6.wmf"/><Relationship Id="rId1" Type="http://schemas.openxmlformats.org/officeDocument/2006/relationships/slideLayout" Target="../slideLayouts/slideLayout2.xml"/><Relationship Id="rId6" Type="http://schemas.openxmlformats.org/officeDocument/2006/relationships/image" Target="../media/image10.wmf"/><Relationship Id="rId5" Type="http://schemas.openxmlformats.org/officeDocument/2006/relationships/image" Target="../media/image9.png"/><Relationship Id="rId4"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074" name="Group 6" descr="Cover page.&#10;"/>
          <p:cNvGrpSpPr>
            <a:grpSpLocks/>
          </p:cNvGrpSpPr>
          <p:nvPr/>
        </p:nvGrpSpPr>
        <p:grpSpPr bwMode="auto">
          <a:xfrm>
            <a:off x="0" y="90"/>
            <a:ext cx="9144000" cy="6324600"/>
            <a:chOff x="0" y="266400"/>
            <a:chExt cx="9144000" cy="6325200"/>
          </a:xfrm>
        </p:grpSpPr>
        <p:sp>
          <p:nvSpPr>
            <p:cNvPr id="8" name="Rectangle 7"/>
            <p:cNvSpPr/>
            <p:nvPr/>
          </p:nvSpPr>
          <p:spPr>
            <a:xfrm>
              <a:off x="0" y="266400"/>
              <a:ext cx="9144000" cy="6325200"/>
            </a:xfrm>
            <a:prstGeom prst="rect">
              <a:avLst/>
            </a:prstGeom>
            <a:solidFill>
              <a:srgbClr val="D7181E"/>
            </a:solidFill>
            <a:ln>
              <a:noFill/>
            </a:ln>
            <a:scene3d>
              <a:camera prst="orthographicFront"/>
              <a:lightRig rig="threePt" dir="t"/>
            </a:scene3d>
            <a:sp3d>
              <a:bevelT w="127000" h="1270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IN"/>
            </a:p>
          </p:txBody>
        </p:sp>
        <p:sp>
          <p:nvSpPr>
            <p:cNvPr id="9" name="Round Diagonal Corner Rectangle 8"/>
            <p:cNvSpPr>
              <a:spLocks noChangeAspect="1"/>
            </p:cNvSpPr>
            <p:nvPr/>
          </p:nvSpPr>
          <p:spPr>
            <a:xfrm>
              <a:off x="112713" y="369598"/>
              <a:ext cx="8918575" cy="6118805"/>
            </a:xfrm>
            <a:prstGeom prst="round2Diag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rgbClr val="FFFFFF"/>
                </a:solidFill>
              </a:endParaRPr>
            </a:p>
          </p:txBody>
        </p:sp>
      </p:grpSp>
      <p:sp>
        <p:nvSpPr>
          <p:cNvPr id="3075" name="Text Box 3"/>
          <p:cNvSpPr txBox="1">
            <a:spLocks noChangeArrowheads="1"/>
          </p:cNvSpPr>
          <p:nvPr/>
        </p:nvSpPr>
        <p:spPr bwMode="auto">
          <a:xfrm>
            <a:off x="2209800" y="533400"/>
            <a:ext cx="68199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IN" altLang="en-US" sz="4000" b="1">
                <a:cs typeface="Arial" panose="020B0604020202020204" pitchFamily="34" charset="0"/>
              </a:rPr>
              <a:t>Differentiation</a:t>
            </a:r>
            <a:endParaRPr lang="en-US" altLang="en-US" sz="4000" b="1">
              <a:cs typeface="Arial" panose="020B0604020202020204" pitchFamily="34" charset="0"/>
            </a:endParaRPr>
          </a:p>
        </p:txBody>
      </p:sp>
      <p:sp>
        <p:nvSpPr>
          <p:cNvPr id="3076" name="Text Box 4"/>
          <p:cNvSpPr txBox="1">
            <a:spLocks noChangeArrowheads="1"/>
          </p:cNvSpPr>
          <p:nvPr/>
        </p:nvSpPr>
        <p:spPr bwMode="auto">
          <a:xfrm>
            <a:off x="704850" y="292100"/>
            <a:ext cx="104775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8000" b="1">
                <a:solidFill>
                  <a:schemeClr val="bg1"/>
                </a:solidFill>
              </a:rPr>
              <a:t>P</a:t>
            </a:r>
          </a:p>
        </p:txBody>
      </p:sp>
      <p:sp>
        <p:nvSpPr>
          <p:cNvPr id="3077" name="Text Box 5"/>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FontTx/>
              <a:buNone/>
            </a:pPr>
            <a:r>
              <a:rPr lang="en-US" altLang="en-US" sz="1400"/>
              <a:t>Copyright © Cengage Learning. All rights reserved.</a:t>
            </a:r>
            <a:r>
              <a:rPr lang="en-US" altLang="en-US" sz="1800"/>
              <a:t> </a:t>
            </a:r>
          </a:p>
        </p:txBody>
      </p:sp>
      <p:sp>
        <p:nvSpPr>
          <p:cNvPr id="3078" name="Text Box 4"/>
          <p:cNvSpPr txBox="1">
            <a:spLocks noChangeArrowheads="1"/>
          </p:cNvSpPr>
          <p:nvPr/>
        </p:nvSpPr>
        <p:spPr bwMode="auto">
          <a:xfrm>
            <a:off x="1139825" y="293688"/>
            <a:ext cx="536575" cy="1230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8000" b="1">
                <a:solidFill>
                  <a:srgbClr val="E72D36"/>
                </a:solidFill>
              </a:rPr>
              <a:t>2</a:t>
            </a:r>
          </a:p>
        </p:txBody>
      </p:sp>
      <p:pic>
        <p:nvPicPr>
          <p:cNvPr id="3079" name="Picture 1" descr="Cover page.&#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1663" y="1447800"/>
            <a:ext cx="7939087" cy="475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0" descr="(d/(d x))[x y^2] = x(d/(d x))[y^2] + (y^2)(d/(d x))[x].&#10;"/>
          <p:cNvPicPr>
            <a:picLocks noChangeAspect="1" noChangeArrowheads="1"/>
          </p:cNvPicPr>
          <p:nvPr/>
        </p:nvPicPr>
        <p:blipFill>
          <a:blip r:embed="rId2">
            <a:extLst>
              <a:ext uri="{28A0092B-C50C-407E-A947-70E740481C1C}">
                <a14:useLocalDpi xmlns:a14="http://schemas.microsoft.com/office/drawing/2010/main" val="0"/>
              </a:ext>
            </a:extLst>
          </a:blip>
          <a:srcRect l="7343" t="-7388"/>
          <a:stretch>
            <a:fillRect/>
          </a:stretch>
        </p:blipFill>
        <p:spPr bwMode="auto">
          <a:xfrm>
            <a:off x="725488" y="1371600"/>
            <a:ext cx="38465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5" name="Picture 11" descr="Product rule.&#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4375" y="1636713"/>
            <a:ext cx="1481138"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76" name="Picture 12" descr="= x((2 y)((d y)/(d x)) + (y^2)(1).&#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12925" y="2303463"/>
            <a:ext cx="2570163"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77" name="Picture 13" descr="Chain rule.&#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94375" y="2514600"/>
            <a:ext cx="1317625"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78" name="Picture 14" descr="= (2 x y)((d y)/(d x)) + y^2.&#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51025" y="3352800"/>
            <a:ext cx="20304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79" name="Picture 15" descr="Simplify.&#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94375" y="3454400"/>
            <a:ext cx="9906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0" name="Picture 20" descr="(item d).&#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5613" y="1524000"/>
            <a:ext cx="292100" cy="312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1" name="Rectangle 23"/>
          <p:cNvSpPr>
            <a:spLocks noGrp="1" noChangeArrowheads="1"/>
          </p:cNvSpPr>
          <p:nvPr>
            <p:ph type="title"/>
          </p:nvPr>
        </p:nvSpPr>
        <p:spPr>
          <a:xfrm>
            <a:off x="547688" y="319088"/>
            <a:ext cx="8226425" cy="685800"/>
          </a:xfrm>
        </p:spPr>
        <p:txBody>
          <a:bodyPr/>
          <a:lstStyle/>
          <a:p>
            <a:pPr algn="l" eaLnBrk="1" hangingPunct="1"/>
            <a:r>
              <a:rPr lang="en-US" altLang="en-US" sz="3000" smtClean="0">
                <a:solidFill>
                  <a:schemeClr val="bg1"/>
                </a:solidFill>
              </a:rPr>
              <a:t>Example 1 – </a:t>
            </a:r>
            <a:r>
              <a:rPr lang="en-US" altLang="en-US" sz="3000" i="1" smtClean="0">
                <a:solidFill>
                  <a:schemeClr val="bg1"/>
                </a:solidFill>
              </a:rPr>
              <a:t>Differentiating with Respect to x</a:t>
            </a:r>
          </a:p>
        </p:txBody>
      </p:sp>
      <p:sp>
        <p:nvSpPr>
          <p:cNvPr id="13322" name="Text Box 9"/>
          <p:cNvSpPr txBox="1">
            <a:spLocks noChangeArrowheads="1"/>
          </p:cNvSpPr>
          <p:nvPr/>
        </p:nvSpPr>
        <p:spPr bwMode="auto">
          <a:xfrm>
            <a:off x="8229600" y="685800"/>
            <a:ext cx="82232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chemeClr val="bg1"/>
                </a:solidFill>
              </a:rPr>
              <a:t>cont’d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36876"/>
                                        </p:tgtEl>
                                        <p:attrNameLst>
                                          <p:attrName>style.visibility</p:attrName>
                                        </p:attrNameLst>
                                      </p:cBhvr>
                                      <p:to>
                                        <p:strVal val="visible"/>
                                      </p:to>
                                    </p:set>
                                    <p:animEffect transition="in" filter="fade">
                                      <p:cBhvr>
                                        <p:cTn id="7" dur="1000"/>
                                        <p:tgtEl>
                                          <p:spTgt spid="36876"/>
                                        </p:tgtEl>
                                      </p:cBhvr>
                                    </p:animEffect>
                                    <p:anim calcmode="lin" valueType="num">
                                      <p:cBhvr>
                                        <p:cTn id="8" dur="1000" fill="hold"/>
                                        <p:tgtEl>
                                          <p:spTgt spid="36876"/>
                                        </p:tgtEl>
                                        <p:attrNameLst>
                                          <p:attrName>ppt_x</p:attrName>
                                        </p:attrNameLst>
                                      </p:cBhvr>
                                      <p:tavLst>
                                        <p:tav tm="0">
                                          <p:val>
                                            <p:strVal val="#ppt_x"/>
                                          </p:val>
                                        </p:tav>
                                        <p:tav tm="100000">
                                          <p:val>
                                            <p:strVal val="#ppt_x"/>
                                          </p:val>
                                        </p:tav>
                                      </p:tavLst>
                                    </p:anim>
                                    <p:anim calcmode="lin" valueType="num">
                                      <p:cBhvr>
                                        <p:cTn id="9" dur="900" decel="100000" fill="hold"/>
                                        <p:tgtEl>
                                          <p:spTgt spid="3687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6876"/>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36877"/>
                                        </p:tgtEl>
                                        <p:attrNameLst>
                                          <p:attrName>style.visibility</p:attrName>
                                        </p:attrNameLst>
                                      </p:cBhvr>
                                      <p:to>
                                        <p:strVal val="visible"/>
                                      </p:to>
                                    </p:set>
                                    <p:animEffect transition="in" filter="fade">
                                      <p:cBhvr>
                                        <p:cTn id="13" dur="1000"/>
                                        <p:tgtEl>
                                          <p:spTgt spid="36877"/>
                                        </p:tgtEl>
                                      </p:cBhvr>
                                    </p:animEffect>
                                    <p:anim calcmode="lin" valueType="num">
                                      <p:cBhvr>
                                        <p:cTn id="14" dur="1000" fill="hold"/>
                                        <p:tgtEl>
                                          <p:spTgt spid="36877"/>
                                        </p:tgtEl>
                                        <p:attrNameLst>
                                          <p:attrName>ppt_x</p:attrName>
                                        </p:attrNameLst>
                                      </p:cBhvr>
                                      <p:tavLst>
                                        <p:tav tm="0">
                                          <p:val>
                                            <p:strVal val="#ppt_x"/>
                                          </p:val>
                                        </p:tav>
                                        <p:tav tm="100000">
                                          <p:val>
                                            <p:strVal val="#ppt_x"/>
                                          </p:val>
                                        </p:tav>
                                      </p:tavLst>
                                    </p:anim>
                                    <p:anim calcmode="lin" valueType="num">
                                      <p:cBhvr>
                                        <p:cTn id="15" dur="900" decel="100000" fill="hold"/>
                                        <p:tgtEl>
                                          <p:spTgt spid="36877"/>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6877"/>
                                        </p:tgtEl>
                                        <p:attrNameLst>
                                          <p:attrName>ppt_y</p:attrName>
                                        </p:attrNameLst>
                                      </p:cBhvr>
                                      <p:tavLst>
                                        <p:tav tm="0">
                                          <p:val>
                                            <p:strVal val="#ppt_y-.03"/>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7" presetClass="entr" presetSubtype="0" fill="hold" nodeType="clickEffect">
                                  <p:stCondLst>
                                    <p:cond delay="0"/>
                                  </p:stCondLst>
                                  <p:childTnLst>
                                    <p:set>
                                      <p:cBhvr>
                                        <p:cTn id="20" dur="1" fill="hold">
                                          <p:stCondLst>
                                            <p:cond delay="0"/>
                                          </p:stCondLst>
                                        </p:cTn>
                                        <p:tgtEl>
                                          <p:spTgt spid="36878"/>
                                        </p:tgtEl>
                                        <p:attrNameLst>
                                          <p:attrName>style.visibility</p:attrName>
                                        </p:attrNameLst>
                                      </p:cBhvr>
                                      <p:to>
                                        <p:strVal val="visible"/>
                                      </p:to>
                                    </p:set>
                                    <p:animEffect transition="in" filter="fade">
                                      <p:cBhvr>
                                        <p:cTn id="21" dur="1000"/>
                                        <p:tgtEl>
                                          <p:spTgt spid="36878"/>
                                        </p:tgtEl>
                                      </p:cBhvr>
                                    </p:animEffect>
                                    <p:anim calcmode="lin" valueType="num">
                                      <p:cBhvr>
                                        <p:cTn id="22" dur="1000" fill="hold"/>
                                        <p:tgtEl>
                                          <p:spTgt spid="36878"/>
                                        </p:tgtEl>
                                        <p:attrNameLst>
                                          <p:attrName>ppt_x</p:attrName>
                                        </p:attrNameLst>
                                      </p:cBhvr>
                                      <p:tavLst>
                                        <p:tav tm="0">
                                          <p:val>
                                            <p:strVal val="#ppt_x"/>
                                          </p:val>
                                        </p:tav>
                                        <p:tav tm="100000">
                                          <p:val>
                                            <p:strVal val="#ppt_x"/>
                                          </p:val>
                                        </p:tav>
                                      </p:tavLst>
                                    </p:anim>
                                    <p:anim calcmode="lin" valueType="num">
                                      <p:cBhvr>
                                        <p:cTn id="23" dur="900" decel="100000" fill="hold"/>
                                        <p:tgtEl>
                                          <p:spTgt spid="36878"/>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6878"/>
                                        </p:tgtEl>
                                        <p:attrNameLst>
                                          <p:attrName>ppt_y</p:attrName>
                                        </p:attrNameLst>
                                      </p:cBhvr>
                                      <p:tavLst>
                                        <p:tav tm="0">
                                          <p:val>
                                            <p:strVal val="#ppt_y-.03"/>
                                          </p:val>
                                        </p:tav>
                                        <p:tav tm="100000">
                                          <p:val>
                                            <p:strVal val="#ppt_y"/>
                                          </p:val>
                                        </p:tav>
                                      </p:tavLst>
                                    </p:anim>
                                  </p:childTnLst>
                                </p:cTn>
                              </p:par>
                              <p:par>
                                <p:cTn id="25" presetID="37" presetClass="entr" presetSubtype="0" fill="hold" nodeType="withEffect">
                                  <p:stCondLst>
                                    <p:cond delay="0"/>
                                  </p:stCondLst>
                                  <p:childTnLst>
                                    <p:set>
                                      <p:cBhvr>
                                        <p:cTn id="26" dur="1" fill="hold">
                                          <p:stCondLst>
                                            <p:cond delay="0"/>
                                          </p:stCondLst>
                                        </p:cTn>
                                        <p:tgtEl>
                                          <p:spTgt spid="36879"/>
                                        </p:tgtEl>
                                        <p:attrNameLst>
                                          <p:attrName>style.visibility</p:attrName>
                                        </p:attrNameLst>
                                      </p:cBhvr>
                                      <p:to>
                                        <p:strVal val="visible"/>
                                      </p:to>
                                    </p:set>
                                    <p:animEffect transition="in" filter="fade">
                                      <p:cBhvr>
                                        <p:cTn id="27" dur="1000"/>
                                        <p:tgtEl>
                                          <p:spTgt spid="36879"/>
                                        </p:tgtEl>
                                      </p:cBhvr>
                                    </p:animEffect>
                                    <p:anim calcmode="lin" valueType="num">
                                      <p:cBhvr>
                                        <p:cTn id="28" dur="1000" fill="hold"/>
                                        <p:tgtEl>
                                          <p:spTgt spid="36879"/>
                                        </p:tgtEl>
                                        <p:attrNameLst>
                                          <p:attrName>ppt_x</p:attrName>
                                        </p:attrNameLst>
                                      </p:cBhvr>
                                      <p:tavLst>
                                        <p:tav tm="0">
                                          <p:val>
                                            <p:strVal val="#ppt_x"/>
                                          </p:val>
                                        </p:tav>
                                        <p:tav tm="100000">
                                          <p:val>
                                            <p:strVal val="#ppt_x"/>
                                          </p:val>
                                        </p:tav>
                                      </p:tavLst>
                                    </p:anim>
                                    <p:anim calcmode="lin" valueType="num">
                                      <p:cBhvr>
                                        <p:cTn id="29" dur="900" decel="100000" fill="hold"/>
                                        <p:tgtEl>
                                          <p:spTgt spid="36879"/>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36879"/>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a:xfrm>
            <a:off x="455613" y="3198813"/>
            <a:ext cx="8229600" cy="914400"/>
          </a:xfrm>
        </p:spPr>
        <p:txBody>
          <a:bodyPr/>
          <a:lstStyle/>
          <a:p>
            <a:pPr eaLnBrk="1" hangingPunct="1"/>
            <a:r>
              <a:rPr lang="en-US" altLang="en-US" sz="4000" smtClean="0">
                <a:solidFill>
                  <a:schemeClr val="tx1"/>
                </a:solidFill>
              </a:rPr>
              <a:t>Implicit Differentiation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47688" y="319088"/>
            <a:ext cx="8229600" cy="685800"/>
          </a:xfrm>
        </p:spPr>
        <p:txBody>
          <a:bodyPr/>
          <a:lstStyle/>
          <a:p>
            <a:pPr algn="l" eaLnBrk="1" hangingPunct="1"/>
            <a:r>
              <a:rPr lang="en-US" altLang="en-US" sz="4000" smtClean="0">
                <a:solidFill>
                  <a:schemeClr val="bg1"/>
                </a:solidFill>
              </a:rPr>
              <a:t>Implicit Differentiation</a:t>
            </a:r>
          </a:p>
        </p:txBody>
      </p:sp>
      <p:pic>
        <p:nvPicPr>
          <p:cNvPr id="15363" name="Picture 2" descr="Guidelines for implicit differentiation. (item 1). Differentiate both sides of the equation with respect to x. (item 2). Collect all terms involving (d y)/(d x) on the left side of the equation and move all other terms to the right side of the equation. (item 3). Factor (d y)/(d x) out of the left side of the equation. (item 4). Solve for (d y)/(d x).&#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3413" y="1447800"/>
            <a:ext cx="7877175" cy="249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33388" y="319088"/>
            <a:ext cx="8229600" cy="685800"/>
          </a:xfrm>
        </p:spPr>
        <p:txBody>
          <a:bodyPr/>
          <a:lstStyle/>
          <a:p>
            <a:pPr eaLnBrk="1" hangingPunct="1"/>
            <a:r>
              <a:rPr lang="en-US" altLang="en-US" sz="4000" smtClean="0">
                <a:solidFill>
                  <a:schemeClr val="bg1"/>
                </a:solidFill>
              </a:rPr>
              <a:t>Example 2 – </a:t>
            </a:r>
            <a:r>
              <a:rPr lang="en-US" altLang="en-US" sz="4000" i="1" smtClean="0">
                <a:solidFill>
                  <a:schemeClr val="bg1"/>
                </a:solidFill>
              </a:rPr>
              <a:t>Implicit Differentiation</a:t>
            </a:r>
          </a:p>
        </p:txBody>
      </p:sp>
      <p:sp>
        <p:nvSpPr>
          <p:cNvPr id="40963" name="Rectangle 3"/>
          <p:cNvSpPr>
            <a:spLocks noGrp="1" noChangeArrowheads="1"/>
          </p:cNvSpPr>
          <p:nvPr>
            <p:ph idx="1"/>
          </p:nvPr>
        </p:nvSpPr>
        <p:spPr>
          <a:xfrm>
            <a:off x="455613" y="1370013"/>
            <a:ext cx="8229600" cy="5256212"/>
          </a:xfrm>
        </p:spPr>
        <p:txBody>
          <a:bodyPr/>
          <a:lstStyle/>
          <a:p>
            <a:pPr eaLnBrk="1" hangingPunct="1">
              <a:buFontTx/>
              <a:buNone/>
            </a:pPr>
            <a:r>
              <a:rPr lang="en-US" altLang="en-US" smtClean="0"/>
              <a:t>Find </a:t>
            </a:r>
            <a:r>
              <a:rPr lang="en-US" altLang="en-US" i="1" smtClean="0"/>
              <a:t>dy</a:t>
            </a:r>
            <a:r>
              <a:rPr lang="en-US" altLang="en-US" smtClean="0"/>
              <a:t>/</a:t>
            </a:r>
            <a:r>
              <a:rPr lang="en-US" altLang="en-US" i="1" smtClean="0"/>
              <a:t>dx</a:t>
            </a:r>
            <a:r>
              <a:rPr lang="en-US" altLang="en-US" smtClean="0"/>
              <a:t> given that </a:t>
            </a:r>
            <a:r>
              <a:rPr lang="en-US" altLang="en-US" i="1" smtClean="0"/>
              <a:t>y</a:t>
            </a:r>
            <a:r>
              <a:rPr lang="en-US" altLang="en-US" baseline="30000" smtClean="0"/>
              <a:t>3</a:t>
            </a:r>
            <a:r>
              <a:rPr lang="en-US" altLang="en-US" smtClean="0"/>
              <a:t> + </a:t>
            </a:r>
            <a:r>
              <a:rPr lang="en-US" altLang="en-US" i="1" smtClean="0"/>
              <a:t>y</a:t>
            </a:r>
            <a:r>
              <a:rPr lang="en-US" altLang="en-US" baseline="30000" smtClean="0"/>
              <a:t>2</a:t>
            </a:r>
            <a:r>
              <a:rPr lang="en-US" altLang="en-US" smtClean="0"/>
              <a:t> – 5</a:t>
            </a:r>
            <a:r>
              <a:rPr lang="en-US" altLang="en-US" i="1" smtClean="0"/>
              <a:t>y </a:t>
            </a:r>
            <a:r>
              <a:rPr lang="en-US" altLang="en-US" smtClean="0"/>
              <a:t>– </a:t>
            </a:r>
            <a:r>
              <a:rPr lang="en-US" altLang="en-US" i="1" smtClean="0"/>
              <a:t>x</a:t>
            </a:r>
            <a:r>
              <a:rPr lang="en-US" altLang="en-US" baseline="30000" smtClean="0"/>
              <a:t>2 </a:t>
            </a:r>
            <a:r>
              <a:rPr lang="en-US" altLang="en-US" smtClean="0"/>
              <a:t>= –4.</a:t>
            </a:r>
          </a:p>
          <a:p>
            <a:pPr eaLnBrk="1" hangingPunct="1">
              <a:buFontTx/>
              <a:buNone/>
            </a:pPr>
            <a:endParaRPr lang="en-US" altLang="en-US" smtClean="0"/>
          </a:p>
          <a:p>
            <a:pPr eaLnBrk="1" hangingPunct="1">
              <a:buFontTx/>
              <a:buNone/>
            </a:pPr>
            <a:r>
              <a:rPr lang="en-US" altLang="en-US" smtClean="0">
                <a:solidFill>
                  <a:srgbClr val="D7181E"/>
                </a:solidFill>
                <a:cs typeface="Arial" panose="020B0604020202020204" pitchFamily="34" charset="0"/>
              </a:rPr>
              <a:t>Solution:</a:t>
            </a:r>
          </a:p>
          <a:p>
            <a:pPr eaLnBrk="1" hangingPunct="1">
              <a:buFontTx/>
              <a:buNone/>
            </a:pPr>
            <a:r>
              <a:rPr lang="en-US" altLang="en-US" b="1" smtClean="0"/>
              <a:t>1. </a:t>
            </a:r>
            <a:r>
              <a:rPr lang="en-US" altLang="en-US" smtClean="0"/>
              <a:t>Differentiate both sides of the equation with respect to </a:t>
            </a:r>
            <a:r>
              <a:rPr lang="en-US" altLang="en-US" i="1" smtClean="0"/>
              <a:t>x.</a:t>
            </a:r>
            <a:endParaRPr lang="en-US" altLang="en-US" smtClean="0"/>
          </a:p>
        </p:txBody>
      </p:sp>
      <p:pic>
        <p:nvPicPr>
          <p:cNvPr id="40964" name="Picture 4" descr="(d/(d x))[y^3 + y^2 minus 5 y minus x^2] = (d/(d x))[negative 4].&#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3533775"/>
            <a:ext cx="449897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5" name="Picture 5" descr="(d/(d x))[y^3] + (d/(d x))[y^2] minus (d/(d x))[5 y] minus (d/(d x))[x^2] = (d/(d x))[negative 4].&#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8550" y="4478338"/>
            <a:ext cx="6115050" cy="703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3 y^2)((d y)/(d x)) + (2 y)((d y)/(d x)) minus 5((d y)/(d x)) minus 2 x = 0.&#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5419725"/>
            <a:ext cx="443865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40963">
                                            <p:txEl>
                                              <p:pRg st="3" end="3"/>
                                            </p:txEl>
                                          </p:spTgt>
                                        </p:tgtEl>
                                        <p:attrNameLst>
                                          <p:attrName>style.visibility</p:attrName>
                                        </p:attrNameLst>
                                      </p:cBhvr>
                                      <p:to>
                                        <p:strVal val="visible"/>
                                      </p:to>
                                    </p:set>
                                    <p:animEffect transition="in" filter="fade">
                                      <p:cBhvr>
                                        <p:cTn id="7" dur="1000"/>
                                        <p:tgtEl>
                                          <p:spTgt spid="40963">
                                            <p:txEl>
                                              <p:pRg st="3" end="3"/>
                                            </p:txEl>
                                          </p:spTgt>
                                        </p:tgtEl>
                                      </p:cBhvr>
                                    </p:animEffect>
                                    <p:anim calcmode="lin" valueType="num">
                                      <p:cBhvr>
                                        <p:cTn id="8" dur="1000" fill="hold"/>
                                        <p:tgtEl>
                                          <p:spTgt spid="40963">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40963">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0963">
                                            <p:txEl>
                                              <p:pRg st="3" end="3"/>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40963">
                                            <p:txEl>
                                              <p:pRg st="2" end="2"/>
                                            </p:txEl>
                                          </p:spTgt>
                                        </p:tgtEl>
                                        <p:attrNameLst>
                                          <p:attrName>style.visibility</p:attrName>
                                        </p:attrNameLst>
                                      </p:cBhvr>
                                      <p:to>
                                        <p:strVal val="visible"/>
                                      </p:to>
                                    </p:set>
                                    <p:animEffect transition="in" filter="fade">
                                      <p:cBhvr>
                                        <p:cTn id="13" dur="1000"/>
                                        <p:tgtEl>
                                          <p:spTgt spid="40963">
                                            <p:txEl>
                                              <p:pRg st="2" end="2"/>
                                            </p:txEl>
                                          </p:spTgt>
                                        </p:tgtEl>
                                      </p:cBhvr>
                                    </p:animEffect>
                                    <p:anim calcmode="lin" valueType="num">
                                      <p:cBhvr>
                                        <p:cTn id="14" dur="1000" fill="hold"/>
                                        <p:tgtEl>
                                          <p:spTgt spid="40963">
                                            <p:txEl>
                                              <p:pRg st="2" end="2"/>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40963">
                                            <p:txEl>
                                              <p:pRg st="2" end="2"/>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40963">
                                            <p:txEl>
                                              <p:pRg st="2" end="2"/>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40964"/>
                                        </p:tgtEl>
                                        <p:attrNameLst>
                                          <p:attrName>style.visibility</p:attrName>
                                        </p:attrNameLst>
                                      </p:cBhvr>
                                      <p:to>
                                        <p:strVal val="visible"/>
                                      </p:to>
                                    </p:set>
                                    <p:animEffect transition="in" filter="fade">
                                      <p:cBhvr>
                                        <p:cTn id="19" dur="1000"/>
                                        <p:tgtEl>
                                          <p:spTgt spid="40964"/>
                                        </p:tgtEl>
                                      </p:cBhvr>
                                    </p:animEffect>
                                    <p:anim calcmode="lin" valueType="num">
                                      <p:cBhvr>
                                        <p:cTn id="20" dur="1000" fill="hold"/>
                                        <p:tgtEl>
                                          <p:spTgt spid="40964"/>
                                        </p:tgtEl>
                                        <p:attrNameLst>
                                          <p:attrName>ppt_x</p:attrName>
                                        </p:attrNameLst>
                                      </p:cBhvr>
                                      <p:tavLst>
                                        <p:tav tm="0">
                                          <p:val>
                                            <p:strVal val="#ppt_x"/>
                                          </p:val>
                                        </p:tav>
                                        <p:tav tm="100000">
                                          <p:val>
                                            <p:strVal val="#ppt_x"/>
                                          </p:val>
                                        </p:tav>
                                      </p:tavLst>
                                    </p:anim>
                                    <p:anim calcmode="lin" valueType="num">
                                      <p:cBhvr>
                                        <p:cTn id="21" dur="900" decel="100000" fill="hold"/>
                                        <p:tgtEl>
                                          <p:spTgt spid="40964"/>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40964"/>
                                        </p:tgtEl>
                                        <p:attrNameLst>
                                          <p:attrName>ppt_y</p:attrName>
                                        </p:attrNameLst>
                                      </p:cBhvr>
                                      <p:tavLst>
                                        <p:tav tm="0">
                                          <p:val>
                                            <p:strVal val="#ppt_y-.03"/>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7" presetClass="entr" presetSubtype="0" fill="hold" nodeType="clickEffect">
                                  <p:stCondLst>
                                    <p:cond delay="0"/>
                                  </p:stCondLst>
                                  <p:childTnLst>
                                    <p:set>
                                      <p:cBhvr>
                                        <p:cTn id="26" dur="1" fill="hold">
                                          <p:stCondLst>
                                            <p:cond delay="0"/>
                                          </p:stCondLst>
                                        </p:cTn>
                                        <p:tgtEl>
                                          <p:spTgt spid="40965"/>
                                        </p:tgtEl>
                                        <p:attrNameLst>
                                          <p:attrName>style.visibility</p:attrName>
                                        </p:attrNameLst>
                                      </p:cBhvr>
                                      <p:to>
                                        <p:strVal val="visible"/>
                                      </p:to>
                                    </p:set>
                                    <p:animEffect transition="in" filter="fade">
                                      <p:cBhvr>
                                        <p:cTn id="27" dur="1000"/>
                                        <p:tgtEl>
                                          <p:spTgt spid="40965"/>
                                        </p:tgtEl>
                                      </p:cBhvr>
                                    </p:animEffect>
                                    <p:anim calcmode="lin" valueType="num">
                                      <p:cBhvr>
                                        <p:cTn id="28" dur="1000" fill="hold"/>
                                        <p:tgtEl>
                                          <p:spTgt spid="40965"/>
                                        </p:tgtEl>
                                        <p:attrNameLst>
                                          <p:attrName>ppt_x</p:attrName>
                                        </p:attrNameLst>
                                      </p:cBhvr>
                                      <p:tavLst>
                                        <p:tav tm="0">
                                          <p:val>
                                            <p:strVal val="#ppt_x"/>
                                          </p:val>
                                        </p:tav>
                                        <p:tav tm="100000">
                                          <p:val>
                                            <p:strVal val="#ppt_x"/>
                                          </p:val>
                                        </p:tav>
                                      </p:tavLst>
                                    </p:anim>
                                    <p:anim calcmode="lin" valueType="num">
                                      <p:cBhvr>
                                        <p:cTn id="29" dur="900" decel="100000" fill="hold"/>
                                        <p:tgtEl>
                                          <p:spTgt spid="40965"/>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40965"/>
                                        </p:tgtEl>
                                        <p:attrNameLst>
                                          <p:attrName>ppt_y</p:attrName>
                                        </p:attrNameLst>
                                      </p:cBhvr>
                                      <p:tavLst>
                                        <p:tav tm="0">
                                          <p:val>
                                            <p:strVal val="#ppt_y-.03"/>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37"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900" decel="100000" fill="hold"/>
                                        <p:tgtEl>
                                          <p:spTgt spid="7"/>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a:xfrm>
            <a:off x="457200" y="1370013"/>
            <a:ext cx="8226425" cy="5256212"/>
          </a:xfrm>
        </p:spPr>
        <p:txBody>
          <a:bodyPr/>
          <a:lstStyle/>
          <a:p>
            <a:pPr eaLnBrk="1" hangingPunct="1">
              <a:buFontTx/>
              <a:buNone/>
            </a:pPr>
            <a:r>
              <a:rPr lang="en-US" altLang="en-US" b="1" smtClean="0"/>
              <a:t>2. </a:t>
            </a:r>
            <a:r>
              <a:rPr lang="en-US" altLang="en-US" smtClean="0"/>
              <a:t>Collect the </a:t>
            </a:r>
            <a:r>
              <a:rPr lang="en-US" altLang="en-US" i="1" smtClean="0"/>
              <a:t>dy</a:t>
            </a:r>
            <a:r>
              <a:rPr lang="en-US" altLang="en-US" smtClean="0"/>
              <a:t>/</a:t>
            </a:r>
            <a:r>
              <a:rPr lang="en-US" altLang="en-US" i="1" smtClean="0"/>
              <a:t>dx </a:t>
            </a:r>
            <a:r>
              <a:rPr lang="en-US" altLang="en-US" smtClean="0"/>
              <a:t>terms on the left side of the equation and move all other terms to the right side of the equation.</a:t>
            </a:r>
          </a:p>
          <a:p>
            <a:pPr eaLnBrk="1" hangingPunct="1">
              <a:buFontTx/>
              <a:buNone/>
            </a:pPr>
            <a:endParaRPr lang="en-US" altLang="en-US" smtClean="0"/>
          </a:p>
          <a:p>
            <a:pPr eaLnBrk="1" hangingPunct="1">
              <a:buFontTx/>
              <a:buNone/>
            </a:pPr>
            <a:endParaRPr lang="en-US" altLang="en-US" sz="1200" smtClean="0"/>
          </a:p>
          <a:p>
            <a:pPr eaLnBrk="1" hangingPunct="1">
              <a:buFontTx/>
              <a:buNone/>
            </a:pPr>
            <a:endParaRPr lang="en-US" altLang="en-US" b="1" smtClean="0"/>
          </a:p>
          <a:p>
            <a:pPr eaLnBrk="1" hangingPunct="1">
              <a:buFontTx/>
              <a:buNone/>
            </a:pPr>
            <a:r>
              <a:rPr lang="en-US" altLang="en-US" b="1" smtClean="0"/>
              <a:t>3. </a:t>
            </a:r>
            <a:r>
              <a:rPr lang="en-US" altLang="en-US" smtClean="0"/>
              <a:t>Factor </a:t>
            </a:r>
            <a:r>
              <a:rPr lang="en-US" altLang="en-US" i="1" smtClean="0"/>
              <a:t>dy</a:t>
            </a:r>
            <a:r>
              <a:rPr lang="en-US" altLang="en-US" smtClean="0"/>
              <a:t>/</a:t>
            </a:r>
            <a:r>
              <a:rPr lang="en-US" altLang="en-US" i="1" smtClean="0"/>
              <a:t>dx </a:t>
            </a:r>
            <a:r>
              <a:rPr lang="en-US" altLang="en-US" smtClean="0"/>
              <a:t>out of the left side of the equation.</a:t>
            </a:r>
          </a:p>
          <a:p>
            <a:pPr eaLnBrk="1" hangingPunct="1">
              <a:buFontTx/>
              <a:buNone/>
            </a:pPr>
            <a:endParaRPr lang="en-US" altLang="en-US" smtClean="0"/>
          </a:p>
          <a:p>
            <a:pPr eaLnBrk="1" hangingPunct="1">
              <a:buFontTx/>
              <a:buNone/>
            </a:pPr>
            <a:endParaRPr lang="en-US" altLang="en-US" smtClean="0"/>
          </a:p>
          <a:p>
            <a:pPr eaLnBrk="1" hangingPunct="1">
              <a:buFontTx/>
              <a:buNone/>
            </a:pPr>
            <a:endParaRPr lang="en-US" altLang="en-US" sz="1200" smtClean="0"/>
          </a:p>
          <a:p>
            <a:pPr eaLnBrk="1" hangingPunct="1">
              <a:buFontTx/>
              <a:buNone/>
            </a:pPr>
            <a:r>
              <a:rPr lang="en-US" altLang="en-US" b="1" smtClean="0"/>
              <a:t>4. </a:t>
            </a:r>
            <a:r>
              <a:rPr lang="en-US" altLang="en-US" smtClean="0"/>
              <a:t>Solve for </a:t>
            </a:r>
            <a:r>
              <a:rPr lang="en-US" altLang="en-US" i="1" smtClean="0"/>
              <a:t>dy</a:t>
            </a:r>
            <a:r>
              <a:rPr lang="en-US" altLang="en-US" smtClean="0"/>
              <a:t>/</a:t>
            </a:r>
            <a:r>
              <a:rPr lang="en-US" altLang="en-US" i="1" smtClean="0"/>
              <a:t>dx </a:t>
            </a:r>
            <a:r>
              <a:rPr lang="en-US" altLang="en-US" smtClean="0"/>
              <a:t>by dividing by (3</a:t>
            </a:r>
            <a:r>
              <a:rPr lang="en-US" altLang="en-US" i="1" smtClean="0"/>
              <a:t>y</a:t>
            </a:r>
            <a:r>
              <a:rPr lang="en-US" altLang="en-US" baseline="30000" smtClean="0"/>
              <a:t>2</a:t>
            </a:r>
            <a:r>
              <a:rPr lang="en-US" altLang="en-US" smtClean="0"/>
              <a:t> + 2</a:t>
            </a:r>
            <a:r>
              <a:rPr lang="en-US" altLang="en-US" i="1" smtClean="0"/>
              <a:t>y –</a:t>
            </a:r>
            <a:r>
              <a:rPr lang="en-US" altLang="en-US" smtClean="0"/>
              <a:t> 5).</a:t>
            </a:r>
          </a:p>
        </p:txBody>
      </p:sp>
      <p:pic>
        <p:nvPicPr>
          <p:cNvPr id="17411" name="Picture 4" descr="(3 y^2)((d y)/(d x)) + (2 y)((d y)/(d x)) minus 5((d y)/(d x)) = 2 x.&#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2595563"/>
            <a:ext cx="35814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89" name="Picture 5" descr="((d y)/(d x))(3 y^2 + 2 y minus 5) = 2 x.&#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4200525"/>
            <a:ext cx="32004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92" name="Picture 8" descr="((d y)/(d x)) = (2 x)/(3 y^2 + 2 y minus 5).&#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5695950"/>
            <a:ext cx="2670175"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4" name="Rectangle 12"/>
          <p:cNvSpPr>
            <a:spLocks noChangeArrowheads="1"/>
          </p:cNvSpPr>
          <p:nvPr/>
        </p:nvSpPr>
        <p:spPr bwMode="auto">
          <a:xfrm>
            <a:off x="547688" y="319088"/>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4000">
                <a:solidFill>
                  <a:schemeClr val="bg1"/>
                </a:solidFill>
                <a:cs typeface="Arial" panose="020B0604020202020204" pitchFamily="34" charset="0"/>
              </a:rPr>
              <a:t>Example 2 – </a:t>
            </a:r>
            <a:r>
              <a:rPr lang="en-US" altLang="en-US" sz="4000" i="1">
                <a:solidFill>
                  <a:schemeClr val="bg1"/>
                </a:solidFill>
                <a:cs typeface="Arial" panose="020B0604020202020204" pitchFamily="34" charset="0"/>
              </a:rPr>
              <a:t>Solution</a:t>
            </a:r>
          </a:p>
        </p:txBody>
      </p:sp>
      <p:sp>
        <p:nvSpPr>
          <p:cNvPr id="17415" name="Text Box 9"/>
          <p:cNvSpPr txBox="1">
            <a:spLocks noChangeArrowheads="1"/>
          </p:cNvSpPr>
          <p:nvPr/>
        </p:nvSpPr>
        <p:spPr bwMode="auto">
          <a:xfrm>
            <a:off x="8229600" y="685800"/>
            <a:ext cx="82232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chemeClr val="bg1"/>
                </a:solidFill>
              </a:rPr>
              <a:t>cont’d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41987">
                                            <p:txEl>
                                              <p:pRg st="4" end="4"/>
                                            </p:txEl>
                                          </p:spTgt>
                                        </p:tgtEl>
                                        <p:attrNameLst>
                                          <p:attrName>style.visibility</p:attrName>
                                        </p:attrNameLst>
                                      </p:cBhvr>
                                      <p:to>
                                        <p:strVal val="visible"/>
                                      </p:to>
                                    </p:set>
                                    <p:animEffect transition="in" filter="fade">
                                      <p:cBhvr>
                                        <p:cTn id="7" dur="1000"/>
                                        <p:tgtEl>
                                          <p:spTgt spid="41987">
                                            <p:txEl>
                                              <p:pRg st="4" end="4"/>
                                            </p:txEl>
                                          </p:spTgt>
                                        </p:tgtEl>
                                      </p:cBhvr>
                                    </p:animEffect>
                                    <p:anim calcmode="lin" valueType="num">
                                      <p:cBhvr>
                                        <p:cTn id="8" dur="1000" fill="hold"/>
                                        <p:tgtEl>
                                          <p:spTgt spid="41987">
                                            <p:txEl>
                                              <p:pRg st="4" end="4"/>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41987">
                                            <p:txEl>
                                              <p:pRg st="4" end="4"/>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1987">
                                            <p:txEl>
                                              <p:pRg st="4" end="4"/>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41989"/>
                                        </p:tgtEl>
                                        <p:attrNameLst>
                                          <p:attrName>style.visibility</p:attrName>
                                        </p:attrNameLst>
                                      </p:cBhvr>
                                      <p:to>
                                        <p:strVal val="visible"/>
                                      </p:to>
                                    </p:set>
                                    <p:animEffect transition="in" filter="fade">
                                      <p:cBhvr>
                                        <p:cTn id="13" dur="1000"/>
                                        <p:tgtEl>
                                          <p:spTgt spid="41989"/>
                                        </p:tgtEl>
                                      </p:cBhvr>
                                    </p:animEffect>
                                    <p:anim calcmode="lin" valueType="num">
                                      <p:cBhvr>
                                        <p:cTn id="14" dur="1000" fill="hold"/>
                                        <p:tgtEl>
                                          <p:spTgt spid="41989"/>
                                        </p:tgtEl>
                                        <p:attrNameLst>
                                          <p:attrName>ppt_x</p:attrName>
                                        </p:attrNameLst>
                                      </p:cBhvr>
                                      <p:tavLst>
                                        <p:tav tm="0">
                                          <p:val>
                                            <p:strVal val="#ppt_x"/>
                                          </p:val>
                                        </p:tav>
                                        <p:tav tm="100000">
                                          <p:val>
                                            <p:strVal val="#ppt_x"/>
                                          </p:val>
                                        </p:tav>
                                      </p:tavLst>
                                    </p:anim>
                                    <p:anim calcmode="lin" valueType="num">
                                      <p:cBhvr>
                                        <p:cTn id="15" dur="900" decel="100000" fill="hold"/>
                                        <p:tgtEl>
                                          <p:spTgt spid="41989"/>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41989"/>
                                        </p:tgtEl>
                                        <p:attrNameLst>
                                          <p:attrName>ppt_y</p:attrName>
                                        </p:attrNameLst>
                                      </p:cBhvr>
                                      <p:tavLst>
                                        <p:tav tm="0">
                                          <p:val>
                                            <p:strVal val="#ppt_y-.03"/>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7" presetClass="entr" presetSubtype="0" fill="hold" nodeType="clickEffect">
                                  <p:stCondLst>
                                    <p:cond delay="0"/>
                                  </p:stCondLst>
                                  <p:childTnLst>
                                    <p:set>
                                      <p:cBhvr>
                                        <p:cTn id="20" dur="1" fill="hold">
                                          <p:stCondLst>
                                            <p:cond delay="0"/>
                                          </p:stCondLst>
                                        </p:cTn>
                                        <p:tgtEl>
                                          <p:spTgt spid="41987">
                                            <p:txEl>
                                              <p:pRg st="8" end="8"/>
                                            </p:txEl>
                                          </p:spTgt>
                                        </p:tgtEl>
                                        <p:attrNameLst>
                                          <p:attrName>style.visibility</p:attrName>
                                        </p:attrNameLst>
                                      </p:cBhvr>
                                      <p:to>
                                        <p:strVal val="visible"/>
                                      </p:to>
                                    </p:set>
                                    <p:animEffect transition="in" filter="fade">
                                      <p:cBhvr>
                                        <p:cTn id="21" dur="1000"/>
                                        <p:tgtEl>
                                          <p:spTgt spid="41987">
                                            <p:txEl>
                                              <p:pRg st="8" end="8"/>
                                            </p:txEl>
                                          </p:spTgt>
                                        </p:tgtEl>
                                      </p:cBhvr>
                                    </p:animEffect>
                                    <p:anim calcmode="lin" valueType="num">
                                      <p:cBhvr>
                                        <p:cTn id="22" dur="1000" fill="hold"/>
                                        <p:tgtEl>
                                          <p:spTgt spid="41987">
                                            <p:txEl>
                                              <p:pRg st="8" end="8"/>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41987">
                                            <p:txEl>
                                              <p:pRg st="8" end="8"/>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41987">
                                            <p:txEl>
                                              <p:pRg st="8" end="8"/>
                                            </p:txEl>
                                          </p:spTgt>
                                        </p:tgtEl>
                                        <p:attrNameLst>
                                          <p:attrName>ppt_y</p:attrName>
                                        </p:attrNameLst>
                                      </p:cBhvr>
                                      <p:tavLst>
                                        <p:tav tm="0">
                                          <p:val>
                                            <p:strVal val="#ppt_y-.03"/>
                                          </p:val>
                                        </p:tav>
                                        <p:tav tm="100000">
                                          <p:val>
                                            <p:strVal val="#ppt_y"/>
                                          </p:val>
                                        </p:tav>
                                      </p:tavLst>
                                    </p:anim>
                                  </p:childTnLst>
                                </p:cTn>
                              </p:par>
                              <p:par>
                                <p:cTn id="25" presetID="37" presetClass="entr" presetSubtype="0" fill="hold" nodeType="withEffect">
                                  <p:stCondLst>
                                    <p:cond delay="0"/>
                                  </p:stCondLst>
                                  <p:childTnLst>
                                    <p:set>
                                      <p:cBhvr>
                                        <p:cTn id="26" dur="1" fill="hold">
                                          <p:stCondLst>
                                            <p:cond delay="0"/>
                                          </p:stCondLst>
                                        </p:cTn>
                                        <p:tgtEl>
                                          <p:spTgt spid="41992"/>
                                        </p:tgtEl>
                                        <p:attrNameLst>
                                          <p:attrName>style.visibility</p:attrName>
                                        </p:attrNameLst>
                                      </p:cBhvr>
                                      <p:to>
                                        <p:strVal val="visible"/>
                                      </p:to>
                                    </p:set>
                                    <p:animEffect transition="in" filter="fade">
                                      <p:cBhvr>
                                        <p:cTn id="27" dur="1000"/>
                                        <p:tgtEl>
                                          <p:spTgt spid="41992"/>
                                        </p:tgtEl>
                                      </p:cBhvr>
                                    </p:animEffect>
                                    <p:anim calcmode="lin" valueType="num">
                                      <p:cBhvr>
                                        <p:cTn id="28" dur="1000" fill="hold"/>
                                        <p:tgtEl>
                                          <p:spTgt spid="41992"/>
                                        </p:tgtEl>
                                        <p:attrNameLst>
                                          <p:attrName>ppt_x</p:attrName>
                                        </p:attrNameLst>
                                      </p:cBhvr>
                                      <p:tavLst>
                                        <p:tav tm="0">
                                          <p:val>
                                            <p:strVal val="#ppt_x"/>
                                          </p:val>
                                        </p:tav>
                                        <p:tav tm="100000">
                                          <p:val>
                                            <p:strVal val="#ppt_x"/>
                                          </p:val>
                                        </p:tav>
                                      </p:tavLst>
                                    </p:anim>
                                    <p:anim calcmode="lin" valueType="num">
                                      <p:cBhvr>
                                        <p:cTn id="29" dur="900" decel="100000" fill="hold"/>
                                        <p:tgtEl>
                                          <p:spTgt spid="41992"/>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4199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idx="1"/>
          </p:nvPr>
        </p:nvSpPr>
        <p:spPr>
          <a:xfrm>
            <a:off x="455613" y="1370013"/>
            <a:ext cx="8229600" cy="5256212"/>
          </a:xfrm>
        </p:spPr>
        <p:txBody>
          <a:bodyPr/>
          <a:lstStyle/>
          <a:p>
            <a:pPr marL="0" indent="0" eaLnBrk="1" hangingPunct="1">
              <a:buFontTx/>
              <a:buNone/>
            </a:pPr>
            <a:r>
              <a:rPr lang="en-US" altLang="en-US" smtClean="0"/>
              <a:t>To see how you can use an</a:t>
            </a:r>
            <a:br>
              <a:rPr lang="en-US" altLang="en-US" smtClean="0"/>
            </a:br>
            <a:r>
              <a:rPr lang="en-US" altLang="en-US" i="1" smtClean="0"/>
              <a:t>implicit derivative</a:t>
            </a:r>
            <a:r>
              <a:rPr lang="en-US" altLang="en-US" smtClean="0"/>
              <a:t>, consider</a:t>
            </a:r>
            <a:br>
              <a:rPr lang="en-US" altLang="en-US" smtClean="0"/>
            </a:br>
            <a:r>
              <a:rPr lang="en-US" altLang="en-US" smtClean="0"/>
              <a:t>the graph shown in Figure 2.27.</a:t>
            </a:r>
          </a:p>
          <a:p>
            <a:pPr marL="0" indent="0" eaLnBrk="1" hangingPunct="1">
              <a:lnSpc>
                <a:spcPct val="110000"/>
              </a:lnSpc>
              <a:spcBef>
                <a:spcPct val="0"/>
              </a:spcBef>
              <a:buFontTx/>
              <a:buNone/>
            </a:pPr>
            <a:endParaRPr lang="en-US" altLang="en-US" smtClean="0"/>
          </a:p>
          <a:p>
            <a:pPr marL="0" indent="0" eaLnBrk="1" hangingPunct="1">
              <a:lnSpc>
                <a:spcPct val="110000"/>
              </a:lnSpc>
              <a:spcBef>
                <a:spcPct val="0"/>
              </a:spcBef>
              <a:buFontTx/>
              <a:buNone/>
            </a:pPr>
            <a:r>
              <a:rPr lang="en-US" altLang="en-US" smtClean="0"/>
              <a:t>From the graph, you can see that </a:t>
            </a:r>
          </a:p>
          <a:p>
            <a:pPr marL="0" indent="0" eaLnBrk="1" hangingPunct="1">
              <a:lnSpc>
                <a:spcPct val="110000"/>
              </a:lnSpc>
              <a:spcBef>
                <a:spcPct val="0"/>
              </a:spcBef>
              <a:buFontTx/>
              <a:buNone/>
            </a:pPr>
            <a:r>
              <a:rPr lang="en-US" altLang="en-US" i="1" smtClean="0"/>
              <a:t>y</a:t>
            </a:r>
            <a:r>
              <a:rPr lang="en-US" altLang="en-US" smtClean="0"/>
              <a:t> is not a function of </a:t>
            </a:r>
            <a:r>
              <a:rPr lang="en-US" altLang="en-US" i="1" smtClean="0"/>
              <a:t>x. </a:t>
            </a:r>
            <a:r>
              <a:rPr lang="en-US" altLang="en-US" smtClean="0"/>
              <a:t>Even so, </a:t>
            </a:r>
          </a:p>
          <a:p>
            <a:pPr marL="0" indent="0" eaLnBrk="1" hangingPunct="1">
              <a:lnSpc>
                <a:spcPct val="110000"/>
              </a:lnSpc>
              <a:spcBef>
                <a:spcPct val="0"/>
              </a:spcBef>
              <a:buFontTx/>
              <a:buNone/>
            </a:pPr>
            <a:r>
              <a:rPr lang="en-US" altLang="en-US" smtClean="0"/>
              <a:t>the derivative found in Example 2 </a:t>
            </a:r>
          </a:p>
          <a:p>
            <a:pPr marL="0" indent="0" eaLnBrk="1" hangingPunct="1">
              <a:lnSpc>
                <a:spcPct val="110000"/>
              </a:lnSpc>
              <a:spcBef>
                <a:spcPct val="0"/>
              </a:spcBef>
              <a:buFontTx/>
              <a:buNone/>
            </a:pPr>
            <a:r>
              <a:rPr lang="en-US" altLang="en-US" smtClean="0"/>
              <a:t>gives a formula for the slope of the </a:t>
            </a:r>
          </a:p>
          <a:p>
            <a:pPr marL="0" indent="0" eaLnBrk="1" hangingPunct="1">
              <a:lnSpc>
                <a:spcPct val="110000"/>
              </a:lnSpc>
              <a:spcBef>
                <a:spcPct val="0"/>
              </a:spcBef>
              <a:buFontTx/>
              <a:buNone/>
            </a:pPr>
            <a:r>
              <a:rPr lang="en-US" altLang="en-US" smtClean="0"/>
              <a:t>tangent line at a point on this graph.</a:t>
            </a:r>
          </a:p>
          <a:p>
            <a:pPr marL="0" indent="0" eaLnBrk="1" hangingPunct="1">
              <a:lnSpc>
                <a:spcPct val="110000"/>
              </a:lnSpc>
              <a:spcBef>
                <a:spcPct val="0"/>
              </a:spcBef>
              <a:buFontTx/>
              <a:buNone/>
            </a:pPr>
            <a:r>
              <a:rPr lang="en-US" altLang="en-US" smtClean="0"/>
              <a:t>The slopes at several points on the</a:t>
            </a:r>
          </a:p>
          <a:p>
            <a:pPr marL="0" indent="0" eaLnBrk="1" hangingPunct="1">
              <a:lnSpc>
                <a:spcPct val="110000"/>
              </a:lnSpc>
              <a:spcBef>
                <a:spcPct val="0"/>
              </a:spcBef>
              <a:buFontTx/>
              <a:buNone/>
            </a:pPr>
            <a:r>
              <a:rPr lang="en-US" altLang="en-US" smtClean="0"/>
              <a:t>graph are shown below the graph.</a:t>
            </a:r>
          </a:p>
        </p:txBody>
      </p:sp>
      <p:sp>
        <p:nvSpPr>
          <p:cNvPr id="18435" name="Rectangle 7"/>
          <p:cNvSpPr>
            <a:spLocks noChangeArrowheads="1"/>
          </p:cNvSpPr>
          <p:nvPr/>
        </p:nvSpPr>
        <p:spPr bwMode="auto">
          <a:xfrm>
            <a:off x="6526213" y="6381750"/>
            <a:ext cx="989012"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200" b="1">
                <a:cs typeface="Arial" panose="020B0604020202020204" pitchFamily="34" charset="0"/>
              </a:rPr>
              <a:t>Figure 2.27</a:t>
            </a:r>
          </a:p>
        </p:txBody>
      </p:sp>
      <p:sp>
        <p:nvSpPr>
          <p:cNvPr id="18436" name="Rectangle 16"/>
          <p:cNvSpPr>
            <a:spLocks noGrp="1" noChangeArrowheads="1"/>
          </p:cNvSpPr>
          <p:nvPr>
            <p:ph type="title"/>
          </p:nvPr>
        </p:nvSpPr>
        <p:spPr>
          <a:xfrm>
            <a:off x="547688" y="319088"/>
            <a:ext cx="8229600" cy="685800"/>
          </a:xfrm>
        </p:spPr>
        <p:txBody>
          <a:bodyPr/>
          <a:lstStyle/>
          <a:p>
            <a:pPr algn="l" eaLnBrk="1" hangingPunct="1"/>
            <a:r>
              <a:rPr lang="en-US" altLang="en-US" sz="4000" smtClean="0">
                <a:solidFill>
                  <a:schemeClr val="bg1"/>
                </a:solidFill>
              </a:rPr>
              <a:t>Implicit Differentiation</a:t>
            </a:r>
          </a:p>
        </p:txBody>
      </p:sp>
      <p:pic>
        <p:nvPicPr>
          <p:cNvPr id="18437" name="Picture 17" descr="The image consists of a visual representation and a caption. Visual representation. A curve is graphed on the x y coordinate plane. The graph has y axis symmetry. The curve is labeled y^3 + y^2 minus 5 y minus x^2 = negative 4. It enters the top left of the viewing window in the second quadrant, goes down to the right till the point (negative 1, 1), then goes down and to the left, intersects the negative x axis at (negative 2, 0) and enters the third quadrant, goes further down and to the left till a point, then goes down and to the right with decreasing steepness, reaches a low point slightly under (0, negative 3) on the negative y axis, then goes up and to the right in the fourth quadrant with increasing steepness, passes through the labeled point (1, negative 3), after a point goes up and to the left, intersects the positive x axis at (2, 0) and enters the first quadrant, goes further up and to the left till the labeled point (1, 1), then goes up and to the right, and exits the top right of the viewing window. Caption. A list of four points on graph and their respective slope. (item 1). Point on graph, (2, 0). Slope of graph, negative 4/5. (item 2). Point on graph, (1, negative 3). Slope of graph, 1/8. (item 3). Point on graph, x = 0. Slope of graph, 0. (item 4). Point on graph, (1, 1). Slope of graph, undefined. The implicit equation y^3 + y^2 minus 5 y minus x^2 = negative 4 has the derivative (d y)/(d x) = (2 x)/(3 y^2 + 2 y minus 5).&#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1516063"/>
            <a:ext cx="2590800" cy="4789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idx="1"/>
          </p:nvPr>
        </p:nvSpPr>
        <p:spPr>
          <a:xfrm>
            <a:off x="455613" y="1370013"/>
            <a:ext cx="8229600" cy="5256212"/>
          </a:xfrm>
        </p:spPr>
        <p:txBody>
          <a:bodyPr/>
          <a:lstStyle/>
          <a:p>
            <a:pPr marL="0" indent="0" eaLnBrk="1" hangingPunct="1">
              <a:buFontTx/>
              <a:buNone/>
            </a:pPr>
            <a:r>
              <a:rPr lang="en-US" altLang="en-US" smtClean="0"/>
              <a:t>It is meaningless to solve for </a:t>
            </a:r>
            <a:r>
              <a:rPr lang="en-US" altLang="en-US" i="1" smtClean="0"/>
              <a:t>dy</a:t>
            </a:r>
            <a:r>
              <a:rPr lang="en-US" altLang="en-US" smtClean="0"/>
              <a:t>/</a:t>
            </a:r>
            <a:r>
              <a:rPr lang="en-US" altLang="en-US" i="1" smtClean="0"/>
              <a:t>dx </a:t>
            </a:r>
            <a:r>
              <a:rPr lang="en-US" altLang="en-US" smtClean="0"/>
              <a:t>in an equation that has no solution points. (For example, </a:t>
            </a:r>
            <a:r>
              <a:rPr lang="en-US" altLang="en-US" i="1" smtClean="0"/>
              <a:t>x</a:t>
            </a:r>
            <a:r>
              <a:rPr lang="en-US" altLang="en-US" i="1" baseline="30000" smtClean="0"/>
              <a:t>2</a:t>
            </a:r>
            <a:r>
              <a:rPr lang="en-US" altLang="en-US" i="1" smtClean="0"/>
              <a:t> + y</a:t>
            </a:r>
            <a:r>
              <a:rPr lang="en-US" altLang="en-US" i="1" baseline="30000" smtClean="0"/>
              <a:t>2</a:t>
            </a:r>
            <a:r>
              <a:rPr lang="en-US" altLang="en-US" i="1" smtClean="0"/>
              <a:t> = </a:t>
            </a:r>
            <a:r>
              <a:rPr lang="en-US" altLang="en-US" smtClean="0"/>
              <a:t>–4 has no solution points.)</a:t>
            </a:r>
          </a:p>
          <a:p>
            <a:pPr marL="0" indent="0" eaLnBrk="1" hangingPunct="1">
              <a:buFontTx/>
              <a:buNone/>
            </a:pPr>
            <a:endParaRPr lang="en-US" altLang="en-US" smtClean="0"/>
          </a:p>
          <a:p>
            <a:pPr marL="0" indent="0" eaLnBrk="1" hangingPunct="1">
              <a:buFontTx/>
              <a:buNone/>
            </a:pPr>
            <a:r>
              <a:rPr lang="en-US" altLang="en-US" smtClean="0"/>
              <a:t>If, however, a segment of a graph can be represented by a differentiable function, then </a:t>
            </a:r>
            <a:r>
              <a:rPr lang="en-US" altLang="en-US" i="1" smtClean="0"/>
              <a:t>dy</a:t>
            </a:r>
            <a:r>
              <a:rPr lang="en-US" altLang="en-US" smtClean="0"/>
              <a:t>/</a:t>
            </a:r>
            <a:r>
              <a:rPr lang="en-US" altLang="en-US" i="1" smtClean="0"/>
              <a:t>dx </a:t>
            </a:r>
            <a:r>
              <a:rPr lang="en-US" altLang="en-US" smtClean="0"/>
              <a:t>will have meaning as the slope at each point on the segment.</a:t>
            </a:r>
          </a:p>
          <a:p>
            <a:pPr marL="0" indent="0" eaLnBrk="1" hangingPunct="1">
              <a:buFontTx/>
              <a:buNone/>
            </a:pPr>
            <a:endParaRPr lang="en-US" altLang="en-US" smtClean="0"/>
          </a:p>
          <a:p>
            <a:pPr marL="0" indent="0" eaLnBrk="1" hangingPunct="1">
              <a:buFontTx/>
              <a:buNone/>
            </a:pPr>
            <a:r>
              <a:rPr lang="en-US" altLang="en-US" smtClean="0"/>
              <a:t>Recall that a function is not differentiable at (a) points with vertical tangents and (b) points at which the function is not continuous.</a:t>
            </a:r>
          </a:p>
        </p:txBody>
      </p:sp>
      <p:sp>
        <p:nvSpPr>
          <p:cNvPr id="19459" name="Rectangle 16"/>
          <p:cNvSpPr>
            <a:spLocks noGrp="1" noChangeArrowheads="1"/>
          </p:cNvSpPr>
          <p:nvPr>
            <p:ph type="title"/>
          </p:nvPr>
        </p:nvSpPr>
        <p:spPr>
          <a:xfrm>
            <a:off x="547688" y="319088"/>
            <a:ext cx="8229600" cy="685800"/>
          </a:xfrm>
        </p:spPr>
        <p:txBody>
          <a:bodyPr/>
          <a:lstStyle/>
          <a:p>
            <a:pPr algn="l" eaLnBrk="1" hangingPunct="1"/>
            <a:r>
              <a:rPr lang="en-US" altLang="en-US" sz="4000" smtClean="0">
                <a:solidFill>
                  <a:schemeClr val="bg1"/>
                </a:solidFill>
              </a:rPr>
              <a:t>Implicit Differentiation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547688" y="319088"/>
            <a:ext cx="8226425" cy="685800"/>
          </a:xfrm>
        </p:spPr>
        <p:txBody>
          <a:bodyPr tIns="182880"/>
          <a:lstStyle/>
          <a:p>
            <a:pPr algn="l" eaLnBrk="1" hangingPunct="1"/>
            <a:r>
              <a:rPr lang="en-US" altLang="en-US" sz="2700" smtClean="0">
                <a:solidFill>
                  <a:schemeClr val="bg1"/>
                </a:solidFill>
              </a:rPr>
              <a:t>Example 5 – </a:t>
            </a:r>
            <a:r>
              <a:rPr lang="en-US" altLang="en-US" sz="2700" i="1" smtClean="0">
                <a:solidFill>
                  <a:schemeClr val="bg1"/>
                </a:solidFill>
              </a:rPr>
              <a:t>Finding the Slope of a Graph Implicitly</a:t>
            </a:r>
          </a:p>
        </p:txBody>
      </p:sp>
      <p:sp>
        <p:nvSpPr>
          <p:cNvPr id="44035" name="Rectangle 3"/>
          <p:cNvSpPr>
            <a:spLocks noGrp="1" noChangeArrowheads="1"/>
          </p:cNvSpPr>
          <p:nvPr>
            <p:ph idx="1"/>
          </p:nvPr>
        </p:nvSpPr>
        <p:spPr>
          <a:xfrm>
            <a:off x="455613" y="1370013"/>
            <a:ext cx="8229600" cy="5256212"/>
          </a:xfrm>
        </p:spPr>
        <p:txBody>
          <a:bodyPr/>
          <a:lstStyle/>
          <a:p>
            <a:pPr marL="0" indent="0" eaLnBrk="1" hangingPunct="1">
              <a:buFontTx/>
              <a:buNone/>
            </a:pPr>
            <a:r>
              <a:rPr lang="en-US" altLang="en-US" smtClean="0"/>
              <a:t>Determine the slope of the graph of 3(</a:t>
            </a:r>
            <a:r>
              <a:rPr lang="en-US" altLang="en-US" i="1" smtClean="0"/>
              <a:t>x</a:t>
            </a:r>
            <a:r>
              <a:rPr lang="en-US" altLang="en-US" baseline="30000" smtClean="0"/>
              <a:t>2</a:t>
            </a:r>
            <a:r>
              <a:rPr lang="en-US" altLang="en-US" smtClean="0"/>
              <a:t> + </a:t>
            </a:r>
            <a:r>
              <a:rPr lang="en-US" altLang="en-US" i="1" smtClean="0"/>
              <a:t>y</a:t>
            </a:r>
            <a:r>
              <a:rPr lang="en-US" altLang="en-US" baseline="30000" smtClean="0"/>
              <a:t>2</a:t>
            </a:r>
            <a:r>
              <a:rPr lang="en-US" altLang="en-US" smtClean="0"/>
              <a:t>)</a:t>
            </a:r>
            <a:r>
              <a:rPr lang="en-US" altLang="en-US" baseline="30000" smtClean="0"/>
              <a:t>2</a:t>
            </a:r>
            <a:r>
              <a:rPr lang="en-US" altLang="en-US" smtClean="0"/>
              <a:t> = 100</a:t>
            </a:r>
            <a:r>
              <a:rPr lang="en-US" altLang="en-US" i="1" smtClean="0"/>
              <a:t>xy      </a:t>
            </a:r>
          </a:p>
          <a:p>
            <a:pPr marL="0" indent="0" eaLnBrk="1" hangingPunct="1">
              <a:buFontTx/>
              <a:buNone/>
            </a:pPr>
            <a:r>
              <a:rPr lang="en-US" altLang="en-US" smtClean="0"/>
              <a:t>at the point (3, 1).</a:t>
            </a:r>
          </a:p>
          <a:p>
            <a:pPr marL="0" indent="0" eaLnBrk="1" hangingPunct="1">
              <a:buFontTx/>
              <a:buNone/>
            </a:pPr>
            <a:endParaRPr lang="en-US" altLang="en-US" sz="1000" smtClean="0"/>
          </a:p>
          <a:p>
            <a:pPr marL="0" indent="0" eaLnBrk="1" hangingPunct="1">
              <a:buFontTx/>
              <a:buNone/>
            </a:pPr>
            <a:r>
              <a:rPr lang="en-US" altLang="en-US" smtClean="0">
                <a:solidFill>
                  <a:srgbClr val="D7181E"/>
                </a:solidFill>
                <a:cs typeface="Arial" panose="020B0604020202020204" pitchFamily="34" charset="0"/>
              </a:rPr>
              <a:t>Solution:</a:t>
            </a:r>
          </a:p>
          <a:p>
            <a:pPr marL="0" indent="0" eaLnBrk="1" hangingPunct="1">
              <a:buFontTx/>
              <a:buNone/>
            </a:pPr>
            <a:endParaRPr lang="en-US" altLang="en-US" smtClean="0">
              <a:solidFill>
                <a:srgbClr val="0073AE"/>
              </a:solidFill>
            </a:endParaRPr>
          </a:p>
          <a:p>
            <a:pPr marL="0" indent="0" eaLnBrk="1" hangingPunct="1">
              <a:buFontTx/>
              <a:buNone/>
            </a:pPr>
            <a:endParaRPr lang="en-US" altLang="en-US" smtClean="0">
              <a:solidFill>
                <a:srgbClr val="0073AE"/>
              </a:solidFill>
            </a:endParaRPr>
          </a:p>
          <a:p>
            <a:pPr marL="0" indent="0" eaLnBrk="1" hangingPunct="1">
              <a:buFontTx/>
              <a:buNone/>
            </a:pPr>
            <a:endParaRPr lang="en-US" altLang="en-US" smtClean="0"/>
          </a:p>
        </p:txBody>
      </p:sp>
      <p:pic>
        <p:nvPicPr>
          <p:cNvPr id="44036" name="Picture 4" descr="(d/(d x))[3((x^2 + y^2)^2)] = (d/(d x))[100 x y].&#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2846388"/>
            <a:ext cx="3602038" cy="65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7" name="Picture 5" descr="3(2)(x^2 + y^2)[2 x + (2 y)((d y)/(d x))] = 100[x((d y)/(d x)) + (y)(1)].&#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4021138"/>
            <a:ext cx="5740400" cy="703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12 y)(x^2 + y^2)((d y)/(d x)) minus (100 x)((d y)/(d x)) = 100 y minus (12 x)(x^2 + y^2).&#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95375" y="5060950"/>
            <a:ext cx="6515100"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44035">
                                            <p:txEl>
                                              <p:pRg st="3" end="3"/>
                                            </p:txEl>
                                          </p:spTgt>
                                        </p:tgtEl>
                                        <p:attrNameLst>
                                          <p:attrName>style.visibility</p:attrName>
                                        </p:attrNameLst>
                                      </p:cBhvr>
                                      <p:to>
                                        <p:strVal val="visible"/>
                                      </p:to>
                                    </p:set>
                                    <p:animEffect transition="in" filter="fade">
                                      <p:cBhvr>
                                        <p:cTn id="7" dur="1000"/>
                                        <p:tgtEl>
                                          <p:spTgt spid="44035">
                                            <p:txEl>
                                              <p:pRg st="3" end="3"/>
                                            </p:txEl>
                                          </p:spTgt>
                                        </p:tgtEl>
                                      </p:cBhvr>
                                    </p:animEffect>
                                    <p:anim calcmode="lin" valueType="num">
                                      <p:cBhvr>
                                        <p:cTn id="8" dur="1000" fill="hold"/>
                                        <p:tgtEl>
                                          <p:spTgt spid="44035">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44035">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4035">
                                            <p:txEl>
                                              <p:pRg st="3" end="3"/>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44036"/>
                                        </p:tgtEl>
                                        <p:attrNameLst>
                                          <p:attrName>style.visibility</p:attrName>
                                        </p:attrNameLst>
                                      </p:cBhvr>
                                      <p:to>
                                        <p:strVal val="visible"/>
                                      </p:to>
                                    </p:set>
                                    <p:animEffect transition="in" filter="fade">
                                      <p:cBhvr>
                                        <p:cTn id="13" dur="1000"/>
                                        <p:tgtEl>
                                          <p:spTgt spid="44036"/>
                                        </p:tgtEl>
                                      </p:cBhvr>
                                    </p:animEffect>
                                    <p:anim calcmode="lin" valueType="num">
                                      <p:cBhvr>
                                        <p:cTn id="14" dur="1000" fill="hold"/>
                                        <p:tgtEl>
                                          <p:spTgt spid="44036"/>
                                        </p:tgtEl>
                                        <p:attrNameLst>
                                          <p:attrName>ppt_x</p:attrName>
                                        </p:attrNameLst>
                                      </p:cBhvr>
                                      <p:tavLst>
                                        <p:tav tm="0">
                                          <p:val>
                                            <p:strVal val="#ppt_x"/>
                                          </p:val>
                                        </p:tav>
                                        <p:tav tm="100000">
                                          <p:val>
                                            <p:strVal val="#ppt_x"/>
                                          </p:val>
                                        </p:tav>
                                      </p:tavLst>
                                    </p:anim>
                                    <p:anim calcmode="lin" valueType="num">
                                      <p:cBhvr>
                                        <p:cTn id="15" dur="900" decel="100000" fill="hold"/>
                                        <p:tgtEl>
                                          <p:spTgt spid="44036"/>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44036"/>
                                        </p:tgtEl>
                                        <p:attrNameLst>
                                          <p:attrName>ppt_y</p:attrName>
                                        </p:attrNameLst>
                                      </p:cBhvr>
                                      <p:tavLst>
                                        <p:tav tm="0">
                                          <p:val>
                                            <p:strVal val="#ppt_y-.03"/>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7" presetClass="entr" presetSubtype="0" fill="hold" nodeType="clickEffect">
                                  <p:stCondLst>
                                    <p:cond delay="0"/>
                                  </p:stCondLst>
                                  <p:childTnLst>
                                    <p:set>
                                      <p:cBhvr>
                                        <p:cTn id="20" dur="1" fill="hold">
                                          <p:stCondLst>
                                            <p:cond delay="0"/>
                                          </p:stCondLst>
                                        </p:cTn>
                                        <p:tgtEl>
                                          <p:spTgt spid="44037"/>
                                        </p:tgtEl>
                                        <p:attrNameLst>
                                          <p:attrName>style.visibility</p:attrName>
                                        </p:attrNameLst>
                                      </p:cBhvr>
                                      <p:to>
                                        <p:strVal val="visible"/>
                                      </p:to>
                                    </p:set>
                                    <p:animEffect transition="in" filter="fade">
                                      <p:cBhvr>
                                        <p:cTn id="21" dur="1000"/>
                                        <p:tgtEl>
                                          <p:spTgt spid="44037"/>
                                        </p:tgtEl>
                                      </p:cBhvr>
                                    </p:animEffect>
                                    <p:anim calcmode="lin" valueType="num">
                                      <p:cBhvr>
                                        <p:cTn id="22" dur="1000" fill="hold"/>
                                        <p:tgtEl>
                                          <p:spTgt spid="44037"/>
                                        </p:tgtEl>
                                        <p:attrNameLst>
                                          <p:attrName>ppt_x</p:attrName>
                                        </p:attrNameLst>
                                      </p:cBhvr>
                                      <p:tavLst>
                                        <p:tav tm="0">
                                          <p:val>
                                            <p:strVal val="#ppt_x"/>
                                          </p:val>
                                        </p:tav>
                                        <p:tav tm="100000">
                                          <p:val>
                                            <p:strVal val="#ppt_x"/>
                                          </p:val>
                                        </p:tav>
                                      </p:tavLst>
                                    </p:anim>
                                    <p:anim calcmode="lin" valueType="num">
                                      <p:cBhvr>
                                        <p:cTn id="23" dur="900" decel="100000" fill="hold"/>
                                        <p:tgtEl>
                                          <p:spTgt spid="44037"/>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44037"/>
                                        </p:tgtEl>
                                        <p:attrNameLst>
                                          <p:attrName>ppt_y</p:attrName>
                                        </p:attrNameLst>
                                      </p:cBhvr>
                                      <p:tavLst>
                                        <p:tav tm="0">
                                          <p:val>
                                            <p:strVal val="#ppt_y-.03"/>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7" presetClass="entr" presetSubtype="0" fill="hold" nodeType="click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fade">
                                      <p:cBhvr>
                                        <p:cTn id="29" dur="1000"/>
                                        <p:tgtEl>
                                          <p:spTgt spid="3"/>
                                        </p:tgtEl>
                                      </p:cBhvr>
                                    </p:animEffect>
                                    <p:anim calcmode="lin" valueType="num">
                                      <p:cBhvr>
                                        <p:cTn id="30" dur="1000" fill="hold"/>
                                        <p:tgtEl>
                                          <p:spTgt spid="3"/>
                                        </p:tgtEl>
                                        <p:attrNameLst>
                                          <p:attrName>ppt_x</p:attrName>
                                        </p:attrNameLst>
                                      </p:cBhvr>
                                      <p:tavLst>
                                        <p:tav tm="0">
                                          <p:val>
                                            <p:strVal val="#ppt_x"/>
                                          </p:val>
                                        </p:tav>
                                        <p:tav tm="100000">
                                          <p:val>
                                            <p:strVal val="#ppt_x"/>
                                          </p:val>
                                        </p:tav>
                                      </p:tavLst>
                                    </p:anim>
                                    <p:anim calcmode="lin" valueType="num">
                                      <p:cBhvr>
                                        <p:cTn id="31" dur="900" decel="100000" fill="hold"/>
                                        <p:tgtEl>
                                          <p:spTgt spid="3"/>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7" name="Picture 9" descr="= (25 y minus (3 x)(x^2 + y^2))/(negative 25 x + (3 y)(x^2 + y^2)).&#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41725" y="3962400"/>
            <a:ext cx="3035300"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Rectangle 14"/>
          <p:cNvSpPr>
            <a:spLocks noGrp="1" noChangeArrowheads="1"/>
          </p:cNvSpPr>
          <p:nvPr>
            <p:ph type="title"/>
          </p:nvPr>
        </p:nvSpPr>
        <p:spPr>
          <a:xfrm>
            <a:off x="547688" y="319088"/>
            <a:ext cx="8229600" cy="685800"/>
          </a:xfrm>
        </p:spPr>
        <p:txBody>
          <a:bodyPr/>
          <a:lstStyle/>
          <a:p>
            <a:pPr algn="l" eaLnBrk="1" hangingPunct="1"/>
            <a:r>
              <a:rPr lang="en-US" altLang="en-US" sz="4000" smtClean="0">
                <a:solidFill>
                  <a:schemeClr val="bg1"/>
                </a:solidFill>
              </a:rPr>
              <a:t>Example 5 – </a:t>
            </a:r>
            <a:r>
              <a:rPr lang="en-US" altLang="en-US" sz="4000" i="1" smtClean="0">
                <a:solidFill>
                  <a:schemeClr val="bg1"/>
                </a:solidFill>
              </a:rPr>
              <a:t>Solution</a:t>
            </a:r>
          </a:p>
        </p:txBody>
      </p:sp>
      <p:pic>
        <p:nvPicPr>
          <p:cNvPr id="21508" name="Picture 16" descr="[12 y(x^2 + y^2) minus 100 x]((d y)/(d x)) = 100 y minus (12 x)(x^2 + y^2).&#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6725" y="1600200"/>
            <a:ext cx="6157913"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9"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chemeClr val="bg1"/>
                </a:solidFill>
              </a:rPr>
              <a:t>cont’d</a:t>
            </a:r>
          </a:p>
        </p:txBody>
      </p:sp>
      <p:pic>
        <p:nvPicPr>
          <p:cNvPr id="3" name="Picture 2" descr="(d y)/(d x) = (100 y minus (12 x)(x^2 + y^2))/(negative 100 x + (12 y)(x^2+ y^2)).&#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2590800"/>
            <a:ext cx="4029075"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900" decel="100000" fill="hold"/>
                                        <p:tgtEl>
                                          <p:spTgt spid="3"/>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48137"/>
                                        </p:tgtEl>
                                        <p:attrNameLst>
                                          <p:attrName>style.visibility</p:attrName>
                                        </p:attrNameLst>
                                      </p:cBhvr>
                                      <p:to>
                                        <p:strVal val="visible"/>
                                      </p:to>
                                    </p:set>
                                    <p:animEffect transition="in" filter="fade">
                                      <p:cBhvr>
                                        <p:cTn id="15" dur="1300"/>
                                        <p:tgtEl>
                                          <p:spTgt spid="48137"/>
                                        </p:tgtEl>
                                      </p:cBhvr>
                                    </p:animEffect>
                                    <p:anim calcmode="lin" valueType="num">
                                      <p:cBhvr>
                                        <p:cTn id="16" dur="1300" fill="hold"/>
                                        <p:tgtEl>
                                          <p:spTgt spid="48137"/>
                                        </p:tgtEl>
                                        <p:attrNameLst>
                                          <p:attrName>ppt_x</p:attrName>
                                        </p:attrNameLst>
                                      </p:cBhvr>
                                      <p:tavLst>
                                        <p:tav tm="0">
                                          <p:val>
                                            <p:strVal val="#ppt_x"/>
                                          </p:val>
                                        </p:tav>
                                        <p:tav tm="100000">
                                          <p:val>
                                            <p:strVal val="#ppt_x"/>
                                          </p:val>
                                        </p:tav>
                                      </p:tavLst>
                                    </p:anim>
                                    <p:anim calcmode="lin" valueType="num">
                                      <p:cBhvr>
                                        <p:cTn id="17" dur="1170" decel="100000" fill="hold"/>
                                        <p:tgtEl>
                                          <p:spTgt spid="48137"/>
                                        </p:tgtEl>
                                        <p:attrNameLst>
                                          <p:attrName>ppt_y</p:attrName>
                                        </p:attrNameLst>
                                      </p:cBhvr>
                                      <p:tavLst>
                                        <p:tav tm="0">
                                          <p:val>
                                            <p:strVal val="#ppt_y+1"/>
                                          </p:val>
                                        </p:tav>
                                        <p:tav tm="100000">
                                          <p:val>
                                            <p:strVal val="#ppt_y-.03"/>
                                          </p:val>
                                        </p:tav>
                                      </p:tavLst>
                                    </p:anim>
                                    <p:anim calcmode="lin" valueType="num">
                                      <p:cBhvr>
                                        <p:cTn id="18" dur="130" accel="100000" fill="hold">
                                          <p:stCondLst>
                                            <p:cond delay="1170"/>
                                          </p:stCondLst>
                                        </p:cTn>
                                        <p:tgtEl>
                                          <p:spTgt spid="48137"/>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8" descr="(d y)/(d x) = ((25)(1) minus 3(3)((3^2 + 1^2))/(negative 25(3) + 3(1)(3^2 + 1^2)).&#10;"/>
          <p:cNvPicPr>
            <a:picLocks noChangeAspect="1" noChangeArrowheads="1"/>
          </p:cNvPicPr>
          <p:nvPr/>
        </p:nvPicPr>
        <p:blipFill>
          <a:blip r:embed="rId2">
            <a:extLst>
              <a:ext uri="{28A0092B-C50C-407E-A947-70E740481C1C}">
                <a14:useLocalDpi xmlns:a14="http://schemas.microsoft.com/office/drawing/2010/main" val="0"/>
              </a:ext>
            </a:extLst>
          </a:blip>
          <a:srcRect r="47713"/>
          <a:stretch>
            <a:fillRect/>
          </a:stretch>
        </p:blipFill>
        <p:spPr bwMode="auto">
          <a:xfrm>
            <a:off x="609600" y="2667000"/>
            <a:ext cx="3940175"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9"/>
          <p:cNvSpPr>
            <a:spLocks noGrp="1" noChangeArrowheads="1"/>
          </p:cNvSpPr>
          <p:nvPr>
            <p:ph idx="1"/>
          </p:nvPr>
        </p:nvSpPr>
        <p:spPr>
          <a:xfrm>
            <a:off x="455613" y="1370013"/>
            <a:ext cx="8229600" cy="5256212"/>
          </a:xfrm>
        </p:spPr>
        <p:txBody>
          <a:bodyPr/>
          <a:lstStyle/>
          <a:p>
            <a:pPr marL="0" indent="0" eaLnBrk="1" hangingPunct="1">
              <a:buFontTx/>
              <a:buNone/>
            </a:pPr>
            <a:r>
              <a:rPr lang="en-US" altLang="en-US" dirty="0" smtClean="0"/>
              <a:t>At the point (3, 1), the slope of the graph is as shown in</a:t>
            </a:r>
            <a:br>
              <a:rPr lang="en-US" altLang="en-US" dirty="0" smtClean="0"/>
            </a:br>
            <a:r>
              <a:rPr lang="en-US" altLang="en-US" dirty="0" smtClean="0"/>
              <a:t>Figure 2.30. This graph is called a </a:t>
            </a:r>
            <a:r>
              <a:rPr lang="en-US" altLang="en-US" b="1" dirty="0" err="1" smtClean="0"/>
              <a:t>lemniscate</a:t>
            </a:r>
            <a:r>
              <a:rPr lang="en-US" altLang="en-US" b="1" dirty="0" smtClean="0"/>
              <a:t>.</a:t>
            </a:r>
            <a:endParaRPr lang="en-US" altLang="en-US" dirty="0" smtClean="0"/>
          </a:p>
        </p:txBody>
      </p:sp>
      <p:sp>
        <p:nvSpPr>
          <p:cNvPr id="22532" name="Rectangle 12"/>
          <p:cNvSpPr>
            <a:spLocks noChangeArrowheads="1"/>
          </p:cNvSpPr>
          <p:nvPr/>
        </p:nvSpPr>
        <p:spPr bwMode="auto">
          <a:xfrm>
            <a:off x="6477000" y="5821363"/>
            <a:ext cx="98901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200" b="1">
                <a:cs typeface="Arial" panose="020B0604020202020204" pitchFamily="34" charset="0"/>
              </a:rPr>
              <a:t>Figure 2.30</a:t>
            </a:r>
          </a:p>
        </p:txBody>
      </p:sp>
      <p:pic>
        <p:nvPicPr>
          <p:cNvPr id="45070" name="Picture 14" descr="= (25 minus 90)/(negative 75 + 30).&#10;"/>
          <p:cNvPicPr>
            <a:picLocks noChangeAspect="1" noChangeArrowheads="1"/>
          </p:cNvPicPr>
          <p:nvPr/>
        </p:nvPicPr>
        <p:blipFill>
          <a:blip r:embed="rId2">
            <a:extLst>
              <a:ext uri="{28A0092B-C50C-407E-A947-70E740481C1C}">
                <a14:useLocalDpi xmlns:a14="http://schemas.microsoft.com/office/drawing/2010/main" val="0"/>
              </a:ext>
            </a:extLst>
          </a:blip>
          <a:srcRect l="52232" r="23689"/>
          <a:stretch>
            <a:fillRect/>
          </a:stretch>
        </p:blipFill>
        <p:spPr bwMode="auto">
          <a:xfrm>
            <a:off x="998538" y="3886200"/>
            <a:ext cx="1809750"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071" name="Picture 15" descr="= negative 65/negative 45.&#10;"/>
          <p:cNvPicPr>
            <a:picLocks noChangeAspect="1" noChangeArrowheads="1"/>
          </p:cNvPicPr>
          <p:nvPr/>
        </p:nvPicPr>
        <p:blipFill>
          <a:blip r:embed="rId2">
            <a:extLst>
              <a:ext uri="{28A0092B-C50C-407E-A947-70E740481C1C}">
                <a14:useLocalDpi xmlns:a14="http://schemas.microsoft.com/office/drawing/2010/main" val="0"/>
              </a:ext>
            </a:extLst>
          </a:blip>
          <a:srcRect l="76257" t="10567" r="9125"/>
          <a:stretch>
            <a:fillRect/>
          </a:stretch>
        </p:blipFill>
        <p:spPr bwMode="auto">
          <a:xfrm>
            <a:off x="989013" y="5329238"/>
            <a:ext cx="1096962"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072" name="Picture 16" descr="= 13/9.&#10;"/>
          <p:cNvPicPr>
            <a:picLocks noChangeAspect="1" noChangeArrowheads="1"/>
          </p:cNvPicPr>
          <p:nvPr/>
        </p:nvPicPr>
        <p:blipFill>
          <a:blip r:embed="rId2">
            <a:extLst>
              <a:ext uri="{28A0092B-C50C-407E-A947-70E740481C1C}">
                <a14:useLocalDpi xmlns:a14="http://schemas.microsoft.com/office/drawing/2010/main" val="0"/>
              </a:ext>
            </a:extLst>
          </a:blip>
          <a:srcRect l="90906"/>
          <a:stretch>
            <a:fillRect/>
          </a:stretch>
        </p:blipFill>
        <p:spPr bwMode="auto">
          <a:xfrm>
            <a:off x="2209800" y="5243513"/>
            <a:ext cx="685800" cy="7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6" name="Rectangle 20"/>
          <p:cNvSpPr>
            <a:spLocks noGrp="1" noChangeArrowheads="1"/>
          </p:cNvSpPr>
          <p:nvPr>
            <p:ph type="title"/>
          </p:nvPr>
        </p:nvSpPr>
        <p:spPr>
          <a:xfrm>
            <a:off x="547688" y="319088"/>
            <a:ext cx="8229600" cy="685800"/>
          </a:xfrm>
        </p:spPr>
        <p:txBody>
          <a:bodyPr/>
          <a:lstStyle/>
          <a:p>
            <a:pPr algn="l" eaLnBrk="1" hangingPunct="1"/>
            <a:r>
              <a:rPr lang="en-US" altLang="en-US" sz="4000" smtClean="0">
                <a:solidFill>
                  <a:schemeClr val="bg1"/>
                </a:solidFill>
              </a:rPr>
              <a:t>Example 5 – </a:t>
            </a:r>
            <a:r>
              <a:rPr lang="en-US" altLang="en-US" sz="4000" i="1" smtClean="0">
                <a:solidFill>
                  <a:schemeClr val="bg1"/>
                </a:solidFill>
              </a:rPr>
              <a:t>Solution</a:t>
            </a:r>
          </a:p>
        </p:txBody>
      </p:sp>
      <p:pic>
        <p:nvPicPr>
          <p:cNvPr id="22537" name="Picture 22" descr="The image consists of a visual representation and a caption. Visual representation. A curve and a line are graphed on the x y coordinate plane. The curve labeled 3((x^2 + y^2)^2) = 100 x y has two loops that meet at the origin. The first loop is graphed in the first quadrant. It goes up and to the right from the origin with decreasing steepness, reaches a high point, then goes down and to the right, reaches the rightmost point, then goes down and to the left with decreasing steepness, passes through the labeled point (3, 1), and goes back to the origin. The second loop is graphed in the third quadrant and is symmetric to the first loop with respect to the origin. The line begins in the fourth quadrant, goes up and to the right, enters the first quadrant, goes further up and to the right under the first loop, and touches the first loop at exactly one point, the point labeled (3, 1), and exits the right of the viewing window. Caption. Lemniscate.&#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1600" y="2514600"/>
            <a:ext cx="3460750" cy="318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8"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chemeClr val="bg1"/>
                </a:solidFill>
              </a:rPr>
              <a:t>cont’d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45070"/>
                                        </p:tgtEl>
                                        <p:attrNameLst>
                                          <p:attrName>style.visibility</p:attrName>
                                        </p:attrNameLst>
                                      </p:cBhvr>
                                      <p:to>
                                        <p:strVal val="visible"/>
                                      </p:to>
                                    </p:set>
                                    <p:animEffect transition="in" filter="fade">
                                      <p:cBhvr>
                                        <p:cTn id="7" dur="1000"/>
                                        <p:tgtEl>
                                          <p:spTgt spid="45070"/>
                                        </p:tgtEl>
                                      </p:cBhvr>
                                    </p:animEffect>
                                    <p:anim calcmode="lin" valueType="num">
                                      <p:cBhvr>
                                        <p:cTn id="8" dur="1000" fill="hold"/>
                                        <p:tgtEl>
                                          <p:spTgt spid="45070"/>
                                        </p:tgtEl>
                                        <p:attrNameLst>
                                          <p:attrName>ppt_x</p:attrName>
                                        </p:attrNameLst>
                                      </p:cBhvr>
                                      <p:tavLst>
                                        <p:tav tm="0">
                                          <p:val>
                                            <p:strVal val="#ppt_x"/>
                                          </p:val>
                                        </p:tav>
                                        <p:tav tm="100000">
                                          <p:val>
                                            <p:strVal val="#ppt_x"/>
                                          </p:val>
                                        </p:tav>
                                      </p:tavLst>
                                    </p:anim>
                                    <p:anim calcmode="lin" valueType="num">
                                      <p:cBhvr>
                                        <p:cTn id="9" dur="900" decel="100000" fill="hold"/>
                                        <p:tgtEl>
                                          <p:spTgt spid="45070"/>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5070"/>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45071"/>
                                        </p:tgtEl>
                                        <p:attrNameLst>
                                          <p:attrName>style.visibility</p:attrName>
                                        </p:attrNameLst>
                                      </p:cBhvr>
                                      <p:to>
                                        <p:strVal val="visible"/>
                                      </p:to>
                                    </p:set>
                                    <p:animEffect transition="in" filter="fade">
                                      <p:cBhvr>
                                        <p:cTn id="15" dur="1000"/>
                                        <p:tgtEl>
                                          <p:spTgt spid="45071"/>
                                        </p:tgtEl>
                                      </p:cBhvr>
                                    </p:animEffect>
                                    <p:anim calcmode="lin" valueType="num">
                                      <p:cBhvr>
                                        <p:cTn id="16" dur="1000" fill="hold"/>
                                        <p:tgtEl>
                                          <p:spTgt spid="45071"/>
                                        </p:tgtEl>
                                        <p:attrNameLst>
                                          <p:attrName>ppt_x</p:attrName>
                                        </p:attrNameLst>
                                      </p:cBhvr>
                                      <p:tavLst>
                                        <p:tav tm="0">
                                          <p:val>
                                            <p:strVal val="#ppt_x"/>
                                          </p:val>
                                        </p:tav>
                                        <p:tav tm="100000">
                                          <p:val>
                                            <p:strVal val="#ppt_x"/>
                                          </p:val>
                                        </p:tav>
                                      </p:tavLst>
                                    </p:anim>
                                    <p:anim calcmode="lin" valueType="num">
                                      <p:cBhvr>
                                        <p:cTn id="17" dur="900" decel="100000" fill="hold"/>
                                        <p:tgtEl>
                                          <p:spTgt spid="45071"/>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5071"/>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nodeType="clickEffect">
                                  <p:stCondLst>
                                    <p:cond delay="0"/>
                                  </p:stCondLst>
                                  <p:childTnLst>
                                    <p:set>
                                      <p:cBhvr>
                                        <p:cTn id="22" dur="1" fill="hold">
                                          <p:stCondLst>
                                            <p:cond delay="0"/>
                                          </p:stCondLst>
                                        </p:cTn>
                                        <p:tgtEl>
                                          <p:spTgt spid="45072"/>
                                        </p:tgtEl>
                                        <p:attrNameLst>
                                          <p:attrName>style.visibility</p:attrName>
                                        </p:attrNameLst>
                                      </p:cBhvr>
                                      <p:to>
                                        <p:strVal val="visible"/>
                                      </p:to>
                                    </p:set>
                                    <p:animEffect transition="in" filter="fade">
                                      <p:cBhvr>
                                        <p:cTn id="23" dur="1000"/>
                                        <p:tgtEl>
                                          <p:spTgt spid="45072"/>
                                        </p:tgtEl>
                                      </p:cBhvr>
                                    </p:animEffect>
                                    <p:anim calcmode="lin" valueType="num">
                                      <p:cBhvr>
                                        <p:cTn id="24" dur="1000" fill="hold"/>
                                        <p:tgtEl>
                                          <p:spTgt spid="45072"/>
                                        </p:tgtEl>
                                        <p:attrNameLst>
                                          <p:attrName>ppt_x</p:attrName>
                                        </p:attrNameLst>
                                      </p:cBhvr>
                                      <p:tavLst>
                                        <p:tav tm="0">
                                          <p:val>
                                            <p:strVal val="#ppt_x"/>
                                          </p:val>
                                        </p:tav>
                                        <p:tav tm="100000">
                                          <p:val>
                                            <p:strVal val="#ppt_x"/>
                                          </p:val>
                                        </p:tav>
                                      </p:tavLst>
                                    </p:anim>
                                    <p:anim calcmode="lin" valueType="num">
                                      <p:cBhvr>
                                        <p:cTn id="25" dur="900" decel="100000" fill="hold"/>
                                        <p:tgtEl>
                                          <p:spTgt spid="45072"/>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450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098"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663" y="2119313"/>
            <a:ext cx="87026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 Box 2"/>
          <p:cNvSpPr txBox="1">
            <a:spLocks noChangeArrowheads="1"/>
          </p:cNvSpPr>
          <p:nvPr/>
        </p:nvSpPr>
        <p:spPr bwMode="auto">
          <a:xfrm>
            <a:off x="542925" y="2465388"/>
            <a:ext cx="183673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FontTx/>
              <a:buNone/>
            </a:pPr>
            <a:r>
              <a:rPr lang="en-US" altLang="en-US" sz="4400" b="1"/>
              <a:t>2.5</a:t>
            </a:r>
          </a:p>
        </p:txBody>
      </p:sp>
      <p:sp>
        <p:nvSpPr>
          <p:cNvPr id="4100" name="Text Box 2"/>
          <p:cNvSpPr txBox="1">
            <a:spLocks noChangeArrowheads="1"/>
          </p:cNvSpPr>
          <p:nvPr/>
        </p:nvSpPr>
        <p:spPr bwMode="auto">
          <a:xfrm>
            <a:off x="2209800" y="2498725"/>
            <a:ext cx="6172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FontTx/>
              <a:buNone/>
            </a:pPr>
            <a:r>
              <a:rPr lang="en-US" altLang="en-US" sz="4000">
                <a:solidFill>
                  <a:schemeClr val="bg1"/>
                </a:solidFill>
              </a:rPr>
              <a:t>   Implicit Differentiation</a:t>
            </a:r>
          </a:p>
        </p:txBody>
      </p:sp>
      <p:sp>
        <p:nvSpPr>
          <p:cNvPr id="4101" name="Text Box 3"/>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FontTx/>
              <a:buNone/>
            </a:pPr>
            <a:r>
              <a:rPr lang="en-US" altLang="en-US" sz="1400"/>
              <a:t>Copyright © Cengage Learning. All rights reserved.</a:t>
            </a:r>
            <a:r>
              <a:rPr lang="en-US" altLang="en-US" sz="180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7"/>
          <p:cNvSpPr>
            <a:spLocks noGrp="1" noChangeArrowheads="1"/>
          </p:cNvSpPr>
          <p:nvPr>
            <p:ph idx="1"/>
          </p:nvPr>
        </p:nvSpPr>
        <p:spPr>
          <a:xfrm>
            <a:off x="455613" y="1370013"/>
            <a:ext cx="8226425" cy="5256212"/>
          </a:xfrm>
        </p:spPr>
        <p:txBody>
          <a:bodyPr/>
          <a:lstStyle/>
          <a:p>
            <a:pPr marL="350838" indent="-350838">
              <a:lnSpc>
                <a:spcPct val="90000"/>
              </a:lnSpc>
              <a:spcBef>
                <a:spcPct val="0"/>
              </a:spcBef>
              <a:buClr>
                <a:srgbClr val="D7181E"/>
              </a:buClr>
              <a:buFont typeface="Wingdings" panose="05000000000000000000" pitchFamily="2" charset="2"/>
              <a:buChar char="n"/>
              <a:defRPr/>
            </a:pPr>
            <a:r>
              <a:rPr lang="en-US" altLang="en-US" sz="2800" kern="1200" dirty="0">
                <a:cs typeface="Arial" panose="020B0604020202020204" pitchFamily="34" charset="0"/>
              </a:rPr>
              <a:t>Distinguish between functions written in implicit form and explicit form.</a:t>
            </a:r>
          </a:p>
          <a:p>
            <a:pPr marL="350838" indent="-350838">
              <a:lnSpc>
                <a:spcPct val="90000"/>
              </a:lnSpc>
              <a:spcBef>
                <a:spcPct val="0"/>
              </a:spcBef>
              <a:buClr>
                <a:srgbClr val="D7181E"/>
              </a:buClr>
              <a:buFont typeface="Wingdings" panose="05000000000000000000" pitchFamily="2" charset="2"/>
              <a:buChar char="n"/>
              <a:defRPr/>
            </a:pPr>
            <a:endParaRPr lang="en-US" altLang="en-US" sz="2800" kern="1200" dirty="0">
              <a:cs typeface="Arial" panose="020B0604020202020204" pitchFamily="34" charset="0"/>
            </a:endParaRPr>
          </a:p>
          <a:p>
            <a:pPr marL="350838" indent="-350838">
              <a:lnSpc>
                <a:spcPct val="90000"/>
              </a:lnSpc>
              <a:spcBef>
                <a:spcPct val="0"/>
              </a:spcBef>
              <a:buClr>
                <a:srgbClr val="D7181E"/>
              </a:buClr>
              <a:buFont typeface="Wingdings" panose="05000000000000000000" pitchFamily="2" charset="2"/>
              <a:buChar char="n"/>
              <a:defRPr/>
            </a:pPr>
            <a:r>
              <a:rPr lang="en-US" altLang="en-US" sz="2800" kern="1200" dirty="0">
                <a:cs typeface="Arial" panose="020B0604020202020204" pitchFamily="34" charset="0"/>
              </a:rPr>
              <a:t>Use implicit differentiation to find the derivative of a function.</a:t>
            </a:r>
          </a:p>
        </p:txBody>
      </p:sp>
      <p:sp>
        <p:nvSpPr>
          <p:cNvPr id="6147" name="Text Box 5"/>
          <p:cNvSpPr txBox="1">
            <a:spLocks noChangeArrowheads="1"/>
          </p:cNvSpPr>
          <p:nvPr/>
        </p:nvSpPr>
        <p:spPr bwMode="auto">
          <a:xfrm>
            <a:off x="547688" y="320675"/>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cs typeface="Arial" panose="020B0604020202020204" pitchFamily="34" charset="0"/>
              </a:rPr>
              <a:t>Objectives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5613" y="3198813"/>
            <a:ext cx="8229600" cy="914400"/>
          </a:xfrm>
        </p:spPr>
        <p:txBody>
          <a:bodyPr/>
          <a:lstStyle/>
          <a:p>
            <a:pPr eaLnBrk="1" hangingPunct="1"/>
            <a:r>
              <a:rPr lang="en-US" altLang="en-US" sz="4000" smtClean="0">
                <a:solidFill>
                  <a:schemeClr val="tx1"/>
                </a:solidFill>
              </a:rPr>
              <a:t>Implicit and Explicit Functions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idx="1"/>
          </p:nvPr>
        </p:nvSpPr>
        <p:spPr>
          <a:xfrm>
            <a:off x="455613" y="1370013"/>
            <a:ext cx="8229600" cy="5256212"/>
          </a:xfrm>
        </p:spPr>
        <p:txBody>
          <a:bodyPr/>
          <a:lstStyle/>
          <a:p>
            <a:pPr marL="0" indent="0" eaLnBrk="1" hangingPunct="1">
              <a:lnSpc>
                <a:spcPct val="110000"/>
              </a:lnSpc>
              <a:buFontTx/>
              <a:buNone/>
            </a:pPr>
            <a:r>
              <a:rPr lang="en-US" altLang="en-US" smtClean="0"/>
              <a:t>Most functions have been expressed in </a:t>
            </a:r>
            <a:r>
              <a:rPr lang="en-US" altLang="en-US" b="1" smtClean="0"/>
              <a:t>explicit form.        </a:t>
            </a:r>
          </a:p>
          <a:p>
            <a:pPr marL="0" indent="0" eaLnBrk="1" hangingPunct="1">
              <a:lnSpc>
                <a:spcPct val="110000"/>
              </a:lnSpc>
              <a:buFontTx/>
              <a:buNone/>
            </a:pPr>
            <a:endParaRPr lang="en-US" altLang="en-US" b="1" smtClean="0"/>
          </a:p>
          <a:p>
            <a:pPr marL="0" indent="0" eaLnBrk="1" hangingPunct="1">
              <a:lnSpc>
                <a:spcPct val="110000"/>
              </a:lnSpc>
              <a:buFontTx/>
              <a:buNone/>
            </a:pPr>
            <a:r>
              <a:rPr lang="en-US" altLang="en-US" smtClean="0"/>
              <a:t>For example, in the equation                      , the variable </a:t>
            </a:r>
            <a:r>
              <a:rPr lang="en-US" altLang="en-US" i="1" smtClean="0"/>
              <a:t>y</a:t>
            </a:r>
            <a:r>
              <a:rPr lang="en-US" altLang="en-US" smtClean="0"/>
              <a:t> is explicitly written as a function of </a:t>
            </a:r>
            <a:r>
              <a:rPr lang="en-US" altLang="en-US" i="1" smtClean="0"/>
              <a:t>x</a:t>
            </a:r>
            <a:r>
              <a:rPr lang="en-US" altLang="en-US" smtClean="0"/>
              <a:t>.      </a:t>
            </a:r>
          </a:p>
          <a:p>
            <a:pPr marL="0" indent="0" eaLnBrk="1" hangingPunct="1">
              <a:lnSpc>
                <a:spcPct val="110000"/>
              </a:lnSpc>
              <a:buFontTx/>
              <a:buNone/>
            </a:pPr>
            <a:endParaRPr lang="en-US" altLang="en-US" smtClean="0"/>
          </a:p>
          <a:p>
            <a:pPr marL="0" indent="0" eaLnBrk="1" hangingPunct="1">
              <a:lnSpc>
                <a:spcPct val="110000"/>
              </a:lnSpc>
              <a:buFontTx/>
              <a:buNone/>
            </a:pPr>
            <a:r>
              <a:rPr lang="en-US" altLang="en-US" smtClean="0"/>
              <a:t>Some functions, however, are only implied by an equation. For instance, the function </a:t>
            </a:r>
            <a:r>
              <a:rPr lang="en-US" altLang="en-US" i="1" smtClean="0"/>
              <a:t>y =</a:t>
            </a:r>
            <a:r>
              <a:rPr lang="en-US" altLang="en-US" smtClean="0"/>
              <a:t> 1/</a:t>
            </a:r>
            <a:r>
              <a:rPr lang="en-US" altLang="en-US" i="1" smtClean="0"/>
              <a:t>x </a:t>
            </a:r>
            <a:r>
              <a:rPr lang="en-US" altLang="en-US" smtClean="0"/>
              <a:t>is defined </a:t>
            </a:r>
            <a:r>
              <a:rPr lang="en-US" altLang="en-US" b="1" smtClean="0"/>
              <a:t>implicitly </a:t>
            </a:r>
            <a:r>
              <a:rPr lang="en-US" altLang="en-US" smtClean="0"/>
              <a:t>by the equation</a:t>
            </a:r>
          </a:p>
          <a:p>
            <a:pPr marL="0" indent="0" eaLnBrk="1" hangingPunct="1">
              <a:lnSpc>
                <a:spcPct val="110000"/>
              </a:lnSpc>
              <a:buFontTx/>
              <a:buNone/>
            </a:pPr>
            <a:r>
              <a:rPr lang="en-US" altLang="en-US" smtClean="0"/>
              <a:t>	</a:t>
            </a:r>
          </a:p>
          <a:p>
            <a:pPr marL="0" indent="0" eaLnBrk="1" hangingPunct="1">
              <a:lnSpc>
                <a:spcPct val="110000"/>
              </a:lnSpc>
              <a:buFontTx/>
              <a:buNone/>
            </a:pPr>
            <a:r>
              <a:rPr lang="en-US" altLang="en-US" smtClean="0"/>
              <a:t>	</a:t>
            </a:r>
            <a:r>
              <a:rPr lang="en-US" altLang="en-US" i="1" smtClean="0"/>
              <a:t>xy = </a:t>
            </a:r>
            <a:r>
              <a:rPr lang="en-US" altLang="en-US" smtClean="0"/>
              <a:t>1.                                      </a:t>
            </a:r>
            <a:r>
              <a:rPr lang="en-US" altLang="en-US" sz="1800" smtClean="0">
                <a:solidFill>
                  <a:srgbClr val="FF0066"/>
                </a:solidFill>
              </a:rPr>
              <a:t>Implicit form</a:t>
            </a:r>
            <a:endParaRPr lang="en-US" altLang="en-US" sz="1800" smtClean="0"/>
          </a:p>
        </p:txBody>
      </p:sp>
      <p:pic>
        <p:nvPicPr>
          <p:cNvPr id="8195" name="Picture 4" descr="y = 3 x^2 minus 5.&#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2362200"/>
            <a:ext cx="175577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6" name="Rectangle 15"/>
          <p:cNvSpPr>
            <a:spLocks noGrp="1" noChangeArrowheads="1"/>
          </p:cNvSpPr>
          <p:nvPr>
            <p:ph type="title"/>
          </p:nvPr>
        </p:nvSpPr>
        <p:spPr>
          <a:xfrm>
            <a:off x="547688" y="319088"/>
            <a:ext cx="8229600" cy="685800"/>
          </a:xfrm>
        </p:spPr>
        <p:txBody>
          <a:bodyPr/>
          <a:lstStyle/>
          <a:p>
            <a:pPr algn="l" eaLnBrk="1" hangingPunct="1"/>
            <a:r>
              <a:rPr lang="en-US" altLang="en-US" sz="4000" smtClean="0">
                <a:solidFill>
                  <a:schemeClr val="bg1"/>
                </a:solidFill>
              </a:rPr>
              <a:t>Implicit and Explicit Functions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idx="1"/>
          </p:nvPr>
        </p:nvSpPr>
        <p:spPr>
          <a:xfrm>
            <a:off x="455613" y="1370013"/>
            <a:ext cx="8229600" cy="5256212"/>
          </a:xfrm>
        </p:spPr>
        <p:txBody>
          <a:bodyPr/>
          <a:lstStyle/>
          <a:p>
            <a:pPr marL="0" indent="0" eaLnBrk="1" hangingPunct="1">
              <a:lnSpc>
                <a:spcPct val="110000"/>
              </a:lnSpc>
              <a:buFontTx/>
              <a:buNone/>
            </a:pPr>
            <a:r>
              <a:rPr lang="en-US" altLang="en-US" smtClean="0"/>
              <a:t>To find </a:t>
            </a:r>
            <a:r>
              <a:rPr lang="en-US" altLang="en-US" i="1" smtClean="0"/>
              <a:t>dy</a:t>
            </a:r>
            <a:r>
              <a:rPr lang="en-US" altLang="en-US" smtClean="0"/>
              <a:t>/</a:t>
            </a:r>
            <a:r>
              <a:rPr lang="en-US" altLang="en-US" i="1" smtClean="0"/>
              <a:t>dx </a:t>
            </a:r>
            <a:r>
              <a:rPr lang="en-US" altLang="en-US" smtClean="0"/>
              <a:t>for this equation, you can write </a:t>
            </a:r>
            <a:r>
              <a:rPr lang="en-US" altLang="en-US" i="1" smtClean="0"/>
              <a:t>y </a:t>
            </a:r>
            <a:r>
              <a:rPr lang="en-US" altLang="en-US" smtClean="0"/>
              <a:t>explicitly as a function of </a:t>
            </a:r>
            <a:r>
              <a:rPr lang="en-US" altLang="en-US" i="1" smtClean="0"/>
              <a:t>x </a:t>
            </a:r>
            <a:r>
              <a:rPr lang="en-US" altLang="en-US" smtClean="0"/>
              <a:t>and then differentiate.</a:t>
            </a:r>
          </a:p>
          <a:p>
            <a:pPr marL="0" indent="0" eaLnBrk="1" hangingPunct="1">
              <a:lnSpc>
                <a:spcPct val="110000"/>
              </a:lnSpc>
              <a:buFontTx/>
              <a:buNone/>
            </a:pPr>
            <a:endParaRPr lang="en-US" altLang="en-US" smtClean="0"/>
          </a:p>
          <a:p>
            <a:pPr marL="0" indent="0" eaLnBrk="1" hangingPunct="1">
              <a:lnSpc>
                <a:spcPct val="110000"/>
              </a:lnSpc>
              <a:buFontTx/>
              <a:buNone/>
            </a:pPr>
            <a:endParaRPr lang="en-US" altLang="en-US" smtClean="0"/>
          </a:p>
          <a:p>
            <a:pPr marL="0" indent="0" eaLnBrk="1" hangingPunct="1">
              <a:lnSpc>
                <a:spcPct val="110000"/>
              </a:lnSpc>
              <a:buFontTx/>
              <a:buNone/>
            </a:pPr>
            <a:endParaRPr lang="en-US" altLang="en-US" smtClean="0"/>
          </a:p>
          <a:p>
            <a:pPr marL="0" indent="0" eaLnBrk="1" hangingPunct="1">
              <a:lnSpc>
                <a:spcPct val="110000"/>
              </a:lnSpc>
              <a:buFontTx/>
              <a:buNone/>
            </a:pPr>
            <a:endParaRPr lang="en-US" altLang="en-US" sz="1200" smtClean="0"/>
          </a:p>
          <a:p>
            <a:pPr marL="0" indent="0" eaLnBrk="1" hangingPunct="1">
              <a:lnSpc>
                <a:spcPct val="110000"/>
              </a:lnSpc>
              <a:buFontTx/>
              <a:buNone/>
            </a:pPr>
            <a:r>
              <a:rPr lang="en-US" altLang="en-US" smtClean="0"/>
              <a:t>This strategy works whenever you can solve for the function explicitly.</a:t>
            </a:r>
          </a:p>
          <a:p>
            <a:pPr marL="0" indent="0" eaLnBrk="1" hangingPunct="1">
              <a:lnSpc>
                <a:spcPct val="110000"/>
              </a:lnSpc>
              <a:buFontTx/>
              <a:buNone/>
            </a:pPr>
            <a:endParaRPr lang="en-US" altLang="en-US" smtClean="0"/>
          </a:p>
          <a:p>
            <a:pPr marL="0" indent="0" eaLnBrk="1" hangingPunct="1">
              <a:lnSpc>
                <a:spcPct val="110000"/>
              </a:lnSpc>
              <a:buFontTx/>
              <a:buNone/>
            </a:pPr>
            <a:r>
              <a:rPr lang="en-US" altLang="en-US" smtClean="0"/>
              <a:t>You cannot, however, use this procedure when you are unable to solve for </a:t>
            </a:r>
            <a:r>
              <a:rPr lang="en-US" altLang="en-US" i="1" smtClean="0"/>
              <a:t>y</a:t>
            </a:r>
            <a:r>
              <a:rPr lang="en-US" altLang="en-US" smtClean="0"/>
              <a:t> as a function of </a:t>
            </a:r>
            <a:r>
              <a:rPr lang="en-US" altLang="en-US" i="1" smtClean="0"/>
              <a:t>x.</a:t>
            </a:r>
            <a:r>
              <a:rPr lang="en-US" altLang="en-US" smtClean="0"/>
              <a:t> </a:t>
            </a:r>
          </a:p>
        </p:txBody>
      </p:sp>
      <p:sp>
        <p:nvSpPr>
          <p:cNvPr id="9219" name="Rectangle 15"/>
          <p:cNvSpPr>
            <a:spLocks noGrp="1" noChangeArrowheads="1"/>
          </p:cNvSpPr>
          <p:nvPr>
            <p:ph type="title"/>
          </p:nvPr>
        </p:nvSpPr>
        <p:spPr>
          <a:xfrm>
            <a:off x="547688" y="319088"/>
            <a:ext cx="8229600" cy="685800"/>
          </a:xfrm>
        </p:spPr>
        <p:txBody>
          <a:bodyPr/>
          <a:lstStyle/>
          <a:p>
            <a:pPr algn="l" eaLnBrk="1" hangingPunct="1"/>
            <a:r>
              <a:rPr lang="en-US" altLang="en-US" sz="4000" smtClean="0">
                <a:solidFill>
                  <a:schemeClr val="bg1"/>
                </a:solidFill>
              </a:rPr>
              <a:t>Implicit and Explicit Functions</a:t>
            </a:r>
          </a:p>
        </p:txBody>
      </p:sp>
      <p:pic>
        <p:nvPicPr>
          <p:cNvPr id="9220" name="Picture 16" descr="Implicit form: x y = 1. Explicit form: y = 1/x = x^(negative 1). Derivative: (d y)/(d x) = negative x^(negative 2) = negative 1/(x^2).&#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2514600"/>
            <a:ext cx="64579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idx="1"/>
          </p:nvPr>
        </p:nvSpPr>
        <p:spPr>
          <a:xfrm>
            <a:off x="455613" y="1370013"/>
            <a:ext cx="8229600" cy="5256212"/>
          </a:xfrm>
        </p:spPr>
        <p:txBody>
          <a:bodyPr/>
          <a:lstStyle/>
          <a:p>
            <a:pPr marL="0" indent="0" eaLnBrk="1" hangingPunct="1">
              <a:lnSpc>
                <a:spcPct val="125000"/>
              </a:lnSpc>
              <a:buFontTx/>
              <a:buNone/>
            </a:pPr>
            <a:r>
              <a:rPr lang="en-US" altLang="en-US" smtClean="0"/>
              <a:t>For instance, how would you find </a:t>
            </a:r>
            <a:r>
              <a:rPr lang="en-US" altLang="en-US" i="1" smtClean="0"/>
              <a:t>dy</a:t>
            </a:r>
            <a:r>
              <a:rPr lang="en-US" altLang="en-US" smtClean="0"/>
              <a:t>/</a:t>
            </a:r>
            <a:r>
              <a:rPr lang="en-US" altLang="en-US" i="1" smtClean="0"/>
              <a:t>dx</a:t>
            </a:r>
            <a:r>
              <a:rPr lang="en-US" altLang="en-US" smtClean="0"/>
              <a:t> for the equation</a:t>
            </a:r>
          </a:p>
          <a:p>
            <a:pPr marL="0" indent="0" eaLnBrk="1" hangingPunct="1">
              <a:lnSpc>
                <a:spcPct val="125000"/>
              </a:lnSpc>
              <a:buFontTx/>
              <a:buNone/>
            </a:pPr>
            <a:endParaRPr lang="en-US" altLang="en-US" smtClean="0"/>
          </a:p>
          <a:p>
            <a:pPr marL="0" indent="0" eaLnBrk="1" hangingPunct="1">
              <a:lnSpc>
                <a:spcPct val="125000"/>
              </a:lnSpc>
              <a:buFontTx/>
              <a:buNone/>
            </a:pPr>
            <a:endParaRPr lang="en-US" altLang="en-US" smtClean="0"/>
          </a:p>
          <a:p>
            <a:pPr marL="0" indent="0" eaLnBrk="1" hangingPunct="1">
              <a:lnSpc>
                <a:spcPct val="125000"/>
              </a:lnSpc>
              <a:buFontTx/>
              <a:buNone/>
            </a:pPr>
            <a:r>
              <a:rPr lang="en-US" altLang="en-US" smtClean="0"/>
              <a:t>For this equation, it is difficult to express </a:t>
            </a:r>
            <a:r>
              <a:rPr lang="en-US" altLang="en-US" i="1" smtClean="0"/>
              <a:t>y</a:t>
            </a:r>
            <a:r>
              <a:rPr lang="en-US" altLang="en-US" smtClean="0"/>
              <a:t> as a function of </a:t>
            </a:r>
            <a:r>
              <a:rPr lang="en-US" altLang="en-US" i="1" smtClean="0"/>
              <a:t>x</a:t>
            </a:r>
            <a:br>
              <a:rPr lang="en-US" altLang="en-US" i="1" smtClean="0"/>
            </a:br>
            <a:r>
              <a:rPr lang="en-US" altLang="en-US" smtClean="0"/>
              <a:t>explicitly. To find</a:t>
            </a:r>
            <a:r>
              <a:rPr lang="en-US" altLang="en-US" i="1" smtClean="0"/>
              <a:t> dy</a:t>
            </a:r>
            <a:r>
              <a:rPr lang="en-US" altLang="en-US" smtClean="0"/>
              <a:t>/</a:t>
            </a:r>
            <a:r>
              <a:rPr lang="en-US" altLang="en-US" i="1" smtClean="0"/>
              <a:t>dx</a:t>
            </a:r>
            <a:r>
              <a:rPr lang="en-US" altLang="en-US" smtClean="0"/>
              <a:t>, you can use </a:t>
            </a:r>
            <a:r>
              <a:rPr lang="en-US" altLang="en-US" b="1" smtClean="0"/>
              <a:t>implicit</a:t>
            </a:r>
            <a:br>
              <a:rPr lang="en-US" altLang="en-US" b="1" smtClean="0"/>
            </a:br>
            <a:r>
              <a:rPr lang="en-US" altLang="en-US" b="1" smtClean="0"/>
              <a:t>differentiation.</a:t>
            </a:r>
            <a:endParaRPr lang="en-US" altLang="en-US" smtClean="0"/>
          </a:p>
        </p:txBody>
      </p:sp>
      <p:sp>
        <p:nvSpPr>
          <p:cNvPr id="10243" name="Rectangle 14"/>
          <p:cNvSpPr>
            <a:spLocks noGrp="1" noChangeArrowheads="1"/>
          </p:cNvSpPr>
          <p:nvPr>
            <p:ph type="title"/>
          </p:nvPr>
        </p:nvSpPr>
        <p:spPr>
          <a:xfrm>
            <a:off x="547688" y="319088"/>
            <a:ext cx="8229600" cy="685800"/>
          </a:xfrm>
        </p:spPr>
        <p:txBody>
          <a:bodyPr/>
          <a:lstStyle/>
          <a:p>
            <a:pPr algn="l" eaLnBrk="1" hangingPunct="1"/>
            <a:r>
              <a:rPr lang="en-US" altLang="en-US" sz="4000" smtClean="0">
                <a:solidFill>
                  <a:schemeClr val="bg1"/>
                </a:solidFill>
              </a:rPr>
              <a:t>Implicit and Explicit Functions</a:t>
            </a:r>
          </a:p>
        </p:txBody>
      </p:sp>
      <p:pic>
        <p:nvPicPr>
          <p:cNvPr id="10244" name="Picture 15" descr="x^2 minus 2 y^3 + 4 y = 2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2133600"/>
            <a:ext cx="2676525"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455613" y="1370013"/>
            <a:ext cx="8229600" cy="5256212"/>
          </a:xfrm>
        </p:spPr>
        <p:txBody>
          <a:bodyPr/>
          <a:lstStyle/>
          <a:p>
            <a:pPr marL="0" indent="0" eaLnBrk="1" hangingPunct="1">
              <a:buFontTx/>
              <a:buNone/>
            </a:pPr>
            <a:r>
              <a:rPr lang="en-US" altLang="en-US" smtClean="0"/>
              <a:t>To understand how to find </a:t>
            </a:r>
            <a:r>
              <a:rPr lang="en-US" altLang="en-US" i="1" smtClean="0"/>
              <a:t>dy</a:t>
            </a:r>
            <a:r>
              <a:rPr lang="en-US" altLang="en-US" smtClean="0"/>
              <a:t>/</a:t>
            </a:r>
            <a:r>
              <a:rPr lang="en-US" altLang="en-US" i="1" smtClean="0"/>
              <a:t>dx </a:t>
            </a:r>
            <a:r>
              <a:rPr lang="en-US" altLang="en-US" smtClean="0"/>
              <a:t>implicitly, you must realize that the differentiation is taking place </a:t>
            </a:r>
            <a:r>
              <a:rPr lang="en-US" altLang="en-US" i="1" smtClean="0"/>
              <a:t>with respect to x. </a:t>
            </a:r>
          </a:p>
          <a:p>
            <a:pPr marL="0" indent="0" eaLnBrk="1" hangingPunct="1">
              <a:buFontTx/>
              <a:buNone/>
            </a:pPr>
            <a:endParaRPr lang="en-US" altLang="en-US" smtClean="0"/>
          </a:p>
          <a:p>
            <a:pPr marL="0" indent="0" eaLnBrk="1" hangingPunct="1">
              <a:buFontTx/>
              <a:buNone/>
            </a:pPr>
            <a:r>
              <a:rPr lang="en-US" altLang="en-US" smtClean="0"/>
              <a:t>This means that when you differentiate terms involving </a:t>
            </a:r>
            <a:r>
              <a:rPr lang="en-US" altLang="en-US" i="1" smtClean="0"/>
              <a:t>x</a:t>
            </a:r>
            <a:r>
              <a:rPr lang="en-US" altLang="en-US" smtClean="0"/>
              <a:t> alone, you can differentiate as usual. </a:t>
            </a:r>
          </a:p>
          <a:p>
            <a:pPr marL="0" indent="0" eaLnBrk="1" hangingPunct="1">
              <a:buFontTx/>
              <a:buNone/>
            </a:pPr>
            <a:endParaRPr lang="en-US" altLang="en-US" smtClean="0"/>
          </a:p>
          <a:p>
            <a:pPr marL="0" indent="0" eaLnBrk="1" hangingPunct="1">
              <a:buFontTx/>
              <a:buNone/>
            </a:pPr>
            <a:r>
              <a:rPr lang="en-US" altLang="en-US" smtClean="0"/>
              <a:t>However, when you differentiate terms involving </a:t>
            </a:r>
            <a:r>
              <a:rPr lang="en-US" altLang="en-US" i="1" smtClean="0"/>
              <a:t>y, </a:t>
            </a:r>
            <a:r>
              <a:rPr lang="en-US" altLang="en-US" smtClean="0"/>
              <a:t>you must apply the Chain Rule, because you are assuming that </a:t>
            </a:r>
            <a:r>
              <a:rPr lang="en-US" altLang="en-US" i="1" smtClean="0"/>
              <a:t>y </a:t>
            </a:r>
            <a:r>
              <a:rPr lang="en-US" altLang="en-US" smtClean="0"/>
              <a:t>is defined implicitly as a differentiable function of </a:t>
            </a:r>
            <a:r>
              <a:rPr lang="en-US" altLang="en-US" i="1" smtClean="0"/>
              <a:t>x.</a:t>
            </a:r>
            <a:endParaRPr lang="en-US" altLang="en-US" smtClean="0"/>
          </a:p>
        </p:txBody>
      </p:sp>
      <p:sp>
        <p:nvSpPr>
          <p:cNvPr id="11267" name="Rectangle 12"/>
          <p:cNvSpPr>
            <a:spLocks noGrp="1" noChangeArrowheads="1"/>
          </p:cNvSpPr>
          <p:nvPr>
            <p:ph type="title"/>
          </p:nvPr>
        </p:nvSpPr>
        <p:spPr>
          <a:xfrm>
            <a:off x="547688" y="319088"/>
            <a:ext cx="8229600" cy="685800"/>
          </a:xfrm>
        </p:spPr>
        <p:txBody>
          <a:bodyPr/>
          <a:lstStyle/>
          <a:p>
            <a:pPr algn="l" eaLnBrk="1" hangingPunct="1"/>
            <a:r>
              <a:rPr lang="en-US" altLang="en-US" sz="4000" smtClean="0">
                <a:solidFill>
                  <a:schemeClr val="bg1"/>
                </a:solidFill>
              </a:rPr>
              <a:t>Implicit and Explicit Functions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547688" y="319088"/>
            <a:ext cx="8226425" cy="685800"/>
          </a:xfrm>
        </p:spPr>
        <p:txBody>
          <a:bodyPr/>
          <a:lstStyle/>
          <a:p>
            <a:pPr algn="l" eaLnBrk="1" hangingPunct="1"/>
            <a:r>
              <a:rPr lang="en-US" altLang="en-US" sz="3000" smtClean="0">
                <a:solidFill>
                  <a:schemeClr val="bg1"/>
                </a:solidFill>
              </a:rPr>
              <a:t>Example 1 – </a:t>
            </a:r>
            <a:r>
              <a:rPr lang="en-US" altLang="en-US" sz="3000" i="1" smtClean="0">
                <a:solidFill>
                  <a:schemeClr val="bg1"/>
                </a:solidFill>
              </a:rPr>
              <a:t>Differentiating with Respect to x</a:t>
            </a:r>
          </a:p>
        </p:txBody>
      </p:sp>
      <p:pic>
        <p:nvPicPr>
          <p:cNvPr id="12291" name="Picture 4" descr="(item a). (d/(d x))[x^3] = 3 x^2. An arrow points to both instances of the letter x in the left hand side of the equation with the following text: variables agree.&#10;"/>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55613" y="1371600"/>
            <a:ext cx="1860550" cy="1268413"/>
          </a:xfrm>
        </p:spPr>
      </p:pic>
      <p:pic>
        <p:nvPicPr>
          <p:cNvPr id="12292" name="Picture 5" descr="Variables agree: use simple power rule.&#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1813" y="1676400"/>
            <a:ext cx="4405312"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6" descr="(item b). (d/(d x))[y^3] = (3 y^2)((d y)/(d x)). An arrow points to the letters x and y in the left hand side of the equation with the following text: variables disagree. The expression, y^3, in the left hand side of the equation is labeled u^n. The expression, 3 y^2, in the right hand side of the equation is labeled n u^(n minus 1). The expression, (d y)/(d x), in the right hand side of the equation is labeled u prime.&#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5613" y="3048000"/>
            <a:ext cx="2286000" cy="154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7" descr="Variables disagree: use chain rule.&#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41813" y="3581400"/>
            <a:ext cx="3868737"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4" name="Picture 8" descr="(item c). (d/(d x))[x + 3 y] = 1 + 3((d y)/(d x)).&#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4663" y="4953000"/>
            <a:ext cx="312420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5" name="Picture 9" descr="Chain rule: (d/(d x))[3 y] = 3 y prime.&#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41813" y="4967288"/>
            <a:ext cx="297180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12293"/>
                                        </p:tgtEl>
                                        <p:attrNameLst>
                                          <p:attrName>style.visibility</p:attrName>
                                        </p:attrNameLst>
                                      </p:cBhvr>
                                      <p:to>
                                        <p:strVal val="visible"/>
                                      </p:to>
                                    </p:set>
                                    <p:animEffect transition="in" filter="fade">
                                      <p:cBhvr>
                                        <p:cTn id="13" dur="1000"/>
                                        <p:tgtEl>
                                          <p:spTgt spid="12293"/>
                                        </p:tgtEl>
                                      </p:cBhvr>
                                    </p:animEffect>
                                    <p:anim calcmode="lin" valueType="num">
                                      <p:cBhvr>
                                        <p:cTn id="14" dur="1000" fill="hold"/>
                                        <p:tgtEl>
                                          <p:spTgt spid="12293"/>
                                        </p:tgtEl>
                                        <p:attrNameLst>
                                          <p:attrName>ppt_x</p:attrName>
                                        </p:attrNameLst>
                                      </p:cBhvr>
                                      <p:tavLst>
                                        <p:tav tm="0">
                                          <p:val>
                                            <p:strVal val="#ppt_x"/>
                                          </p:val>
                                        </p:tav>
                                        <p:tav tm="100000">
                                          <p:val>
                                            <p:strVal val="#ppt_x"/>
                                          </p:val>
                                        </p:tav>
                                      </p:tavLst>
                                    </p:anim>
                                    <p:anim calcmode="lin" valueType="num">
                                      <p:cBhvr>
                                        <p:cTn id="15" dur="900" decel="100000" fill="hold"/>
                                        <p:tgtEl>
                                          <p:spTgt spid="12293"/>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12293"/>
                                        </p:tgtEl>
                                        <p:attrNameLst>
                                          <p:attrName>ppt_y</p:attrName>
                                        </p:attrNameLst>
                                      </p:cBhvr>
                                      <p:tavLst>
                                        <p:tav tm="0">
                                          <p:val>
                                            <p:strVal val="#ppt_y-.03"/>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7" presetClass="entr" presetSubtype="0" fill="hold" nodeType="clickEffect">
                                  <p:stCondLst>
                                    <p:cond delay="0"/>
                                  </p:stCondLst>
                                  <p:childTnLst>
                                    <p:set>
                                      <p:cBhvr>
                                        <p:cTn id="20" dur="1" fill="hold">
                                          <p:stCondLst>
                                            <p:cond delay="0"/>
                                          </p:stCondLst>
                                        </p:cTn>
                                        <p:tgtEl>
                                          <p:spTgt spid="12294"/>
                                        </p:tgtEl>
                                        <p:attrNameLst>
                                          <p:attrName>style.visibility</p:attrName>
                                        </p:attrNameLst>
                                      </p:cBhvr>
                                      <p:to>
                                        <p:strVal val="visible"/>
                                      </p:to>
                                    </p:set>
                                    <p:animEffect transition="in" filter="fade">
                                      <p:cBhvr>
                                        <p:cTn id="21" dur="1000"/>
                                        <p:tgtEl>
                                          <p:spTgt spid="12294"/>
                                        </p:tgtEl>
                                      </p:cBhvr>
                                    </p:animEffect>
                                    <p:anim calcmode="lin" valueType="num">
                                      <p:cBhvr>
                                        <p:cTn id="22" dur="1000" fill="hold"/>
                                        <p:tgtEl>
                                          <p:spTgt spid="12294"/>
                                        </p:tgtEl>
                                        <p:attrNameLst>
                                          <p:attrName>ppt_x</p:attrName>
                                        </p:attrNameLst>
                                      </p:cBhvr>
                                      <p:tavLst>
                                        <p:tav tm="0">
                                          <p:val>
                                            <p:strVal val="#ppt_x"/>
                                          </p:val>
                                        </p:tav>
                                        <p:tav tm="100000">
                                          <p:val>
                                            <p:strVal val="#ppt_x"/>
                                          </p:val>
                                        </p:tav>
                                      </p:tavLst>
                                    </p:anim>
                                    <p:anim calcmode="lin" valueType="num">
                                      <p:cBhvr>
                                        <p:cTn id="23" dur="900" decel="100000" fill="hold"/>
                                        <p:tgtEl>
                                          <p:spTgt spid="12294"/>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12294"/>
                                        </p:tgtEl>
                                        <p:attrNameLst>
                                          <p:attrName>ppt_y</p:attrName>
                                        </p:attrNameLst>
                                      </p:cBhvr>
                                      <p:tavLst>
                                        <p:tav tm="0">
                                          <p:val>
                                            <p:strVal val="#ppt_y-.03"/>
                                          </p:val>
                                        </p:tav>
                                        <p:tav tm="100000">
                                          <p:val>
                                            <p:strVal val="#ppt_y"/>
                                          </p:val>
                                        </p:tav>
                                      </p:tavLst>
                                    </p:anim>
                                  </p:childTnLst>
                                </p:cTn>
                              </p:par>
                              <p:par>
                                <p:cTn id="25" presetID="37" presetClass="entr" presetSubtype="0" fill="hold" nodeType="withEffect">
                                  <p:stCondLst>
                                    <p:cond delay="0"/>
                                  </p:stCondLst>
                                  <p:childTnLst>
                                    <p:set>
                                      <p:cBhvr>
                                        <p:cTn id="26" dur="1" fill="hold">
                                          <p:stCondLst>
                                            <p:cond delay="0"/>
                                          </p:stCondLst>
                                        </p:cTn>
                                        <p:tgtEl>
                                          <p:spTgt spid="12295"/>
                                        </p:tgtEl>
                                        <p:attrNameLst>
                                          <p:attrName>style.visibility</p:attrName>
                                        </p:attrNameLst>
                                      </p:cBhvr>
                                      <p:to>
                                        <p:strVal val="visible"/>
                                      </p:to>
                                    </p:set>
                                    <p:animEffect transition="in" filter="fade">
                                      <p:cBhvr>
                                        <p:cTn id="27" dur="1000"/>
                                        <p:tgtEl>
                                          <p:spTgt spid="12295"/>
                                        </p:tgtEl>
                                      </p:cBhvr>
                                    </p:animEffect>
                                    <p:anim calcmode="lin" valueType="num">
                                      <p:cBhvr>
                                        <p:cTn id="28" dur="1000" fill="hold"/>
                                        <p:tgtEl>
                                          <p:spTgt spid="12295"/>
                                        </p:tgtEl>
                                        <p:attrNameLst>
                                          <p:attrName>ppt_x</p:attrName>
                                        </p:attrNameLst>
                                      </p:cBhvr>
                                      <p:tavLst>
                                        <p:tav tm="0">
                                          <p:val>
                                            <p:strVal val="#ppt_x"/>
                                          </p:val>
                                        </p:tav>
                                        <p:tav tm="100000">
                                          <p:val>
                                            <p:strVal val="#ppt_x"/>
                                          </p:val>
                                        </p:tav>
                                      </p:tavLst>
                                    </p:anim>
                                    <p:anim calcmode="lin" valueType="num">
                                      <p:cBhvr>
                                        <p:cTn id="29" dur="900" decel="100000" fill="hold"/>
                                        <p:tgtEl>
                                          <p:spTgt spid="12295"/>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1229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arsoen_master slide">
  <a:themeElements>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soen_master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arsoen_master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arsoen_master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arsoen_master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arsoen_master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arsoen_master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arsoen_master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arsoen_master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arsoen_master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arsoen_master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arsoen_master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arsoen_master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TotalTime>
  <Words>555</Words>
  <Application>Microsoft Office PowerPoint</Application>
  <PresentationFormat>On-screen Show (4:3)</PresentationFormat>
  <Paragraphs>91</Paragraphs>
  <Slides>19</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Wingdings</vt:lpstr>
      <vt:lpstr>Larsoen_master slide</vt:lpstr>
      <vt:lpstr>PowerPoint Presentation</vt:lpstr>
      <vt:lpstr>PowerPoint Presentation</vt:lpstr>
      <vt:lpstr>PowerPoint Presentation</vt:lpstr>
      <vt:lpstr>Implicit and Explicit Functions</vt:lpstr>
      <vt:lpstr>Implicit and Explicit Functions</vt:lpstr>
      <vt:lpstr>Implicit and Explicit Functions</vt:lpstr>
      <vt:lpstr>Implicit and Explicit Functions</vt:lpstr>
      <vt:lpstr>Implicit and Explicit Functions</vt:lpstr>
      <vt:lpstr>Example 1 – Differentiating with Respect to x</vt:lpstr>
      <vt:lpstr>Example 1 – Differentiating with Respect to x</vt:lpstr>
      <vt:lpstr>Implicit Differentiation</vt:lpstr>
      <vt:lpstr>Implicit Differentiation</vt:lpstr>
      <vt:lpstr>Example 2 – Implicit Differentiation</vt:lpstr>
      <vt:lpstr>PowerPoint Presentation</vt:lpstr>
      <vt:lpstr>Implicit Differentiation</vt:lpstr>
      <vt:lpstr>Implicit Differentiation</vt:lpstr>
      <vt:lpstr>Example 5 – Finding the Slope of a Graph Implicitly</vt:lpstr>
      <vt:lpstr>Example 5 – Solution</vt:lpstr>
      <vt:lpstr>Example 5 – Solution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Sivasubramanian, Venkatesan</dc:creator>
  <cp:lastModifiedBy>Sivasubramanian, Venkatesan</cp:lastModifiedBy>
  <cp:revision>35</cp:revision>
  <dcterms:modified xsi:type="dcterms:W3CDTF">2018-08-01T10:36:40Z</dcterms:modified>
</cp:coreProperties>
</file>