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99" r:id="rId2"/>
    <p:sldId id="298" r:id="rId3"/>
    <p:sldId id="256" r:id="rId4"/>
    <p:sldId id="290" r:id="rId5"/>
    <p:sldId id="259" r:id="rId6"/>
    <p:sldId id="260" r:id="rId7"/>
    <p:sldId id="261" r:id="rId8"/>
    <p:sldId id="262" r:id="rId9"/>
    <p:sldId id="294" r:id="rId10"/>
    <p:sldId id="264" r:id="rId11"/>
    <p:sldId id="265" r:id="rId12"/>
    <p:sldId id="266" r:id="rId13"/>
    <p:sldId id="267" r:id="rId14"/>
    <p:sldId id="297" r:id="rId15"/>
    <p:sldId id="291" r:id="rId16"/>
    <p:sldId id="268" r:id="rId17"/>
    <p:sldId id="295" r:id="rId18"/>
    <p:sldId id="272" r:id="rId19"/>
    <p:sldId id="273" r:id="rId20"/>
    <p:sldId id="274" r:id="rId21"/>
    <p:sldId id="292" r:id="rId22"/>
    <p:sldId id="281" r:id="rId23"/>
    <p:sldId id="282" r:id="rId24"/>
    <p:sldId id="283" r:id="rId25"/>
    <p:sldId id="284" r:id="rId26"/>
    <p:sldId id="285" r:id="rId27"/>
    <p:sldId id="286" r:id="rId28"/>
    <p:sldId id="296"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0066"/>
    <a:srgbClr val="FF3399"/>
    <a:srgbClr val="CC0099"/>
    <a:srgbClr val="009BAE"/>
    <a:srgbClr val="0099AC"/>
    <a:srgbClr val="0073AE"/>
    <a:srgbClr val="007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26" autoAdjust="0"/>
    <p:restoredTop sz="96187" autoAdjust="0"/>
  </p:normalViewPr>
  <p:slideViewPr>
    <p:cSldViewPr>
      <p:cViewPr varScale="1">
        <p:scale>
          <a:sx n="92" d="100"/>
          <a:sy n="92" d="100"/>
        </p:scale>
        <p:origin x="-2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FCEEDE3-5618-46BB-9490-745E89D45144}" type="slidenum">
              <a:rPr lang="en-US" altLang="en-US"/>
              <a:pPr/>
              <a:t>‹#›</a:t>
            </a:fld>
            <a:endParaRPr lang="en-US" altLang="en-US"/>
          </a:p>
        </p:txBody>
      </p:sp>
    </p:spTree>
    <p:extLst>
      <p:ext uri="{BB962C8B-B14F-4D97-AF65-F5344CB8AC3E}">
        <p14:creationId xmlns:p14="http://schemas.microsoft.com/office/powerpoint/2010/main" val="71837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29B97C4-F414-41BF-99C1-F358B06BAD36}" type="slidenum">
              <a:rPr lang="en-US" altLang="en-US"/>
              <a:pPr/>
              <a:t>2</a:t>
            </a:fld>
            <a:endParaRPr lang="en-US"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9554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84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75"/>
            <a:ext cx="2057400" cy="53736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75"/>
            <a:ext cx="6019800" cy="53736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6963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23809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7123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081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28089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793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5966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8364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893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75149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ounded Rectangle 11"/>
          <p:cNvSpPr/>
          <p:nvPr userDrawn="1"/>
        </p:nvSpPr>
        <p:spPr bwMode="auto">
          <a:xfrm>
            <a:off x="223838" y="304800"/>
            <a:ext cx="8839200" cy="727075"/>
          </a:xfrm>
          <a:prstGeom prst="roundRect">
            <a:avLst/>
          </a:prstGeom>
          <a:solidFill>
            <a:srgbClr val="F51F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27" name="Rectangle 2"/>
          <p:cNvSpPr>
            <a:spLocks noGrp="1" noChangeArrowheads="1"/>
          </p:cNvSpPr>
          <p:nvPr>
            <p:ph type="body" idx="1"/>
          </p:nvPr>
        </p:nvSpPr>
        <p:spPr bwMode="auto">
          <a:xfrm>
            <a:off x="457200" y="13081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3"/>
          <p:cNvSpPr>
            <a:spLocks noGrp="1" noChangeArrowheads="1"/>
          </p:cNvSpPr>
          <p:nvPr>
            <p:ph type="title"/>
          </p:nvPr>
        </p:nvSpPr>
        <p:spPr bwMode="auto">
          <a:xfrm>
            <a:off x="457200" y="460375"/>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endParaRPr lang="en-US"/>
          </a:p>
        </p:txBody>
      </p:sp>
      <p:sp>
        <p:nvSpPr>
          <p:cNvPr id="13324" name="Text Box 12"/>
          <p:cNvSpPr txBox="1">
            <a:spLocks noChangeArrowheads="1"/>
          </p:cNvSpPr>
          <p:nvPr userDrawn="1"/>
        </p:nvSpPr>
        <p:spPr bwMode="auto">
          <a:xfrm>
            <a:off x="8543925" y="6172200"/>
            <a:ext cx="600075" cy="366713"/>
          </a:xfrm>
          <a:prstGeom prst="rect">
            <a:avLst/>
          </a:prstGeom>
          <a:noFill/>
          <a:ln w="9525">
            <a:noFill/>
            <a:miter lim="800000"/>
            <a:headEnd/>
            <a:tailEnd/>
          </a:ln>
          <a:effec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fld id="{66EE62EA-2742-4DB2-B9BC-17E4814BC097}" type="slidenum">
              <a:rPr lang="en-US" altLang="en-US"/>
              <a:pPr eaLnBrk="1" hangingPunct="1">
                <a:spcBef>
                  <a:spcPct val="50000"/>
                </a:spcBef>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eaLnBrk="0" fontAlgn="base" hangingPunct="0">
        <a:spcBef>
          <a:spcPct val="0"/>
        </a:spcBef>
        <a:spcAft>
          <a:spcPct val="0"/>
        </a:spcAft>
        <a:defRPr sz="4000">
          <a:solidFill>
            <a:schemeClr val="bg1"/>
          </a:solidFill>
          <a:latin typeface="+mj-lt"/>
          <a:ea typeface="+mj-ea"/>
          <a:cs typeface="+mj-cs"/>
        </a:defRPr>
      </a:lvl1pPr>
      <a:lvl2pPr algn="l" rtl="0" eaLnBrk="0" fontAlgn="base" hangingPunct="0">
        <a:spcBef>
          <a:spcPct val="0"/>
        </a:spcBef>
        <a:spcAft>
          <a:spcPct val="0"/>
        </a:spcAft>
        <a:defRPr sz="4000">
          <a:solidFill>
            <a:schemeClr val="bg1"/>
          </a:solidFill>
          <a:latin typeface="Arial" pitchFamily="34" charset="0"/>
        </a:defRPr>
      </a:lvl2pPr>
      <a:lvl3pPr algn="l" rtl="0" eaLnBrk="0" fontAlgn="base" hangingPunct="0">
        <a:spcBef>
          <a:spcPct val="0"/>
        </a:spcBef>
        <a:spcAft>
          <a:spcPct val="0"/>
        </a:spcAft>
        <a:defRPr sz="4000">
          <a:solidFill>
            <a:schemeClr val="bg1"/>
          </a:solidFill>
          <a:latin typeface="Arial" pitchFamily="34" charset="0"/>
        </a:defRPr>
      </a:lvl3pPr>
      <a:lvl4pPr algn="l" rtl="0" eaLnBrk="0" fontAlgn="base" hangingPunct="0">
        <a:spcBef>
          <a:spcPct val="0"/>
        </a:spcBef>
        <a:spcAft>
          <a:spcPct val="0"/>
        </a:spcAft>
        <a:defRPr sz="4000">
          <a:solidFill>
            <a:schemeClr val="bg1"/>
          </a:solidFill>
          <a:latin typeface="Arial" pitchFamily="34" charset="0"/>
        </a:defRPr>
      </a:lvl4pPr>
      <a:lvl5pPr algn="l" rtl="0" eaLnBrk="0" fontAlgn="base" hangingPunct="0">
        <a:spcBef>
          <a:spcPct val="0"/>
        </a:spcBef>
        <a:spcAft>
          <a:spcPct val="0"/>
        </a:spcAft>
        <a:defRPr sz="4000">
          <a:solidFill>
            <a:schemeClr val="bg1"/>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2209800" y="533400"/>
            <a:ext cx="6819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IN" altLang="en-US" sz="4000" b="1">
                <a:cs typeface="Arial" pitchFamily="34" charset="0"/>
              </a:rPr>
              <a:t>Differentiation</a:t>
            </a:r>
            <a:endParaRPr lang="en-US" altLang="en-US" sz="4000" b="1">
              <a:cs typeface="Arial" pitchFamily="34" charset="0"/>
            </a:endParaRPr>
          </a:p>
        </p:txBody>
      </p:sp>
      <p:sp>
        <p:nvSpPr>
          <p:cNvPr id="3076" name="Text Box 4"/>
          <p:cNvSpPr txBox="1">
            <a:spLocks noChangeArrowheads="1"/>
          </p:cNvSpPr>
          <p:nvPr/>
        </p:nvSpPr>
        <p:spPr bwMode="auto">
          <a:xfrm>
            <a:off x="704850" y="292100"/>
            <a:ext cx="10477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50000"/>
              </a:spcBef>
              <a:buFontTx/>
              <a:buNone/>
            </a:pPr>
            <a:r>
              <a:rPr lang="en-US" altLang="en-US" sz="8000" b="1">
                <a:solidFill>
                  <a:schemeClr val="bg1"/>
                </a:solidFill>
              </a:rPr>
              <a:t>P</a:t>
            </a:r>
          </a:p>
        </p:txBody>
      </p:sp>
      <p:sp>
        <p:nvSpPr>
          <p:cNvPr id="3077" name="Text Box 5"/>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
        <p:nvSpPr>
          <p:cNvPr id="3078" name="Text Box 4"/>
          <p:cNvSpPr txBox="1">
            <a:spLocks noChangeArrowheads="1"/>
          </p:cNvSpPr>
          <p:nvPr/>
        </p:nvSpPr>
        <p:spPr bwMode="auto">
          <a:xfrm>
            <a:off x="1139825" y="293688"/>
            <a:ext cx="536575"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8000" b="1">
                <a:solidFill>
                  <a:srgbClr val="E72D36"/>
                </a:solidFill>
              </a:rPr>
              <a:t>2</a:t>
            </a:r>
          </a:p>
        </p:txBody>
      </p:sp>
      <p:pic>
        <p:nvPicPr>
          <p:cNvPr id="3079" name="Picture 1" descr="Cover pag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47800"/>
            <a:ext cx="7939087"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47688" y="24765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28600"/>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2300">
                <a:solidFill>
                  <a:schemeClr val="bg1"/>
                </a:solidFill>
              </a:rPr>
              <a:t>Example 1 – </a:t>
            </a:r>
            <a:r>
              <a:rPr lang="en-US" altLang="en-US" sz="2300" i="1">
                <a:solidFill>
                  <a:schemeClr val="bg1"/>
                </a:solidFill>
                <a:latin typeface="TradeGothic-Bold" charset="0"/>
              </a:rPr>
              <a:t>The Slope of the Graph of a Linear Function</a:t>
            </a:r>
            <a:r>
              <a:rPr lang="en-US" altLang="en-US" sz="2300">
                <a:solidFill>
                  <a:schemeClr val="bg1"/>
                </a:solidFill>
              </a:rPr>
              <a:t>  </a:t>
            </a:r>
          </a:p>
        </p:txBody>
      </p:sp>
      <p:sp>
        <p:nvSpPr>
          <p:cNvPr id="13315" name="Rectangle 4"/>
          <p:cNvSpPr>
            <a:spLocks noChangeArrowheads="1"/>
          </p:cNvSpPr>
          <p:nvPr/>
        </p:nvSpPr>
        <p:spPr bwMode="auto">
          <a:xfrm>
            <a:off x="457200" y="1371600"/>
            <a:ext cx="8226425"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lnSpc>
                <a:spcPct val="110000"/>
              </a:lnSpc>
              <a:spcBef>
                <a:spcPct val="0"/>
              </a:spcBef>
              <a:buFontTx/>
              <a:buNone/>
            </a:pPr>
            <a:r>
              <a:rPr lang="en-US" altLang="en-US"/>
              <a:t>To find the slope of the graph of </a:t>
            </a:r>
            <a:r>
              <a:rPr lang="en-IN" altLang="en-US" i="1"/>
              <a:t>f</a:t>
            </a:r>
            <a:r>
              <a:rPr lang="en-IN" altLang="en-US" sz="800" i="1"/>
              <a:t> </a:t>
            </a:r>
            <a:r>
              <a:rPr lang="en-IN" altLang="en-US"/>
              <a:t>(</a:t>
            </a:r>
            <a:r>
              <a:rPr lang="en-IN" altLang="en-US" i="1"/>
              <a:t>x</a:t>
            </a:r>
            <a:r>
              <a:rPr lang="en-IN" altLang="en-US"/>
              <a:t>) = 2</a:t>
            </a:r>
            <a:r>
              <a:rPr lang="en-IN" altLang="en-US" i="1"/>
              <a:t>x </a:t>
            </a:r>
            <a:r>
              <a:rPr lang="en-US" altLang="en-US">
                <a:latin typeface="MathematicalPi-Three" charset="0"/>
              </a:rPr>
              <a:t>–</a:t>
            </a:r>
            <a:r>
              <a:rPr lang="en-IN" altLang="en-US"/>
              <a:t> 3</a:t>
            </a:r>
            <a:r>
              <a:rPr lang="en-US" altLang="en-US"/>
              <a:t> when </a:t>
            </a:r>
            <a:r>
              <a:rPr lang="en-US" altLang="en-US" i="1"/>
              <a:t>c</a:t>
            </a:r>
            <a:r>
              <a:rPr lang="en-US" altLang="en-US"/>
              <a:t> = 2, </a:t>
            </a:r>
            <a:br>
              <a:rPr lang="en-US" altLang="en-US"/>
            </a:br>
            <a:r>
              <a:rPr lang="en-US" altLang="en-US"/>
              <a:t>you can apply the definition of the slope of a tangent line, </a:t>
            </a:r>
            <a:br>
              <a:rPr lang="en-US" altLang="en-US"/>
            </a:br>
            <a:r>
              <a:rPr lang="en-US" altLang="en-US"/>
              <a:t>as shown.</a:t>
            </a:r>
          </a:p>
          <a:p>
            <a:pPr eaLnBrk="1" hangingPunct="1">
              <a:spcBef>
                <a:spcPct val="50000"/>
              </a:spcBef>
              <a:buFontTx/>
              <a:buNone/>
            </a:pPr>
            <a:endParaRPr lang="en-US" altLang="en-US">
              <a:solidFill>
                <a:srgbClr val="0073AE"/>
              </a:solidFill>
            </a:endParaRPr>
          </a:p>
          <a:p>
            <a:pPr eaLnBrk="1" hangingPunct="1">
              <a:spcBef>
                <a:spcPct val="0"/>
              </a:spcBef>
              <a:buFontTx/>
              <a:buNone/>
            </a:pPr>
            <a:endParaRPr lang="en-US" altLang="en-US"/>
          </a:p>
          <a:p>
            <a:pPr eaLnBrk="1" hangingPunct="1">
              <a:spcBef>
                <a:spcPct val="0"/>
              </a:spcBef>
              <a:buFontTx/>
              <a:buNone/>
            </a:pPr>
            <a:endParaRPr lang="en-US" altLang="en-US"/>
          </a:p>
        </p:txBody>
      </p:sp>
      <p:pic>
        <p:nvPicPr>
          <p:cNvPr id="13316" name="Picture 11" descr="lim_(Delta x right arrow 0) ((f(2+ (Delta x)) minus f(2))/(Delta x)) = lim_(Delta x right arrow 0) (([2(2 + (Delta x)) minus 3] minus [2(2) minus 3])/(Delta 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743200"/>
            <a:ext cx="5800725"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0" name="Picture 12" descr="= lim_(Delta x right arrow 0) ((4 + 2 (Delta x) minus 3 minus 4 + 3)/(Delta 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3657600"/>
            <a:ext cx="30289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1" name="Picture 13" descr="= lim_(Delta x right arrow 0) ((2(Delta x))/(Delta x)). Cancelling out of Delta x in both the numerator and the denominator are indicated by striking through these term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4419600"/>
            <a:ext cx="12954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2" name="Picture 14" descr="= lim_(Delta x right arrow 0)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5257800"/>
            <a:ext cx="1046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3" name="Picture 15" descr="=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5250" y="5943600"/>
            <a:ext cx="4873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37900"/>
                                        </p:tgtEl>
                                        <p:attrNameLst>
                                          <p:attrName>style.visibility</p:attrName>
                                        </p:attrNameLst>
                                      </p:cBhvr>
                                      <p:to>
                                        <p:strVal val="visible"/>
                                      </p:to>
                                    </p:set>
                                    <p:animEffect transition="in" filter="fade">
                                      <p:cBhvr>
                                        <p:cTn id="7" dur="1000"/>
                                        <p:tgtEl>
                                          <p:spTgt spid="37900"/>
                                        </p:tgtEl>
                                      </p:cBhvr>
                                    </p:animEffect>
                                    <p:anim calcmode="lin" valueType="num">
                                      <p:cBhvr>
                                        <p:cTn id="8" dur="1000" fill="hold"/>
                                        <p:tgtEl>
                                          <p:spTgt spid="37900"/>
                                        </p:tgtEl>
                                        <p:attrNameLst>
                                          <p:attrName>ppt_x</p:attrName>
                                        </p:attrNameLst>
                                      </p:cBhvr>
                                      <p:tavLst>
                                        <p:tav tm="0">
                                          <p:val>
                                            <p:strVal val="#ppt_x"/>
                                          </p:val>
                                        </p:tav>
                                        <p:tav tm="100000">
                                          <p:val>
                                            <p:strVal val="#ppt_x"/>
                                          </p:val>
                                        </p:tav>
                                      </p:tavLst>
                                    </p:anim>
                                    <p:anim calcmode="lin" valueType="num">
                                      <p:cBhvr>
                                        <p:cTn id="9" dur="900" decel="100000" fill="hold"/>
                                        <p:tgtEl>
                                          <p:spTgt spid="3790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790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37901"/>
                                        </p:tgtEl>
                                        <p:attrNameLst>
                                          <p:attrName>style.visibility</p:attrName>
                                        </p:attrNameLst>
                                      </p:cBhvr>
                                      <p:to>
                                        <p:strVal val="visible"/>
                                      </p:to>
                                    </p:set>
                                    <p:animEffect transition="in" filter="fade">
                                      <p:cBhvr>
                                        <p:cTn id="15" dur="1000"/>
                                        <p:tgtEl>
                                          <p:spTgt spid="37901"/>
                                        </p:tgtEl>
                                      </p:cBhvr>
                                    </p:animEffect>
                                    <p:anim calcmode="lin" valueType="num">
                                      <p:cBhvr>
                                        <p:cTn id="16" dur="1000" fill="hold"/>
                                        <p:tgtEl>
                                          <p:spTgt spid="37901"/>
                                        </p:tgtEl>
                                        <p:attrNameLst>
                                          <p:attrName>ppt_x</p:attrName>
                                        </p:attrNameLst>
                                      </p:cBhvr>
                                      <p:tavLst>
                                        <p:tav tm="0">
                                          <p:val>
                                            <p:strVal val="#ppt_x"/>
                                          </p:val>
                                        </p:tav>
                                        <p:tav tm="100000">
                                          <p:val>
                                            <p:strVal val="#ppt_x"/>
                                          </p:val>
                                        </p:tav>
                                      </p:tavLst>
                                    </p:anim>
                                    <p:anim calcmode="lin" valueType="num">
                                      <p:cBhvr>
                                        <p:cTn id="17" dur="900" decel="100000" fill="hold"/>
                                        <p:tgtEl>
                                          <p:spTgt spid="3790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7901"/>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37902"/>
                                        </p:tgtEl>
                                        <p:attrNameLst>
                                          <p:attrName>style.visibility</p:attrName>
                                        </p:attrNameLst>
                                      </p:cBhvr>
                                      <p:to>
                                        <p:strVal val="visible"/>
                                      </p:to>
                                    </p:set>
                                    <p:animEffect transition="in" filter="fade">
                                      <p:cBhvr>
                                        <p:cTn id="23" dur="1000"/>
                                        <p:tgtEl>
                                          <p:spTgt spid="37902"/>
                                        </p:tgtEl>
                                      </p:cBhvr>
                                    </p:animEffect>
                                    <p:anim calcmode="lin" valueType="num">
                                      <p:cBhvr>
                                        <p:cTn id="24" dur="1000" fill="hold"/>
                                        <p:tgtEl>
                                          <p:spTgt spid="37902"/>
                                        </p:tgtEl>
                                        <p:attrNameLst>
                                          <p:attrName>ppt_x</p:attrName>
                                        </p:attrNameLst>
                                      </p:cBhvr>
                                      <p:tavLst>
                                        <p:tav tm="0">
                                          <p:val>
                                            <p:strVal val="#ppt_x"/>
                                          </p:val>
                                        </p:tav>
                                        <p:tav tm="100000">
                                          <p:val>
                                            <p:strVal val="#ppt_x"/>
                                          </p:val>
                                        </p:tav>
                                      </p:tavLst>
                                    </p:anim>
                                    <p:anim calcmode="lin" valueType="num">
                                      <p:cBhvr>
                                        <p:cTn id="25" dur="900" decel="100000" fill="hold"/>
                                        <p:tgtEl>
                                          <p:spTgt spid="37902"/>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7902"/>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nodeType="clickEffect">
                                  <p:stCondLst>
                                    <p:cond delay="0"/>
                                  </p:stCondLst>
                                  <p:childTnLst>
                                    <p:set>
                                      <p:cBhvr>
                                        <p:cTn id="30" dur="1" fill="hold">
                                          <p:stCondLst>
                                            <p:cond delay="0"/>
                                          </p:stCondLst>
                                        </p:cTn>
                                        <p:tgtEl>
                                          <p:spTgt spid="37903"/>
                                        </p:tgtEl>
                                        <p:attrNameLst>
                                          <p:attrName>style.visibility</p:attrName>
                                        </p:attrNameLst>
                                      </p:cBhvr>
                                      <p:to>
                                        <p:strVal val="visible"/>
                                      </p:to>
                                    </p:set>
                                    <p:animEffect transition="in" filter="fade">
                                      <p:cBhvr>
                                        <p:cTn id="31" dur="1000"/>
                                        <p:tgtEl>
                                          <p:spTgt spid="37903"/>
                                        </p:tgtEl>
                                      </p:cBhvr>
                                    </p:animEffect>
                                    <p:anim calcmode="lin" valueType="num">
                                      <p:cBhvr>
                                        <p:cTn id="32" dur="1000" fill="hold"/>
                                        <p:tgtEl>
                                          <p:spTgt spid="37903"/>
                                        </p:tgtEl>
                                        <p:attrNameLst>
                                          <p:attrName>ppt_x</p:attrName>
                                        </p:attrNameLst>
                                      </p:cBhvr>
                                      <p:tavLst>
                                        <p:tav tm="0">
                                          <p:val>
                                            <p:strVal val="#ppt_x"/>
                                          </p:val>
                                        </p:tav>
                                        <p:tav tm="100000">
                                          <p:val>
                                            <p:strVal val="#ppt_x"/>
                                          </p:val>
                                        </p:tav>
                                      </p:tavLst>
                                    </p:anim>
                                    <p:anim calcmode="lin" valueType="num">
                                      <p:cBhvr>
                                        <p:cTn id="33" dur="900" decel="100000" fill="hold"/>
                                        <p:tgtEl>
                                          <p:spTgt spid="3790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79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2"/>
          <p:cNvSpPr>
            <a:spLocks noChangeArrowheads="1"/>
          </p:cNvSpPr>
          <p:nvPr/>
        </p:nvSpPr>
        <p:spPr bwMode="auto">
          <a:xfrm>
            <a:off x="4114800" y="6354763"/>
            <a:ext cx="904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1200" b="1"/>
              <a:t>Figure 2.5</a:t>
            </a:r>
          </a:p>
        </p:txBody>
      </p:sp>
      <p:sp>
        <p:nvSpPr>
          <p:cNvPr id="14340" name="Rectangle 17"/>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en-US" altLang="en-US"/>
              <a:t>The slope of </a:t>
            </a:r>
            <a:r>
              <a:rPr lang="en-US" altLang="en-US" i="1"/>
              <a:t>f</a:t>
            </a:r>
            <a:r>
              <a:rPr lang="en-US" altLang="en-US"/>
              <a:t> at (</a:t>
            </a:r>
            <a:r>
              <a:rPr lang="en-US" altLang="en-US" i="1"/>
              <a:t>c</a:t>
            </a:r>
            <a:r>
              <a:rPr lang="en-US" altLang="en-US"/>
              <a:t>, </a:t>
            </a:r>
            <a:r>
              <a:rPr lang="en-US" altLang="en-US" i="1"/>
              <a:t>f</a:t>
            </a:r>
            <a:r>
              <a:rPr lang="en-US" altLang="en-US"/>
              <a:t>(</a:t>
            </a:r>
            <a:r>
              <a:rPr lang="en-US" altLang="en-US" i="1"/>
              <a:t>c</a:t>
            </a:r>
            <a:r>
              <a:rPr lang="en-US" altLang="en-US"/>
              <a:t>)) = (2, 1) is </a:t>
            </a:r>
            <a:r>
              <a:rPr lang="en-US" altLang="en-US" i="1"/>
              <a:t>m</a:t>
            </a:r>
            <a:r>
              <a:rPr lang="en-US" altLang="en-US"/>
              <a:t> = 2, as shown in Figure 2.5. Notice that the limit definition of the slope of </a:t>
            </a:r>
            <a:r>
              <a:rPr lang="en-US" altLang="en-US" i="1"/>
              <a:t>f </a:t>
            </a:r>
            <a:r>
              <a:rPr lang="en-US" altLang="en-US"/>
              <a:t>agrees with the definition of the slope of a line.</a:t>
            </a:r>
          </a:p>
        </p:txBody>
      </p:sp>
      <p:pic>
        <p:nvPicPr>
          <p:cNvPr id="14341" name="Picture 18" descr="The image consists of a visual representation and a caption. Visual representation. A line is graphed on the x y coordinate plane. The line is labeled f(x) = 2 x minus 3. It enters the bottom of the viewing window in the fourth quadrant, goes up and to the right, intersects the positive y axis at (1.5, 0), goes further up and to the right in the first quadrant, passes through the point labeled (2, 1) where m = 2 and through (3, 3), and exits the top right of the viewing window. The vertical distance between points (2, 1) and (3, 3) is Delta y = 2, and the horizontal distance between these same points is Delta x = 1. Caption. The slope of f at (2, 1) is m =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620963"/>
            <a:ext cx="3200400" cy="371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r>
              <a:rPr lang="en-US" altLang="en-US" sz="1800">
                <a:solidFill>
                  <a:schemeClr val="bg1"/>
                </a:solidFill>
              </a:rPr>
              <a:t>cont’d</a:t>
            </a:r>
          </a:p>
        </p:txBody>
      </p:sp>
      <p:sp>
        <p:nvSpPr>
          <p:cNvPr id="14343" name="Text Box 2"/>
          <p:cNvSpPr txBox="1">
            <a:spLocks noChangeArrowheads="1"/>
          </p:cNvSpPr>
          <p:nvPr/>
        </p:nvSpPr>
        <p:spPr bwMode="auto">
          <a:xfrm>
            <a:off x="547688" y="24765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28600"/>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2300">
                <a:solidFill>
                  <a:schemeClr val="bg1"/>
                </a:solidFill>
              </a:rPr>
              <a:t>Example 1 – </a:t>
            </a:r>
            <a:r>
              <a:rPr lang="en-US" altLang="en-US" sz="2300" i="1">
                <a:solidFill>
                  <a:schemeClr val="bg1"/>
                </a:solidFill>
                <a:latin typeface="TradeGothic-Bold" charset="0"/>
              </a:rPr>
              <a:t>The Slope of the Graph of a Linear Function</a:t>
            </a:r>
            <a:r>
              <a:rPr lang="en-US" altLang="en-US" sz="2300">
                <a:solidFill>
                  <a:schemeClr val="bg1"/>
                </a:solidFill>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1"/>
          <p:cNvSpPr>
            <a:spLocks noGrp="1" noChangeArrowheads="1"/>
          </p:cNvSpPr>
          <p:nvPr>
            <p:ph type="body" idx="1"/>
          </p:nvPr>
        </p:nvSpPr>
        <p:spPr>
          <a:xfrm>
            <a:off x="457200" y="1370013"/>
            <a:ext cx="8229600" cy="5256212"/>
          </a:xfrm>
          <a:noFill/>
        </p:spPr>
        <p:txBody>
          <a:bodyPr/>
          <a:lstStyle/>
          <a:p>
            <a:pPr marL="0" indent="0" eaLnBrk="1" hangingPunct="1">
              <a:buFont typeface="Wingdings" pitchFamily="2" charset="2"/>
              <a:buNone/>
            </a:pPr>
            <a:r>
              <a:rPr lang="en-US" altLang="en-US" smtClean="0"/>
              <a:t>The definition of a tangent line to a curve does not cover the possibility of a vertical tangent line. </a:t>
            </a:r>
          </a:p>
          <a:p>
            <a:pPr marL="0" indent="0" eaLnBrk="1" hangingPunct="1">
              <a:buFont typeface="Wingdings" pitchFamily="2" charset="2"/>
              <a:buNone/>
            </a:pPr>
            <a:endParaRPr lang="en-US" altLang="en-US" sz="1200" smtClean="0"/>
          </a:p>
          <a:p>
            <a:pPr marL="0" indent="0" eaLnBrk="1" hangingPunct="1">
              <a:buFont typeface="Wingdings" pitchFamily="2" charset="2"/>
              <a:buNone/>
            </a:pPr>
            <a:r>
              <a:rPr lang="en-US" altLang="en-US" smtClean="0"/>
              <a:t>For vertical tangent lines, you can use the following definition.</a:t>
            </a:r>
          </a:p>
          <a:p>
            <a:pPr marL="0" indent="0" eaLnBrk="1" hangingPunct="1"/>
            <a:endParaRPr lang="en-US" altLang="en-US" sz="1200" smtClean="0"/>
          </a:p>
          <a:p>
            <a:pPr marL="0" indent="0" eaLnBrk="1" hangingPunct="1">
              <a:buFont typeface="Wingdings" pitchFamily="2" charset="2"/>
              <a:buNone/>
            </a:pPr>
            <a:r>
              <a:rPr lang="en-US" altLang="en-US" smtClean="0"/>
              <a:t>If </a:t>
            </a:r>
            <a:r>
              <a:rPr lang="en-US" altLang="en-US" i="1" smtClean="0"/>
              <a:t>f</a:t>
            </a:r>
            <a:r>
              <a:rPr lang="en-US" altLang="en-US" smtClean="0"/>
              <a:t> is continuous at </a:t>
            </a:r>
            <a:r>
              <a:rPr lang="en-US" altLang="en-US" i="1" smtClean="0"/>
              <a:t>c</a:t>
            </a:r>
            <a:r>
              <a:rPr lang="en-US" altLang="en-US" smtClean="0"/>
              <a:t> and</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z="1200" smtClean="0"/>
          </a:p>
          <a:p>
            <a:pPr marL="0" indent="0" eaLnBrk="1" hangingPunct="1">
              <a:spcBef>
                <a:spcPct val="0"/>
              </a:spcBef>
              <a:buFontTx/>
              <a:buNone/>
            </a:pPr>
            <a:r>
              <a:rPr lang="en-US" altLang="en-US" smtClean="0"/>
              <a:t>then the vertical line </a:t>
            </a:r>
            <a:r>
              <a:rPr lang="en-US" altLang="en-US" i="1" smtClean="0"/>
              <a:t>x</a:t>
            </a:r>
            <a:r>
              <a:rPr lang="en-US" altLang="en-US" smtClean="0"/>
              <a:t> = </a:t>
            </a:r>
            <a:r>
              <a:rPr lang="en-US" altLang="en-US" i="1" smtClean="0"/>
              <a:t>c</a:t>
            </a:r>
            <a:r>
              <a:rPr lang="en-US" altLang="en-US" smtClean="0"/>
              <a:t> passing through (</a:t>
            </a:r>
            <a:r>
              <a:rPr lang="en-US" altLang="en-US" i="1" smtClean="0"/>
              <a:t>c</a:t>
            </a:r>
            <a:r>
              <a:rPr lang="en-US" altLang="en-US" smtClean="0"/>
              <a:t>, </a:t>
            </a:r>
            <a:r>
              <a:rPr lang="en-US" altLang="en-US" i="1" smtClean="0"/>
              <a:t>f</a:t>
            </a:r>
            <a:r>
              <a:rPr lang="en-US" altLang="en-US" sz="800" i="1" smtClean="0"/>
              <a:t> </a:t>
            </a:r>
            <a:r>
              <a:rPr lang="en-US" altLang="en-US" smtClean="0"/>
              <a:t>(</a:t>
            </a:r>
            <a:r>
              <a:rPr lang="en-US" altLang="en-US" i="1" smtClean="0"/>
              <a:t>c</a:t>
            </a:r>
            <a:r>
              <a:rPr lang="en-US" altLang="en-US" smtClean="0"/>
              <a:t>)) is a </a:t>
            </a:r>
            <a:r>
              <a:rPr lang="en-US" altLang="en-US" b="1" smtClean="0"/>
              <a:t>vertical tangent line </a:t>
            </a:r>
            <a:r>
              <a:rPr lang="en-US" altLang="en-US" smtClean="0"/>
              <a:t>to the graph of </a:t>
            </a:r>
            <a:r>
              <a:rPr lang="en-US" altLang="en-US" i="1" smtClean="0"/>
              <a:t>f</a:t>
            </a:r>
            <a:r>
              <a:rPr lang="en-US" altLang="en-US" smtClean="0"/>
              <a:t>.</a:t>
            </a:r>
          </a:p>
        </p:txBody>
      </p:sp>
      <p:sp>
        <p:nvSpPr>
          <p:cNvPr id="15363" name="Rectangle 14"/>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pic>
        <p:nvPicPr>
          <p:cNvPr id="15364" name="Picture 15" descr="lim_(Delta x right arrow 0) ((f(c + (Delta x)) minus f(c))/(Delta x)) = infinity or lim_(Delta x right arrow 0) ((f(c + (Delta x)) minus f(c))/(Delta x)) = negative infin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886200"/>
            <a:ext cx="6391275"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For example, the function shown in Figure 2.7 has a vertical tangent line at (</a:t>
            </a:r>
            <a:r>
              <a:rPr lang="en-US" altLang="en-US" i="1" smtClean="0"/>
              <a:t>c</a:t>
            </a:r>
            <a:r>
              <a:rPr lang="en-US" altLang="en-US" smtClean="0"/>
              <a:t>, </a:t>
            </a:r>
            <a:r>
              <a:rPr lang="en-US" altLang="en-US" i="1" smtClean="0"/>
              <a:t>f</a:t>
            </a:r>
            <a:r>
              <a:rPr lang="en-US" altLang="en-US" sz="800" i="1" smtClean="0"/>
              <a:t> </a:t>
            </a:r>
            <a:r>
              <a:rPr lang="en-US" altLang="en-US" smtClean="0"/>
              <a:t>(</a:t>
            </a:r>
            <a:r>
              <a:rPr lang="en-US" altLang="en-US" i="1" smtClean="0"/>
              <a:t>c</a:t>
            </a:r>
            <a:r>
              <a:rPr lang="en-US" altLang="en-US" smtClean="0"/>
              <a:t>)).</a:t>
            </a:r>
          </a:p>
          <a:p>
            <a:pPr marL="0" indent="0" eaLnBrk="1" hangingPunct="1">
              <a:buFont typeface="Wingdings" pitchFamily="2" charset="2"/>
              <a:buNone/>
            </a:pPr>
            <a:endParaRPr lang="en-US" altLang="en-US" smtClean="0"/>
          </a:p>
        </p:txBody>
      </p:sp>
      <p:sp>
        <p:nvSpPr>
          <p:cNvPr id="16387" name="Rectangle 7"/>
          <p:cNvSpPr>
            <a:spLocks noChangeArrowheads="1"/>
          </p:cNvSpPr>
          <p:nvPr/>
        </p:nvSpPr>
        <p:spPr bwMode="auto">
          <a:xfrm>
            <a:off x="4191000" y="6172200"/>
            <a:ext cx="9048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1200" b="1"/>
              <a:t>Figure 2.7</a:t>
            </a:r>
          </a:p>
        </p:txBody>
      </p:sp>
      <p:sp>
        <p:nvSpPr>
          <p:cNvPr id="16388" name="Rectangle 9"/>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pic>
        <p:nvPicPr>
          <p:cNvPr id="16389" name="Picture 10" descr="The image consists of a visual representation and a caption. Visual representation. A curve and a line are graphed on the x y coordinate plane. The curve enters the left of the viewing window in the second quadrant along the negative x axis, enters the first quadrant, goes up and to the right with increasing steepness, passes through the labeled point (c, f(c)), goes further up and to the right with decreasing steepness, and exits the right of the viewing window. The line is labeled vertical tangent line. It begins on the positive x axis at the point labeled c, goes up, intersects the curve at exactly one point, the point labeled (c, f(c)), and exits the top of the viewing window. Caption. The graph of f has a vertical tangent line at (c, f(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438400"/>
            <a:ext cx="3309938" cy="366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When the domain of </a:t>
            </a:r>
            <a:r>
              <a:rPr lang="en-US" altLang="en-US" i="1" smtClean="0"/>
              <a:t>f</a:t>
            </a:r>
            <a:r>
              <a:rPr lang="en-US" altLang="en-US" smtClean="0"/>
              <a:t> is the closed interval [</a:t>
            </a:r>
            <a:r>
              <a:rPr lang="en-US" altLang="en-US" i="1" smtClean="0"/>
              <a:t>a</a:t>
            </a:r>
            <a:r>
              <a:rPr lang="en-US" altLang="en-US" smtClean="0"/>
              <a:t>, </a:t>
            </a:r>
            <a:r>
              <a:rPr lang="en-US" altLang="en-US" i="1" smtClean="0"/>
              <a:t>b</a:t>
            </a:r>
            <a:r>
              <a:rPr lang="en-US" altLang="en-US" smtClean="0"/>
              <a:t>], you can extend the definition of a vertical tangent line to include the endpoints by considering continuity and limits from the right (for </a:t>
            </a:r>
            <a:r>
              <a:rPr lang="en-US" altLang="en-US" i="1" smtClean="0"/>
              <a:t>x</a:t>
            </a:r>
            <a:r>
              <a:rPr lang="en-US" altLang="en-US" smtClean="0"/>
              <a:t> = </a:t>
            </a:r>
            <a:r>
              <a:rPr lang="en-US" altLang="en-US" i="1" smtClean="0"/>
              <a:t>a</a:t>
            </a:r>
            <a:r>
              <a:rPr lang="en-US" altLang="en-US" smtClean="0"/>
              <a:t>) and from the left (for </a:t>
            </a:r>
            <a:r>
              <a:rPr lang="en-US" altLang="en-US" i="1" smtClean="0"/>
              <a:t>x</a:t>
            </a:r>
            <a:r>
              <a:rPr lang="en-US" altLang="en-US" smtClean="0"/>
              <a:t> = </a:t>
            </a:r>
            <a:r>
              <a:rPr lang="en-US" altLang="en-US" i="1" smtClean="0"/>
              <a:t>b</a:t>
            </a:r>
            <a:r>
              <a:rPr lang="en-US" altLang="en-US" smtClean="0"/>
              <a:t>).</a:t>
            </a:r>
          </a:p>
        </p:txBody>
      </p:sp>
      <p:sp>
        <p:nvSpPr>
          <p:cNvPr id="17411" name="Rectangle 5"/>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lnSpc>
                <a:spcPct val="90000"/>
              </a:lnSpc>
              <a:buFontTx/>
              <a:buNone/>
            </a:pPr>
            <a:r>
              <a:rPr lang="en-US" altLang="en-US" sz="4000">
                <a:cs typeface="Arial" pitchFamily="34" charset="0"/>
              </a:rPr>
              <a:t>The Derivative of a Function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The Derivative of a Function</a:t>
            </a:r>
          </a:p>
        </p:txBody>
      </p:sp>
      <p:sp>
        <p:nvSpPr>
          <p:cNvPr id="19459"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The limit used to define the slope of a tangent line is also used to define one of the two fundamental operations of calculus—</a:t>
            </a:r>
            <a:r>
              <a:rPr lang="en-US" altLang="en-US" b="1" smtClean="0"/>
              <a:t>differentiation.</a:t>
            </a:r>
            <a:endParaRPr lang="en-US" altLang="en-US" smtClean="0"/>
          </a:p>
        </p:txBody>
      </p:sp>
      <p:pic>
        <p:nvPicPr>
          <p:cNvPr id="19460" name="Picture 7" descr="Definition of the derivate of a function. The derivative of f at x is f prime (x) = lim_(Delta x right arrow 0) ((f(x + (Delta x)) minus f(x))/(Delta x)) provided the limit exists. For all x for which this limit exists, f prime is a function of 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895600"/>
            <a:ext cx="837406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The Derivative of a Function</a:t>
            </a:r>
          </a:p>
        </p:txBody>
      </p:sp>
      <p:sp>
        <p:nvSpPr>
          <p:cNvPr id="20483" name="Rectangle 7"/>
          <p:cNvSpPr>
            <a:spLocks noGrp="1" noChangeArrowheads="1"/>
          </p:cNvSpPr>
          <p:nvPr>
            <p:ph type="body" idx="1"/>
          </p:nvPr>
        </p:nvSpPr>
        <p:spPr>
          <a:xfrm>
            <a:off x="457200" y="1370013"/>
            <a:ext cx="8229600" cy="5106987"/>
          </a:xfrm>
          <a:noFill/>
        </p:spPr>
        <p:txBody>
          <a:bodyPr/>
          <a:lstStyle/>
          <a:p>
            <a:pPr marL="0" indent="0" eaLnBrk="1" hangingPunct="1">
              <a:buFont typeface="Wingdings" pitchFamily="2" charset="2"/>
              <a:buNone/>
            </a:pPr>
            <a:r>
              <a:rPr lang="en-US" altLang="en-US" smtClean="0"/>
              <a:t>Be sure you see that the derivative of a function of </a:t>
            </a:r>
            <a:r>
              <a:rPr lang="en-US" altLang="en-US" i="1" smtClean="0"/>
              <a:t>x</a:t>
            </a:r>
            <a:r>
              <a:rPr lang="en-US" altLang="en-US" smtClean="0"/>
              <a:t> is also a function of </a:t>
            </a:r>
            <a:r>
              <a:rPr lang="en-US" altLang="en-US" i="1" smtClean="0"/>
              <a:t>x. </a:t>
            </a:r>
            <a:r>
              <a:rPr lang="en-US" altLang="en-US" smtClean="0"/>
              <a:t>This “new” function gives the slope of the tangent line to the graph of </a:t>
            </a:r>
            <a:r>
              <a:rPr lang="en-US" altLang="en-US" i="1" smtClean="0"/>
              <a:t>f </a:t>
            </a:r>
            <a:r>
              <a:rPr lang="en-US" altLang="en-US" smtClean="0"/>
              <a:t>at the point (</a:t>
            </a:r>
            <a:r>
              <a:rPr lang="en-US" altLang="en-US" i="1" smtClean="0"/>
              <a:t>x</a:t>
            </a:r>
            <a:r>
              <a:rPr lang="en-US" altLang="en-US" smtClean="0"/>
              <a:t>, </a:t>
            </a:r>
            <a:r>
              <a:rPr lang="en-US" altLang="en-US" i="1" smtClean="0"/>
              <a:t>f</a:t>
            </a:r>
            <a:r>
              <a:rPr lang="en-US" altLang="en-US" smtClean="0"/>
              <a:t>(</a:t>
            </a:r>
            <a:r>
              <a:rPr lang="en-US" altLang="en-US" i="1" smtClean="0"/>
              <a:t>x</a:t>
            </a:r>
            <a:r>
              <a:rPr lang="en-US" altLang="en-US" smtClean="0"/>
              <a:t>)), provided that the graph has a tangent line at this point. </a:t>
            </a:r>
            <a:br>
              <a:rPr lang="en-US" altLang="en-US" smtClean="0"/>
            </a:br>
            <a:r>
              <a:rPr lang="en-US" altLang="en-US" sz="2000" smtClean="0"/>
              <a:t/>
            </a:r>
            <a:br>
              <a:rPr lang="en-US" altLang="en-US" sz="2000" smtClean="0"/>
            </a:br>
            <a:r>
              <a:rPr lang="en-US" altLang="en-US" smtClean="0"/>
              <a:t>The derivative can also be used to determine the </a:t>
            </a:r>
            <a:r>
              <a:rPr lang="en-US" altLang="en-US" b="1" smtClean="0"/>
              <a:t>instantaneous rate of change </a:t>
            </a:r>
            <a:r>
              <a:rPr lang="en-US" altLang="en-US" smtClean="0"/>
              <a:t>(or simply </a:t>
            </a:r>
            <a:r>
              <a:rPr lang="en-US" altLang="en-US" b="1" smtClean="0"/>
              <a:t>rate of change</a:t>
            </a:r>
            <a:r>
              <a:rPr lang="en-US" altLang="en-US" smtClean="0"/>
              <a:t>) of one variable with respect to another.</a:t>
            </a:r>
            <a:br>
              <a:rPr lang="en-US" altLang="en-US" smtClean="0"/>
            </a:br>
            <a:r>
              <a:rPr lang="en-US" altLang="en-US" sz="2000" smtClean="0"/>
              <a:t/>
            </a:r>
            <a:br>
              <a:rPr lang="en-US" altLang="en-US" sz="2000" smtClean="0"/>
            </a:br>
            <a:r>
              <a:rPr lang="en-US" altLang="en-US" smtClean="0"/>
              <a:t>The process of finding the derivative of a function is called </a:t>
            </a:r>
            <a:r>
              <a:rPr lang="en-US" altLang="en-US" b="1" smtClean="0"/>
              <a:t>differentiation. </a:t>
            </a:r>
            <a:r>
              <a:rPr lang="en-US" altLang="en-US" smtClean="0"/>
              <a:t>A function is </a:t>
            </a:r>
            <a:r>
              <a:rPr lang="en-US" altLang="en-US" b="1" smtClean="0"/>
              <a:t>differentiable </a:t>
            </a:r>
            <a:r>
              <a:rPr lang="en-US" altLang="en-US" smtClean="0"/>
              <a:t>at </a:t>
            </a:r>
            <a:r>
              <a:rPr lang="en-US" altLang="en-US" i="1" smtClean="0"/>
              <a:t>x</a:t>
            </a:r>
            <a:r>
              <a:rPr lang="en-US" altLang="en-US" smtClean="0"/>
              <a:t> when its derivative exists at </a:t>
            </a:r>
            <a:r>
              <a:rPr lang="en-US" altLang="en-US" i="1" smtClean="0"/>
              <a:t>x</a:t>
            </a:r>
            <a:r>
              <a:rPr lang="en-US" altLang="en-US" smtClean="0"/>
              <a:t> and is </a:t>
            </a:r>
            <a:r>
              <a:rPr lang="en-US" altLang="en-US" b="1" smtClean="0"/>
              <a:t>differentiable on an open interval (</a:t>
            </a:r>
            <a:r>
              <a:rPr lang="en-US" altLang="en-US" b="1" i="1" smtClean="0"/>
              <a:t>a</a:t>
            </a:r>
            <a:r>
              <a:rPr lang="en-US" altLang="en-US" b="1" smtClean="0"/>
              <a:t>, </a:t>
            </a:r>
            <a:r>
              <a:rPr lang="en-US" altLang="en-US" b="1" i="1" smtClean="0"/>
              <a:t>b</a:t>
            </a:r>
            <a:r>
              <a:rPr lang="en-US" altLang="en-US" b="1" smtClean="0"/>
              <a:t>) </a:t>
            </a:r>
            <a:r>
              <a:rPr lang="en-US" altLang="en-US" smtClean="0"/>
              <a:t>when it is differentiable at every point in the interval.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In addition to </a:t>
            </a:r>
            <a:r>
              <a:rPr lang="en-US" altLang="en-US" i="1" smtClean="0"/>
              <a:t>f</a:t>
            </a:r>
            <a:r>
              <a:rPr lang="en-US" altLang="en-US" sz="800" i="1" smtClean="0"/>
              <a:t> </a:t>
            </a:r>
            <a:r>
              <a:rPr lang="en-US" altLang="en-US" i="1" baseline="30000" smtClean="0">
                <a:cs typeface="Arial" pitchFamily="34" charset="0"/>
              </a:rPr>
              <a:t>′</a:t>
            </a:r>
            <a:r>
              <a:rPr lang="en-US" altLang="en-US" smtClean="0"/>
              <a:t>(</a:t>
            </a:r>
            <a:r>
              <a:rPr lang="en-US" altLang="en-US" i="1" smtClean="0"/>
              <a:t>x</a:t>
            </a:r>
            <a:r>
              <a:rPr lang="en-US" altLang="en-US" smtClean="0"/>
              <a:t>), which is read as “</a:t>
            </a:r>
            <a:r>
              <a:rPr lang="en-US" altLang="en-US" i="1" smtClean="0"/>
              <a:t>f</a:t>
            </a:r>
            <a:r>
              <a:rPr lang="en-US" altLang="en-US" smtClean="0"/>
              <a:t> prime of </a:t>
            </a:r>
            <a:r>
              <a:rPr lang="en-US" altLang="en-US" i="1" smtClean="0"/>
              <a:t>x</a:t>
            </a:r>
            <a:r>
              <a:rPr lang="en-US" altLang="en-US" smtClean="0"/>
              <a:t>,” other notations are used to denote the derivative of </a:t>
            </a:r>
            <a:r>
              <a:rPr lang="en-US" altLang="en-US" i="1" smtClean="0"/>
              <a:t>y</a:t>
            </a:r>
            <a:r>
              <a:rPr lang="en-US" altLang="en-US" smtClean="0"/>
              <a:t> = </a:t>
            </a:r>
            <a:r>
              <a:rPr lang="en-US" altLang="en-US" i="1" smtClean="0"/>
              <a:t>f</a:t>
            </a:r>
            <a:r>
              <a:rPr lang="en-US" altLang="en-US" smtClean="0"/>
              <a:t>(</a:t>
            </a:r>
            <a:r>
              <a:rPr lang="en-US" altLang="en-US" i="1" smtClean="0"/>
              <a:t>x</a:t>
            </a:r>
            <a:r>
              <a:rPr lang="en-US" altLang="en-US" smtClean="0"/>
              <a:t>).       The most common are</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spcBef>
                <a:spcPct val="0"/>
              </a:spcBef>
              <a:buFont typeface="Wingdings" pitchFamily="2" charset="2"/>
              <a:buNone/>
            </a:pPr>
            <a:r>
              <a:rPr lang="en-US" altLang="en-US" smtClean="0"/>
              <a:t>The notation </a:t>
            </a:r>
            <a:r>
              <a:rPr lang="en-US" altLang="en-US" i="1" smtClean="0"/>
              <a:t>dy</a:t>
            </a:r>
            <a:r>
              <a:rPr lang="en-US" altLang="en-US" smtClean="0"/>
              <a:t>/</a:t>
            </a:r>
            <a:r>
              <a:rPr lang="en-US" altLang="en-US" i="1" smtClean="0"/>
              <a:t>dx </a:t>
            </a:r>
            <a:r>
              <a:rPr lang="en-US" altLang="en-US" smtClean="0"/>
              <a:t>is read as “the derivative of </a:t>
            </a:r>
            <a:r>
              <a:rPr lang="en-US" altLang="en-US" i="1" smtClean="0"/>
              <a:t>y</a:t>
            </a:r>
            <a:r>
              <a:rPr lang="en-US" altLang="en-US" smtClean="0"/>
              <a:t> </a:t>
            </a:r>
            <a:r>
              <a:rPr lang="en-US" altLang="en-US" i="1" smtClean="0"/>
              <a:t>with respect to x</a:t>
            </a:r>
            <a:r>
              <a:rPr lang="en-US" altLang="en-US" smtClean="0"/>
              <a:t>” or simply “</a:t>
            </a:r>
            <a:r>
              <a:rPr lang="en-US" altLang="en-US" i="1" smtClean="0"/>
              <a:t>dy</a:t>
            </a:r>
            <a:r>
              <a:rPr lang="en-US" altLang="en-US" smtClean="0"/>
              <a:t>, </a:t>
            </a:r>
            <a:r>
              <a:rPr lang="en-US" altLang="en-US" i="1" smtClean="0"/>
              <a:t>dx</a:t>
            </a:r>
            <a:r>
              <a:rPr lang="en-US" altLang="en-US" smtClean="0"/>
              <a:t>.” Using limit notation, you can write</a:t>
            </a:r>
            <a:endParaRPr lang="en-US" altLang="en-US" b="1" smtClean="0"/>
          </a:p>
        </p:txBody>
      </p:sp>
      <p:sp>
        <p:nvSpPr>
          <p:cNvPr id="21507" name="Text Box 8"/>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The Derivative of a Function</a:t>
            </a:r>
          </a:p>
        </p:txBody>
      </p:sp>
      <p:pic>
        <p:nvPicPr>
          <p:cNvPr id="21508" name="Picture 1" descr="Notations for derivatives. f prime (x). (d y)/(d x). y prime. (d/(d x))[f(x)]. D_x[y]."/>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70013" y="2708275"/>
            <a:ext cx="6403975"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2" descr="(d y)/(d x) = lim_(Delta x right arrow 0) ((Delta y)/(Delta x)) = lim_(Delta x right arrow 0) ((f(x + (Delta x)) minus f(x))/(Delta x)) = f prime (x)."/>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49400" y="5222875"/>
            <a:ext cx="53848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547688" y="24765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286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defRPr/>
            </a:pPr>
            <a:r>
              <a:rPr lang="en-US" altLang="en-US" sz="2350" dirty="0" smtClean="0">
                <a:solidFill>
                  <a:schemeClr val="bg1"/>
                </a:solidFill>
              </a:rPr>
              <a:t>Example 3 – </a:t>
            </a:r>
            <a:r>
              <a:rPr lang="en-US" altLang="en-US" sz="2350" i="1" dirty="0" smtClean="0">
                <a:solidFill>
                  <a:schemeClr val="bg1"/>
                </a:solidFill>
              </a:rPr>
              <a:t>Finding the Derivative by the Limit Process</a:t>
            </a:r>
          </a:p>
        </p:txBody>
      </p:sp>
      <p:sp>
        <p:nvSpPr>
          <p:cNvPr id="22531"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To find the derivative of </a:t>
            </a:r>
            <a:r>
              <a:rPr lang="en-US" altLang="en-US" i="1" smtClean="0"/>
              <a:t>f</a:t>
            </a:r>
            <a:r>
              <a:rPr lang="en-US" altLang="en-US" smtClean="0"/>
              <a:t>(</a:t>
            </a:r>
            <a:r>
              <a:rPr lang="en-US" altLang="en-US" i="1" smtClean="0"/>
              <a:t>x</a:t>
            </a:r>
            <a:r>
              <a:rPr lang="en-US" altLang="en-US" smtClean="0"/>
              <a:t>) = </a:t>
            </a:r>
            <a:r>
              <a:rPr lang="en-US" altLang="en-US" i="1" smtClean="0"/>
              <a:t>x</a:t>
            </a:r>
            <a:r>
              <a:rPr lang="en-US" altLang="en-US" baseline="30000" smtClean="0"/>
              <a:t>3</a:t>
            </a:r>
            <a:r>
              <a:rPr lang="en-US" altLang="en-US" smtClean="0"/>
              <a:t> + 2</a:t>
            </a:r>
            <a:r>
              <a:rPr lang="en-US" altLang="en-US" i="1" smtClean="0"/>
              <a:t>x</a:t>
            </a:r>
            <a:r>
              <a:rPr lang="en-US" altLang="en-US" smtClean="0"/>
              <a:t>, use the definition of the derivative as shown.</a:t>
            </a:r>
          </a:p>
          <a:p>
            <a:pPr marL="0" indent="0" eaLnBrk="1" hangingPunct="1">
              <a:spcBef>
                <a:spcPct val="50000"/>
              </a:spcBef>
              <a:buFontTx/>
              <a:buNone/>
            </a:pPr>
            <a:endParaRPr lang="en-US" altLang="en-US" smtClean="0">
              <a:solidFill>
                <a:srgbClr val="0073AE"/>
              </a:solidFill>
            </a:endParaRPr>
          </a:p>
          <a:p>
            <a:pPr marL="0" indent="0" eaLnBrk="1" hangingPunct="1">
              <a:buFont typeface="Wingdings" pitchFamily="2" charset="2"/>
              <a:buNone/>
            </a:pPr>
            <a:endParaRPr lang="en-US" altLang="en-US" smtClean="0"/>
          </a:p>
        </p:txBody>
      </p:sp>
      <p:pic>
        <p:nvPicPr>
          <p:cNvPr id="22532" name="Picture 11" descr="f prime (x) = lim_(Delta x right arrow 0) ((f(x + (Delta x)) minus f(x))/(Delta x)). Definition of derivative."/>
          <p:cNvPicPr>
            <a:picLocks noChangeAspect="1" noChangeArrowheads="1"/>
          </p:cNvPicPr>
          <p:nvPr/>
        </p:nvPicPr>
        <p:blipFill>
          <a:blip r:embed="rId2">
            <a:extLst>
              <a:ext uri="{28A0092B-C50C-407E-A947-70E740481C1C}">
                <a14:useLocalDpi xmlns:a14="http://schemas.microsoft.com/office/drawing/2010/main" val="0"/>
              </a:ext>
            </a:extLst>
          </a:blip>
          <a:srcRect b="84222"/>
          <a:stretch>
            <a:fillRect/>
          </a:stretch>
        </p:blipFill>
        <p:spPr bwMode="auto">
          <a:xfrm>
            <a:off x="914400" y="2438400"/>
            <a:ext cx="74199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40" name="Picture 12" descr="= lim_(Delta x right arrow 0) (((x + (Delta x))^3 + 2(x + (Delta x)) minus (x^3 + 2 x))/(Delta x))."/>
          <p:cNvPicPr>
            <a:picLocks noChangeAspect="1" noChangeArrowheads="1"/>
          </p:cNvPicPr>
          <p:nvPr/>
        </p:nvPicPr>
        <p:blipFill>
          <a:blip r:embed="rId2">
            <a:extLst>
              <a:ext uri="{28A0092B-C50C-407E-A947-70E740481C1C}">
                <a14:useLocalDpi xmlns:a14="http://schemas.microsoft.com/office/drawing/2010/main" val="0"/>
              </a:ext>
            </a:extLst>
          </a:blip>
          <a:srcRect t="14024" b="68445"/>
          <a:stretch>
            <a:fillRect/>
          </a:stretch>
        </p:blipFill>
        <p:spPr bwMode="auto">
          <a:xfrm>
            <a:off x="914400" y="3200400"/>
            <a:ext cx="74199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41" name="Picture 13" descr="= lim_(Delta x right arrow 0) ((x^3 + 3 x^2 (Delta x) + 3 x (Delta x)^2 + (Delta x)^3 + 2 x + 2 (Delta x) minus x^3 minus 2 x)/(Delta x))."/>
          <p:cNvPicPr>
            <a:picLocks noChangeAspect="1" noChangeArrowheads="1"/>
          </p:cNvPicPr>
          <p:nvPr/>
        </p:nvPicPr>
        <p:blipFill>
          <a:blip r:embed="rId2">
            <a:extLst>
              <a:ext uri="{28A0092B-C50C-407E-A947-70E740481C1C}">
                <a14:useLocalDpi xmlns:a14="http://schemas.microsoft.com/office/drawing/2010/main" val="0"/>
              </a:ext>
            </a:extLst>
          </a:blip>
          <a:srcRect t="29803" b="52666"/>
          <a:stretch>
            <a:fillRect/>
          </a:stretch>
        </p:blipFill>
        <p:spPr bwMode="auto">
          <a:xfrm>
            <a:off x="914400" y="4114800"/>
            <a:ext cx="74199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42" name="Picture 14" descr="= lim_(Delta x right arrow 0) ((3 x^2 (Delta x) + 3 x (Delta x)^2 + (Delta x)^3 + 2 (Delta x))/(Delta x))."/>
          <p:cNvPicPr>
            <a:picLocks noChangeAspect="1" noChangeArrowheads="1"/>
          </p:cNvPicPr>
          <p:nvPr/>
        </p:nvPicPr>
        <p:blipFill>
          <a:blip r:embed="rId2">
            <a:extLst>
              <a:ext uri="{28A0092B-C50C-407E-A947-70E740481C1C}">
                <a14:useLocalDpi xmlns:a14="http://schemas.microsoft.com/office/drawing/2010/main" val="0"/>
              </a:ext>
            </a:extLst>
          </a:blip>
          <a:srcRect t="45581" b="36888"/>
          <a:stretch>
            <a:fillRect/>
          </a:stretch>
        </p:blipFill>
        <p:spPr bwMode="auto">
          <a:xfrm>
            <a:off x="914400" y="5029200"/>
            <a:ext cx="74199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48140"/>
                                        </p:tgtEl>
                                        <p:attrNameLst>
                                          <p:attrName>style.visibility</p:attrName>
                                        </p:attrNameLst>
                                      </p:cBhvr>
                                      <p:to>
                                        <p:strVal val="visible"/>
                                      </p:to>
                                    </p:set>
                                    <p:animEffect transition="in" filter="fade">
                                      <p:cBhvr>
                                        <p:cTn id="7" dur="1000"/>
                                        <p:tgtEl>
                                          <p:spTgt spid="48140"/>
                                        </p:tgtEl>
                                      </p:cBhvr>
                                    </p:animEffect>
                                    <p:anim calcmode="lin" valueType="num">
                                      <p:cBhvr>
                                        <p:cTn id="8" dur="1000" fill="hold"/>
                                        <p:tgtEl>
                                          <p:spTgt spid="48140"/>
                                        </p:tgtEl>
                                        <p:attrNameLst>
                                          <p:attrName>ppt_x</p:attrName>
                                        </p:attrNameLst>
                                      </p:cBhvr>
                                      <p:tavLst>
                                        <p:tav tm="0">
                                          <p:val>
                                            <p:strVal val="#ppt_x"/>
                                          </p:val>
                                        </p:tav>
                                        <p:tav tm="100000">
                                          <p:val>
                                            <p:strVal val="#ppt_x"/>
                                          </p:val>
                                        </p:tav>
                                      </p:tavLst>
                                    </p:anim>
                                    <p:anim calcmode="lin" valueType="num">
                                      <p:cBhvr>
                                        <p:cTn id="9" dur="900" decel="100000" fill="hold"/>
                                        <p:tgtEl>
                                          <p:spTgt spid="4814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814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48141"/>
                                        </p:tgtEl>
                                        <p:attrNameLst>
                                          <p:attrName>style.visibility</p:attrName>
                                        </p:attrNameLst>
                                      </p:cBhvr>
                                      <p:to>
                                        <p:strVal val="visible"/>
                                      </p:to>
                                    </p:set>
                                    <p:animEffect transition="in" filter="fade">
                                      <p:cBhvr>
                                        <p:cTn id="15" dur="1000"/>
                                        <p:tgtEl>
                                          <p:spTgt spid="48141"/>
                                        </p:tgtEl>
                                      </p:cBhvr>
                                    </p:animEffect>
                                    <p:anim calcmode="lin" valueType="num">
                                      <p:cBhvr>
                                        <p:cTn id="16" dur="1000" fill="hold"/>
                                        <p:tgtEl>
                                          <p:spTgt spid="48141"/>
                                        </p:tgtEl>
                                        <p:attrNameLst>
                                          <p:attrName>ppt_x</p:attrName>
                                        </p:attrNameLst>
                                      </p:cBhvr>
                                      <p:tavLst>
                                        <p:tav tm="0">
                                          <p:val>
                                            <p:strVal val="#ppt_x"/>
                                          </p:val>
                                        </p:tav>
                                        <p:tav tm="100000">
                                          <p:val>
                                            <p:strVal val="#ppt_x"/>
                                          </p:val>
                                        </p:tav>
                                      </p:tavLst>
                                    </p:anim>
                                    <p:anim calcmode="lin" valueType="num">
                                      <p:cBhvr>
                                        <p:cTn id="17" dur="900" decel="100000" fill="hold"/>
                                        <p:tgtEl>
                                          <p:spTgt spid="4814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8141"/>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48142"/>
                                        </p:tgtEl>
                                        <p:attrNameLst>
                                          <p:attrName>style.visibility</p:attrName>
                                        </p:attrNameLst>
                                      </p:cBhvr>
                                      <p:to>
                                        <p:strVal val="visible"/>
                                      </p:to>
                                    </p:set>
                                    <p:animEffect transition="in" filter="fade">
                                      <p:cBhvr>
                                        <p:cTn id="23" dur="1000"/>
                                        <p:tgtEl>
                                          <p:spTgt spid="48142"/>
                                        </p:tgtEl>
                                      </p:cBhvr>
                                    </p:animEffect>
                                    <p:anim calcmode="lin" valueType="num">
                                      <p:cBhvr>
                                        <p:cTn id="24" dur="1000" fill="hold"/>
                                        <p:tgtEl>
                                          <p:spTgt spid="48142"/>
                                        </p:tgtEl>
                                        <p:attrNameLst>
                                          <p:attrName>ppt_x</p:attrName>
                                        </p:attrNameLst>
                                      </p:cBhvr>
                                      <p:tavLst>
                                        <p:tav tm="0">
                                          <p:val>
                                            <p:strVal val="#ppt_x"/>
                                          </p:val>
                                        </p:tav>
                                        <p:tav tm="100000">
                                          <p:val>
                                            <p:strVal val="#ppt_x"/>
                                          </p:val>
                                        </p:tav>
                                      </p:tavLst>
                                    </p:anim>
                                    <p:anim calcmode="lin" valueType="num">
                                      <p:cBhvr>
                                        <p:cTn id="25" dur="900" decel="100000" fill="hold"/>
                                        <p:tgtEl>
                                          <p:spTgt spid="48142"/>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814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663" y="2119313"/>
            <a:ext cx="87026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
          <p:cNvSpPr txBox="1">
            <a:spLocks noChangeArrowheads="1"/>
          </p:cNvSpPr>
          <p:nvPr/>
        </p:nvSpPr>
        <p:spPr bwMode="auto">
          <a:xfrm>
            <a:off x="542925" y="2465388"/>
            <a:ext cx="18367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4400" b="1"/>
              <a:t>2.1</a:t>
            </a:r>
          </a:p>
        </p:txBody>
      </p:sp>
      <p:sp>
        <p:nvSpPr>
          <p:cNvPr id="4100" name="Text Box 2"/>
          <p:cNvSpPr txBox="1">
            <a:spLocks noChangeArrowheads="1"/>
          </p:cNvSpPr>
          <p:nvPr/>
        </p:nvSpPr>
        <p:spPr bwMode="auto">
          <a:xfrm>
            <a:off x="2219325" y="2228850"/>
            <a:ext cx="61722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 typeface="Arial" pitchFamily="34" charset="0"/>
              <a:buNone/>
            </a:pPr>
            <a:r>
              <a:rPr lang="en-US" altLang="en-US" sz="3800">
                <a:solidFill>
                  <a:schemeClr val="bg1"/>
                </a:solidFill>
              </a:rPr>
              <a:t>The Derivative and the Tangent Line Problem</a:t>
            </a:r>
          </a:p>
        </p:txBody>
      </p:sp>
      <p:sp>
        <p:nvSpPr>
          <p:cNvPr id="4101" name="Text Box 3"/>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8" name="Picture 6" descr="= lim_(Delta x right arrow 0) ([3 x^2 + 3 x (Delta x) + (Delta x)^2 + 2])."/>
          <p:cNvPicPr>
            <a:picLocks noChangeAspect="1" noChangeArrowheads="1"/>
          </p:cNvPicPr>
          <p:nvPr/>
        </p:nvPicPr>
        <p:blipFill>
          <a:blip r:embed="rId2">
            <a:extLst>
              <a:ext uri="{28A0092B-C50C-407E-A947-70E740481C1C}">
                <a14:useLocalDpi xmlns:a14="http://schemas.microsoft.com/office/drawing/2010/main" val="0"/>
              </a:ext>
            </a:extLst>
          </a:blip>
          <a:srcRect t="77136" b="8839"/>
          <a:stretch>
            <a:fillRect/>
          </a:stretch>
        </p:blipFill>
        <p:spPr bwMode="auto">
          <a:xfrm>
            <a:off x="914400" y="2514600"/>
            <a:ext cx="74199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0" name="Picture 8" descr="= 3 x^2 + 2."/>
          <p:cNvPicPr>
            <a:picLocks noChangeAspect="1" noChangeArrowheads="1"/>
          </p:cNvPicPr>
          <p:nvPr/>
        </p:nvPicPr>
        <p:blipFill>
          <a:blip r:embed="rId2">
            <a:extLst>
              <a:ext uri="{28A0092B-C50C-407E-A947-70E740481C1C}">
                <a14:useLocalDpi xmlns:a14="http://schemas.microsoft.com/office/drawing/2010/main" val="0"/>
              </a:ext>
            </a:extLst>
          </a:blip>
          <a:srcRect t="89409"/>
          <a:stretch>
            <a:fillRect/>
          </a:stretch>
        </p:blipFill>
        <p:spPr bwMode="auto">
          <a:xfrm>
            <a:off x="914400" y="3276600"/>
            <a:ext cx="74199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11" descr="= lim_(Delta x right arrow 0)) (((Delta x)[3 x^2 + 3 x (Delta x) + (Delta x)^2 + 2])/(Delta x)). Cancelling out of Delta x in both the first term of the numerator and the denominator are indicated by striking through these term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36713" y="1447800"/>
            <a:ext cx="411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r>
              <a:rPr lang="en-US" altLang="en-US" sz="1800">
                <a:solidFill>
                  <a:schemeClr val="bg1"/>
                </a:solidFill>
              </a:rPr>
              <a:t>cont’d</a:t>
            </a:r>
          </a:p>
        </p:txBody>
      </p:sp>
      <p:sp>
        <p:nvSpPr>
          <p:cNvPr id="9" name="Text Box 2"/>
          <p:cNvSpPr txBox="1">
            <a:spLocks noChangeArrowheads="1"/>
          </p:cNvSpPr>
          <p:nvPr/>
        </p:nvSpPr>
        <p:spPr bwMode="auto">
          <a:xfrm>
            <a:off x="547688" y="24765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2860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defRPr/>
            </a:pPr>
            <a:r>
              <a:rPr lang="en-US" altLang="en-US" sz="2350" dirty="0" smtClean="0">
                <a:solidFill>
                  <a:schemeClr val="bg1"/>
                </a:solidFill>
              </a:rPr>
              <a:t>Example 3 – </a:t>
            </a:r>
            <a:r>
              <a:rPr lang="en-US" altLang="en-US" sz="2350" i="1" dirty="0" smtClean="0">
                <a:solidFill>
                  <a:schemeClr val="bg1"/>
                </a:solidFill>
              </a:rPr>
              <a:t>Finding the Derivative by the Limit Process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49158"/>
                                        </p:tgtEl>
                                        <p:attrNameLst>
                                          <p:attrName>style.visibility</p:attrName>
                                        </p:attrNameLst>
                                      </p:cBhvr>
                                      <p:to>
                                        <p:strVal val="visible"/>
                                      </p:to>
                                    </p:set>
                                    <p:animEffect transition="in" filter="fade">
                                      <p:cBhvr>
                                        <p:cTn id="7" dur="1000"/>
                                        <p:tgtEl>
                                          <p:spTgt spid="49158"/>
                                        </p:tgtEl>
                                      </p:cBhvr>
                                    </p:animEffect>
                                    <p:anim calcmode="lin" valueType="num">
                                      <p:cBhvr>
                                        <p:cTn id="8" dur="1000" fill="hold"/>
                                        <p:tgtEl>
                                          <p:spTgt spid="49158"/>
                                        </p:tgtEl>
                                        <p:attrNameLst>
                                          <p:attrName>ppt_x</p:attrName>
                                        </p:attrNameLst>
                                      </p:cBhvr>
                                      <p:tavLst>
                                        <p:tav tm="0">
                                          <p:val>
                                            <p:strVal val="#ppt_x"/>
                                          </p:val>
                                        </p:tav>
                                        <p:tav tm="100000">
                                          <p:val>
                                            <p:strVal val="#ppt_x"/>
                                          </p:val>
                                        </p:tav>
                                      </p:tavLst>
                                    </p:anim>
                                    <p:anim calcmode="lin" valueType="num">
                                      <p:cBhvr>
                                        <p:cTn id="9" dur="900" decel="100000" fill="hold"/>
                                        <p:tgtEl>
                                          <p:spTgt spid="4915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915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49160"/>
                                        </p:tgtEl>
                                        <p:attrNameLst>
                                          <p:attrName>style.visibility</p:attrName>
                                        </p:attrNameLst>
                                      </p:cBhvr>
                                      <p:to>
                                        <p:strVal val="visible"/>
                                      </p:to>
                                    </p:set>
                                    <p:animEffect transition="in" filter="fade">
                                      <p:cBhvr>
                                        <p:cTn id="15" dur="1000"/>
                                        <p:tgtEl>
                                          <p:spTgt spid="49160"/>
                                        </p:tgtEl>
                                      </p:cBhvr>
                                    </p:animEffect>
                                    <p:anim calcmode="lin" valueType="num">
                                      <p:cBhvr>
                                        <p:cTn id="16" dur="1000" fill="hold"/>
                                        <p:tgtEl>
                                          <p:spTgt spid="49160"/>
                                        </p:tgtEl>
                                        <p:attrNameLst>
                                          <p:attrName>ppt_x</p:attrName>
                                        </p:attrNameLst>
                                      </p:cBhvr>
                                      <p:tavLst>
                                        <p:tav tm="0">
                                          <p:val>
                                            <p:strVal val="#ppt_x"/>
                                          </p:val>
                                        </p:tav>
                                        <p:tav tm="100000">
                                          <p:val>
                                            <p:strVal val="#ppt_x"/>
                                          </p:val>
                                        </p:tav>
                                      </p:tavLst>
                                    </p:anim>
                                    <p:anim calcmode="lin" valueType="num">
                                      <p:cBhvr>
                                        <p:cTn id="17" dur="900" decel="100000" fill="hold"/>
                                        <p:tgtEl>
                                          <p:spTgt spid="4916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916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lnSpc>
                <a:spcPct val="90000"/>
              </a:lnSpc>
              <a:buFontTx/>
              <a:buNone/>
            </a:pPr>
            <a:r>
              <a:rPr lang="en-US" altLang="en-US" sz="4000">
                <a:cs typeface="Arial" pitchFamily="34" charset="0"/>
              </a:rPr>
              <a:t>Differentiability and Continuity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Differentiability and Continuity</a:t>
            </a:r>
          </a:p>
        </p:txBody>
      </p:sp>
      <p:sp>
        <p:nvSpPr>
          <p:cNvPr id="25603" name="Rectangle 3"/>
          <p:cNvSpPr>
            <a:spLocks noGrp="1" noChangeArrowheads="1"/>
          </p:cNvSpPr>
          <p:nvPr>
            <p:ph type="body" idx="1"/>
          </p:nvPr>
        </p:nvSpPr>
        <p:spPr>
          <a:xfrm>
            <a:off x="457200" y="1370013"/>
            <a:ext cx="8226425" cy="5256212"/>
          </a:xfrm>
          <a:noFill/>
        </p:spPr>
        <p:txBody>
          <a:bodyPr/>
          <a:lstStyle/>
          <a:p>
            <a:pPr marL="0" indent="0" eaLnBrk="1" hangingPunct="1">
              <a:lnSpc>
                <a:spcPct val="110000"/>
              </a:lnSpc>
              <a:buFont typeface="Wingdings" pitchFamily="2" charset="2"/>
              <a:buNone/>
            </a:pPr>
            <a:r>
              <a:rPr lang="en-US" altLang="en-US" smtClean="0"/>
              <a:t>The alternative limit form of the derivative is useful in investigating the relationship between differentiability and continuity. The derivative of </a:t>
            </a:r>
            <a:r>
              <a:rPr lang="en-US" altLang="en-US" i="1" smtClean="0"/>
              <a:t>f</a:t>
            </a:r>
            <a:r>
              <a:rPr lang="en-US" altLang="en-US" smtClean="0"/>
              <a:t> at </a:t>
            </a:r>
            <a:r>
              <a:rPr lang="en-US" altLang="en-US" i="1" smtClean="0"/>
              <a:t>c</a:t>
            </a:r>
            <a:r>
              <a:rPr lang="en-US" altLang="en-US" smtClean="0"/>
              <a:t> is</a:t>
            </a:r>
          </a:p>
          <a:p>
            <a:pPr marL="0" indent="0" eaLnBrk="1" hangingPunct="1">
              <a:lnSpc>
                <a:spcPct val="110000"/>
              </a:lnSpc>
              <a:buFont typeface="Wingdings" pitchFamily="2" charset="2"/>
              <a:buNone/>
            </a:pPr>
            <a:endParaRPr lang="en-US" altLang="en-US" smtClean="0"/>
          </a:p>
          <a:p>
            <a:pPr marL="0" indent="0" eaLnBrk="1" hangingPunct="1">
              <a:lnSpc>
                <a:spcPct val="110000"/>
              </a:lnSpc>
              <a:buFont typeface="Wingdings" pitchFamily="2" charset="2"/>
              <a:buNone/>
            </a:pPr>
            <a:endParaRPr lang="en-US" altLang="en-US" smtClean="0"/>
          </a:p>
          <a:p>
            <a:pPr marL="0" indent="0" eaLnBrk="1" hangingPunct="1">
              <a:lnSpc>
                <a:spcPct val="110000"/>
              </a:lnSpc>
              <a:buFont typeface="Wingdings" pitchFamily="2" charset="2"/>
              <a:buNone/>
            </a:pPr>
            <a:endParaRPr lang="en-US" altLang="en-US" sz="1200" smtClean="0"/>
          </a:p>
          <a:p>
            <a:pPr marL="0" indent="0" eaLnBrk="1" hangingPunct="1">
              <a:lnSpc>
                <a:spcPct val="110000"/>
              </a:lnSpc>
              <a:buFont typeface="Wingdings" pitchFamily="2" charset="2"/>
              <a:buNone/>
            </a:pPr>
            <a:r>
              <a:rPr lang="en-US" altLang="en-US" smtClean="0"/>
              <a:t>provided this limit exists </a:t>
            </a:r>
            <a:br>
              <a:rPr lang="en-US" altLang="en-US" smtClean="0"/>
            </a:br>
            <a:r>
              <a:rPr lang="en-US" altLang="en-US" smtClean="0"/>
              <a:t>(see Figure 2.10).</a:t>
            </a:r>
          </a:p>
        </p:txBody>
      </p:sp>
      <p:sp>
        <p:nvSpPr>
          <p:cNvPr id="25604" name="Rectangle 10"/>
          <p:cNvSpPr>
            <a:spLocks noChangeArrowheads="1"/>
          </p:cNvSpPr>
          <p:nvPr/>
        </p:nvSpPr>
        <p:spPr bwMode="auto">
          <a:xfrm>
            <a:off x="6781800" y="61722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1200" b="1"/>
              <a:t>Figure 2.10</a:t>
            </a:r>
          </a:p>
        </p:txBody>
      </p:sp>
      <p:pic>
        <p:nvPicPr>
          <p:cNvPr id="25605" name="Picture 12" descr="The image consists of a visual representation and a caption. Visual representation. A curve and a line are graphed on the x y coordinate plane. The curve enters the left of the viewing window in the second quadrant, goes down and to the right, intersects the positive y axis and enters the first quadrant, reaches a low point, then goes up and to the right, passes through the labeled point (c, f(c)), reaches a high point labeled (x, f(x)), then goes down and to the right, and exits the right of the viewing window. The line is above the curve in the first quadrant. It goes up and to the right and touches the curve at exactly one point, the point labeled (c, f(c)). A vertical dashed line begins at (c, f(c)) and (x, f(x)), goes down, and ends on the positive x axis where it is labeled c and x respectively. The vertical distance between points (c, f(c)) and (x, f(x)) is f(x) minus f(c), and the horizontal distance between these same points is x minus c. Caption. As x approaches c, the secant line approaches the tangent 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819400"/>
            <a:ext cx="2895600" cy="335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1" descr="f prime (c) = lim_(x right arrow c) ((f(x) minus f(c))/(x minus c)). Alternative form of derivativ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1813" y="2847975"/>
            <a:ext cx="52419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Differentiability and Continuity</a:t>
            </a:r>
          </a:p>
        </p:txBody>
      </p:sp>
      <p:sp>
        <p:nvSpPr>
          <p:cNvPr id="26627" name="Rectangle 3"/>
          <p:cNvSpPr>
            <a:spLocks noGrp="1" noChangeArrowheads="1"/>
          </p:cNvSpPr>
          <p:nvPr>
            <p:ph type="body" idx="1"/>
          </p:nvPr>
        </p:nvSpPr>
        <p:spPr>
          <a:xfrm>
            <a:off x="455613" y="1370013"/>
            <a:ext cx="8226425" cy="5256212"/>
          </a:xfrm>
          <a:noFill/>
        </p:spPr>
        <p:txBody>
          <a:bodyPr/>
          <a:lstStyle/>
          <a:p>
            <a:pPr marL="0" indent="0" eaLnBrk="1" hangingPunct="1">
              <a:buFont typeface="Wingdings" pitchFamily="2" charset="2"/>
              <a:buNone/>
            </a:pPr>
            <a:r>
              <a:rPr lang="en-US" altLang="en-US" smtClean="0">
                <a:latin typeface="Times-Roman" charset="0"/>
              </a:rPr>
              <a:t>Note that the existence of the limit in this alternative form</a:t>
            </a:r>
          </a:p>
          <a:p>
            <a:pPr marL="0" indent="0" eaLnBrk="1" hangingPunct="1">
              <a:buFont typeface="Wingdings" pitchFamily="2" charset="2"/>
              <a:buNone/>
            </a:pPr>
            <a:r>
              <a:rPr lang="en-US" altLang="en-US" smtClean="0">
                <a:latin typeface="Times-Roman" charset="0"/>
              </a:rPr>
              <a:t>requires that the one-sided limits</a:t>
            </a:r>
          </a:p>
          <a:p>
            <a:pPr marL="0" indent="0" eaLnBrk="1" hangingPunct="1">
              <a:buFont typeface="Wingdings" pitchFamily="2" charset="2"/>
              <a:buNone/>
            </a:pPr>
            <a:endParaRPr lang="en-US" altLang="en-US" smtClean="0">
              <a:latin typeface="Times-Roman" charset="0"/>
            </a:endParaRPr>
          </a:p>
          <a:p>
            <a:pPr marL="0" indent="0" eaLnBrk="1" hangingPunct="1">
              <a:buFont typeface="Wingdings" pitchFamily="2" charset="2"/>
              <a:buNone/>
            </a:pPr>
            <a:endParaRPr lang="en-US" altLang="en-US" smtClean="0">
              <a:latin typeface="Times-Roman" charset="0"/>
            </a:endParaRPr>
          </a:p>
          <a:p>
            <a:pPr marL="0" indent="0" eaLnBrk="1" hangingPunct="1">
              <a:buFont typeface="Wingdings" pitchFamily="2" charset="2"/>
              <a:buNone/>
            </a:pPr>
            <a:r>
              <a:rPr lang="en-US" altLang="en-US" smtClean="0"/>
              <a:t>exist and are equal. </a:t>
            </a:r>
          </a:p>
          <a:p>
            <a:pPr marL="0" indent="0" eaLnBrk="1" hangingPunct="1">
              <a:buFont typeface="Wingdings" pitchFamily="2" charset="2"/>
              <a:buNone/>
            </a:pPr>
            <a:endParaRPr lang="en-US" altLang="en-US" sz="1200" smtClean="0"/>
          </a:p>
          <a:p>
            <a:pPr marL="0" indent="0" eaLnBrk="1" hangingPunct="1">
              <a:buFont typeface="Wingdings" pitchFamily="2" charset="2"/>
              <a:buNone/>
            </a:pPr>
            <a:r>
              <a:rPr lang="en-US" altLang="en-US" smtClean="0"/>
              <a:t>These one-sided limits are called the </a:t>
            </a:r>
            <a:r>
              <a:rPr lang="en-US" altLang="en-US" b="1" smtClean="0"/>
              <a:t>derivatives from the left and from the right, </a:t>
            </a:r>
            <a:r>
              <a:rPr lang="en-US" altLang="en-US" smtClean="0"/>
              <a:t>respectively. </a:t>
            </a:r>
          </a:p>
          <a:p>
            <a:pPr marL="0" indent="0" eaLnBrk="1" hangingPunct="1">
              <a:buFont typeface="Wingdings" pitchFamily="2" charset="2"/>
              <a:buNone/>
            </a:pPr>
            <a:endParaRPr lang="en-US" altLang="en-US" sz="1200" smtClean="0"/>
          </a:p>
          <a:p>
            <a:pPr marL="0" indent="0" eaLnBrk="1" hangingPunct="1">
              <a:buFont typeface="Wingdings" pitchFamily="2" charset="2"/>
              <a:buNone/>
            </a:pPr>
            <a:r>
              <a:rPr lang="en-US" altLang="en-US" smtClean="0"/>
              <a:t>It follows that </a:t>
            </a:r>
            <a:r>
              <a:rPr lang="en-US" altLang="en-US" i="1" smtClean="0"/>
              <a:t>f</a:t>
            </a:r>
            <a:r>
              <a:rPr lang="en-US" altLang="en-US" smtClean="0"/>
              <a:t> is </a:t>
            </a:r>
            <a:r>
              <a:rPr lang="en-US" altLang="en-US" b="1" smtClean="0"/>
              <a:t>differentiable on the closed interval </a:t>
            </a:r>
            <a:br>
              <a:rPr lang="en-US" altLang="en-US" b="1" smtClean="0"/>
            </a:br>
            <a:r>
              <a:rPr lang="en-US" altLang="en-US" b="1" smtClean="0"/>
              <a:t>[</a:t>
            </a:r>
            <a:r>
              <a:rPr lang="en-US" altLang="en-US" b="1" i="1" smtClean="0"/>
              <a:t>a</a:t>
            </a:r>
            <a:r>
              <a:rPr lang="en-US" altLang="en-US" b="1" smtClean="0"/>
              <a:t>, </a:t>
            </a:r>
            <a:r>
              <a:rPr lang="en-US" altLang="en-US" b="1" i="1" smtClean="0"/>
              <a:t>b</a:t>
            </a:r>
            <a:r>
              <a:rPr lang="en-US" altLang="en-US" b="1" smtClean="0"/>
              <a:t>] </a:t>
            </a:r>
            <a:r>
              <a:rPr lang="en-US" altLang="en-US" smtClean="0"/>
              <a:t>when</a:t>
            </a:r>
            <a:r>
              <a:rPr lang="en-US" altLang="en-US" b="1" smtClean="0"/>
              <a:t> </a:t>
            </a:r>
            <a:r>
              <a:rPr lang="en-US" altLang="en-US" smtClean="0"/>
              <a:t>if it is differentiable on (</a:t>
            </a:r>
            <a:r>
              <a:rPr lang="en-US" altLang="en-US" i="1" smtClean="0"/>
              <a:t>a</a:t>
            </a:r>
            <a:r>
              <a:rPr lang="en-US" altLang="en-US" smtClean="0"/>
              <a:t>, </a:t>
            </a:r>
            <a:r>
              <a:rPr lang="en-US" altLang="en-US" i="1" smtClean="0"/>
              <a:t>b</a:t>
            </a:r>
            <a:r>
              <a:rPr lang="en-US" altLang="en-US" smtClean="0"/>
              <a:t>) and when the derivative from the right at </a:t>
            </a:r>
            <a:r>
              <a:rPr lang="en-US" altLang="en-US" i="1" smtClean="0"/>
              <a:t>a </a:t>
            </a:r>
            <a:r>
              <a:rPr lang="en-US" altLang="en-US" smtClean="0"/>
              <a:t>and the derivative from the left at </a:t>
            </a:r>
            <a:r>
              <a:rPr lang="en-US" altLang="en-US" i="1" smtClean="0"/>
              <a:t>b </a:t>
            </a:r>
            <a:r>
              <a:rPr lang="en-US" altLang="en-US" smtClean="0"/>
              <a:t>both exist.</a:t>
            </a:r>
            <a:endParaRPr lang="en-US" altLang="en-US" smtClean="0">
              <a:latin typeface="Times-Roman" charset="0"/>
            </a:endParaRPr>
          </a:p>
        </p:txBody>
      </p:sp>
      <p:pic>
        <p:nvPicPr>
          <p:cNvPr id="26628" name="Picture 8" descr="lim_(x right arrow c^negative) ((f(x) minus f(c))/(x minus c)) and lim_(x right arrow c^+) ((f(x) minus f(c))/(x minus 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317750"/>
            <a:ext cx="51720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9"/>
          <p:cNvSpPr>
            <a:spLocks noChangeArrowheads="1"/>
          </p:cNvSpPr>
          <p:nvPr/>
        </p:nvSpPr>
        <p:spPr bwMode="auto">
          <a:xfrm>
            <a:off x="6172200" y="64008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1200" b="1"/>
              <a:t>Figure 2.11</a:t>
            </a:r>
          </a:p>
        </p:txBody>
      </p:sp>
      <p:sp>
        <p:nvSpPr>
          <p:cNvPr id="27651"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Differentiability and Continuity</a:t>
            </a:r>
          </a:p>
        </p:txBody>
      </p:sp>
      <p:sp>
        <p:nvSpPr>
          <p:cNvPr id="27652"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latin typeface="Times-Roman" charset="0"/>
              </a:rPr>
              <a:t>When a function is not continuous at </a:t>
            </a:r>
            <a:r>
              <a:rPr lang="en-US" altLang="en-US" i="1" smtClean="0">
                <a:latin typeface="Times-Roman" charset="0"/>
              </a:rPr>
              <a:t>x</a:t>
            </a:r>
            <a:r>
              <a:rPr lang="en-US" altLang="en-US" smtClean="0">
                <a:latin typeface="Times-Roman" charset="0"/>
              </a:rPr>
              <a:t> = </a:t>
            </a:r>
            <a:r>
              <a:rPr lang="en-US" altLang="en-US" i="1" smtClean="0">
                <a:latin typeface="Times-Roman" charset="0"/>
              </a:rPr>
              <a:t>c</a:t>
            </a:r>
            <a:r>
              <a:rPr lang="en-US" altLang="en-US" smtClean="0">
                <a:latin typeface="Times-Roman" charset="0"/>
              </a:rPr>
              <a:t>, it is also not differentiable at </a:t>
            </a:r>
            <a:r>
              <a:rPr lang="en-US" altLang="en-US" i="1" smtClean="0">
                <a:latin typeface="Times-Roman" charset="0"/>
              </a:rPr>
              <a:t>x</a:t>
            </a:r>
            <a:r>
              <a:rPr lang="en-US" altLang="en-US" smtClean="0">
                <a:latin typeface="Times-Roman" charset="0"/>
              </a:rPr>
              <a:t> = </a:t>
            </a:r>
            <a:r>
              <a:rPr lang="en-US" altLang="en-US" i="1" smtClean="0">
                <a:latin typeface="Times-Roman" charset="0"/>
              </a:rPr>
              <a:t>c</a:t>
            </a:r>
            <a:r>
              <a:rPr lang="en-US" altLang="en-US" smtClean="0">
                <a:latin typeface="Times-Roman" charset="0"/>
              </a:rPr>
              <a:t>. </a:t>
            </a:r>
          </a:p>
          <a:p>
            <a:pPr marL="0" indent="0" eaLnBrk="1" hangingPunct="1">
              <a:buFont typeface="Wingdings" pitchFamily="2" charset="2"/>
              <a:buNone/>
            </a:pPr>
            <a:endParaRPr lang="en-US" altLang="en-US" sz="1000" smtClean="0">
              <a:latin typeface="Times-Roman" charset="0"/>
            </a:endParaRPr>
          </a:p>
          <a:p>
            <a:pPr marL="0" indent="0" eaLnBrk="1" hangingPunct="1">
              <a:buFont typeface="Wingdings" pitchFamily="2" charset="2"/>
              <a:buNone/>
            </a:pPr>
            <a:r>
              <a:rPr lang="en-US" altLang="en-US" smtClean="0">
                <a:latin typeface="Times-Roman" charset="0"/>
              </a:rPr>
              <a:t>For instance, the greatest integer function                            </a:t>
            </a:r>
            <a:r>
              <a:rPr lang="en-US" altLang="en-US" smtClean="0"/>
              <a:t>is not continuous at </a:t>
            </a:r>
            <a:r>
              <a:rPr lang="en-US" altLang="en-US" i="1" smtClean="0"/>
              <a:t>x</a:t>
            </a:r>
            <a:r>
              <a:rPr lang="en-US" altLang="en-US" smtClean="0"/>
              <a:t> = 0,</a:t>
            </a:r>
            <a:r>
              <a:rPr lang="en-US" altLang="en-US" i="1" smtClean="0"/>
              <a:t> </a:t>
            </a:r>
            <a:r>
              <a:rPr lang="en-US" altLang="en-US" smtClean="0"/>
              <a:t>and so it is not differentiable at     </a:t>
            </a:r>
            <a:r>
              <a:rPr lang="en-US" altLang="en-US" i="1" smtClean="0"/>
              <a:t>x</a:t>
            </a:r>
            <a:r>
              <a:rPr lang="en-US" altLang="en-US" smtClean="0"/>
              <a:t> = 0</a:t>
            </a:r>
            <a:r>
              <a:rPr lang="en-US" altLang="en-US" i="1" smtClean="0"/>
              <a:t> </a:t>
            </a:r>
            <a:r>
              <a:rPr lang="en-US" altLang="en-US" smtClean="0"/>
              <a:t>(see Figure 2.11).</a:t>
            </a:r>
            <a:endParaRPr lang="en-US" altLang="en-US" smtClean="0">
              <a:latin typeface="Times-Roman" charset="0"/>
            </a:endParaRPr>
          </a:p>
        </p:txBody>
      </p:sp>
      <p:pic>
        <p:nvPicPr>
          <p:cNvPr id="27653" name="Picture 10" descr="f(x) = left double bracket x right double brack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8550" y="2413000"/>
            <a:ext cx="15652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1" descr="The image consists of a visual representation and a caption. Visual representation. The function labeled f(x) = left double bracket x right double bracket is graphed on the x y coordinate plane. It is a set of horizontal line segments of length 1 graphed in the third and the first quadrant. Each line segment begins one unit above the end point of the line on the left, forming a rising staircase from left to right. The lowest line in the viewing window begins at the closed point (negative 2, negative 2) in the third quadrant, goes to the right, and ends at the open point (negative 1, negative 2). All the lines follow the same trend. Caption. The greatest integer function is not differentiable at x = 0 because it is not continuous at x = 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124200"/>
            <a:ext cx="30861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Differentiability and Continuity</a:t>
            </a:r>
          </a:p>
        </p:txBody>
      </p:sp>
      <p:sp>
        <p:nvSpPr>
          <p:cNvPr id="28675"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You can verify this by observing that</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r>
              <a:rPr lang="en-US" altLang="en-US" smtClean="0"/>
              <a:t>and</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spcBef>
                <a:spcPct val="0"/>
              </a:spcBef>
              <a:buFontTx/>
              <a:buNone/>
            </a:pPr>
            <a:r>
              <a:rPr lang="en-US" altLang="en-US" smtClean="0"/>
              <a:t>Although it is true that differentiability implies continuity,</a:t>
            </a:r>
          </a:p>
          <a:p>
            <a:pPr marL="0" indent="0" eaLnBrk="1" hangingPunct="1">
              <a:spcBef>
                <a:spcPct val="0"/>
              </a:spcBef>
              <a:buFontTx/>
              <a:buNone/>
            </a:pPr>
            <a:r>
              <a:rPr lang="en-US" altLang="en-US" smtClean="0"/>
              <a:t>the converse is not true. </a:t>
            </a:r>
          </a:p>
          <a:p>
            <a:pPr marL="0" indent="0" eaLnBrk="1" hangingPunct="1">
              <a:spcBef>
                <a:spcPct val="0"/>
              </a:spcBef>
              <a:buFontTx/>
              <a:buNone/>
            </a:pPr>
            <a:endParaRPr lang="en-US" altLang="en-US" smtClean="0"/>
          </a:p>
          <a:p>
            <a:pPr marL="0" indent="0" eaLnBrk="1" hangingPunct="1">
              <a:spcBef>
                <a:spcPct val="0"/>
              </a:spcBef>
              <a:buFontTx/>
              <a:buNone/>
            </a:pPr>
            <a:r>
              <a:rPr lang="en-US" altLang="en-US" smtClean="0"/>
              <a:t>That is, it is possible for a function to be continuous at </a:t>
            </a:r>
            <a:r>
              <a:rPr lang="en-US" altLang="en-US" i="1" smtClean="0"/>
              <a:t>x</a:t>
            </a:r>
            <a:r>
              <a:rPr lang="en-US" altLang="en-US" smtClean="0"/>
              <a:t> = </a:t>
            </a:r>
            <a:r>
              <a:rPr lang="en-US" altLang="en-US" i="1" smtClean="0"/>
              <a:t>c</a:t>
            </a:r>
            <a:r>
              <a:rPr lang="en-US" altLang="en-US" smtClean="0"/>
              <a:t> and </a:t>
            </a:r>
            <a:r>
              <a:rPr lang="en-US" altLang="en-US" i="1" smtClean="0"/>
              <a:t>not </a:t>
            </a:r>
            <a:r>
              <a:rPr lang="en-US" altLang="en-US" smtClean="0"/>
              <a:t>differentiable at </a:t>
            </a:r>
            <a:r>
              <a:rPr lang="en-US" altLang="en-US" i="1" smtClean="0"/>
              <a:t>x</a:t>
            </a:r>
            <a:r>
              <a:rPr lang="en-US" altLang="en-US" smtClean="0"/>
              <a:t> = </a:t>
            </a:r>
            <a:r>
              <a:rPr lang="en-US" altLang="en-US" i="1" smtClean="0"/>
              <a:t>c</a:t>
            </a:r>
            <a:r>
              <a:rPr lang="en-US" altLang="en-US" smtClean="0"/>
              <a:t>.</a:t>
            </a:r>
          </a:p>
        </p:txBody>
      </p:sp>
      <p:pic>
        <p:nvPicPr>
          <p:cNvPr id="28676" name="Picture 11" descr="lim_(x right arrow 0^negative) ((f(x) minus f(0))/(x minus 0)) = lim_(x right arrow 0^negative) ((left double bracket x right double bracket minus 0)/x) = infinity. Derivative from the le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905000"/>
            <a:ext cx="67595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12" descr="lim_(x right arrow 0^+) ((f(x) minus f(0))/(x minus 0)) = lim_(x right arrow 0^+) ((left double bracket x right double bracket minus 0)/x) = 0. Derivative from the 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8588" y="3062288"/>
            <a:ext cx="6678612"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The function			 shown in Figure 2.12, is continuous at </a:t>
            </a:r>
            <a:r>
              <a:rPr lang="en-US" altLang="en-US" i="1" smtClean="0"/>
              <a:t>x</a:t>
            </a:r>
            <a:r>
              <a:rPr lang="en-US" altLang="en-US" smtClean="0"/>
              <a:t> = 2.</a:t>
            </a:r>
          </a:p>
        </p:txBody>
      </p:sp>
      <p:sp>
        <p:nvSpPr>
          <p:cNvPr id="29699" name="Text Box 2"/>
          <p:cNvSpPr txBox="1">
            <a:spLocks noChangeArrowheads="1"/>
          </p:cNvSpPr>
          <p:nvPr/>
        </p:nvSpPr>
        <p:spPr bwMode="auto">
          <a:xfrm>
            <a:off x="547688" y="22860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37160"/>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3400">
                <a:solidFill>
                  <a:schemeClr val="bg1"/>
                </a:solidFill>
              </a:rPr>
              <a:t>Example 6 – </a:t>
            </a:r>
            <a:r>
              <a:rPr lang="en-US" altLang="en-US" sz="3400" i="1">
                <a:solidFill>
                  <a:schemeClr val="bg1"/>
                </a:solidFill>
              </a:rPr>
              <a:t>A Graph with a Sharp Turn</a:t>
            </a:r>
          </a:p>
        </p:txBody>
      </p:sp>
      <p:sp>
        <p:nvSpPr>
          <p:cNvPr id="29700" name="Rectangle 11"/>
          <p:cNvSpPr>
            <a:spLocks noChangeArrowheads="1"/>
          </p:cNvSpPr>
          <p:nvPr/>
        </p:nvSpPr>
        <p:spPr bwMode="auto">
          <a:xfrm>
            <a:off x="3810000" y="61722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en-US" altLang="en-US" sz="1200" b="1"/>
              <a:t>Figure 2.12</a:t>
            </a:r>
          </a:p>
        </p:txBody>
      </p:sp>
      <p:pic>
        <p:nvPicPr>
          <p:cNvPr id="29701" name="Picture 12" descr="f(x) = abs(x minus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371600"/>
            <a:ext cx="1985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13" descr="The image consists of a visual representation and a caption. Visual representation. A function in two continuous parts labeled f(x) = abs(x minus 2) is graphed on the x y coordinate plane. The first part is a line with m = negative 1. It enters the left of the viewing window in the second quadrant, goes down and to the right, intersects the positive y axis at (0, 2), enters the first quadrant, and ends at (2, 0) on the positive x axis. The second part is a line with m = 1. It that begins at (2, 0) on the positive x axis, goes up and to the right, passes through (4, 2), and exits the right of the viewing window. Caption. f is not differentiable at x = 2 because the derivatives from the left and from the right are not equ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6513" y="2362200"/>
            <a:ext cx="3900487" cy="376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457200" y="1370013"/>
            <a:ext cx="8226425" cy="5256212"/>
          </a:xfrm>
          <a:noFill/>
        </p:spPr>
        <p:txBody>
          <a:bodyPr/>
          <a:lstStyle/>
          <a:p>
            <a:pPr marL="0" indent="0" eaLnBrk="1" hangingPunct="1">
              <a:buFont typeface="Wingdings" pitchFamily="2" charset="2"/>
              <a:buNone/>
            </a:pPr>
            <a:r>
              <a:rPr lang="en-US" altLang="en-US" smtClean="0"/>
              <a:t>The one-sided limits, however,</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z="1200" smtClean="0"/>
          </a:p>
          <a:p>
            <a:pPr marL="0" indent="0" eaLnBrk="1" hangingPunct="1">
              <a:buFont typeface="Wingdings" pitchFamily="2" charset="2"/>
              <a:buNone/>
            </a:pPr>
            <a:r>
              <a:rPr lang="en-US" altLang="en-US" smtClean="0"/>
              <a:t>and</a:t>
            </a:r>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endParaRPr lang="en-US" altLang="en-US" smtClean="0"/>
          </a:p>
          <a:p>
            <a:pPr marL="0" indent="0" eaLnBrk="1" hangingPunct="1">
              <a:buFont typeface="Wingdings" pitchFamily="2" charset="2"/>
              <a:buNone/>
            </a:pPr>
            <a:r>
              <a:rPr lang="en-US" altLang="en-US" smtClean="0"/>
              <a:t>are not equal. </a:t>
            </a:r>
          </a:p>
          <a:p>
            <a:pPr marL="0" indent="0" eaLnBrk="1" hangingPunct="1">
              <a:buFont typeface="Wingdings" pitchFamily="2" charset="2"/>
              <a:buNone/>
            </a:pPr>
            <a:endParaRPr lang="en-US" altLang="en-US" sz="1200" smtClean="0"/>
          </a:p>
          <a:p>
            <a:pPr marL="0" indent="0" eaLnBrk="1" hangingPunct="1">
              <a:buFont typeface="Wingdings" pitchFamily="2" charset="2"/>
              <a:buNone/>
            </a:pPr>
            <a:r>
              <a:rPr lang="en-US" altLang="en-US" smtClean="0"/>
              <a:t>So, </a:t>
            </a:r>
            <a:r>
              <a:rPr lang="en-US" altLang="en-US" i="1" smtClean="0"/>
              <a:t>f</a:t>
            </a:r>
            <a:r>
              <a:rPr lang="en-US" altLang="en-US" smtClean="0"/>
              <a:t> is not differentiable at </a:t>
            </a:r>
            <a:r>
              <a:rPr lang="en-US" altLang="en-US" i="1" smtClean="0"/>
              <a:t>x</a:t>
            </a:r>
            <a:r>
              <a:rPr lang="en-US" altLang="en-US" smtClean="0"/>
              <a:t> = 2 and the graph of </a:t>
            </a:r>
            <a:r>
              <a:rPr lang="en-US" altLang="en-US" i="1" smtClean="0"/>
              <a:t>f</a:t>
            </a:r>
            <a:r>
              <a:rPr lang="en-US" altLang="en-US" smtClean="0"/>
              <a:t> does not have a tangent line at the point (2, 0).</a:t>
            </a:r>
          </a:p>
        </p:txBody>
      </p:sp>
      <p:pic>
        <p:nvPicPr>
          <p:cNvPr id="30723" name="Picture 8" descr="lim_(x right arrow 2^negative) ((f(x) minus f(2))/(x minus 2)) = lim_(x right arrow 2^negative) ((abs(x minus 2) minus 0)/(x minus 2)) = negative 1. Derivative from the le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650" y="1981200"/>
            <a:ext cx="79248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9" descr="lim_(x right arrow 2^+) ((f(x) minus f(2))/(x minus 2)) = lim_(x right arrow 2^+) ((abs(x minus 2) minus 0)/(x minus 2)) = 1. Derivative from the righ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050" y="3543300"/>
            <a:ext cx="785495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Text Box 15"/>
          <p:cNvSpPr txBox="1">
            <a:spLocks noChangeArrowheads="1"/>
          </p:cNvSpPr>
          <p:nvPr/>
        </p:nvSpPr>
        <p:spPr bwMode="auto">
          <a:xfrm>
            <a:off x="547688" y="22860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37160"/>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3400">
                <a:solidFill>
                  <a:schemeClr val="bg1"/>
                </a:solidFill>
              </a:rPr>
              <a:t>Example 6 – </a:t>
            </a:r>
            <a:r>
              <a:rPr lang="en-US" altLang="en-US" sz="3400" i="1">
                <a:solidFill>
                  <a:schemeClr val="bg1"/>
                </a:solidFill>
              </a:rPr>
              <a:t>A Graph with a Sharp Turn</a:t>
            </a:r>
          </a:p>
        </p:txBody>
      </p:sp>
      <p:sp>
        <p:nvSpPr>
          <p:cNvPr id="30726" name="Text Box 9"/>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r" eaLnBrk="1" hangingPunct="1">
              <a:spcBef>
                <a:spcPct val="0"/>
              </a:spcBef>
              <a:buFontTx/>
              <a:buNone/>
            </a:pPr>
            <a:r>
              <a:rPr lang="en-US" altLang="en-US" sz="1800">
                <a:solidFill>
                  <a:schemeClr val="bg1"/>
                </a:solidFill>
              </a:rPr>
              <a:t>cont’d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1443">
                                            <p:txEl>
                                              <p:pRg st="10" end="10"/>
                                            </p:txEl>
                                          </p:spTgt>
                                        </p:tgtEl>
                                        <p:attrNameLst>
                                          <p:attrName>style.visibility</p:attrName>
                                        </p:attrNameLst>
                                      </p:cBhvr>
                                      <p:to>
                                        <p:strVal val="visible"/>
                                      </p:to>
                                    </p:set>
                                    <p:animEffect transition="in" filter="fade">
                                      <p:cBhvr>
                                        <p:cTn id="7" dur="1000"/>
                                        <p:tgtEl>
                                          <p:spTgt spid="61443">
                                            <p:txEl>
                                              <p:pRg st="10" end="10"/>
                                            </p:txEl>
                                          </p:spTgt>
                                        </p:tgtEl>
                                      </p:cBhvr>
                                    </p:animEffect>
                                    <p:anim calcmode="lin" valueType="num">
                                      <p:cBhvr>
                                        <p:cTn id="8" dur="1000" fill="hold"/>
                                        <p:tgtEl>
                                          <p:spTgt spid="61443">
                                            <p:txEl>
                                              <p:pRg st="10" end="1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1443">
                                            <p:txEl>
                                              <p:pRg st="10" end="1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144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47688" y="319088"/>
            <a:ext cx="8229600" cy="685800"/>
          </a:xfrm>
          <a:noFill/>
        </p:spPr>
        <p:txBody>
          <a:bodyPr/>
          <a:lstStyle/>
          <a:p>
            <a:pPr eaLnBrk="1" hangingPunct="1"/>
            <a:r>
              <a:rPr lang="en-US" altLang="en-US" smtClean="0"/>
              <a:t>Differentiability</a:t>
            </a:r>
            <a:r>
              <a:rPr lang="en-US" altLang="en-US" sz="3600" smtClean="0"/>
              <a:t> and Continuity</a:t>
            </a:r>
          </a:p>
        </p:txBody>
      </p:sp>
      <p:sp>
        <p:nvSpPr>
          <p:cNvPr id="29699" name="Rectangle 10"/>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9725" indent="-3397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eaLnBrk="1" hangingPunct="1">
              <a:spcBef>
                <a:spcPct val="20000"/>
              </a:spcBef>
              <a:buFont typeface="Wingdings" panose="05000000000000000000" pitchFamily="2" charset="2"/>
              <a:buNone/>
              <a:defRPr/>
            </a:pPr>
            <a:r>
              <a:rPr lang="en-US" altLang="en-US" sz="2400" dirty="0" smtClean="0"/>
              <a:t>A function that is not differentiable at a point at which its graph has a sharp turn </a:t>
            </a:r>
            <a:r>
              <a:rPr lang="en-US" altLang="en-US" sz="2400" i="1" dirty="0" smtClean="0"/>
              <a:t>or </a:t>
            </a:r>
            <a:r>
              <a:rPr lang="en-US" altLang="en-US" sz="2400" dirty="0" smtClean="0"/>
              <a:t>a vertical tangent line.</a:t>
            </a:r>
          </a:p>
          <a:p>
            <a:pPr eaLnBrk="1" hangingPunct="1">
              <a:spcBef>
                <a:spcPct val="20000"/>
              </a:spcBef>
              <a:buFont typeface="Wingdings" panose="05000000000000000000" pitchFamily="2" charset="2"/>
              <a:buNone/>
              <a:defRPr/>
            </a:pPr>
            <a:endParaRPr lang="en-US" altLang="en-US" sz="2400" dirty="0" smtClean="0"/>
          </a:p>
          <a:p>
            <a:pPr eaLnBrk="1" hangingPunct="1">
              <a:spcBef>
                <a:spcPct val="20000"/>
              </a:spcBef>
              <a:buFont typeface="Wingdings" panose="05000000000000000000" pitchFamily="2" charset="2"/>
              <a:buNone/>
              <a:defRPr/>
            </a:pPr>
            <a:endParaRPr lang="en-US" altLang="en-US" sz="2000" dirty="0" smtClean="0"/>
          </a:p>
          <a:p>
            <a:pPr eaLnBrk="1" hangingPunct="1">
              <a:spcBef>
                <a:spcPct val="20000"/>
              </a:spcBef>
              <a:buFont typeface="Wingdings" panose="05000000000000000000" pitchFamily="2" charset="2"/>
              <a:buNone/>
              <a:defRPr/>
            </a:pPr>
            <a:endParaRPr lang="en-US" altLang="en-US" sz="1200" dirty="0" smtClean="0"/>
          </a:p>
          <a:p>
            <a:pPr marL="0" indent="0" eaLnBrk="1" hangingPunct="1">
              <a:spcBef>
                <a:spcPct val="20000"/>
              </a:spcBef>
              <a:buFont typeface="Wingdings" panose="05000000000000000000" pitchFamily="2" charset="2"/>
              <a:buNone/>
              <a:defRPr/>
            </a:pPr>
            <a:endParaRPr lang="en-US" altLang="en-US" sz="1200" dirty="0" smtClean="0"/>
          </a:p>
          <a:p>
            <a:pPr marL="0" indent="0" eaLnBrk="1" hangingPunct="1">
              <a:spcBef>
                <a:spcPct val="20000"/>
              </a:spcBef>
              <a:buFont typeface="Wingdings" panose="05000000000000000000" pitchFamily="2" charset="2"/>
              <a:buNone/>
              <a:defRPr/>
            </a:pPr>
            <a:r>
              <a:rPr lang="en-US" altLang="en-US" sz="2400" dirty="0" smtClean="0"/>
              <a:t>The relationship between continuity and differentiability is summarized below.</a:t>
            </a:r>
          </a:p>
          <a:p>
            <a:pPr eaLnBrk="1" hangingPunct="1">
              <a:spcBef>
                <a:spcPct val="20000"/>
              </a:spcBef>
              <a:buFont typeface="Wingdings" panose="05000000000000000000" pitchFamily="2" charset="2"/>
              <a:buNone/>
              <a:defRPr/>
            </a:pPr>
            <a:endParaRPr lang="en-US" altLang="en-US" sz="1200" dirty="0" smtClean="0"/>
          </a:p>
          <a:p>
            <a:pPr eaLnBrk="1" hangingPunct="1">
              <a:spcBef>
                <a:spcPct val="20000"/>
              </a:spcBef>
              <a:buFont typeface="Wingdings" panose="05000000000000000000" pitchFamily="2" charset="2"/>
              <a:buNone/>
              <a:defRPr/>
            </a:pPr>
            <a:r>
              <a:rPr lang="en-US" altLang="en-US" sz="2400" b="1" dirty="0" smtClean="0">
                <a:latin typeface="Times-Bold" charset="0"/>
              </a:rPr>
              <a:t>1. </a:t>
            </a:r>
            <a:r>
              <a:rPr lang="en-US" altLang="en-US" sz="2400" dirty="0" smtClean="0">
                <a:latin typeface="Times-Roman" charset="0"/>
              </a:rPr>
              <a:t>If a function is differentiable at </a:t>
            </a:r>
            <a:r>
              <a:rPr lang="en-US" altLang="en-US" sz="2400" i="1" dirty="0" smtClean="0"/>
              <a:t>x =</a:t>
            </a:r>
            <a:r>
              <a:rPr lang="en-US" altLang="en-US" sz="2400" dirty="0" smtClean="0"/>
              <a:t> </a:t>
            </a:r>
            <a:r>
              <a:rPr lang="en-US" altLang="en-US" sz="2400" i="1" dirty="0" smtClean="0"/>
              <a:t>c</a:t>
            </a:r>
            <a:r>
              <a:rPr lang="en-US" altLang="en-US" sz="2400" dirty="0" smtClean="0"/>
              <a:t>,</a:t>
            </a:r>
            <a:r>
              <a:rPr lang="en-US" altLang="en-US" sz="2400" dirty="0" smtClean="0">
                <a:latin typeface="Times-Roman" charset="0"/>
              </a:rPr>
              <a:t> then it is continuous at </a:t>
            </a:r>
            <a:r>
              <a:rPr lang="en-US" altLang="en-US" sz="2400" i="1" dirty="0" smtClean="0"/>
              <a:t>x =</a:t>
            </a:r>
            <a:r>
              <a:rPr lang="en-US" altLang="en-US" sz="2400" dirty="0" smtClean="0"/>
              <a:t> </a:t>
            </a:r>
            <a:r>
              <a:rPr lang="en-US" altLang="en-US" sz="2400" i="1" dirty="0" smtClean="0"/>
              <a:t>c</a:t>
            </a:r>
            <a:r>
              <a:rPr lang="en-US" altLang="en-US" sz="2400" dirty="0" smtClean="0">
                <a:latin typeface="Times-Roman" charset="0"/>
              </a:rPr>
              <a:t>. So, differentiability implies continuity.</a:t>
            </a:r>
          </a:p>
          <a:p>
            <a:pPr eaLnBrk="1" hangingPunct="1">
              <a:spcBef>
                <a:spcPct val="20000"/>
              </a:spcBef>
              <a:buFont typeface="Wingdings" panose="05000000000000000000" pitchFamily="2" charset="2"/>
              <a:buNone/>
              <a:defRPr/>
            </a:pPr>
            <a:endParaRPr lang="en-US" altLang="en-US" sz="1000" dirty="0" smtClean="0">
              <a:latin typeface="Times-Roman" charset="0"/>
            </a:endParaRPr>
          </a:p>
          <a:p>
            <a:pPr eaLnBrk="1" hangingPunct="1">
              <a:spcBef>
                <a:spcPct val="20000"/>
              </a:spcBef>
              <a:buFont typeface="Wingdings" panose="05000000000000000000" pitchFamily="2" charset="2"/>
              <a:buNone/>
              <a:defRPr/>
            </a:pPr>
            <a:r>
              <a:rPr lang="en-US" altLang="en-US" sz="2400" b="1" dirty="0" smtClean="0">
                <a:latin typeface="Times-Bold" charset="0"/>
              </a:rPr>
              <a:t>2</a:t>
            </a:r>
            <a:r>
              <a:rPr lang="en-US" altLang="en-US" sz="2400" b="1" dirty="0" smtClean="0">
                <a:latin typeface="Times-Roman" charset="0"/>
              </a:rPr>
              <a:t>.</a:t>
            </a:r>
            <a:r>
              <a:rPr lang="en-US" altLang="en-US" sz="2400" dirty="0" smtClean="0">
                <a:latin typeface="Times-Roman" charset="0"/>
              </a:rPr>
              <a:t> It is possible for a function to be continuous at </a:t>
            </a:r>
            <a:r>
              <a:rPr lang="en-US" altLang="en-US" sz="2400" i="1" dirty="0" smtClean="0"/>
              <a:t>x =</a:t>
            </a:r>
            <a:r>
              <a:rPr lang="en-US" altLang="en-US" sz="2400" dirty="0" smtClean="0"/>
              <a:t> </a:t>
            </a:r>
            <a:r>
              <a:rPr lang="en-US" altLang="en-US" sz="2400" i="1" dirty="0" smtClean="0"/>
              <a:t>c</a:t>
            </a:r>
            <a:r>
              <a:rPr lang="en-US" altLang="en-US" sz="2400" dirty="0" smtClean="0">
                <a:latin typeface="Times-Roman" charset="0"/>
              </a:rPr>
              <a:t> and not be differentiable at </a:t>
            </a:r>
            <a:r>
              <a:rPr lang="en-US" altLang="en-US" sz="2400" i="1" dirty="0" smtClean="0">
                <a:latin typeface="Times-Italic" charset="0"/>
              </a:rPr>
              <a:t>x =</a:t>
            </a:r>
            <a:r>
              <a:rPr lang="en-US" altLang="en-US" sz="2400" dirty="0" smtClean="0">
                <a:latin typeface="MathematicalPi-One" charset="0"/>
              </a:rPr>
              <a:t> </a:t>
            </a:r>
            <a:r>
              <a:rPr lang="en-US" altLang="en-US" sz="2400" i="1" dirty="0" smtClean="0">
                <a:latin typeface="Times-Italic" charset="0"/>
              </a:rPr>
              <a:t>c</a:t>
            </a:r>
            <a:r>
              <a:rPr lang="en-US" altLang="en-US" sz="2400" dirty="0" smtClean="0">
                <a:latin typeface="Times-Roman" charset="0"/>
              </a:rPr>
              <a:t>. So, continuity does not imply differentiability.</a:t>
            </a:r>
          </a:p>
        </p:txBody>
      </p:sp>
      <p:pic>
        <p:nvPicPr>
          <p:cNvPr id="31748" name="Picture 1" descr="Theorem 2.1. Differentiability implies continuity. If f is differentiable at x = c, then f is continuous at x = 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86000"/>
            <a:ext cx="66294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body" idx="1"/>
          </p:nvPr>
        </p:nvSpPr>
        <p:spPr/>
        <p:txBody>
          <a:bodyPr/>
          <a:lstStyle/>
          <a:p>
            <a:pPr marL="350838" indent="-350838">
              <a:lnSpc>
                <a:spcPct val="90000"/>
              </a:lnSpc>
              <a:spcBef>
                <a:spcPct val="0"/>
              </a:spcBef>
              <a:buClr>
                <a:srgbClr val="D7181E"/>
              </a:buClr>
              <a:buFont typeface="Wingdings" pitchFamily="2" charset="2"/>
              <a:buChar char="n"/>
              <a:defRPr/>
            </a:pPr>
            <a:r>
              <a:rPr lang="en-US" altLang="en-US" sz="2800" kern="1200" dirty="0">
                <a:cs typeface="Arial" panose="020B0604020202020204" pitchFamily="34" charset="0"/>
              </a:rPr>
              <a:t>Find the slope of the tangent line to a curve at a point.</a:t>
            </a:r>
          </a:p>
          <a:p>
            <a:pPr marL="350838" indent="-350838">
              <a:lnSpc>
                <a:spcPct val="90000"/>
              </a:lnSpc>
              <a:spcBef>
                <a:spcPct val="0"/>
              </a:spcBef>
              <a:buClr>
                <a:srgbClr val="D7181E"/>
              </a:buClr>
              <a:buFont typeface="Wingdings" pitchFamily="2" charset="2"/>
              <a:buChar char="n"/>
              <a:defRPr/>
            </a:pPr>
            <a:endParaRPr lang="en-US" altLang="en-US" sz="2800" kern="1200" dirty="0">
              <a:cs typeface="Arial" panose="020B0604020202020204" pitchFamily="34" charset="0"/>
            </a:endParaRPr>
          </a:p>
          <a:p>
            <a:pPr marL="350838" indent="-350838">
              <a:lnSpc>
                <a:spcPct val="90000"/>
              </a:lnSpc>
              <a:spcBef>
                <a:spcPct val="0"/>
              </a:spcBef>
              <a:buClr>
                <a:srgbClr val="D7181E"/>
              </a:buClr>
              <a:buFont typeface="Wingdings" pitchFamily="2" charset="2"/>
              <a:buChar char="n"/>
              <a:defRPr/>
            </a:pPr>
            <a:r>
              <a:rPr lang="en-US" altLang="en-US" sz="2800" kern="1200" dirty="0">
                <a:cs typeface="Arial" panose="020B0604020202020204" pitchFamily="34" charset="0"/>
              </a:rPr>
              <a:t>Use the limit definition to find the derivative of a function.</a:t>
            </a:r>
          </a:p>
          <a:p>
            <a:pPr marL="350838" indent="-350838">
              <a:lnSpc>
                <a:spcPct val="90000"/>
              </a:lnSpc>
              <a:spcBef>
                <a:spcPct val="0"/>
              </a:spcBef>
              <a:buClr>
                <a:srgbClr val="D7181E"/>
              </a:buClr>
              <a:buFont typeface="Wingdings" pitchFamily="2" charset="2"/>
              <a:buChar char="n"/>
              <a:defRPr/>
            </a:pPr>
            <a:endParaRPr lang="en-US" altLang="en-US" sz="2800" kern="1200" dirty="0">
              <a:cs typeface="Arial" panose="020B0604020202020204" pitchFamily="34" charset="0"/>
            </a:endParaRPr>
          </a:p>
          <a:p>
            <a:pPr marL="350838" indent="-350838">
              <a:lnSpc>
                <a:spcPct val="90000"/>
              </a:lnSpc>
              <a:spcBef>
                <a:spcPct val="0"/>
              </a:spcBef>
              <a:buClr>
                <a:srgbClr val="D7181E"/>
              </a:buClr>
              <a:buFont typeface="Wingdings" pitchFamily="2" charset="2"/>
              <a:buChar char="n"/>
              <a:defRPr/>
            </a:pPr>
            <a:r>
              <a:rPr lang="en-US" altLang="en-US" sz="2800" kern="1200" dirty="0">
                <a:cs typeface="Arial" panose="020B0604020202020204" pitchFamily="34" charset="0"/>
              </a:rPr>
              <a:t>Understand the relationship between differentiability and continuity.</a:t>
            </a:r>
          </a:p>
        </p:txBody>
      </p:sp>
      <p:sp>
        <p:nvSpPr>
          <p:cNvPr id="6147" name="Text Box 5"/>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en-US" sz="4000">
                <a:solidFill>
                  <a:schemeClr val="bg1"/>
                </a:solidFill>
              </a:rPr>
              <a:t>Objectives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a:lnSpc>
                <a:spcPct val="90000"/>
              </a:lnSpc>
              <a:buFontTx/>
              <a:buNone/>
            </a:pPr>
            <a:r>
              <a:rPr lang="en-US" altLang="en-US" sz="4000">
                <a:cs typeface="Arial" pitchFamily="34" charset="0"/>
              </a:rPr>
              <a:t>The Tangent Line Problem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body" idx="1"/>
          </p:nvPr>
        </p:nvSpPr>
        <p:spPr>
          <a:xfrm>
            <a:off x="457200" y="1370013"/>
            <a:ext cx="8229600" cy="5256212"/>
          </a:xfrm>
          <a:noFill/>
        </p:spPr>
        <p:txBody>
          <a:bodyPr/>
          <a:lstStyle/>
          <a:p>
            <a:pPr marL="0" indent="0" eaLnBrk="1" hangingPunct="1">
              <a:buFont typeface="Wingdings" pitchFamily="2" charset="2"/>
              <a:buNone/>
            </a:pPr>
            <a:r>
              <a:rPr lang="en-US" altLang="en-US" smtClean="0"/>
              <a:t>Calculus grew out of four major problems that European mathematicians were working on during the seventeenth century.</a:t>
            </a:r>
          </a:p>
          <a:p>
            <a:pPr marL="0" indent="0" eaLnBrk="1" hangingPunct="1"/>
            <a:endParaRPr lang="en-US" altLang="en-US" smtClean="0"/>
          </a:p>
          <a:p>
            <a:pPr marL="0" indent="0" eaLnBrk="1" hangingPunct="1">
              <a:buFont typeface="Wingdings" pitchFamily="2" charset="2"/>
              <a:buNone/>
            </a:pPr>
            <a:r>
              <a:rPr lang="en-US" altLang="en-US" b="1" smtClean="0"/>
              <a:t>1</a:t>
            </a:r>
            <a:r>
              <a:rPr lang="en-US" altLang="en-US" smtClean="0"/>
              <a:t>. The tangent line problem</a:t>
            </a:r>
          </a:p>
          <a:p>
            <a:pPr marL="0" indent="0" eaLnBrk="1" hangingPunct="1">
              <a:buFont typeface="Wingdings" pitchFamily="2" charset="2"/>
              <a:buNone/>
            </a:pPr>
            <a:r>
              <a:rPr lang="en-US" altLang="en-US" b="1" smtClean="0"/>
              <a:t>2</a:t>
            </a:r>
            <a:r>
              <a:rPr lang="en-US" altLang="en-US" smtClean="0"/>
              <a:t>. The velocity and acceleration problem</a:t>
            </a:r>
          </a:p>
          <a:p>
            <a:pPr marL="0" indent="0" eaLnBrk="1" hangingPunct="1">
              <a:buFont typeface="Wingdings" pitchFamily="2" charset="2"/>
              <a:buNone/>
            </a:pPr>
            <a:r>
              <a:rPr lang="en-US" altLang="en-US" b="1" smtClean="0"/>
              <a:t>3</a:t>
            </a:r>
            <a:r>
              <a:rPr lang="en-US" altLang="en-US" smtClean="0"/>
              <a:t>. The minimum and maximum problem</a:t>
            </a:r>
          </a:p>
          <a:p>
            <a:pPr marL="0" indent="0" eaLnBrk="1" hangingPunct="1">
              <a:buFont typeface="Wingdings" pitchFamily="2" charset="2"/>
              <a:buNone/>
            </a:pPr>
            <a:r>
              <a:rPr lang="en-US" altLang="en-US" b="1" smtClean="0"/>
              <a:t>4</a:t>
            </a:r>
            <a:r>
              <a:rPr lang="en-US" altLang="en-US" smtClean="0"/>
              <a:t>. The area problem</a:t>
            </a:r>
          </a:p>
          <a:p>
            <a:pPr marL="0" indent="0" eaLnBrk="1" hangingPunct="1"/>
            <a:endParaRPr lang="en-US" altLang="en-US" smtClean="0"/>
          </a:p>
          <a:p>
            <a:pPr marL="0" indent="0" eaLnBrk="1" hangingPunct="1">
              <a:buFont typeface="Wingdings" pitchFamily="2" charset="2"/>
              <a:buNone/>
            </a:pPr>
            <a:r>
              <a:rPr lang="en-US" altLang="en-US" smtClean="0"/>
              <a:t>Each problem involves the notion of a limit, and calculus can be introduced with any of the four problems.</a:t>
            </a:r>
          </a:p>
        </p:txBody>
      </p:sp>
      <p:sp>
        <p:nvSpPr>
          <p:cNvPr id="8195" name="Rectangle 7"/>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9"/>
          <p:cNvSpPr>
            <a:spLocks noGrp="1" noChangeArrowheads="1"/>
          </p:cNvSpPr>
          <p:nvPr>
            <p:ph type="body" idx="4294967295"/>
          </p:nvPr>
        </p:nvSpPr>
        <p:spPr>
          <a:xfrm>
            <a:off x="455613" y="1370013"/>
            <a:ext cx="8226425" cy="5256212"/>
          </a:xfrm>
          <a:noFill/>
        </p:spPr>
        <p:txBody>
          <a:bodyPr/>
          <a:lstStyle/>
          <a:p>
            <a:pPr marL="0" indent="0" eaLnBrk="1" hangingPunct="1">
              <a:buFont typeface="Wingdings" pitchFamily="2" charset="2"/>
              <a:buNone/>
            </a:pPr>
            <a:r>
              <a:rPr lang="en-US" altLang="en-US" smtClean="0"/>
              <a:t>What does it mean to say that a line is tangent to a curve at a point? Essentially, the problem of finding the tangent line at a point </a:t>
            </a:r>
            <a:r>
              <a:rPr lang="en-US" altLang="en-US" i="1" smtClean="0"/>
              <a:t>P</a:t>
            </a:r>
            <a:r>
              <a:rPr lang="en-US" altLang="en-US" smtClean="0"/>
              <a:t> boils down to the problem of finding the </a:t>
            </a:r>
            <a:r>
              <a:rPr lang="en-US" altLang="en-US" i="1" smtClean="0"/>
              <a:t>slope </a:t>
            </a:r>
            <a:r>
              <a:rPr lang="en-US" altLang="en-US" smtClean="0"/>
              <a:t>of the tangent line at point </a:t>
            </a:r>
            <a:r>
              <a:rPr lang="en-US" altLang="en-US" i="1" smtClean="0"/>
              <a:t>P.</a:t>
            </a:r>
            <a:br>
              <a:rPr lang="en-US" altLang="en-US" i="1" smtClean="0"/>
            </a:br>
            <a:endParaRPr lang="en-US" altLang="en-US" sz="500" i="1" smtClean="0"/>
          </a:p>
          <a:p>
            <a:pPr marL="0" indent="0" eaLnBrk="1" hangingPunct="1">
              <a:buFont typeface="Wingdings" pitchFamily="2" charset="2"/>
              <a:buNone/>
            </a:pPr>
            <a:r>
              <a:rPr lang="en-US" altLang="en-US" smtClean="0"/>
              <a:t>You can approximate this slope using a </a:t>
            </a:r>
            <a:r>
              <a:rPr lang="en-US" altLang="en-US" b="1" smtClean="0"/>
              <a:t>secant line </a:t>
            </a:r>
            <a:r>
              <a:rPr lang="en-US" altLang="en-US" smtClean="0"/>
              <a:t>through the point of tangency and a second point on the curve, as shown in Figure 2.3.</a:t>
            </a:r>
          </a:p>
        </p:txBody>
      </p:sp>
      <p:sp>
        <p:nvSpPr>
          <p:cNvPr id="9219" name="Text Box 7"/>
          <p:cNvSpPr txBox="1">
            <a:spLocks noChangeArrowheads="1"/>
          </p:cNvSpPr>
          <p:nvPr/>
        </p:nvSpPr>
        <p:spPr bwMode="auto">
          <a:xfrm>
            <a:off x="5867400" y="6430963"/>
            <a:ext cx="1447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200" b="1"/>
              <a:t>Figure 2.3</a:t>
            </a:r>
          </a:p>
        </p:txBody>
      </p:sp>
      <p:sp>
        <p:nvSpPr>
          <p:cNvPr id="9220" name="Rectangle 15"/>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pic>
        <p:nvPicPr>
          <p:cNvPr id="9221" name="Picture 17" descr="The image consists of a visual representation and a caption. Visual representation. A curve and a line are graphed on the x y coordinate plane. The curve enters the left of the viewing window in the second quadrant, goes up and to the right enters the first quadrant, passes through the labeled points (c, f(c)) and (c + Delta x, f(c + Delta x)), and exits the top of the viewing window. The line begins under the curve in the first quadrant, goes up and to the right, intersects the curve at two points (c, f(c)) and (c + Delta x, f(c + Delta x)), and ends under the curve. The vertical distance between points (c, f(c)) and (c + Delta x, f(c + Delta x)) is f(c + Delta x) minus f(c) = Delta y, and the horizontal distance between these same points is Delta x. Caption. The secant line through (c, f(c)) and (c + Delta x, f(c + Delta x)).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840163"/>
            <a:ext cx="2514600" cy="259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lnSpc>
                <a:spcPct val="110000"/>
              </a:lnSpc>
              <a:spcBef>
                <a:spcPct val="0"/>
              </a:spcBef>
              <a:buFont typeface="Wingdings" pitchFamily="2" charset="2"/>
              <a:buNone/>
            </a:pPr>
            <a:r>
              <a:rPr lang="en-US" altLang="en-US"/>
              <a:t>If (</a:t>
            </a:r>
            <a:r>
              <a:rPr lang="en-US" altLang="en-US" i="1"/>
              <a:t>c</a:t>
            </a:r>
            <a:r>
              <a:rPr lang="en-US" altLang="en-US"/>
              <a:t>, </a:t>
            </a:r>
            <a:r>
              <a:rPr lang="en-US" altLang="en-US" i="1"/>
              <a:t>f</a:t>
            </a:r>
            <a:r>
              <a:rPr lang="en-US" altLang="en-US"/>
              <a:t>(</a:t>
            </a:r>
            <a:r>
              <a:rPr lang="en-US" altLang="en-US" i="1"/>
              <a:t>c</a:t>
            </a:r>
            <a:r>
              <a:rPr lang="en-US" altLang="en-US"/>
              <a:t>)) is the point of tangency and  </a:t>
            </a:r>
          </a:p>
          <a:p>
            <a:pPr eaLnBrk="1" hangingPunct="1">
              <a:lnSpc>
                <a:spcPct val="110000"/>
              </a:lnSpc>
              <a:spcBef>
                <a:spcPct val="0"/>
              </a:spcBef>
              <a:buFontTx/>
              <a:buNone/>
            </a:pPr>
            <a:r>
              <a:rPr lang="en-US" altLang="en-US"/>
              <a:t>is a second point on the graph of </a:t>
            </a:r>
            <a:r>
              <a:rPr lang="en-US" altLang="en-US" i="1"/>
              <a:t>f,</a:t>
            </a:r>
            <a:r>
              <a:rPr lang="en-US" altLang="en-US"/>
              <a:t> the slope of the secant line through the two points is given by substitution into the slope formula</a:t>
            </a:r>
          </a:p>
          <a:p>
            <a:pPr eaLnBrk="1" hangingPunct="1">
              <a:lnSpc>
                <a:spcPct val="110000"/>
              </a:lnSpc>
              <a:spcBef>
                <a:spcPct val="0"/>
              </a:spcBef>
              <a:buFontTx/>
              <a:buNone/>
            </a:pPr>
            <a:endParaRPr lang="en-US" altLang="en-US"/>
          </a:p>
          <a:p>
            <a:pPr eaLnBrk="1" hangingPunct="1">
              <a:lnSpc>
                <a:spcPct val="110000"/>
              </a:lnSpc>
              <a:spcBef>
                <a:spcPct val="0"/>
              </a:spcBef>
              <a:buFontTx/>
              <a:buNone/>
            </a:pPr>
            <a:endParaRPr lang="en-US" altLang="en-US"/>
          </a:p>
          <a:p>
            <a:pPr eaLnBrk="1" hangingPunct="1">
              <a:lnSpc>
                <a:spcPct val="110000"/>
              </a:lnSpc>
              <a:spcBef>
                <a:spcPct val="0"/>
              </a:spcBef>
              <a:buFontTx/>
              <a:buNone/>
            </a:pPr>
            <a:endParaRPr lang="en-US" altLang="en-US"/>
          </a:p>
          <a:p>
            <a:pPr eaLnBrk="1" hangingPunct="1">
              <a:lnSpc>
                <a:spcPct val="110000"/>
              </a:lnSpc>
              <a:spcBef>
                <a:spcPct val="0"/>
              </a:spcBef>
              <a:buFontTx/>
              <a:buNone/>
            </a:pPr>
            <a:endParaRPr lang="en-US" altLang="en-US"/>
          </a:p>
          <a:p>
            <a:pPr eaLnBrk="1" hangingPunct="1">
              <a:lnSpc>
                <a:spcPct val="110000"/>
              </a:lnSpc>
              <a:spcBef>
                <a:spcPct val="0"/>
              </a:spcBef>
              <a:buFontTx/>
              <a:buNone/>
            </a:pPr>
            <a:endParaRPr lang="en-US" altLang="en-US"/>
          </a:p>
          <a:p>
            <a:pPr eaLnBrk="1" hangingPunct="1">
              <a:lnSpc>
                <a:spcPct val="110000"/>
              </a:lnSpc>
              <a:spcBef>
                <a:spcPct val="0"/>
              </a:spcBef>
              <a:buFontTx/>
              <a:buNone/>
            </a:pPr>
            <a:r>
              <a:rPr lang="en-US" altLang="en-US"/>
              <a:t>The right-hand side of this equation is a </a:t>
            </a:r>
            <a:r>
              <a:rPr lang="en-US" altLang="en-US" b="1"/>
              <a:t>difference quotient. </a:t>
            </a:r>
            <a:r>
              <a:rPr lang="en-US" altLang="en-US"/>
              <a:t>The denominator </a:t>
            </a:r>
            <a:r>
              <a:rPr lang="en-US" altLang="en-US">
                <a:sym typeface="Symbol" pitchFamily="18" charset="2"/>
              </a:rPr>
              <a:t></a:t>
            </a:r>
            <a:r>
              <a:rPr lang="en-US" altLang="en-US" i="1">
                <a:latin typeface="Times-Italic" charset="0"/>
              </a:rPr>
              <a:t>x </a:t>
            </a:r>
            <a:r>
              <a:rPr lang="en-US" altLang="en-US"/>
              <a:t>is the </a:t>
            </a:r>
            <a:r>
              <a:rPr lang="en-US" altLang="en-US" b="1"/>
              <a:t>change in </a:t>
            </a:r>
            <a:r>
              <a:rPr lang="en-US" altLang="en-US" b="1" i="1"/>
              <a:t>x</a:t>
            </a:r>
            <a:r>
              <a:rPr lang="en-US" altLang="en-US" b="1"/>
              <a:t>, </a:t>
            </a:r>
            <a:r>
              <a:rPr lang="en-US" altLang="en-US"/>
              <a:t>and the numerator </a:t>
            </a:r>
            <a:r>
              <a:rPr lang="en-US" altLang="en-US">
                <a:sym typeface="Symbol" pitchFamily="18" charset="2"/>
              </a:rPr>
              <a:t></a:t>
            </a:r>
            <a:r>
              <a:rPr lang="en-US" altLang="en-US" i="1">
                <a:latin typeface="Times-Italic" charset="0"/>
              </a:rPr>
              <a:t>y = f</a:t>
            </a:r>
            <a:r>
              <a:rPr lang="en-US" altLang="en-US">
                <a:latin typeface="Times-Italic" charset="0"/>
              </a:rPr>
              <a:t>(</a:t>
            </a:r>
            <a:r>
              <a:rPr lang="en-US" altLang="en-US" i="1">
                <a:latin typeface="Times-Italic" charset="0"/>
              </a:rPr>
              <a:t>c +</a:t>
            </a:r>
            <a:r>
              <a:rPr lang="en-US" altLang="en-US">
                <a:latin typeface="MathematicalPi-One" charset="0"/>
              </a:rPr>
              <a:t> </a:t>
            </a:r>
            <a:r>
              <a:rPr lang="en-US" altLang="en-US">
                <a:sym typeface="Symbol" pitchFamily="18" charset="2"/>
              </a:rPr>
              <a:t></a:t>
            </a:r>
            <a:r>
              <a:rPr lang="en-US" altLang="en-US" i="1">
                <a:latin typeface="Times-Italic" charset="0"/>
              </a:rPr>
              <a:t>x</a:t>
            </a:r>
            <a:r>
              <a:rPr lang="en-US" altLang="en-US">
                <a:latin typeface="MathematicalPi-Three" charset="0"/>
              </a:rPr>
              <a:t>) – </a:t>
            </a:r>
            <a:r>
              <a:rPr lang="en-US" altLang="en-US" i="1">
                <a:latin typeface="Times-Italic" charset="0"/>
              </a:rPr>
              <a:t>f</a:t>
            </a:r>
            <a:r>
              <a:rPr lang="en-US" altLang="en-US">
                <a:latin typeface="Times-Italic" charset="0"/>
              </a:rPr>
              <a:t>(</a:t>
            </a:r>
            <a:r>
              <a:rPr lang="en-US" altLang="en-US" i="1">
                <a:latin typeface="Times-Italic" charset="0"/>
              </a:rPr>
              <a:t>c</a:t>
            </a:r>
            <a:r>
              <a:rPr lang="en-US" altLang="en-US">
                <a:latin typeface="Times-Italic" charset="0"/>
              </a:rPr>
              <a:t>) </a:t>
            </a:r>
            <a:r>
              <a:rPr lang="en-US" altLang="en-US"/>
              <a:t>is the </a:t>
            </a:r>
            <a:r>
              <a:rPr lang="en-US" altLang="en-US" b="1"/>
              <a:t>change in </a:t>
            </a:r>
            <a:r>
              <a:rPr lang="en-US" altLang="en-US" b="1" i="1"/>
              <a:t>y</a:t>
            </a:r>
            <a:r>
              <a:rPr lang="en-US" altLang="en-US" b="1"/>
              <a:t>. </a:t>
            </a:r>
            <a:endParaRPr lang="en-US" altLang="en-US"/>
          </a:p>
        </p:txBody>
      </p:sp>
      <p:pic>
        <p:nvPicPr>
          <p:cNvPr id="10243" name="Picture 11" descr="(c + (Delta x), f(c + (Delta 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7375" y="1430338"/>
            <a:ext cx="2819400"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13"/>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pic>
        <p:nvPicPr>
          <p:cNvPr id="10245" name="Picture 1" descr="(item 1). m = (y_2 minus y_1)/(x_2 minus x_1). (item 2). m_sec = (f(c + (Delta x)) minus f(c))/((c + (Delta x)) minus c). Caption. (change in y)/(change in x). (item 3). m_sec = (f(c + (Delta x)) minus f(c))/(Delta x). Caption. Slope of secant lin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048000"/>
            <a:ext cx="4572000" cy="194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 typeface="Wingdings" pitchFamily="2" charset="2"/>
              <a:buNone/>
            </a:pPr>
            <a:r>
              <a:rPr lang="en-US" altLang="en-US"/>
              <a:t>You can obtain more and more accurate approximations of the slope of the tangent line by choosing points closer and closer to the point of tangency, as shown in Figure 2.4.</a:t>
            </a:r>
          </a:p>
        </p:txBody>
      </p:sp>
      <p:pic>
        <p:nvPicPr>
          <p:cNvPr id="11267" name="Picture 8" descr="Two graphs. Each part consists of a visual representation and a caption. In both the graphs there is a group of four curves that have the same shape and are placed diagonally one below the other. The curve goes up and to the right with increasing steepness, and passes through the labeled point (c, f(c)). (graph 1). Visual representation. A line intersects the top three curves at two points one of them is (c, f(c)) and the other point is on the left of (c, f(c)). The vertical distance between the two intersection points is Delta y, and the horizontal distance between these same points is Delta x. The distance between the two points reduce for every curve placed below. The bottom curve has a tangent line. It is under the curve and touches the curve at exactly one point, the point labeled (c, f(c)). Caption. Delta x right arrow 0. (graph 2). Visual representation. A line intersects the top three curves at two points one of them is (c, f(c)) and the other point is on the right of (c, f(c)). The vertical distance between the two intersection points is Delta y, and the horizontal distance between these same points is Delta x. The distance between the two points reduce for every curve placed below. The bottom curve has a tangent line. It is under the curve and touches the curve at exactly one point, the point labeled (c, f(c)). Caption. Delta x right arrow 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895600"/>
            <a:ext cx="65801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6"/>
          <p:cNvSpPr>
            <a:spLocks noChangeArrowheads="1"/>
          </p:cNvSpPr>
          <p:nvPr/>
        </p:nvSpPr>
        <p:spPr bwMode="auto">
          <a:xfrm>
            <a:off x="4114800" y="6096000"/>
            <a:ext cx="9128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50000"/>
              </a:spcBef>
              <a:buFontTx/>
              <a:buNone/>
            </a:pPr>
            <a:r>
              <a:rPr lang="en-US" altLang="en-US" sz="1200" b="1"/>
              <a:t>Figure 2.4</a:t>
            </a:r>
          </a:p>
        </p:txBody>
      </p:sp>
      <p:sp>
        <p:nvSpPr>
          <p:cNvPr id="11269" name="Rectangle 13"/>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itchFamily="2" charset="2"/>
              <a:buChar char="§"/>
              <a:defRPr sz="24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endParaRPr lang="en-US" altLang="en-US"/>
          </a:p>
          <a:p>
            <a:pPr eaLnBrk="1" hangingPunct="1">
              <a:spcBef>
                <a:spcPct val="0"/>
              </a:spcBef>
              <a:buFont typeface="Wingdings" pitchFamily="2" charset="2"/>
              <a:buNone/>
            </a:pPr>
            <a:r>
              <a:rPr lang="en-US" altLang="en-US"/>
              <a:t>The slope of the tangent line to the graph of </a:t>
            </a:r>
            <a:r>
              <a:rPr lang="en-US" altLang="en-US" i="1"/>
              <a:t>f </a:t>
            </a:r>
            <a:r>
              <a:rPr lang="en-US" altLang="en-US"/>
              <a:t>at the point </a:t>
            </a:r>
          </a:p>
          <a:p>
            <a:pPr eaLnBrk="1" hangingPunct="1">
              <a:spcBef>
                <a:spcPct val="0"/>
              </a:spcBef>
              <a:buFont typeface="Wingdings" pitchFamily="2" charset="2"/>
              <a:buNone/>
            </a:pPr>
            <a:r>
              <a:rPr lang="en-US" altLang="en-US"/>
              <a:t>(</a:t>
            </a:r>
            <a:r>
              <a:rPr lang="en-US" altLang="en-US" i="1"/>
              <a:t>c</a:t>
            </a:r>
            <a:r>
              <a:rPr lang="en-US" altLang="en-US"/>
              <a:t>, </a:t>
            </a:r>
            <a:r>
              <a:rPr lang="en-US" altLang="en-US" i="1"/>
              <a:t>f</a:t>
            </a:r>
            <a:r>
              <a:rPr lang="en-US" altLang="en-US" sz="800" i="1"/>
              <a:t> </a:t>
            </a:r>
            <a:r>
              <a:rPr lang="en-US" altLang="en-US"/>
              <a:t>(</a:t>
            </a:r>
            <a:r>
              <a:rPr lang="en-US" altLang="en-US" i="1"/>
              <a:t>c</a:t>
            </a:r>
            <a:r>
              <a:rPr lang="en-US" altLang="en-US"/>
              <a:t>)) is also called the </a:t>
            </a:r>
            <a:r>
              <a:rPr lang="en-US" altLang="en-US" b="1"/>
              <a:t>slope of the graph</a:t>
            </a:r>
            <a:r>
              <a:rPr lang="en-US" altLang="en-US"/>
              <a:t> </a:t>
            </a:r>
            <a:r>
              <a:rPr lang="en-US" altLang="en-US" b="1"/>
              <a:t>of </a:t>
            </a:r>
            <a:r>
              <a:rPr lang="en-US" altLang="en-US" b="1" i="1"/>
              <a:t>f</a:t>
            </a:r>
            <a:r>
              <a:rPr lang="en-US" altLang="en-US"/>
              <a:t> </a:t>
            </a:r>
            <a:r>
              <a:rPr lang="en-US" altLang="en-US" b="1"/>
              <a:t>at </a:t>
            </a:r>
            <a:r>
              <a:rPr lang="en-US" altLang="en-US" b="1" i="1"/>
              <a:t>x</a:t>
            </a:r>
            <a:r>
              <a:rPr lang="en-US" altLang="en-US" b="1"/>
              <a:t> = </a:t>
            </a:r>
            <a:r>
              <a:rPr lang="en-US" altLang="en-US" b="1" i="1"/>
              <a:t>c</a:t>
            </a:r>
            <a:r>
              <a:rPr lang="en-US" altLang="en-US" b="1"/>
              <a:t>.</a:t>
            </a:r>
          </a:p>
        </p:txBody>
      </p:sp>
      <p:sp>
        <p:nvSpPr>
          <p:cNvPr id="12291" name="Rectangle 13"/>
          <p:cNvSpPr>
            <a:spLocks noGrp="1" noChangeArrowheads="1"/>
          </p:cNvSpPr>
          <p:nvPr>
            <p:ph type="title"/>
          </p:nvPr>
        </p:nvSpPr>
        <p:spPr>
          <a:xfrm>
            <a:off x="547688" y="319088"/>
            <a:ext cx="8226425" cy="685800"/>
          </a:xfrm>
          <a:noFill/>
        </p:spPr>
        <p:txBody>
          <a:bodyPr/>
          <a:lstStyle/>
          <a:p>
            <a:pPr eaLnBrk="1" hangingPunct="1"/>
            <a:r>
              <a:rPr lang="en-US" altLang="en-US" smtClean="0"/>
              <a:t>The Tangent Line Problem</a:t>
            </a:r>
          </a:p>
        </p:txBody>
      </p:sp>
      <p:pic>
        <p:nvPicPr>
          <p:cNvPr id="12292" name="Picture 1" descr="Definition of Tangent Line with Slope m. If f is defined on an open interval containing c, and if the limit lim_(Delta x right arrow 0) ((Delta y)/(Delta x)) = lim_(Delta x right arrow 0) ((f(c + (Delta x)) minus f(c))/(Delta x)) = m exists, then the line passing through (c, f(c)) with slope m is the tangent line to the graph of f at the point (c, f(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9938" y="1600200"/>
            <a:ext cx="7597775"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arsoen_master slide">
  <a:themeElements>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soen_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soen_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soen_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soen_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soen_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soen_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soen_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soen_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soen_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soen_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soen_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soen_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Larsoen_master slide</Template>
  <TotalTime>1156</TotalTime>
  <Words>1164</Words>
  <Application>Microsoft Office PowerPoint</Application>
  <PresentationFormat>On-screen Show (4:3)</PresentationFormat>
  <Paragraphs>149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Larsoen_master slide</vt:lpstr>
      <vt:lpstr>PowerPoint Presentation</vt:lpstr>
      <vt:lpstr>PowerPoint Presentation</vt:lpstr>
      <vt:lpstr>PowerPoint Presentation</vt:lpstr>
      <vt:lpstr>PowerPoint Presentation</vt:lpstr>
      <vt:lpstr>The Tangent Line Problem</vt:lpstr>
      <vt:lpstr>The Tangent Line Problem</vt:lpstr>
      <vt:lpstr>The Tangent Line Problem</vt:lpstr>
      <vt:lpstr>The Tangent Line Problem</vt:lpstr>
      <vt:lpstr>The Tangent Line Problem</vt:lpstr>
      <vt:lpstr>PowerPoint Presentation</vt:lpstr>
      <vt:lpstr>PowerPoint Presentation</vt:lpstr>
      <vt:lpstr>The Tangent Line Problem</vt:lpstr>
      <vt:lpstr>The Tangent Line Problem</vt:lpstr>
      <vt:lpstr>The Tangent Line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Differentiability and Continuity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ssharma</dc:creator>
  <cp:lastModifiedBy>Masilla, Anjappan</cp:lastModifiedBy>
  <cp:revision>329</cp:revision>
  <dcterms:created xsi:type="dcterms:W3CDTF">2008-11-21T04:28:28Z</dcterms:created>
  <dcterms:modified xsi:type="dcterms:W3CDTF">2018-08-01T11:07:29Z</dcterms:modified>
</cp:coreProperties>
</file>