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sldIdLst>
    <p:sldId id="325" r:id="rId2"/>
    <p:sldId id="326" r:id="rId3"/>
    <p:sldId id="256" r:id="rId4"/>
    <p:sldId id="259" r:id="rId5"/>
    <p:sldId id="260" r:id="rId6"/>
    <p:sldId id="321" r:id="rId7"/>
    <p:sldId id="323" r:id="rId8"/>
    <p:sldId id="293" r:id="rId9"/>
    <p:sldId id="298" r:id="rId10"/>
    <p:sldId id="300" r:id="rId11"/>
    <p:sldId id="322" r:id="rId12"/>
    <p:sldId id="317" r:id="rId13"/>
    <p:sldId id="302" r:id="rId14"/>
    <p:sldId id="318" r:id="rId15"/>
    <p:sldId id="324" r:id="rId16"/>
    <p:sldId id="306" r:id="rId17"/>
    <p:sldId id="307" r:id="rId18"/>
    <p:sldId id="310" r:id="rId19"/>
    <p:sldId id="319" r:id="rId20"/>
    <p:sldId id="315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FF0066"/>
    <a:srgbClr val="FF3399"/>
    <a:srgbClr val="CC0099"/>
    <a:srgbClr val="009BAE"/>
    <a:srgbClr val="0099AC"/>
    <a:srgbClr val="007DBC"/>
    <a:srgbClr val="0073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87" autoAdjust="0"/>
    <p:restoredTop sz="96187" autoAdjust="0"/>
  </p:normalViewPr>
  <p:slideViewPr>
    <p:cSldViewPr>
      <p:cViewPr varScale="1">
        <p:scale>
          <a:sx n="92" d="100"/>
          <a:sy n="92" d="100"/>
        </p:scale>
        <p:origin x="-1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6474A53-7A22-497C-89B7-6D85FB52E2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104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A6121D0-4C87-45ED-A5D9-D5A80BE833A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645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64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60375"/>
            <a:ext cx="2057400" cy="56657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60375"/>
            <a:ext cx="6019800" cy="56657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36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49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49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05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16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87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654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0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020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 userDrawn="1"/>
        </p:nvSpPr>
        <p:spPr bwMode="auto">
          <a:xfrm>
            <a:off x="223838" y="304800"/>
            <a:ext cx="8839200" cy="727075"/>
          </a:xfrm>
          <a:prstGeom prst="roundRect">
            <a:avLst/>
          </a:prstGeom>
          <a:solidFill>
            <a:srgbClr val="F51F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60375"/>
            <a:ext cx="82296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24" name="Text Box 12"/>
          <p:cNvSpPr txBox="1">
            <a:spLocks noChangeArrowheads="1"/>
          </p:cNvSpPr>
          <p:nvPr userDrawn="1"/>
        </p:nvSpPr>
        <p:spPr bwMode="auto">
          <a:xfrm>
            <a:off x="8543925" y="6172200"/>
            <a:ext cx="600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AC709E35-4B45-4735-91BE-96FDACD90A55}" type="slidenum">
              <a:rPr lang="en-US" altLang="en-US"/>
              <a:pPr eaLnBrk="1" hangingPunct="1">
                <a:spcBef>
                  <a:spcPct val="50000"/>
                </a:spcBef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209800" y="533400"/>
            <a:ext cx="68199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N" altLang="en-US" sz="4000" b="1">
                <a:ea typeface="Arial" charset="0"/>
                <a:cs typeface="Arial" charset="0"/>
              </a:rPr>
              <a:t>Limits and Their Properties</a:t>
            </a:r>
            <a:endParaRPr lang="en-US" altLang="en-US" sz="4000" b="1">
              <a:ea typeface="Arial" charset="0"/>
              <a:cs typeface="Arial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704850" y="292100"/>
            <a:ext cx="10477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8000" b="1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133600" y="6248400"/>
            <a:ext cx="548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400"/>
              <a:t>Copyright © Cengage Learning. All rights reserved.</a:t>
            </a:r>
            <a:r>
              <a:rPr lang="en-US" altLang="en-US" sz="1800"/>
              <a:t> </a:t>
            </a:r>
          </a:p>
        </p:txBody>
      </p:sp>
      <p:sp>
        <p:nvSpPr>
          <p:cNvPr id="3078" name="Text Box 4"/>
          <p:cNvSpPr txBox="1">
            <a:spLocks noChangeArrowheads="1"/>
          </p:cNvSpPr>
          <p:nvPr/>
        </p:nvSpPr>
        <p:spPr bwMode="auto">
          <a:xfrm>
            <a:off x="1139825" y="293688"/>
            <a:ext cx="536575" cy="123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8000" b="1">
                <a:solidFill>
                  <a:srgbClr val="E72D36"/>
                </a:solidFill>
              </a:rPr>
              <a:t>1</a:t>
            </a:r>
          </a:p>
        </p:txBody>
      </p:sp>
      <p:pic>
        <p:nvPicPr>
          <p:cNvPr id="3079" name="Picture 2" descr="Cover page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447800"/>
            <a:ext cx="7939087" cy="475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256213"/>
          </a:xfrm>
          <a:noFill/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 smtClean="0"/>
              <a:t>When </a:t>
            </a:r>
            <a:r>
              <a:rPr lang="en-US" altLang="en-US" sz="2400" i="1" smtClean="0"/>
              <a:t>x</a:t>
            </a:r>
            <a:r>
              <a:rPr lang="en-US" altLang="en-US" sz="2400" smtClean="0"/>
              <a:t> approaches 1 from the left, </a:t>
            </a:r>
            <a:r>
              <a:rPr lang="en-US" altLang="en-US" sz="2400" i="1" smtClean="0"/>
              <a:t>x –</a:t>
            </a:r>
            <a:r>
              <a:rPr lang="en-US" altLang="en-US" sz="2400" smtClean="0"/>
              <a:t> 1 is a small negative number. </a:t>
            </a:r>
          </a:p>
          <a:p>
            <a:pPr marL="0" indent="0" eaLnBrk="1" hangingPunct="1">
              <a:buFontTx/>
              <a:buNone/>
            </a:pPr>
            <a:endParaRPr lang="en-US" altLang="en-US" sz="1200" smtClean="0"/>
          </a:p>
          <a:p>
            <a:pPr marL="0" indent="0" eaLnBrk="1" hangingPunct="1">
              <a:buFontTx/>
              <a:buNone/>
            </a:pPr>
            <a:r>
              <a:rPr lang="en-US" altLang="en-US" sz="2400" smtClean="0"/>
              <a:t>Thus, the quotient </a:t>
            </a:r>
            <a:r>
              <a:rPr lang="en-US" altLang="en-US" sz="2400" i="1" smtClean="0"/>
              <a:t>–</a:t>
            </a:r>
            <a:r>
              <a:rPr lang="en-US" altLang="en-US" sz="2400" smtClean="0"/>
              <a:t>1/(</a:t>
            </a:r>
            <a:r>
              <a:rPr lang="en-US" altLang="en-US" sz="2400" i="1" smtClean="0"/>
              <a:t>x –</a:t>
            </a:r>
            <a:r>
              <a:rPr lang="en-US" altLang="en-US" sz="2400" smtClean="0"/>
              <a:t> 1)</a:t>
            </a:r>
            <a:r>
              <a:rPr lang="en-US" altLang="en-US" sz="2400" baseline="30000" smtClean="0"/>
              <a:t> </a:t>
            </a:r>
            <a:r>
              <a:rPr lang="en-US" altLang="en-US" sz="2400" smtClean="0"/>
              <a:t>is a large positive number, and </a:t>
            </a:r>
            <a:r>
              <a:rPr lang="en-US" altLang="en-US" sz="2400" i="1" smtClean="0"/>
              <a:t>f(x) </a:t>
            </a:r>
            <a:r>
              <a:rPr lang="en-US" altLang="en-US" sz="2400" smtClean="0"/>
              <a:t>approaches infinity from left of </a:t>
            </a:r>
            <a:r>
              <a:rPr lang="en-US" altLang="en-US" sz="2400" i="1" smtClean="0"/>
              <a:t>x </a:t>
            </a:r>
            <a:r>
              <a:rPr lang="en-US" altLang="en-US" sz="2400" smtClean="0"/>
              <a:t>=</a:t>
            </a:r>
            <a:r>
              <a:rPr lang="en-US" altLang="en-US" sz="2400" i="1" smtClean="0"/>
              <a:t> </a:t>
            </a:r>
            <a:r>
              <a:rPr lang="en-US" altLang="en-US" sz="2400" smtClean="0"/>
              <a:t>1. </a:t>
            </a:r>
          </a:p>
          <a:p>
            <a:pPr marL="0" indent="0" eaLnBrk="1" hangingPunct="1">
              <a:buFontTx/>
              <a:buNone/>
            </a:pPr>
            <a:endParaRPr lang="en-US" altLang="en-US" sz="1200" smtClean="0"/>
          </a:p>
          <a:p>
            <a:pPr marL="0" indent="0" eaLnBrk="1" hangingPunct="1">
              <a:buFontTx/>
              <a:buNone/>
            </a:pPr>
            <a:r>
              <a:rPr lang="en-US" altLang="en-US" sz="2400" smtClean="0"/>
              <a:t>So, you can conclude that</a:t>
            </a:r>
          </a:p>
          <a:p>
            <a:pPr marL="0" indent="0" eaLnBrk="1" hangingPunct="1">
              <a:buFontTx/>
              <a:buNone/>
            </a:pPr>
            <a:endParaRPr lang="en-US" altLang="en-US" sz="2400" smtClean="0"/>
          </a:p>
          <a:p>
            <a:pPr marL="0" indent="0" eaLnBrk="1" hangingPunct="1">
              <a:buFontTx/>
              <a:buNone/>
            </a:pPr>
            <a:endParaRPr lang="en-US" altLang="en-US" sz="2400" smtClean="0"/>
          </a:p>
          <a:p>
            <a:pPr marL="0" indent="0" eaLnBrk="1" hangingPunct="1">
              <a:buFontTx/>
              <a:buNone/>
            </a:pPr>
            <a:endParaRPr lang="en-US" altLang="en-US" sz="1200" smtClean="0"/>
          </a:p>
          <a:p>
            <a:pPr marL="0" indent="0" eaLnBrk="1" hangingPunct="1">
              <a:buFontTx/>
              <a:buNone/>
            </a:pPr>
            <a:r>
              <a:rPr lang="en-US" altLang="en-US" sz="2400" smtClean="0"/>
              <a:t>When </a:t>
            </a:r>
            <a:r>
              <a:rPr lang="en-US" altLang="en-US" sz="2400" i="1" smtClean="0"/>
              <a:t>x</a:t>
            </a:r>
            <a:r>
              <a:rPr lang="en-US" altLang="en-US" sz="2400" smtClean="0"/>
              <a:t> approaches 1 from the right, </a:t>
            </a:r>
            <a:r>
              <a:rPr lang="en-US" altLang="en-US" sz="2400" i="1" smtClean="0"/>
              <a:t>x –</a:t>
            </a:r>
            <a:r>
              <a:rPr lang="en-US" altLang="en-US" sz="2400" smtClean="0"/>
              <a:t> 1 is a small positive number. </a:t>
            </a:r>
          </a:p>
        </p:txBody>
      </p:sp>
      <p:pic>
        <p:nvPicPr>
          <p:cNvPr id="74760" name="Picture 8" descr="lim_(x right arrow 1^negative) ((negative 1)/(x minus 1)) = infinity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46" r="65254"/>
          <a:stretch>
            <a:fillRect/>
          </a:stretch>
        </p:blipFill>
        <p:spPr bwMode="auto">
          <a:xfrm>
            <a:off x="1447800" y="3962400"/>
            <a:ext cx="2057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763" name="Picture 11" descr="Limit from the left side is infinity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191000"/>
            <a:ext cx="32004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13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smtClean="0">
                <a:solidFill>
                  <a:schemeClr val="bg1"/>
                </a:solidFill>
              </a:rPr>
              <a:t>Example 1(b) – </a:t>
            </a:r>
            <a:r>
              <a:rPr lang="en-US" altLang="en-US" sz="4000" i="1" smtClean="0">
                <a:solidFill>
                  <a:schemeClr val="bg1"/>
                </a:solidFill>
              </a:rPr>
              <a:t>Solution</a:t>
            </a:r>
          </a:p>
        </p:txBody>
      </p:sp>
      <p:sp>
        <p:nvSpPr>
          <p:cNvPr id="13318" name="Text Box 9"/>
          <p:cNvSpPr txBox="1">
            <a:spLocks noChangeArrowheads="1"/>
          </p:cNvSpPr>
          <p:nvPr/>
        </p:nvSpPr>
        <p:spPr bwMode="auto">
          <a:xfrm>
            <a:off x="8229600" y="685800"/>
            <a:ext cx="82232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</a:rPr>
              <a:t>cont’d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47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6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457200" y="1370013"/>
            <a:ext cx="8229600" cy="5256212"/>
          </a:xfrm>
          <a:noFill/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2400" smtClean="0"/>
              <a:t>Thus, the quotient </a:t>
            </a:r>
            <a:r>
              <a:rPr lang="en-US" altLang="en-US" sz="2400" i="1" smtClean="0"/>
              <a:t>–</a:t>
            </a:r>
            <a:r>
              <a:rPr lang="en-US" altLang="en-US" sz="2400" smtClean="0"/>
              <a:t>1/(</a:t>
            </a:r>
            <a:r>
              <a:rPr lang="en-US" altLang="en-US" sz="2400" i="1" smtClean="0"/>
              <a:t>x –</a:t>
            </a:r>
            <a:r>
              <a:rPr lang="en-US" altLang="en-US" sz="2400" smtClean="0"/>
              <a:t> 1) is a large negative number, and </a:t>
            </a:r>
            <a:r>
              <a:rPr lang="en-US" altLang="en-US" sz="2400" i="1" smtClean="0"/>
              <a:t>f(x) </a:t>
            </a:r>
            <a:r>
              <a:rPr lang="en-US" altLang="en-US" sz="2400" smtClean="0"/>
              <a:t>approaches negative infinity from the right of </a:t>
            </a:r>
            <a:r>
              <a:rPr lang="en-US" altLang="en-US" sz="2400" i="1" smtClean="0"/>
              <a:t>x </a:t>
            </a:r>
            <a:r>
              <a:rPr lang="en-US" altLang="en-US" sz="2400" smtClean="0"/>
              <a:t>= 1.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sz="180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2400" smtClean="0"/>
              <a:t>So, you can conclude that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sz="240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sz="240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sz="240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sz="240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2400" smtClean="0"/>
              <a:t>Figure 1.40(b) confirms this analysis.</a:t>
            </a:r>
          </a:p>
          <a:p>
            <a:pPr marL="0" indent="0" eaLnBrk="1" hangingPunct="1">
              <a:buFontTx/>
              <a:buNone/>
            </a:pPr>
            <a:endParaRPr lang="en-US" altLang="en-US" sz="240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smtClean="0">
                <a:solidFill>
                  <a:schemeClr val="bg1"/>
                </a:solidFill>
              </a:rPr>
              <a:t>Example 1(b) – </a:t>
            </a:r>
            <a:r>
              <a:rPr lang="en-US" altLang="en-US" sz="4000" i="1" smtClean="0">
                <a:solidFill>
                  <a:schemeClr val="bg1"/>
                </a:solidFill>
              </a:rPr>
              <a:t>Solution</a:t>
            </a:r>
          </a:p>
        </p:txBody>
      </p:sp>
      <p:sp>
        <p:nvSpPr>
          <p:cNvPr id="101388" name="Rectangle 12"/>
          <p:cNvSpPr>
            <a:spLocks noChangeArrowheads="1"/>
          </p:cNvSpPr>
          <p:nvPr/>
        </p:nvSpPr>
        <p:spPr bwMode="auto">
          <a:xfrm>
            <a:off x="6751638" y="6318250"/>
            <a:ext cx="1193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Figure 1.40(b)</a:t>
            </a:r>
          </a:p>
        </p:txBody>
      </p:sp>
      <p:pic>
        <p:nvPicPr>
          <p:cNvPr id="15366" name="Picture 13" descr="lim_(x right arrow 1^+) ((negative 1)/(x minus 1)) = negative infinity. Limit from the right side is negative infinity.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895600"/>
            <a:ext cx="59531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14" descr="A function in two parts labeled f(x) = (negative 1)/(x minus 1) is graphed on the x y coordinate plane. The graph is symmetric with regard to the point (1, 0) on the positive x axis. The first part is a curve that enters the left side of the viewing window in the second quadrant just above the negative x axis, goes up and to the right with increasing steepness, passes through the positive y axis at (0, 1), approaches but never crosses the vertical dashed line x = 1 in the first quadrant, and exits the top of the viewing window. The second part is a curve that enters the bottom of the viewing window in the fourth quadrant just to the right of the vertical dashed line x = 1, goes up and to the right with decreasing steepness, passes through (2, negative 1), and exits the right of the viewing window just below the positive x axi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863" y="3486150"/>
            <a:ext cx="2838450" cy="255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Text Box 9"/>
          <p:cNvSpPr txBox="1">
            <a:spLocks noChangeArrowheads="1"/>
          </p:cNvSpPr>
          <p:nvPr/>
        </p:nvSpPr>
        <p:spPr bwMode="auto">
          <a:xfrm>
            <a:off x="8229600" y="685800"/>
            <a:ext cx="82232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</a:rPr>
              <a:t>cont’d</a:t>
            </a:r>
          </a:p>
        </p:txBody>
      </p:sp>
      <p:sp>
        <p:nvSpPr>
          <p:cNvPr id="2" name="Rectangle 1"/>
          <p:cNvSpPr/>
          <p:nvPr/>
        </p:nvSpPr>
        <p:spPr>
          <a:xfrm>
            <a:off x="5688013" y="6010275"/>
            <a:ext cx="3201987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IN" sz="1400" dirty="0">
                <a:latin typeface="+mj-lt"/>
              </a:rPr>
              <a:t>The graph has an asymptote at </a:t>
            </a:r>
            <a:r>
              <a:rPr lang="en-IN" sz="1400" i="1" dirty="0">
                <a:latin typeface="+mj-lt"/>
              </a:rPr>
              <a:t>x </a:t>
            </a:r>
            <a:r>
              <a:rPr lang="en-IN" sz="1400" dirty="0">
                <a:latin typeface="+mj-lt"/>
              </a:rPr>
              <a:t>= 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1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1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1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1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1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01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1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1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8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3198813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kern="1200" dirty="0">
                <a:solidFill>
                  <a:schemeClr val="tx1"/>
                </a:solidFill>
                <a:ea typeface="+mn-ea"/>
                <a:cs typeface="Arial" panose="020B0604020202020204" pitchFamily="34" charset="0"/>
              </a:rPr>
              <a:t>Vertical Asymptotes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smtClean="0">
                <a:solidFill>
                  <a:schemeClr val="bg1"/>
                </a:solidFill>
              </a:rPr>
              <a:t>Vertical Asymptotes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0013"/>
            <a:ext cx="8229600" cy="5256212"/>
          </a:xfrm>
          <a:noFill/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 smtClean="0"/>
              <a:t>If it were possible to extend the graphs in Figure 1.40 </a:t>
            </a:r>
          </a:p>
          <a:p>
            <a:pPr marL="0" indent="0" eaLnBrk="1" hangingPunct="1">
              <a:buFontTx/>
              <a:buNone/>
            </a:pPr>
            <a:r>
              <a:rPr lang="en-US" altLang="en-US" sz="2400" smtClean="0"/>
              <a:t>toward positive and negative infinity, you would see that </a:t>
            </a:r>
          </a:p>
          <a:p>
            <a:pPr marL="0" indent="0" eaLnBrk="1" hangingPunct="1">
              <a:buFontTx/>
              <a:buNone/>
            </a:pPr>
            <a:r>
              <a:rPr lang="en-US" altLang="en-US" sz="2400" smtClean="0"/>
              <a:t>each graph becomes arbitrarily close to the vertical line</a:t>
            </a:r>
            <a:br>
              <a:rPr lang="en-US" altLang="en-US" sz="2400" smtClean="0"/>
            </a:br>
            <a:r>
              <a:rPr lang="en-US" altLang="en-US" sz="2400" i="1" smtClean="0"/>
              <a:t>x</a:t>
            </a:r>
            <a:r>
              <a:rPr lang="en-US" altLang="en-US" sz="2400" smtClean="0"/>
              <a:t> = 1. This line is a </a:t>
            </a:r>
            <a:r>
              <a:rPr lang="en-US" altLang="en-US" sz="2400" b="1" smtClean="0"/>
              <a:t>vertical asymptote </a:t>
            </a:r>
            <a:r>
              <a:rPr lang="en-US" altLang="en-US" sz="2400" smtClean="0"/>
              <a:t>of the graph of</a:t>
            </a:r>
            <a:r>
              <a:rPr lang="en-US" altLang="en-US" smtClean="0"/>
              <a:t> </a:t>
            </a:r>
            <a:r>
              <a:rPr lang="en-US" altLang="en-US" sz="2400" i="1" smtClean="0"/>
              <a:t>f</a:t>
            </a:r>
            <a:r>
              <a:rPr lang="en-US" altLang="en-US" sz="2400" smtClean="0"/>
              <a:t>.</a:t>
            </a:r>
          </a:p>
        </p:txBody>
      </p:sp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3733800" y="6248400"/>
            <a:ext cx="9969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Figure 1.40</a:t>
            </a:r>
          </a:p>
        </p:txBody>
      </p:sp>
      <p:pic>
        <p:nvPicPr>
          <p:cNvPr id="16389" name="Picture 1" descr="The figure has two parts labeled (a) and (b). Each graph has an asymptote at x = 1. Part (a). A function in two parts labeled f(x) = 1/((x minus 1)^2) is graphed on the x y coordinate plane. The graph is symmetric with regard to the vertical dashed line x = 1. The first part is a curve that enters the left side of the viewing window in the second quadrant just above the negative x axis, goes up and to the right with increasing steepness, passes through the positive y axis at (0, 1), approaches but never crosses the vertical dashed line x = 1 in the first quadrant, and exits the top of the viewing window. The second part is a curve that enters the top of the viewing window in the first quadrant just to the right of the vertical dashed line x = 1, goes down and to the right with decreasing steepness, passes through (2, 1), and exits the right of the viewing window just above the positive x axis. Part (b). A function in two parts labeled f(x) = (negative 1)/(x minus 1) is graphed on the x y coordinate plane. The graph is symmetric with regard to the point (1, 0) on the positive x axis. The first part is a curve that enters the left side of the viewing window in the second quadrant just above the negative x axis, goes up and to the right with increasing steepness, passes through the positive y axis at (0, 1), approaches but never crosses the vertical dashed line x = 1 in the first quadrant, and exits the top of the viewing window. The second part is a curve that enters the bottom of the viewing window in the fourth quadrant just to the right of the vertical dashed line x = 1, goes up and to the right with decreasing steepness, passes through (2, negative 1), and exits the right of the viewing window just below the positive x axis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938" y="3352800"/>
            <a:ext cx="5580062" cy="292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smtClean="0">
                <a:solidFill>
                  <a:schemeClr val="bg1"/>
                </a:solidFill>
              </a:rPr>
              <a:t>Vertical Asymptotes</a:t>
            </a:r>
          </a:p>
        </p:txBody>
      </p:sp>
      <p:sp>
        <p:nvSpPr>
          <p:cNvPr id="17411" name="Content Placeholder 6"/>
          <p:cNvSpPr>
            <a:spLocks noGrp="1"/>
          </p:cNvSpPr>
          <p:nvPr>
            <p:ph idx="1"/>
          </p:nvPr>
        </p:nvSpPr>
        <p:spPr>
          <a:xfrm>
            <a:off x="457200" y="1371600"/>
            <a:ext cx="8226425" cy="525621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sz="2400" smtClean="0"/>
          </a:p>
          <a:p>
            <a:pPr eaLnBrk="1" hangingPunct="1">
              <a:buFontTx/>
              <a:buNone/>
            </a:pPr>
            <a:endParaRPr lang="en-US" altLang="en-US" sz="2400" smtClean="0"/>
          </a:p>
          <a:p>
            <a:pPr eaLnBrk="1" hangingPunct="1">
              <a:buFontTx/>
              <a:buNone/>
            </a:pPr>
            <a:endParaRPr lang="en-US" altLang="en-US" sz="2400" smtClean="0"/>
          </a:p>
          <a:p>
            <a:pPr eaLnBrk="1" hangingPunct="1">
              <a:buFontTx/>
              <a:buNone/>
            </a:pPr>
            <a:endParaRPr lang="en-US" altLang="en-US" sz="2400" smtClean="0"/>
          </a:p>
          <a:p>
            <a:pPr eaLnBrk="1" hangingPunct="1">
              <a:buFontTx/>
              <a:buNone/>
            </a:pPr>
            <a:endParaRPr lang="en-US" altLang="en-US" sz="2400" smtClean="0"/>
          </a:p>
          <a:p>
            <a:pPr eaLnBrk="1" hangingPunct="1">
              <a:buFontTx/>
              <a:buNone/>
            </a:pPr>
            <a:r>
              <a:rPr lang="en-US" altLang="en-US" sz="2400" smtClean="0"/>
              <a:t>In Example 1, note that each of the functions is a</a:t>
            </a:r>
          </a:p>
          <a:p>
            <a:pPr eaLnBrk="1" hangingPunct="1">
              <a:buFontTx/>
              <a:buNone/>
            </a:pPr>
            <a:r>
              <a:rPr lang="en-US" altLang="en-US" sz="2400" i="1" smtClean="0"/>
              <a:t>quotient </a:t>
            </a:r>
            <a:r>
              <a:rPr lang="en-US" altLang="en-US" sz="2400" smtClean="0"/>
              <a:t>and that the vertical asymptote occurs at a </a:t>
            </a:r>
          </a:p>
          <a:p>
            <a:pPr eaLnBrk="1" hangingPunct="1">
              <a:buFontTx/>
              <a:buNone/>
            </a:pPr>
            <a:r>
              <a:rPr lang="en-US" altLang="en-US" sz="2400" smtClean="0"/>
              <a:t>number at which the denominator is 0 (and the </a:t>
            </a:r>
          </a:p>
          <a:p>
            <a:pPr eaLnBrk="1" hangingPunct="1">
              <a:buFontTx/>
              <a:buNone/>
            </a:pPr>
            <a:r>
              <a:rPr lang="en-US" altLang="en-US" sz="2400" smtClean="0"/>
              <a:t>numerator is not 0). The next theorem generalizes this </a:t>
            </a:r>
          </a:p>
          <a:p>
            <a:pPr eaLnBrk="1" hangingPunct="1">
              <a:buFontTx/>
              <a:buNone/>
            </a:pPr>
            <a:r>
              <a:rPr lang="en-US" altLang="en-US" sz="2400" smtClean="0"/>
              <a:t>observation.</a:t>
            </a:r>
          </a:p>
        </p:txBody>
      </p:sp>
      <p:pic>
        <p:nvPicPr>
          <p:cNvPr id="17412" name="Picture 1" descr="Definition of Vertical Asymptote. If f(x) approaches infinity, or negative infinity, as x approaches c from the right or the left, then the line x = c is a vertical asymptote of the graph of f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758950"/>
            <a:ext cx="78200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smtClean="0">
                <a:solidFill>
                  <a:schemeClr val="bg1"/>
                </a:solidFill>
              </a:rPr>
              <a:t>Vertical Asymptotes</a:t>
            </a:r>
          </a:p>
        </p:txBody>
      </p:sp>
      <p:pic>
        <p:nvPicPr>
          <p:cNvPr id="18435" name="Picture 2" descr="Theorem 1.14. Vertical asymptotes. Let f and g be continuous on an open interval containing c. If f(c) != 0, g(c) = 0, and there exists an open interval containing c such that g(x) != 0 for all x != c in the interval, then the graph of the function h(x) = f(x)/g(x) has a vertical asymptote at x = c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828800"/>
            <a:ext cx="7896225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3100" smtClean="0">
                <a:solidFill>
                  <a:schemeClr val="bg1"/>
                </a:solidFill>
              </a:rPr>
              <a:t>Example 2 – </a:t>
            </a:r>
            <a:r>
              <a:rPr lang="en-US" altLang="en-US" sz="3100" i="1" smtClean="0">
                <a:solidFill>
                  <a:schemeClr val="bg1"/>
                </a:solidFill>
              </a:rPr>
              <a:t>Finding Vertical Asymptotes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370013"/>
            <a:ext cx="8226425" cy="5256212"/>
          </a:xfrm>
          <a:noFill/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 b="1" smtClean="0"/>
              <a:t>a</a:t>
            </a:r>
            <a:r>
              <a:rPr lang="en-US" altLang="en-US" sz="2400" smtClean="0"/>
              <a:t>. When </a:t>
            </a:r>
            <a:r>
              <a:rPr lang="en-US" altLang="en-US" sz="2400" i="1" smtClean="0"/>
              <a:t>x </a:t>
            </a:r>
            <a:r>
              <a:rPr lang="en-US" altLang="en-US" sz="2400" smtClean="0"/>
              <a:t>= </a:t>
            </a:r>
            <a:r>
              <a:rPr lang="en-US" altLang="en-US" sz="2400" i="1" smtClean="0"/>
              <a:t>–</a:t>
            </a:r>
            <a:r>
              <a:rPr lang="en-US" altLang="en-US" sz="2400" smtClean="0"/>
              <a:t>1, the denominator of	              is 0 and </a:t>
            </a:r>
            <a:br>
              <a:rPr lang="en-US" altLang="en-US" sz="2400" smtClean="0"/>
            </a:br>
            <a:r>
              <a:rPr lang="en-US" altLang="en-US" sz="2400" smtClean="0"/>
              <a:t>    the numerator is not 0.</a:t>
            </a:r>
          </a:p>
          <a:p>
            <a:pPr marL="0" indent="0" eaLnBrk="1" hangingPunct="1">
              <a:buFontTx/>
              <a:buNone/>
            </a:pPr>
            <a:endParaRPr lang="en-US" altLang="en-US" sz="2000" smtClean="0"/>
          </a:p>
          <a:p>
            <a:pPr marL="0" indent="0" eaLnBrk="1" hangingPunct="1">
              <a:buFontTx/>
              <a:buNone/>
            </a:pPr>
            <a:r>
              <a:rPr lang="en-US" altLang="en-US" sz="2400" smtClean="0"/>
              <a:t>    So, by Theorem 1.14, you can conclude that </a:t>
            </a:r>
            <a:r>
              <a:rPr lang="en-US" altLang="en-US" sz="2400" i="1" smtClean="0"/>
              <a:t>x </a:t>
            </a:r>
            <a:r>
              <a:rPr lang="en-US" altLang="en-US" sz="2400" smtClean="0"/>
              <a:t>= </a:t>
            </a:r>
            <a:r>
              <a:rPr lang="en-US" altLang="en-US" sz="2400" i="1" smtClean="0"/>
              <a:t>–</a:t>
            </a:r>
            <a:r>
              <a:rPr lang="en-US" altLang="en-US" sz="2400" smtClean="0"/>
              <a:t>1 is a    </a:t>
            </a:r>
            <a:br>
              <a:rPr lang="en-US" altLang="en-US" sz="2400" smtClean="0"/>
            </a:br>
            <a:r>
              <a:rPr lang="en-US" altLang="en-US" sz="2400" smtClean="0"/>
              <a:t>    vertical asymptote, as shown in Figure 1.41(a).</a:t>
            </a:r>
          </a:p>
        </p:txBody>
      </p:sp>
      <p:sp>
        <p:nvSpPr>
          <p:cNvPr id="80908" name="Rectangle 12"/>
          <p:cNvSpPr>
            <a:spLocks noChangeArrowheads="1"/>
          </p:cNvSpPr>
          <p:nvPr/>
        </p:nvSpPr>
        <p:spPr bwMode="auto">
          <a:xfrm>
            <a:off x="3978275" y="6400800"/>
            <a:ext cx="11858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Figure 1.41(a)</a:t>
            </a:r>
          </a:p>
        </p:txBody>
      </p:sp>
      <p:pic>
        <p:nvPicPr>
          <p:cNvPr id="19461" name="Picture 2" descr="h(x) = 1/(2(x + 1))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1274763"/>
            <a:ext cx="173355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A function in two parts labeled f(x) = 1/(2(x + 1)) is graphed on the x y coordinate plane. The graph is symmetric with regard to the point (negative 1, 0) on the negative x axis. The first part is a curve that enters the left side of the viewing window in the third quadrant just below the negative x axis, goes down and to the right with increasing steepness, passes through (negative 2, negative 0.5), approaches but never crosses the vertical dashed line x = negative 1, and exits the bottom of the viewing window. The second part is a curve that enters the top of the viewing window in the second quadrant just to the right of the vertical dashed line x = negative 1, goes down and to the right with decreasing steepness, passes through positive y axis at (0, 0.5), and exits the right of the viewing window in the first quadrant just above the positive x axis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425825"/>
            <a:ext cx="2782888" cy="251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76600" y="6092825"/>
            <a:ext cx="2820988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IN" sz="1400" dirty="0">
                <a:latin typeface="+mj-lt"/>
              </a:rPr>
              <a:t>Function with vertical asymptotes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09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8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0013"/>
            <a:ext cx="8226425" cy="5256212"/>
          </a:xfrm>
          <a:noFill/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 smtClean="0"/>
              <a:t>b. </a:t>
            </a:r>
            <a:r>
              <a:rPr lang="en-US" altLang="en-US" sz="2400" smtClean="0"/>
              <a:t>By factoring the denominator as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n-US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n-US" sz="240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sz="240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2400" smtClean="0"/>
              <a:t>    we can see that the denominator is 0 at </a:t>
            </a:r>
            <a:r>
              <a:rPr lang="en-US" altLang="en-US" sz="2400" i="1" smtClean="0"/>
              <a:t>x </a:t>
            </a:r>
            <a:r>
              <a:rPr lang="en-US" altLang="en-US" sz="2400" smtClean="0"/>
              <a:t>=</a:t>
            </a:r>
            <a:r>
              <a:rPr lang="en-US" altLang="en-US" sz="2400" i="1" smtClean="0"/>
              <a:t> –</a:t>
            </a:r>
            <a:r>
              <a:rPr lang="en-US" altLang="en-US" sz="2400" smtClean="0"/>
              <a:t>1 and </a:t>
            </a:r>
            <a:br>
              <a:rPr lang="en-US" altLang="en-US" sz="2400" smtClean="0"/>
            </a:br>
            <a:r>
              <a:rPr lang="en-US" altLang="en-US" sz="2400" smtClean="0"/>
              <a:t>    </a:t>
            </a:r>
            <a:r>
              <a:rPr lang="en-US" altLang="en-US" sz="2400" i="1" smtClean="0"/>
              <a:t>x</a:t>
            </a:r>
            <a:r>
              <a:rPr lang="en-US" altLang="en-US" sz="2400" smtClean="0"/>
              <a:t> = 1.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sz="2400" smtClean="0"/>
          </a:p>
          <a:p>
            <a:pPr marL="0" indent="0" eaLnBrk="1" hangingPunct="1">
              <a:buFontTx/>
              <a:buNone/>
            </a:pPr>
            <a:r>
              <a:rPr lang="en-US" altLang="en-US" sz="2400" smtClean="0"/>
              <a:t>    Also, because the numerator is </a:t>
            </a:r>
            <a:br>
              <a:rPr lang="en-US" altLang="en-US" sz="2400" smtClean="0"/>
            </a:br>
            <a:r>
              <a:rPr lang="en-US" altLang="en-US" sz="2400" smtClean="0"/>
              <a:t>    not 0 at these two points, you can </a:t>
            </a:r>
            <a:br>
              <a:rPr lang="en-US" altLang="en-US" sz="2400" smtClean="0"/>
            </a:br>
            <a:r>
              <a:rPr lang="en-US" altLang="en-US" sz="2400" smtClean="0"/>
              <a:t>    apply Theorem 1.14 to conclude </a:t>
            </a:r>
            <a:br>
              <a:rPr lang="en-US" altLang="en-US" sz="2400" smtClean="0"/>
            </a:br>
            <a:r>
              <a:rPr lang="en-US" altLang="en-US" sz="2400" smtClean="0"/>
              <a:t>    that the graph of </a:t>
            </a:r>
            <a:r>
              <a:rPr lang="en-US" altLang="en-US" sz="2400" i="1" smtClean="0"/>
              <a:t>f</a:t>
            </a:r>
            <a:r>
              <a:rPr lang="en-US" altLang="en-US" sz="2400" smtClean="0"/>
              <a:t> has two vertical </a:t>
            </a:r>
            <a:br>
              <a:rPr lang="en-US" altLang="en-US" sz="2400" smtClean="0"/>
            </a:br>
            <a:r>
              <a:rPr lang="en-US" altLang="en-US" sz="2400" smtClean="0"/>
              <a:t>    asymptotes, as shown in </a:t>
            </a:r>
            <a:br>
              <a:rPr lang="en-US" altLang="en-US" sz="2400" smtClean="0"/>
            </a:br>
            <a:r>
              <a:rPr lang="en-US" altLang="en-US" sz="2400" smtClean="0"/>
              <a:t>    figure 1.41(b).</a:t>
            </a:r>
            <a:endParaRPr lang="en-US" altLang="en-US" sz="6000" smtClean="0"/>
          </a:p>
        </p:txBody>
      </p:sp>
      <p:sp>
        <p:nvSpPr>
          <p:cNvPr id="81936" name="Rectangle 16"/>
          <p:cNvSpPr>
            <a:spLocks noChangeArrowheads="1"/>
          </p:cNvSpPr>
          <p:nvPr/>
        </p:nvSpPr>
        <p:spPr bwMode="auto">
          <a:xfrm>
            <a:off x="6777038" y="6284913"/>
            <a:ext cx="1193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Figure 1.41(b)</a:t>
            </a:r>
          </a:p>
        </p:txBody>
      </p:sp>
      <p:sp>
        <p:nvSpPr>
          <p:cNvPr id="20484" name="Text Box 9"/>
          <p:cNvSpPr txBox="1">
            <a:spLocks noChangeArrowheads="1"/>
          </p:cNvSpPr>
          <p:nvPr/>
        </p:nvSpPr>
        <p:spPr bwMode="auto">
          <a:xfrm>
            <a:off x="8229600" y="685800"/>
            <a:ext cx="82232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</a:rPr>
              <a:t>cont’d</a:t>
            </a: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3100" smtClean="0">
                <a:solidFill>
                  <a:schemeClr val="bg1"/>
                </a:solidFill>
              </a:rPr>
              <a:t>Example 2 – </a:t>
            </a:r>
            <a:r>
              <a:rPr lang="en-US" altLang="en-US" sz="3100" i="1" smtClean="0">
                <a:solidFill>
                  <a:schemeClr val="bg1"/>
                </a:solidFill>
              </a:rPr>
              <a:t>Finding Vertical Asymptotes</a:t>
            </a:r>
          </a:p>
        </p:txBody>
      </p:sp>
      <p:pic>
        <p:nvPicPr>
          <p:cNvPr id="20486" name="Picture 2" descr="h(x) = (x^2+ 1)/(x^2 minus 1) = (x^2 + 1)/((x minus 1)(x + 1))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828800"/>
            <a:ext cx="41719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A function in three parts labeled h(x) = (x^2 + 1)/(x^2 minus 1) is graphed on the x y coordinate plane. The graph has y axis symmetry. The first part is a curve that enters the left side of the viewing window in the second quadrant just above the negative x axis, goes up and to the right with increasing steepness, passes through (negative 3, 1.25), approaches but never crosses the vertical dashed line x = negative 1, and exits the top of the viewing window. The second part is a curve that enters the bottom of the viewing window in the third quadrant just to the right of the vertical dashed line x = negative 1, goes up and to the right with decreasing steepness, reaches a high point at the vertex (0, negative 1), then goes down and to the right in the fourth quadrant with increasing steepness, approaches but never crosses the vertical dashed line x = 1, and exits the bottom of the viewing window. The third part is a curve that enters the top of the viewing window in the first quadrant just to the right of the vertical dashed line x = 1, goes down and to the right with decreasing steepness, passes through (3, 1.25), and exits the right of the viewing window just above the positive x axis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3479800"/>
            <a:ext cx="3124200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5942013" y="6026150"/>
            <a:ext cx="2820987" cy="306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IN" sz="1400" dirty="0">
                <a:latin typeface="+mj-lt"/>
              </a:rPr>
              <a:t>Function with vertical asymptotes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1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6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370013"/>
            <a:ext cx="8229600" cy="5256212"/>
          </a:xfrm>
          <a:noFill/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 smtClean="0"/>
              <a:t>c</a:t>
            </a:r>
            <a:r>
              <a:rPr lang="en-US" altLang="en-US" sz="2400" smtClean="0"/>
              <a:t>. By writing the cotangent function in the form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n-US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n-US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n-US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n-US" sz="12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2400" smtClean="0"/>
              <a:t>    we can apply Theorem 1.14 to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2400" smtClean="0"/>
              <a:t>    conclude that vertical asymptotes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2400" smtClean="0"/>
              <a:t>    occur at all values of </a:t>
            </a:r>
            <a:r>
              <a:rPr lang="en-US" altLang="en-US" sz="2400" i="1" smtClean="0"/>
              <a:t>x </a:t>
            </a:r>
            <a:r>
              <a:rPr lang="en-US" altLang="en-US" sz="2400" smtClean="0"/>
              <a:t>such that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2400" smtClean="0"/>
              <a:t>    sin </a:t>
            </a:r>
            <a:r>
              <a:rPr lang="en-US" altLang="en-US" sz="2400" i="1" smtClean="0"/>
              <a:t>x </a:t>
            </a:r>
            <a:r>
              <a:rPr lang="en-US" altLang="en-US" sz="2400" smtClean="0"/>
              <a:t>= 0 and cos </a:t>
            </a:r>
            <a:r>
              <a:rPr lang="en-US" altLang="en-US" sz="2400" i="1" smtClean="0"/>
              <a:t>x </a:t>
            </a:r>
            <a:r>
              <a:rPr lang="en-US" altLang="en-US" sz="2400" smtClean="0"/>
              <a:t>≠ 0, as shown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2400" smtClean="0"/>
              <a:t>    in Figure 1.41(c).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n-US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n-US" sz="140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2400" smtClean="0"/>
              <a:t>    So, the graph of this function has infinitely many vertical   </a:t>
            </a:r>
            <a:br>
              <a:rPr lang="en-US" altLang="en-US" sz="2400" smtClean="0"/>
            </a:br>
            <a:r>
              <a:rPr lang="en-US" altLang="en-US" sz="2400" smtClean="0"/>
              <a:t>    asymptotes. These asymptotes occur at </a:t>
            </a:r>
            <a:r>
              <a:rPr lang="en-US" altLang="en-US" sz="2400" i="1" smtClean="0"/>
              <a:t>x</a:t>
            </a:r>
            <a:r>
              <a:rPr lang="en-US" altLang="en-US" sz="2400" smtClean="0"/>
              <a:t> = </a:t>
            </a:r>
            <a:r>
              <a:rPr lang="en-US" altLang="en-US" sz="2400" i="1" smtClean="0"/>
              <a:t>n</a:t>
            </a:r>
            <a:r>
              <a:rPr lang="el-GR" altLang="en-US" sz="2400" i="1" smtClean="0"/>
              <a:t>π</a:t>
            </a:r>
            <a:r>
              <a:rPr lang="en-US" altLang="en-US" sz="2400" smtClean="0"/>
              <a:t>, where </a:t>
            </a:r>
            <a:r>
              <a:rPr lang="en-US" altLang="en-US" sz="2400" i="1" smtClean="0"/>
              <a:t>n</a:t>
            </a:r>
            <a:r>
              <a:rPr lang="en-US" altLang="en-US" sz="2400" smtClean="0"/>
              <a:t>  </a:t>
            </a:r>
            <a:br>
              <a:rPr lang="en-US" altLang="en-US" sz="2400" smtClean="0"/>
            </a:br>
            <a:r>
              <a:rPr lang="en-US" altLang="en-US" sz="2400" smtClean="0"/>
              <a:t>    is an integer.</a:t>
            </a:r>
          </a:p>
        </p:txBody>
      </p:sp>
      <p:sp>
        <p:nvSpPr>
          <p:cNvPr id="21507" name="Rectangle 14"/>
          <p:cNvSpPr>
            <a:spLocks noChangeArrowheads="1"/>
          </p:cNvSpPr>
          <p:nvPr/>
        </p:nvSpPr>
        <p:spPr bwMode="auto">
          <a:xfrm>
            <a:off x="6569075" y="4965700"/>
            <a:ext cx="11858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Figure 1.41(c)</a:t>
            </a:r>
          </a:p>
        </p:txBody>
      </p:sp>
      <p:sp>
        <p:nvSpPr>
          <p:cNvPr id="21508" name="Text Box 9"/>
          <p:cNvSpPr txBox="1">
            <a:spLocks noChangeArrowheads="1"/>
          </p:cNvSpPr>
          <p:nvPr/>
        </p:nvSpPr>
        <p:spPr bwMode="auto">
          <a:xfrm>
            <a:off x="8229600" y="685800"/>
            <a:ext cx="82232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</a:rPr>
              <a:t>cont’d</a:t>
            </a: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3100" smtClean="0">
                <a:solidFill>
                  <a:schemeClr val="bg1"/>
                </a:solidFill>
              </a:rPr>
              <a:t>Example 2 – </a:t>
            </a:r>
            <a:r>
              <a:rPr lang="en-US" altLang="en-US" sz="3100" i="1" smtClean="0">
                <a:solidFill>
                  <a:schemeClr val="bg1"/>
                </a:solidFill>
              </a:rPr>
              <a:t>Finding Vertical Asymptotes</a:t>
            </a:r>
          </a:p>
        </p:txBody>
      </p:sp>
      <p:pic>
        <p:nvPicPr>
          <p:cNvPr id="21510" name="Picture 2" descr="h(x) = cot(x) = cos(x)/sin(x)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90725"/>
            <a:ext cx="2714625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3" descr="A function labeled h(x) = cot(x) is periodic about the x axis. One cycle enters the top of the viewing window in the first quadrant on the right of the positive y axis, goes down and to the right with decreasing steepness away from the positive y axis to (pi/2, 0), then goes down and to the right with increasing steepness in the fourth quadrant, approaches but never crosses the vertical dashed line x = pi, and exits the bottom of the viewing window. Another cycle is graphed between the vertical dashed lines x = pi and x = 2 pi. It intersects the positive x axis at ((3 pi)/2, 0)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950" y="2057400"/>
            <a:ext cx="2914650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5789613" y="4648200"/>
            <a:ext cx="2820987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IN" sz="1400" dirty="0">
                <a:latin typeface="+mj-lt"/>
              </a:rPr>
              <a:t>Function with vertical asymptotes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9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9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49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smtClean="0">
                <a:solidFill>
                  <a:schemeClr val="bg1"/>
                </a:solidFill>
              </a:rPr>
              <a:t>Vertical Asymptotes</a:t>
            </a:r>
          </a:p>
        </p:txBody>
      </p:sp>
      <p:pic>
        <p:nvPicPr>
          <p:cNvPr id="22531" name="Picture 1" descr="Theorem 1.15. Properties of infinite limits. Let c and L be real numbers, and let f and g be functions such that lim_(x right arrow c) (f(x)) = infinity and lim_(x right arrow c) (g(x)) = L. (item 1). Sum or difference: lim_(x right arrow c) [f(x) plus-minus g(x)] = infinity. (item 2). Product: lim_(x right arrow c) [f(x) g(x)] = infinity, L &gt; 0. lim_(x right arrow c) [f(x) g(x)] = negative infinity, L &lt; 0. (item 3). Quotient: lim_(x right arrow c) (g(x)/f(x)) = 0. Similar properties hold for one-sided limits and for functions for which the limit of f(x) as x approaches c is negative infinity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30363"/>
            <a:ext cx="7354888" cy="431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63" y="2119313"/>
            <a:ext cx="870267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542925" y="2465388"/>
            <a:ext cx="183673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/>
              <a:t>1.5</a:t>
            </a:r>
          </a:p>
        </p:txBody>
      </p:sp>
      <p:sp>
        <p:nvSpPr>
          <p:cNvPr id="4100" name="Text Box 2"/>
          <p:cNvSpPr txBox="1">
            <a:spLocks noChangeArrowheads="1"/>
          </p:cNvSpPr>
          <p:nvPr/>
        </p:nvSpPr>
        <p:spPr bwMode="auto">
          <a:xfrm>
            <a:off x="2362200" y="2554288"/>
            <a:ext cx="64166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4000">
                <a:solidFill>
                  <a:schemeClr val="bg1"/>
                </a:solidFill>
              </a:rPr>
              <a:t>Infinite Limits</a:t>
            </a:r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2133600" y="6248400"/>
            <a:ext cx="548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400"/>
              <a:t>Copyright © Cengage Learning. All rights reserved.</a:t>
            </a:r>
            <a:r>
              <a:rPr lang="en-US" altLang="en-US" sz="1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7200" y="1371600"/>
            <a:ext cx="8229600" cy="469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b="1" dirty="0" smtClean="0"/>
              <a:t>a</a:t>
            </a:r>
            <a:r>
              <a:rPr lang="en-US" altLang="en-US" sz="2400" dirty="0" smtClean="0"/>
              <a:t>. Because                                    you can write</a:t>
            </a:r>
          </a:p>
          <a:p>
            <a:pPr eaLnBrk="1" hangingPunct="1">
              <a:spcBef>
                <a:spcPct val="0"/>
              </a:spcBef>
              <a:buFontTx/>
              <a:buAutoNum type="alphaLcPeriod"/>
              <a:defRPr/>
            </a:pPr>
            <a:endParaRPr lang="en-US" altLang="en-US" sz="2400" dirty="0" smtClean="0"/>
          </a:p>
          <a:p>
            <a:pPr eaLnBrk="1" hangingPunct="1">
              <a:spcBef>
                <a:spcPct val="0"/>
              </a:spcBef>
              <a:buFontTx/>
              <a:buAutoNum type="alphaLcPeriod"/>
              <a:defRPr/>
            </a:pPr>
            <a:endParaRPr lang="en-US" altLang="en-US" sz="2400" dirty="0" smtClean="0"/>
          </a:p>
          <a:p>
            <a:pPr eaLnBrk="1" hangingPunct="1">
              <a:spcBef>
                <a:spcPct val="0"/>
              </a:spcBef>
              <a:buFontTx/>
              <a:buAutoNum type="alphaLcPeriod"/>
              <a:defRPr/>
            </a:pPr>
            <a:endParaRPr lang="en-US" altLang="en-US" sz="2400" dirty="0" smtClean="0"/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b="1" dirty="0" smtClean="0"/>
              <a:t>b</a:t>
            </a:r>
            <a:r>
              <a:rPr lang="en-US" altLang="en-US" sz="2400" dirty="0" smtClean="0"/>
              <a:t>. Because                                                    you can write</a:t>
            </a:r>
          </a:p>
          <a:p>
            <a:pPr eaLnBrk="1" hangingPunct="1">
              <a:spcBef>
                <a:spcPct val="0"/>
              </a:spcBef>
              <a:buFontTx/>
              <a:buAutoNum type="alphaLcPeriod"/>
              <a:defRPr/>
            </a:pPr>
            <a:endParaRPr lang="en-US" altLang="en-US" sz="2400" dirty="0" smtClean="0"/>
          </a:p>
          <a:p>
            <a:pPr eaLnBrk="1" hangingPunct="1">
              <a:spcBef>
                <a:spcPct val="0"/>
              </a:spcBef>
              <a:buFontTx/>
              <a:buAutoNum type="alphaLcPeriod"/>
              <a:defRPr/>
            </a:pPr>
            <a:endParaRPr lang="en-US" altLang="en-US" sz="2400" dirty="0" smtClean="0"/>
          </a:p>
          <a:p>
            <a:pPr eaLnBrk="1" hangingPunct="1">
              <a:spcBef>
                <a:spcPct val="0"/>
              </a:spcBef>
              <a:buFontTx/>
              <a:buAutoNum type="alphaLcPeriod"/>
              <a:defRPr/>
            </a:pPr>
            <a:endParaRPr lang="en-US" altLang="en-US" sz="2400" dirty="0" smtClean="0"/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b="1" dirty="0" smtClean="0"/>
              <a:t>c</a:t>
            </a:r>
            <a:r>
              <a:rPr lang="en-US" altLang="en-US" sz="2400" dirty="0" smtClean="0"/>
              <a:t>. Because                                          you can write</a:t>
            </a:r>
          </a:p>
          <a:p>
            <a:pPr eaLnBrk="1" hangingPunct="1">
              <a:spcBef>
                <a:spcPct val="0"/>
              </a:spcBef>
              <a:buFontTx/>
              <a:buAutoNum type="alphaLcPeriod"/>
              <a:defRPr/>
            </a:pPr>
            <a:endParaRPr lang="en-US" altLang="en-US" sz="2400" dirty="0" smtClean="0"/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 dirty="0" smtClean="0"/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000" dirty="0" smtClean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b="1" dirty="0" smtClean="0"/>
              <a:t>d</a:t>
            </a:r>
            <a:r>
              <a:rPr lang="en-US" altLang="en-US" sz="2400" dirty="0" smtClean="0"/>
              <a:t>. Because                                       you can write  </a:t>
            </a:r>
            <a:endParaRPr lang="en-US" altLang="en-US" sz="2400" b="1" dirty="0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smtClean="0">
                <a:solidFill>
                  <a:schemeClr val="bg1"/>
                </a:solidFill>
              </a:rPr>
              <a:t>Example 5 – </a:t>
            </a:r>
            <a:r>
              <a:rPr lang="en-US" altLang="en-US" sz="4000" i="1" smtClean="0">
                <a:solidFill>
                  <a:schemeClr val="bg1"/>
                </a:solidFill>
              </a:rPr>
              <a:t>Determining Limits</a:t>
            </a:r>
          </a:p>
        </p:txBody>
      </p:sp>
      <p:pic>
        <p:nvPicPr>
          <p:cNvPr id="23556" name="Picture 15" descr="lim_(x right arrow 0) (1) = 1 and lim_(x right arrow 0) (1/x^2) = infinity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9950" y="1279525"/>
            <a:ext cx="28384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16" descr="lim_(x right arrow 0) (1 + 1/x^2) = infinity. Property 1, Theorem 1.15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688" y="1943100"/>
            <a:ext cx="48196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153" name="Picture 17" descr="lim_(x right arrow 1^negative) (x^2 + 1) = 2 and lim_(x right arrow 1^negative) (cot(pi x)) = negative infinity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9950" y="2860675"/>
            <a:ext cx="41910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154" name="Picture 18" descr="lim_(x right arrow 1^negative) ((x^2 + 1)/cot(pi x)) = 0. Property 3, Theorem 1.15. 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543300"/>
            <a:ext cx="48006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155" name="Picture 19" descr="lim_(x right arrow 0^+) (3) = 3 and lim_(x right arrow 0^+) (cot(x)) = infinity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800" y="4327525"/>
            <a:ext cx="3402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156" name="Picture 20" descr="lim(x right arrow 0^+) (3 cot(x)) = infinity. Property 2, Theorem 1.15. 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088" y="4914900"/>
            <a:ext cx="49117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157" name="Picture 21" descr="lim(x right arrow 0^negative) (x^2) = 0 and lim_(x right arrow 0^negative) (1/x) = negative infinity. 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5497513"/>
            <a:ext cx="29987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158" name="Picture 22" descr="lim(x right arrow 0^negative) (x^2 + 1/x) = negative infinity. Property 1, Theorem 1.1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088" y="6038850"/>
            <a:ext cx="513873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1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1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91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1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1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1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91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1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1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91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1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1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1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91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1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1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1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91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1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1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" decel="1000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370013"/>
            <a:ext cx="8229600" cy="5256212"/>
          </a:xfrm>
        </p:spPr>
        <p:txBody>
          <a:bodyPr/>
          <a:lstStyle/>
          <a:p>
            <a:pPr marL="350838" indent="-350838">
              <a:lnSpc>
                <a:spcPct val="90000"/>
              </a:lnSpc>
              <a:spcBef>
                <a:spcPct val="0"/>
              </a:spcBef>
              <a:buClr>
                <a:srgbClr val="D7181E"/>
              </a:buClr>
              <a:buFont typeface="Wingdings" panose="05000000000000000000" pitchFamily="2" charset="2"/>
              <a:buChar char="n"/>
              <a:defRPr/>
            </a:pPr>
            <a:r>
              <a:rPr lang="en-US" altLang="en-US" sz="2800" kern="1200" dirty="0">
                <a:cs typeface="Arial" panose="020B0604020202020204" pitchFamily="34" charset="0"/>
              </a:rPr>
              <a:t>Determine infinite limits from the left and from the right</a:t>
            </a:r>
            <a:r>
              <a:rPr lang="en-US" altLang="en-US" sz="2800" kern="1200" dirty="0" smtClean="0">
                <a:cs typeface="Arial" panose="020B0604020202020204" pitchFamily="34" charset="0"/>
              </a:rPr>
              <a:t>.</a:t>
            </a:r>
            <a:endParaRPr lang="en-US" altLang="en-US" sz="2800" kern="1200" dirty="0"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spcBef>
                <a:spcPct val="0"/>
              </a:spcBef>
              <a:buClr>
                <a:srgbClr val="D7181E"/>
              </a:buClr>
              <a:buFontTx/>
              <a:buNone/>
              <a:defRPr/>
            </a:pPr>
            <a:endParaRPr lang="en-US" altLang="en-US" sz="2800" kern="1200" dirty="0">
              <a:cs typeface="Arial" panose="020B0604020202020204" pitchFamily="34" charset="0"/>
            </a:endParaRPr>
          </a:p>
          <a:p>
            <a:pPr marL="350838" indent="-350838">
              <a:lnSpc>
                <a:spcPct val="90000"/>
              </a:lnSpc>
              <a:spcBef>
                <a:spcPct val="0"/>
              </a:spcBef>
              <a:buClr>
                <a:srgbClr val="D7181E"/>
              </a:buClr>
              <a:buFont typeface="Wingdings" panose="05000000000000000000" pitchFamily="2" charset="2"/>
              <a:buChar char="n"/>
              <a:defRPr/>
            </a:pPr>
            <a:r>
              <a:rPr lang="en-US" altLang="en-US" sz="2800" kern="1200" dirty="0">
                <a:cs typeface="Arial" panose="020B0604020202020204" pitchFamily="34" charset="0"/>
              </a:rPr>
              <a:t>Find and sketch the vertical asymptotes of the graph of a function</a:t>
            </a:r>
            <a:r>
              <a:rPr lang="en-US" altLang="en-US" sz="2800" kern="1200" dirty="0" smtClean="0">
                <a:cs typeface="Arial" panose="020B0604020202020204" pitchFamily="34" charset="0"/>
              </a:rPr>
              <a:t>.</a:t>
            </a:r>
            <a:endParaRPr lang="en-US" altLang="en-US" sz="2800" kern="1200" dirty="0">
              <a:cs typeface="Arial" panose="020B0604020202020204" pitchFamily="34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547688" y="323850"/>
            <a:ext cx="82264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</a:rPr>
              <a:t>Objectives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3198813"/>
            <a:ext cx="8226425" cy="914400"/>
          </a:xfrm>
        </p:spPr>
        <p:txBody>
          <a:bodyPr/>
          <a:lstStyle/>
          <a:p>
            <a:pPr marL="350838" indent="-350838" algn="ctr">
              <a:spcBef>
                <a:spcPct val="50000"/>
              </a:spcBef>
              <a:buClr>
                <a:srgbClr val="009BAE"/>
              </a:buClr>
              <a:buFont typeface="Wingdings" panose="05000000000000000000" pitchFamily="2" charset="2"/>
              <a:buNone/>
              <a:defRPr/>
            </a:pPr>
            <a:r>
              <a:rPr lang="en-US" altLang="en-US" sz="4000" kern="1200" dirty="0">
                <a:cs typeface="Arial" panose="020B0604020202020204" pitchFamily="34" charset="0"/>
              </a:rPr>
              <a:t>Infinite Limits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370013"/>
            <a:ext cx="8229600" cy="5256212"/>
          </a:xfrm>
          <a:noFill/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 smtClean="0"/>
              <a:t>Consider the function </a:t>
            </a:r>
            <a:r>
              <a:rPr lang="en-US" altLang="en-US" sz="2400" i="1" smtClean="0"/>
              <a:t>f</a:t>
            </a:r>
            <a:r>
              <a:rPr lang="en-US" altLang="en-US" sz="2400" smtClean="0"/>
              <a:t>(</a:t>
            </a:r>
            <a:r>
              <a:rPr lang="en-US" altLang="en-US" sz="2400" i="1" smtClean="0"/>
              <a:t>x</a:t>
            </a:r>
            <a:r>
              <a:rPr lang="en-US" altLang="en-US" sz="2400" smtClean="0"/>
              <a:t>)= 3/(</a:t>
            </a:r>
            <a:r>
              <a:rPr lang="en-US" altLang="en-US" sz="2400" i="1" smtClean="0"/>
              <a:t>x</a:t>
            </a:r>
            <a:r>
              <a:rPr lang="en-US" altLang="en-US" sz="2400" smtClean="0"/>
              <a:t> – 2). From Figure 1.38 and the table, you can see that </a:t>
            </a:r>
            <a:r>
              <a:rPr lang="en-US" altLang="en-US" sz="2400" i="1" smtClean="0"/>
              <a:t>f</a:t>
            </a:r>
            <a:r>
              <a:rPr lang="en-US" altLang="en-US" sz="2400" smtClean="0"/>
              <a:t>(</a:t>
            </a:r>
            <a:r>
              <a:rPr lang="en-US" altLang="en-US" sz="2400" i="1" smtClean="0"/>
              <a:t>x</a:t>
            </a:r>
            <a:r>
              <a:rPr lang="en-US" altLang="en-US" sz="2400" smtClean="0"/>
              <a:t>) </a:t>
            </a:r>
            <a:r>
              <a:rPr lang="en-US" altLang="en-US" sz="2400" i="1" smtClean="0"/>
              <a:t>decreases without bound </a:t>
            </a:r>
            <a:r>
              <a:rPr lang="en-US" altLang="en-US" sz="2400" smtClean="0"/>
              <a:t>as </a:t>
            </a:r>
            <a:r>
              <a:rPr lang="en-US" altLang="en-US" sz="2400" i="1" smtClean="0"/>
              <a:t>x</a:t>
            </a:r>
            <a:r>
              <a:rPr lang="en-US" altLang="en-US" sz="2400" smtClean="0"/>
              <a:t> approaches 2 from the left, and </a:t>
            </a:r>
            <a:r>
              <a:rPr lang="en-US" altLang="en-US" sz="2400" i="1" smtClean="0"/>
              <a:t>f</a:t>
            </a:r>
            <a:r>
              <a:rPr lang="en-US" altLang="en-US" sz="2400" smtClean="0"/>
              <a:t>(</a:t>
            </a:r>
            <a:r>
              <a:rPr lang="en-US" altLang="en-US" sz="2400" i="1" smtClean="0"/>
              <a:t>x</a:t>
            </a:r>
            <a:r>
              <a:rPr lang="en-US" altLang="en-US" sz="2400" smtClean="0"/>
              <a:t>) </a:t>
            </a:r>
            <a:r>
              <a:rPr lang="en-US" altLang="en-US" sz="2400" i="1" smtClean="0"/>
              <a:t>increases without bound </a:t>
            </a:r>
            <a:r>
              <a:rPr lang="en-US" altLang="en-US" sz="2400" smtClean="0"/>
              <a:t>as </a:t>
            </a:r>
            <a:r>
              <a:rPr lang="en-US" altLang="en-US" sz="2400" i="1" smtClean="0"/>
              <a:t>x</a:t>
            </a:r>
            <a:r>
              <a:rPr lang="en-US" altLang="en-US" sz="2400" smtClean="0"/>
              <a:t> approaches 2 from the right. 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547688" y="319088"/>
            <a:ext cx="82264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</a:rPr>
              <a:t>Infinite Limits</a:t>
            </a:r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6775450" y="5791200"/>
            <a:ext cx="9969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Figure 1.38</a:t>
            </a:r>
          </a:p>
        </p:txBody>
      </p:sp>
      <p:pic>
        <p:nvPicPr>
          <p:cNvPr id="8197" name="Picture 7" descr="The image contains a visual representation and a caption. Visual representation. A function in two parts labeled f(x) = 3/(x minus 2) is graphed on the x y coordinate plane. The first part is a curve that enters the left side of the viewing window in the third quadrant just below the negative x axis, goes down and to the right with increasing steepness, passes through the negative y axis at (0, negative 1.5), approaches but never crosses the vertical dashed line x = 2 in the fourth quadrant, and exits the bottom of the viewing window. The second part is a curve that enters the top of the viewing window in the first quadrant just to the right of the vertical dashed line x = 2, goes down and to the right with decreasing steepness, passes through (3, 3), and exits the right side of the viewing window just above the positive x axis. 3/(x minus 2) right arrow negative infinity as x right arrow 2^negative. 3/(x minus 2) right arrow infinity as x right arrow 2^+. Caption. f(x) increases and decreases without bound as x approaches 2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3095625"/>
            <a:ext cx="2505075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 descr="The table lists the values of x and the corresponding values of f(x). f(x) = negative 6 when x = 1.5. f(x) = negative 30 when x = 1.9. f(x) = negative 300 when x = 1.99. f(x) = negative 3000 when x = 1.999. f(x) is a question mark when x = 2. f(x) = 3000 when x = 2.001. f(x) = 300 when x = 2.01. f(x) = 30 when x = 2.1. f(x) = 6 when x = 2.5. f(x) decreases without bound when x approaches 2 from the left. f(x) increases without bound when x approaches 2 from the righ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444875"/>
            <a:ext cx="5248275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0013"/>
            <a:ext cx="8229600" cy="5256212"/>
          </a:xfrm>
          <a:noFill/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 smtClean="0"/>
              <a:t>This behavior is denoted as</a:t>
            </a:r>
          </a:p>
          <a:p>
            <a:pPr marL="0" indent="0" eaLnBrk="1" hangingPunct="1">
              <a:buFontTx/>
              <a:buNone/>
            </a:pPr>
            <a:endParaRPr lang="en-US" altLang="en-US" sz="2400" smtClean="0"/>
          </a:p>
          <a:p>
            <a:pPr marL="0" indent="0" eaLnBrk="1" hangingPunct="1">
              <a:buFontTx/>
              <a:buNone/>
            </a:pPr>
            <a:endParaRPr lang="en-US" altLang="en-US" sz="2400" smtClean="0"/>
          </a:p>
          <a:p>
            <a:pPr marL="0" indent="0" eaLnBrk="1" hangingPunct="1">
              <a:buFontTx/>
              <a:buNone/>
            </a:pPr>
            <a:endParaRPr lang="en-US" altLang="en-US" sz="2400" smtClean="0"/>
          </a:p>
          <a:p>
            <a:pPr marL="0" indent="0" eaLnBrk="1" hangingPunct="1">
              <a:buFontTx/>
              <a:buNone/>
            </a:pPr>
            <a:endParaRPr lang="en-US" altLang="en-US" sz="2400" smtClean="0"/>
          </a:p>
          <a:p>
            <a:pPr marL="0" indent="0" eaLnBrk="1" hangingPunct="1">
              <a:buFontTx/>
              <a:buNone/>
            </a:pPr>
            <a:endParaRPr lang="en-US" altLang="en-US" sz="2400" smtClean="0"/>
          </a:p>
          <a:p>
            <a:pPr marL="0" indent="0" eaLnBrk="1" hangingPunct="1">
              <a:buFontTx/>
              <a:buNone/>
            </a:pPr>
            <a:endParaRPr lang="en-US" altLang="en-US" sz="1000" smtClean="0"/>
          </a:p>
          <a:p>
            <a:pPr marL="0" indent="0" eaLnBrk="1" hangingPunct="1">
              <a:buFontTx/>
              <a:buNone/>
            </a:pPr>
            <a:r>
              <a:rPr lang="en-US" altLang="en-US" sz="2400" smtClean="0"/>
              <a:t>The symbols                      refer to positive infinite and negative infinity, respectively.</a:t>
            </a:r>
          </a:p>
          <a:p>
            <a:pPr marL="0" indent="0" eaLnBrk="1" hangingPunct="1">
              <a:buFontTx/>
              <a:buNone/>
            </a:pPr>
            <a:endParaRPr lang="en-US" altLang="en-US" sz="2400" smtClean="0"/>
          </a:p>
          <a:p>
            <a:pPr marL="0" indent="0" eaLnBrk="1" hangingPunct="1">
              <a:buFontTx/>
              <a:buNone/>
            </a:pPr>
            <a:r>
              <a:rPr lang="en-US" altLang="en-US" sz="2400" smtClean="0"/>
              <a:t>These symbols do not represent real numbers. They are convenient symbols used to describe unbounded conditions more concisely. </a:t>
            </a: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547688" y="319088"/>
            <a:ext cx="82264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</a:rPr>
              <a:t>Infinite Limits</a:t>
            </a:r>
          </a:p>
        </p:txBody>
      </p:sp>
      <p:pic>
        <p:nvPicPr>
          <p:cNvPr id="9220" name="Picture 8" descr="infinity and negative infinity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0775" y="4276725"/>
            <a:ext cx="1590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7" descr="(item 1). lim_(x right arrow 2^negative) (3/(x minus 2)) = negative infinity. f(x) decreases without bound as x approaches 2 from the left. (item 2). lim_(x right arrow 2^+) (3/(x minus 2)) = infinity. f(x) increases without bound as x approaches 2 from the right.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133600"/>
            <a:ext cx="7996238" cy="172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13700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altLang="en-US" sz="2400" kern="0" dirty="0" smtClean="0"/>
              <a:t>A limit in which </a:t>
            </a:r>
            <a:r>
              <a:rPr lang="en-US" altLang="en-US" sz="2400" i="1" kern="0" dirty="0" smtClean="0"/>
              <a:t>f</a:t>
            </a:r>
            <a:r>
              <a:rPr lang="en-US" altLang="en-US" sz="2400" kern="0" dirty="0" smtClean="0"/>
              <a:t>(</a:t>
            </a:r>
            <a:r>
              <a:rPr lang="en-US" altLang="en-US" sz="2400" i="1" kern="0" dirty="0" smtClean="0"/>
              <a:t>x</a:t>
            </a:r>
            <a:r>
              <a:rPr lang="en-US" altLang="en-US" sz="2400" kern="0" dirty="0" smtClean="0"/>
              <a:t>) increases or decreases without bound as </a:t>
            </a:r>
            <a:r>
              <a:rPr lang="en-US" altLang="en-US" sz="2400" i="1" kern="0" dirty="0" smtClean="0"/>
              <a:t>x </a:t>
            </a:r>
            <a:r>
              <a:rPr lang="en-US" altLang="en-US" sz="2400" kern="0" dirty="0" smtClean="0"/>
              <a:t>approaches </a:t>
            </a:r>
            <a:r>
              <a:rPr lang="en-US" altLang="en-US" sz="2400" i="1" kern="0" dirty="0" smtClean="0"/>
              <a:t>c</a:t>
            </a:r>
            <a:r>
              <a:rPr lang="en-US" altLang="en-US" sz="2400" kern="0" dirty="0" smtClean="0"/>
              <a:t> is called an </a:t>
            </a:r>
            <a:r>
              <a:rPr lang="en-US" altLang="en-US" sz="2400" b="1" kern="0" dirty="0" smtClean="0"/>
              <a:t>infinite limit.</a:t>
            </a:r>
            <a:endParaRPr lang="en-US" altLang="en-US" sz="2400" kern="0" dirty="0" smtClean="0"/>
          </a:p>
        </p:txBody>
      </p:sp>
      <p:sp>
        <p:nvSpPr>
          <p:cNvPr id="10243" name="Rectangle 6"/>
          <p:cNvSpPr>
            <a:spLocks noChangeArrowheads="1"/>
          </p:cNvSpPr>
          <p:nvPr/>
        </p:nvSpPr>
        <p:spPr bwMode="auto">
          <a:xfrm>
            <a:off x="6916738" y="5680075"/>
            <a:ext cx="9985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Figure 1.39</a:t>
            </a:r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547688" y="319088"/>
            <a:ext cx="82264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</a:rPr>
              <a:t>Infinite Limits</a:t>
            </a:r>
          </a:p>
        </p:txBody>
      </p:sp>
      <p:pic>
        <p:nvPicPr>
          <p:cNvPr id="10245" name="Picture 4" descr="The image contains a visual representation and a caption. Visual representation. A function in two parts is graphed on the x y coordinate plane. The graph is symmetric with regard to the vertical dashed line x = c. The first part is a curve that enters the left side of the viewing window in the second quadrant just above the negative x axis, goes up and to the right with increasing steepness, passes through the positive y axis, approaches but never crosses the vertical dashed line x = c in the first quadrant, and exits the top of the viewing window. The second part is a curve that enters the top of the viewing window in the first quadrant just to the right of the vertical dashed line x = c, goes down and to the right with decreasing steepness, and exits the right of the viewing window just above the positive x axis. A horizontal dashed line y = M intersects the curves at a point. A vertical dashed line is graphed passing through the intersections. The horizontal distance between the two points of intersection on the curve and the vertical dashed line x = c is delta. Caption. lim_(x right arrow c) (f(x)) = infinite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2905125"/>
            <a:ext cx="2619375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1" descr="Definition of infinity limits. Let f be a function that is defined at every real number in some open interval containing c, except possibly at c itself. The statement lim_(x right arrow c) (f(x)) = infinity means that for each M &gt; 0 there exists a delta &gt; 0 such that f(x) &gt; M whenever 0 &lt; abs(x minus c) &lt; delta, see Figure 1.39. Similarly, the statement lim_(x right arrow c) (f(x)) = negative infinity means that for each N &lt; 0 there exists a delta &gt; 0 such that f(x) &lt; N whenever 0 &lt; abs(x minus c) &lt; delta. To define the infinite limit from the left, replace 0 &lt; abs(x minus c) &lt; delta by c minus delta &lt; x &lt; c. To define the infinite limit from the right, replace 0 &lt; abs(x minus c) &lt; delta by c &lt; x &lt; c + delta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" y="2557463"/>
            <a:ext cx="5530850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Rectangle 2"/>
          <p:cNvSpPr>
            <a:spLocks noChangeArrowheads="1"/>
          </p:cNvSpPr>
          <p:nvPr/>
        </p:nvSpPr>
        <p:spPr bwMode="auto">
          <a:xfrm>
            <a:off x="6802438" y="5419725"/>
            <a:ext cx="11699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IN" altLang="en-US" sz="1400"/>
              <a:t>Infinite limits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6425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2600" smtClean="0">
                <a:solidFill>
                  <a:schemeClr val="bg1"/>
                </a:solidFill>
              </a:rPr>
              <a:t>Example 1 – </a:t>
            </a:r>
            <a:r>
              <a:rPr lang="en-US" altLang="en-US" sz="2600" i="1" smtClean="0">
                <a:solidFill>
                  <a:schemeClr val="bg1"/>
                </a:solidFill>
              </a:rPr>
              <a:t>Determining Infinite Limits from a Graph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0013"/>
            <a:ext cx="8229600" cy="5256212"/>
          </a:xfrm>
          <a:noFill/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 smtClean="0"/>
              <a:t>Determine the limit of each function shown in Figure 1.40 as </a:t>
            </a:r>
            <a:r>
              <a:rPr lang="en-US" altLang="en-US" sz="2400" i="1" smtClean="0"/>
              <a:t>x</a:t>
            </a:r>
            <a:r>
              <a:rPr lang="en-US" altLang="en-US" sz="2400" smtClean="0"/>
              <a:t> approaches 1 from the left and from the right.</a:t>
            </a:r>
          </a:p>
          <a:p>
            <a:pPr marL="0" indent="0" eaLnBrk="1" hangingPunct="1">
              <a:buFontTx/>
              <a:buNone/>
            </a:pPr>
            <a:r>
              <a:rPr lang="en-US" altLang="en-US" smtClean="0"/>
              <a:t> </a:t>
            </a:r>
          </a:p>
          <a:p>
            <a:pPr marL="0" indent="0" eaLnBrk="1" hangingPunct="1">
              <a:buFontTx/>
              <a:buNone/>
            </a:pPr>
            <a:r>
              <a:rPr lang="en-US" altLang="en-US" sz="2400" smtClean="0"/>
              <a:t>                                                   </a:t>
            </a:r>
          </a:p>
        </p:txBody>
      </p:sp>
      <p:sp>
        <p:nvSpPr>
          <p:cNvPr id="11268" name="Rectangle 12"/>
          <p:cNvSpPr>
            <a:spLocks noChangeArrowheads="1"/>
          </p:cNvSpPr>
          <p:nvPr/>
        </p:nvSpPr>
        <p:spPr bwMode="auto">
          <a:xfrm>
            <a:off x="4338638" y="6096000"/>
            <a:ext cx="9985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Figure 1.40</a:t>
            </a:r>
          </a:p>
        </p:txBody>
      </p:sp>
      <p:pic>
        <p:nvPicPr>
          <p:cNvPr id="11269" name="Picture 14" descr="The figure has two parts labeled (a) and (b). Each graph has an asymptote at x = 1. Part (a). A function in two parts labeled f(x) = 1/((x minus 1)^2) is graphed on the x y coordinate plane. The graph is symmetric with regard to the vertical dashed line x = 1. The first part is a curve that enters the left side of the viewing window in the second quadrant just above the negative x axis, goes up and to the right with increasing steepness, passes through the positive y axis at (0, 1), approaches but never crosses the vertical dashed line x = 1 in the first quadrant, and exits the top of the viewing window. The second part is a curve that enters the top of the viewing window in the first quadrant just to the right of the vertical dashed line x = 1, goes down and to the right with decreasing steepness, passes through (2, 1), and exits the right of the viewing window just above the positive x axis. Part (b). A function in two parts labeled f(x) = (negative 1)/(x minus 1) is graphed on the x y coordinate plane. The graph is symmetric with regard to the point (1, 0) on the positive x axis. The first part is a curve that enters the left side of the viewing window in the second quadrant just above the negative x axis, goes up and to the right with increasing steepness, passes through the positive y axis at (0, 1), approaches but never crosses the vertical dashed line x = 1 in the first quadrant, and exits the top of the viewing window. The second part is a curve that enters the bottom of the viewing window in the fourth quadrant just to the right of the vertical dashed line x = 1, goes up and to the right with decreasing steepness, passes through (2, negative 1), and exits the right of the viewing window just below the positive x axi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775" y="2667000"/>
            <a:ext cx="5991225" cy="31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8229600" cy="685800"/>
          </a:xfrm>
          <a:noFill/>
        </p:spPr>
        <p:txBody>
          <a:bodyPr/>
          <a:lstStyle/>
          <a:p>
            <a:pPr algn="l" eaLnBrk="1" hangingPunct="1"/>
            <a:r>
              <a:rPr lang="en-US" altLang="en-US" sz="4000" smtClean="0">
                <a:solidFill>
                  <a:schemeClr val="bg1"/>
                </a:solidFill>
              </a:rPr>
              <a:t>Example 1(a) – </a:t>
            </a:r>
            <a:r>
              <a:rPr lang="en-US" altLang="en-US" sz="4000" i="1" smtClean="0">
                <a:solidFill>
                  <a:schemeClr val="bg1"/>
                </a:solidFill>
              </a:rPr>
              <a:t>Solution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256213"/>
          </a:xfrm>
          <a:noFill/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 smtClean="0"/>
              <a:t>When </a:t>
            </a:r>
            <a:r>
              <a:rPr lang="en-US" altLang="en-US" sz="2400" i="1" smtClean="0"/>
              <a:t>x </a:t>
            </a:r>
            <a:r>
              <a:rPr lang="en-US" altLang="en-US" sz="2400" smtClean="0"/>
              <a:t>approaches 1 from the left or the right, (</a:t>
            </a:r>
            <a:r>
              <a:rPr lang="en-US" altLang="en-US" sz="2400" i="1" smtClean="0"/>
              <a:t>x –</a:t>
            </a:r>
            <a:r>
              <a:rPr lang="en-US" altLang="en-US" sz="2400" smtClean="0"/>
              <a:t> 1)</a:t>
            </a:r>
            <a:r>
              <a:rPr lang="en-US" altLang="en-US" sz="2400" baseline="30000" smtClean="0"/>
              <a:t>2 </a:t>
            </a:r>
            <a:r>
              <a:rPr lang="en-US" altLang="en-US" sz="2400" smtClean="0"/>
              <a:t>is a small positive number.</a:t>
            </a:r>
          </a:p>
          <a:p>
            <a:pPr marL="0" indent="0" eaLnBrk="1" hangingPunct="1">
              <a:buFontTx/>
              <a:buNone/>
            </a:pPr>
            <a:endParaRPr lang="en-US" altLang="en-US" sz="2400" smtClean="0"/>
          </a:p>
          <a:p>
            <a:pPr marL="0" indent="0" eaLnBrk="1" hangingPunct="1">
              <a:buFontTx/>
              <a:buNone/>
            </a:pPr>
            <a:r>
              <a:rPr lang="en-US" altLang="en-US" sz="2400" smtClean="0"/>
              <a:t>Thus, the quotient 1/(</a:t>
            </a:r>
            <a:r>
              <a:rPr lang="en-US" altLang="en-US" sz="2400" i="1" smtClean="0"/>
              <a:t>x –</a:t>
            </a:r>
            <a:r>
              <a:rPr lang="en-US" altLang="en-US" sz="2400" smtClean="0"/>
              <a:t> 1)</a:t>
            </a:r>
            <a:r>
              <a:rPr lang="en-US" altLang="en-US" sz="2400" baseline="30000" smtClean="0"/>
              <a:t>2</a:t>
            </a:r>
            <a:r>
              <a:rPr lang="en-US" altLang="en-US" sz="2400" smtClean="0"/>
              <a:t> is a large positive number, and </a:t>
            </a:r>
            <a:r>
              <a:rPr lang="en-US" altLang="en-US" sz="2400" i="1" smtClean="0"/>
              <a:t>f(x) </a:t>
            </a:r>
            <a:r>
              <a:rPr lang="en-US" altLang="en-US" sz="2400" smtClean="0"/>
              <a:t>approaches infinity from each side of </a:t>
            </a:r>
            <a:r>
              <a:rPr lang="en-US" altLang="en-US" sz="2400" i="1" smtClean="0"/>
              <a:t>x =</a:t>
            </a:r>
            <a:r>
              <a:rPr lang="en-US" altLang="en-US" sz="2400" smtClean="0"/>
              <a:t> 1.</a:t>
            </a:r>
            <a:br>
              <a:rPr lang="en-US" altLang="en-US" sz="2400" smtClean="0"/>
            </a:br>
            <a:r>
              <a:rPr lang="en-US" altLang="en-US" sz="2400" smtClean="0"/>
              <a:t>So, you can conclude that                                                 </a:t>
            </a:r>
          </a:p>
        </p:txBody>
      </p:sp>
      <p:sp>
        <p:nvSpPr>
          <p:cNvPr id="72719" name="Rectangle 15"/>
          <p:cNvSpPr>
            <a:spLocks noChangeArrowheads="1"/>
          </p:cNvSpPr>
          <p:nvPr/>
        </p:nvSpPr>
        <p:spPr bwMode="auto">
          <a:xfrm>
            <a:off x="457200" y="5181600"/>
            <a:ext cx="518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Figure 1.40(a) confirms this analysis</a:t>
            </a:r>
            <a:r>
              <a:rPr lang="en-US" altLang="en-US" sz="1800"/>
              <a:t>.</a:t>
            </a:r>
          </a:p>
        </p:txBody>
      </p:sp>
      <p:sp>
        <p:nvSpPr>
          <p:cNvPr id="72720" name="Rectangle 16"/>
          <p:cNvSpPr>
            <a:spLocks noChangeArrowheads="1"/>
          </p:cNvSpPr>
          <p:nvPr/>
        </p:nvSpPr>
        <p:spPr bwMode="auto">
          <a:xfrm>
            <a:off x="6629400" y="6249988"/>
            <a:ext cx="1184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/>
              <a:t>Figure 1.40(a)</a:t>
            </a:r>
          </a:p>
        </p:txBody>
      </p:sp>
      <p:pic>
        <p:nvPicPr>
          <p:cNvPr id="13318" name="Picture 19" descr="lim_(x right arrow 1) (1/((x minus 1)^2)) = infinity. Limit from each side is infinity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191000"/>
            <a:ext cx="528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20" descr="A function in two parts labeled f(x) = 1/((x minus 1)^2) is graphed on the x y coordinate plane. The graph is symmetric with regard to the vertical dashed line x = 1. The first part is a curve that enters the left side of the viewing window in the second quadrant just above the negative x axis, goes up and to the right with increasing steepness, passes through the positive y axis at (0, 1), approaches but never crosses the vertical dashed line x = 1 in the first quadrant, and exits the top of the viewing window. The second part is a curve that enters the top of the viewing window in the first quadrant just to the right of the vertical dashed line x = 1, goes down and to the right with decreasing steepness, passes through (2, 1), and exits the right of the viewing window just above the positive x axis.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01" b="16364"/>
          <a:stretch>
            <a:fillRect/>
          </a:stretch>
        </p:blipFill>
        <p:spPr bwMode="auto">
          <a:xfrm>
            <a:off x="5867400" y="3532188"/>
            <a:ext cx="2743200" cy="233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5688013" y="5945188"/>
            <a:ext cx="3151187" cy="3063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IN" sz="1400" dirty="0">
                <a:latin typeface="+mj-lt"/>
              </a:rPr>
              <a:t>The graph has an asymptote at </a:t>
            </a:r>
            <a:r>
              <a:rPr lang="en-IN" sz="1400" i="1" dirty="0">
                <a:latin typeface="+mj-lt"/>
              </a:rPr>
              <a:t>x </a:t>
            </a:r>
            <a:r>
              <a:rPr lang="en-IN" sz="1400" dirty="0">
                <a:latin typeface="+mj-lt"/>
              </a:rPr>
              <a:t>= 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27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2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72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2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27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2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72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2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9" grpId="0"/>
      <p:bldP spid="72720" grpId="0"/>
      <p:bldP spid="8" grpId="0"/>
    </p:bldLst>
  </p:timing>
</p:sld>
</file>

<file path=ppt/theme/theme1.xml><?xml version="1.0" encoding="utf-8"?>
<a:theme xmlns:a="http://schemas.openxmlformats.org/drawingml/2006/main" name="Larsoen_master slide">
  <a:themeElements>
    <a:clrScheme name="Larsoen_master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soen_master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rsoen_master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oen_master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oen_master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oen_master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oen_master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oen_master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soen_master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Larsoen_master slide</Template>
  <TotalTime>1548</TotalTime>
  <Words>670</Words>
  <Application>Microsoft Office PowerPoint</Application>
  <PresentationFormat>On-screen Show (4:3)</PresentationFormat>
  <Paragraphs>133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Larsoen_master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 1 – Determining Infinite Limits from a Graph</vt:lpstr>
      <vt:lpstr>Example 1(a) – Solution</vt:lpstr>
      <vt:lpstr>Example 1(b) – Solution</vt:lpstr>
      <vt:lpstr>Example 1(b) – Solution</vt:lpstr>
      <vt:lpstr>Vertical Asymptotes</vt:lpstr>
      <vt:lpstr>Vertical Asymptotes</vt:lpstr>
      <vt:lpstr>Vertical Asymptotes</vt:lpstr>
      <vt:lpstr>Vertical Asymptotes</vt:lpstr>
      <vt:lpstr>Example 2 – Finding Vertical Asymptotes</vt:lpstr>
      <vt:lpstr>Example 2 – Finding Vertical Asymptotes</vt:lpstr>
      <vt:lpstr>Example 2 – Finding Vertical Asymptotes</vt:lpstr>
      <vt:lpstr>Vertical Asymptotes</vt:lpstr>
      <vt:lpstr>Example 5 – Determining Limits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ssharma</dc:creator>
  <cp:lastModifiedBy>Masilla, Anjappan</cp:lastModifiedBy>
  <cp:revision>378</cp:revision>
  <dcterms:created xsi:type="dcterms:W3CDTF">2008-11-21T04:28:28Z</dcterms:created>
  <dcterms:modified xsi:type="dcterms:W3CDTF">2018-08-01T10:56:29Z</dcterms:modified>
</cp:coreProperties>
</file>