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10" r:id="rId2"/>
    <p:sldId id="311" r:id="rId3"/>
    <p:sldId id="256" r:id="rId4"/>
    <p:sldId id="259" r:id="rId5"/>
    <p:sldId id="260" r:id="rId6"/>
    <p:sldId id="301" r:id="rId7"/>
    <p:sldId id="263" r:id="rId8"/>
    <p:sldId id="271" r:id="rId9"/>
    <p:sldId id="312" r:id="rId10"/>
    <p:sldId id="270" r:id="rId11"/>
    <p:sldId id="269" r:id="rId12"/>
    <p:sldId id="272" r:id="rId13"/>
    <p:sldId id="267" r:id="rId14"/>
    <p:sldId id="305" r:id="rId15"/>
    <p:sldId id="266" r:id="rId16"/>
    <p:sldId id="273" r:id="rId17"/>
    <p:sldId id="277" r:id="rId18"/>
    <p:sldId id="276" r:id="rId19"/>
    <p:sldId id="279" r:id="rId20"/>
    <p:sldId id="275" r:id="rId21"/>
    <p:sldId id="274" r:id="rId22"/>
    <p:sldId id="280" r:id="rId23"/>
    <p:sldId id="281" r:id="rId24"/>
    <p:sldId id="283" r:id="rId25"/>
    <p:sldId id="302" r:id="rId26"/>
    <p:sldId id="303" r:id="rId27"/>
    <p:sldId id="284" r:id="rId28"/>
    <p:sldId id="291" r:id="rId29"/>
    <p:sldId id="290" r:id="rId30"/>
    <p:sldId id="314" r:id="rId31"/>
    <p:sldId id="313" r:id="rId32"/>
    <p:sldId id="289" r:id="rId33"/>
    <p:sldId id="288" r:id="rId34"/>
    <p:sldId id="285" r:id="rId35"/>
    <p:sldId id="287" r:id="rId36"/>
    <p:sldId id="286" r:id="rId37"/>
    <p:sldId id="308" r:id="rId38"/>
    <p:sldId id="307" r:id="rId39"/>
    <p:sldId id="295" r:id="rId40"/>
    <p:sldId id="294" r:id="rId41"/>
    <p:sldId id="298" r:id="rId42"/>
    <p:sldId id="296" r:id="rId43"/>
    <p:sldId id="309"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FF3399"/>
    <a:srgbClr val="CC0099"/>
    <a:srgbClr val="009BAE"/>
    <a:srgbClr val="0099AC"/>
    <a:srgbClr val="007DBC"/>
    <a:srgbClr val="007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7" autoAdjust="0"/>
    <p:restoredTop sz="96187" autoAdjust="0"/>
  </p:normalViewPr>
  <p:slideViewPr>
    <p:cSldViewPr>
      <p:cViewPr varScale="1">
        <p:scale>
          <a:sx n="92" d="100"/>
          <a:sy n="92" d="100"/>
        </p:scale>
        <p:origin x="-3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3B3162C-A8B3-44E7-8E1B-5CCD1338D286}" type="slidenum">
              <a:rPr lang="en-US" altLang="en-US"/>
              <a:pPr/>
              <a:t>‹#›</a:t>
            </a:fld>
            <a:endParaRPr lang="en-US" altLang="en-US"/>
          </a:p>
        </p:txBody>
      </p:sp>
    </p:spTree>
    <p:extLst>
      <p:ext uri="{BB962C8B-B14F-4D97-AF65-F5344CB8AC3E}">
        <p14:creationId xmlns:p14="http://schemas.microsoft.com/office/powerpoint/2010/main" val="1914224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601EE9E-4EC6-4BC4-A922-3F9DA5B3E6C1}" type="slidenum">
              <a:rPr lang="en-US" altLang="en-US"/>
              <a:pPr/>
              <a:t>2</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403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5043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75"/>
            <a:ext cx="2057400" cy="5665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0375"/>
            <a:ext cx="6019800" cy="5665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568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5150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3139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5721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9087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3452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5614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4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99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ounded Rectangle 9"/>
          <p:cNvSpPr/>
          <p:nvPr userDrawn="1"/>
        </p:nvSpPr>
        <p:spPr bwMode="auto">
          <a:xfrm>
            <a:off x="223838" y="304800"/>
            <a:ext cx="8839200" cy="727075"/>
          </a:xfrm>
          <a:prstGeom prst="roundRect">
            <a:avLst/>
          </a:prstGeom>
          <a:solidFill>
            <a:srgbClr val="F51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2"/>
          <p:cNvSpPr>
            <a:spLocks noGrp="1" noChangeArrowheads="1"/>
          </p:cNvSpPr>
          <p:nvPr>
            <p:ph type="title"/>
          </p:nvPr>
        </p:nvSpPr>
        <p:spPr bwMode="auto">
          <a:xfrm>
            <a:off x="457200" y="46037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endParaRPr lang="en-US"/>
          </a:p>
        </p:txBody>
      </p:sp>
      <p:sp>
        <p:nvSpPr>
          <p:cNvPr id="1034" name="Text Box 10"/>
          <p:cNvSpPr txBox="1">
            <a:spLocks noChangeArrowheads="1"/>
          </p:cNvSpPr>
          <p:nvPr userDrawn="1"/>
        </p:nvSpPr>
        <p:spPr bwMode="auto">
          <a:xfrm>
            <a:off x="8610600" y="6167438"/>
            <a:ext cx="447675" cy="641350"/>
          </a:xfrm>
          <a:prstGeom prst="rect">
            <a:avLst/>
          </a:prstGeom>
          <a:noFill/>
          <a:ln w="9525">
            <a:noFill/>
            <a:miter lim="800000"/>
            <a:headEnd/>
            <a:tailEnd/>
          </a:ln>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fld id="{A26778EE-A893-4BE7-9CE2-D7C3F0BF0A56}" type="slidenum">
              <a:rPr lang="en-US" altLang="en-US"/>
              <a:pPr eaLnBrk="1" hangingPunct="1">
                <a:spcBef>
                  <a:spcPct val="50000"/>
                </a:spcBef>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2209800" y="533400"/>
            <a:ext cx="681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IN" altLang="en-US" sz="4000" b="1">
                <a:cs typeface="Arial" pitchFamily="34" charset="0"/>
              </a:rPr>
              <a:t>Limits and Their Properties</a:t>
            </a:r>
            <a:endParaRPr lang="en-US" altLang="en-US" sz="4000" b="1">
              <a:cs typeface="Arial" pitchFamily="34" charset="0"/>
            </a:endParaRPr>
          </a:p>
        </p:txBody>
      </p:sp>
      <p:sp>
        <p:nvSpPr>
          <p:cNvPr id="3076" name="Text Box 4"/>
          <p:cNvSpPr txBox="1">
            <a:spLocks noChangeArrowheads="1"/>
          </p:cNvSpPr>
          <p:nvPr/>
        </p:nvSpPr>
        <p:spPr bwMode="auto">
          <a:xfrm>
            <a:off x="704850" y="292100"/>
            <a:ext cx="10477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8000" b="1">
                <a:solidFill>
                  <a:schemeClr val="bg1"/>
                </a:solidFill>
              </a:rPr>
              <a:t>P</a:t>
            </a:r>
          </a:p>
        </p:txBody>
      </p:sp>
      <p:sp>
        <p:nvSpPr>
          <p:cNvPr id="3077" name="Text Box 5"/>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
        <p:nvSpPr>
          <p:cNvPr id="3078" name="Text Box 4"/>
          <p:cNvSpPr txBox="1">
            <a:spLocks noChangeArrowheads="1"/>
          </p:cNvSpPr>
          <p:nvPr/>
        </p:nvSpPr>
        <p:spPr bwMode="auto">
          <a:xfrm>
            <a:off x="1139825" y="293688"/>
            <a:ext cx="53657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8000" b="1">
                <a:solidFill>
                  <a:srgbClr val="E72D36"/>
                </a:solidFill>
              </a:rPr>
              <a:t>1</a:t>
            </a:r>
          </a:p>
        </p:txBody>
      </p:sp>
      <p:pic>
        <p:nvPicPr>
          <p:cNvPr id="3079" name="Picture 2" descr="Cover p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447800"/>
            <a:ext cx="7939087"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5613" y="1370013"/>
            <a:ext cx="8226425" cy="5256212"/>
          </a:xfrm>
          <a:noFill/>
        </p:spPr>
        <p:txBody>
          <a:bodyPr/>
          <a:lstStyle/>
          <a:p>
            <a:pPr marL="0" indent="0" eaLnBrk="1" hangingPunct="1">
              <a:buFont typeface="Wingdings" pitchFamily="2" charset="2"/>
              <a:buNone/>
            </a:pPr>
            <a:r>
              <a:rPr lang="en-US" altLang="en-US" sz="2400" smtClean="0"/>
              <a:t>The limit (as </a:t>
            </a:r>
            <a:r>
              <a:rPr lang="en-US" altLang="en-US" sz="2400" i="1" smtClean="0"/>
              <a:t>x </a:t>
            </a:r>
            <a:r>
              <a:rPr lang="en-US" altLang="en-US" sz="2400" smtClean="0"/>
              <a:t>approaches</a:t>
            </a:r>
            <a:r>
              <a:rPr lang="en-US" altLang="en-US" sz="2400" i="1" smtClean="0">
                <a:cs typeface="Arial" pitchFamily="34" charset="0"/>
              </a:rPr>
              <a:t> </a:t>
            </a:r>
            <a:r>
              <a:rPr lang="en-US" altLang="en-US" sz="2400" smtClean="0">
                <a:cs typeface="Arial" pitchFamily="34" charset="0"/>
              </a:rPr>
              <a:t>2</a:t>
            </a:r>
            <a:r>
              <a:rPr lang="en-US" altLang="en-US" sz="2400" smtClean="0"/>
              <a:t>) of the </a:t>
            </a:r>
            <a:r>
              <a:rPr lang="en-US" altLang="en-US" sz="2400" i="1" smtClean="0"/>
              <a:t>polynomial function </a:t>
            </a:r>
          </a:p>
          <a:p>
            <a:pPr marL="0" indent="0" eaLnBrk="1" hangingPunct="1">
              <a:buFont typeface="Wingdings" pitchFamily="2" charset="2"/>
              <a:buNone/>
            </a:pPr>
            <a:r>
              <a:rPr lang="en-US" altLang="en-US" sz="2400" i="1" smtClean="0"/>
              <a:t>p</a:t>
            </a:r>
            <a:r>
              <a:rPr lang="en-US" altLang="en-US" sz="2400" smtClean="0"/>
              <a:t>(</a:t>
            </a:r>
            <a:r>
              <a:rPr lang="en-US" altLang="en-US" sz="2400" i="1" smtClean="0"/>
              <a:t>x</a:t>
            </a:r>
            <a:r>
              <a:rPr lang="en-US" altLang="en-US" sz="2400" smtClean="0"/>
              <a:t>) = 4</a:t>
            </a:r>
            <a:r>
              <a:rPr lang="en-US" altLang="en-US" sz="2400" i="1" smtClean="0"/>
              <a:t>x</a:t>
            </a:r>
            <a:r>
              <a:rPr lang="en-US" altLang="en-US" sz="2400" baseline="30000" smtClean="0"/>
              <a:t>2 </a:t>
            </a:r>
            <a:r>
              <a:rPr lang="en-US" altLang="en-US" sz="2400" smtClean="0"/>
              <a:t>+ 3 is simply the value of </a:t>
            </a:r>
            <a:r>
              <a:rPr lang="en-US" altLang="en-US" sz="2400" i="1" smtClean="0"/>
              <a:t>p </a:t>
            </a:r>
            <a:r>
              <a:rPr lang="en-US" altLang="en-US" sz="2400" smtClean="0"/>
              <a:t>at</a:t>
            </a:r>
            <a:r>
              <a:rPr lang="en-US" altLang="en-US" sz="2400" i="1" smtClean="0"/>
              <a:t> x =</a:t>
            </a:r>
            <a:r>
              <a:rPr lang="en-US" altLang="en-US" sz="2400" smtClean="0"/>
              <a:t> 2.</a:t>
            </a:r>
          </a:p>
          <a:p>
            <a:pPr marL="0" indent="0" eaLnBrk="1" hangingPunct="1">
              <a:buFont typeface="Wingdings" pitchFamily="2" charset="2"/>
              <a:buNone/>
            </a:pPr>
            <a:endParaRPr lang="en-US" altLang="en-US" sz="2400" smtClean="0"/>
          </a:p>
          <a:p>
            <a:pPr marL="0" indent="0" eaLnBrk="1" hangingPunct="1">
              <a:buFont typeface="Wingdings" pitchFamily="2" charset="2"/>
              <a:buNone/>
            </a:pPr>
            <a:endParaRPr lang="en-US" altLang="en-US" sz="2400" smtClean="0"/>
          </a:p>
          <a:p>
            <a:pPr marL="0" indent="0" eaLnBrk="1" hangingPunct="1">
              <a:buFont typeface="Wingdings" pitchFamily="2" charset="2"/>
              <a:buNone/>
            </a:pPr>
            <a:endParaRPr lang="en-US" altLang="en-US" sz="2400" smtClean="0"/>
          </a:p>
          <a:p>
            <a:pPr marL="0" indent="0" eaLnBrk="1" hangingPunct="1">
              <a:buFont typeface="Wingdings" pitchFamily="2" charset="2"/>
              <a:buNone/>
            </a:pPr>
            <a:endParaRPr lang="en-US" altLang="en-US" sz="2400" smtClean="0"/>
          </a:p>
          <a:p>
            <a:pPr marL="0" indent="0" eaLnBrk="1" hangingPunct="1">
              <a:buFont typeface="Wingdings" pitchFamily="2" charset="2"/>
              <a:buNone/>
            </a:pPr>
            <a:r>
              <a:rPr lang="en-US" altLang="en-US" sz="2400" smtClean="0"/>
              <a:t>This </a:t>
            </a:r>
            <a:r>
              <a:rPr lang="en-US" altLang="en-US" sz="2400" i="1" smtClean="0"/>
              <a:t>direct substitution </a:t>
            </a:r>
            <a:r>
              <a:rPr lang="en-US" altLang="en-US" sz="2400" smtClean="0"/>
              <a:t>property is valid for all polynomial </a:t>
            </a:r>
          </a:p>
          <a:p>
            <a:pPr marL="0" indent="0" eaLnBrk="1" hangingPunct="1">
              <a:buFont typeface="Wingdings" pitchFamily="2" charset="2"/>
              <a:buNone/>
            </a:pPr>
            <a:r>
              <a:rPr lang="en-US" altLang="en-US" sz="2400" smtClean="0"/>
              <a:t>and rational functions with nonzero denominators.</a:t>
            </a:r>
          </a:p>
          <a:p>
            <a:pPr marL="0" indent="0" eaLnBrk="1" hangingPunct="1">
              <a:buFont typeface="Wingdings" pitchFamily="2" charset="2"/>
              <a:buNone/>
            </a:pPr>
            <a:endParaRPr lang="en-US" altLang="en-US" sz="2400" smtClean="0"/>
          </a:p>
        </p:txBody>
      </p:sp>
      <p:sp>
        <p:nvSpPr>
          <p:cNvPr id="13315" name="Text Box 17"/>
          <p:cNvSpPr txBox="1">
            <a:spLocks noChangeArrowheads="1"/>
          </p:cNvSpPr>
          <p:nvPr/>
        </p:nvSpPr>
        <p:spPr bwMode="auto">
          <a:xfrm>
            <a:off x="547688" y="319088"/>
            <a:ext cx="8310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4000">
                <a:solidFill>
                  <a:schemeClr val="bg1"/>
                </a:solidFill>
              </a:rPr>
              <a:t>Properties of Limits</a:t>
            </a:r>
          </a:p>
        </p:txBody>
      </p:sp>
      <p:pic>
        <p:nvPicPr>
          <p:cNvPr id="13316" name="Picture 18" descr="lim_(x right arrow 2) (p(x)) = p(2) = 4(2^2) + 3 =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743200"/>
            <a:ext cx="45275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3"/>
          <p:cNvSpPr txBox="1">
            <a:spLocks noChangeArrowheads="1"/>
          </p:cNvSpPr>
          <p:nvPr/>
        </p:nvSpPr>
        <p:spPr bwMode="auto">
          <a:xfrm>
            <a:off x="547688" y="319088"/>
            <a:ext cx="8310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4000">
                <a:solidFill>
                  <a:schemeClr val="bg1"/>
                </a:solidFill>
              </a:rPr>
              <a:t>Properties of Limits</a:t>
            </a:r>
          </a:p>
        </p:txBody>
      </p:sp>
      <p:pic>
        <p:nvPicPr>
          <p:cNvPr id="14339" name="Picture 1" descr="Theorem 1.3. Limits of polynomial and rational functions. If p is a polynomial function and c is a real number, then lim_(x right arrow c) (p(x)) = p(c). If r is a rational function given by r(x) = p(x)/q(x) and c is a real number such that q(c) != 0, then lim_(x right arrow c) (r(x)) = r(c) = p(c)/q(c)."/>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738" y="1676400"/>
            <a:ext cx="78105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Text Box 8"/>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10000"/>
              </a:lnSpc>
              <a:spcBef>
                <a:spcPct val="50000"/>
              </a:spcBef>
              <a:buFontTx/>
              <a:buNone/>
            </a:pPr>
            <a:r>
              <a:rPr lang="en-US" altLang="en-US" sz="2400"/>
              <a:t>Find the limit:</a:t>
            </a:r>
          </a:p>
          <a:p>
            <a:pPr eaLnBrk="1" hangingPunct="1">
              <a:lnSpc>
                <a:spcPct val="110000"/>
              </a:lnSpc>
              <a:spcBef>
                <a:spcPct val="50000"/>
              </a:spcBef>
              <a:buFontTx/>
              <a:buNone/>
            </a:pPr>
            <a:endParaRPr lang="en-US" altLang="en-US" sz="2400"/>
          </a:p>
          <a:p>
            <a:pPr eaLnBrk="1" hangingPunct="1">
              <a:lnSpc>
                <a:spcPct val="110000"/>
              </a:lnSpc>
              <a:buFontTx/>
              <a:buNone/>
            </a:pPr>
            <a:r>
              <a:rPr lang="en-US" altLang="en-US" sz="2400">
                <a:solidFill>
                  <a:srgbClr val="D7181E"/>
                </a:solidFill>
                <a:cs typeface="Arial" pitchFamily="34" charset="0"/>
              </a:rPr>
              <a:t>Solution:</a:t>
            </a:r>
          </a:p>
          <a:p>
            <a:pPr eaLnBrk="1" hangingPunct="1">
              <a:lnSpc>
                <a:spcPct val="110000"/>
              </a:lnSpc>
              <a:spcBef>
                <a:spcPct val="0"/>
              </a:spcBef>
              <a:buFontTx/>
              <a:buNone/>
            </a:pPr>
            <a:r>
              <a:rPr lang="en-US" altLang="en-US" sz="2400"/>
              <a:t>Because the denominator is not 0 when </a:t>
            </a:r>
            <a:r>
              <a:rPr lang="en-US" altLang="en-US" sz="2400" i="1"/>
              <a:t>x </a:t>
            </a:r>
            <a:r>
              <a:rPr lang="en-US" altLang="en-US" sz="2400"/>
              <a:t>= 1, you can </a:t>
            </a:r>
          </a:p>
          <a:p>
            <a:pPr eaLnBrk="1" hangingPunct="1">
              <a:lnSpc>
                <a:spcPct val="110000"/>
              </a:lnSpc>
              <a:spcBef>
                <a:spcPct val="0"/>
              </a:spcBef>
              <a:buFontTx/>
              <a:buNone/>
            </a:pPr>
            <a:r>
              <a:rPr lang="en-US" altLang="en-US" sz="2400"/>
              <a:t>apply Theorem 1.3 to obtain</a:t>
            </a:r>
          </a:p>
        </p:txBody>
      </p:sp>
      <p:sp>
        <p:nvSpPr>
          <p:cNvPr id="15363" name="Rectangle 2"/>
          <p:cNvSpPr>
            <a:spLocks noGrp="1" noChangeArrowheads="1"/>
          </p:cNvSpPr>
          <p:nvPr>
            <p:ph type="title"/>
          </p:nvPr>
        </p:nvSpPr>
        <p:spPr>
          <a:xfrm>
            <a:off x="547688" y="319088"/>
            <a:ext cx="8367712" cy="685800"/>
          </a:xfrm>
          <a:noFill/>
        </p:spPr>
        <p:txBody>
          <a:bodyPr/>
          <a:lstStyle/>
          <a:p>
            <a:pPr algn="l" eaLnBrk="1" hangingPunct="1"/>
            <a:r>
              <a:rPr lang="en-US" altLang="en-US" sz="3200" smtClean="0"/>
              <a:t>Example 3 – </a:t>
            </a:r>
            <a:r>
              <a:rPr lang="en-US" altLang="en-US" sz="3200" i="1" smtClean="0"/>
              <a:t>The Limit of a Rational Function</a:t>
            </a:r>
            <a:r>
              <a:rPr lang="en-US" altLang="en-US" sz="3600" i="1" smtClean="0"/>
              <a:t> </a:t>
            </a:r>
          </a:p>
        </p:txBody>
      </p:sp>
      <p:pic>
        <p:nvPicPr>
          <p:cNvPr id="15364" name="Picture 4" descr="lim_(x right arrow 1) ((x^2 + x + 2)/(x + 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44827"/>
          <a:stretch>
            <a:fillRect/>
          </a:stretch>
        </p:blipFill>
        <p:spPr>
          <a:xfrm>
            <a:off x="2362200" y="1147763"/>
            <a:ext cx="2438400" cy="1008062"/>
          </a:xfrm>
          <a:noFill/>
        </p:spPr>
      </p:pic>
      <p:pic>
        <p:nvPicPr>
          <p:cNvPr id="23561" name="Picture 9" descr="lim_(x right arrow 1) ((x^2 + x + 2)/(x + 1)) = (1^2 + 1 + 2)/(1 + 1)."/>
          <p:cNvPicPr>
            <a:picLocks noChangeAspect="1" noChangeArrowheads="1"/>
          </p:cNvPicPr>
          <p:nvPr/>
        </p:nvPicPr>
        <p:blipFill>
          <a:blip r:embed="rId3">
            <a:extLst>
              <a:ext uri="{28A0092B-C50C-407E-A947-70E740481C1C}">
                <a14:useLocalDpi xmlns:a14="http://schemas.microsoft.com/office/drawing/2010/main" val="0"/>
              </a:ext>
            </a:extLst>
          </a:blip>
          <a:srcRect r="25475"/>
          <a:stretch>
            <a:fillRect/>
          </a:stretch>
        </p:blipFill>
        <p:spPr bwMode="auto">
          <a:xfrm>
            <a:off x="609600" y="3886200"/>
            <a:ext cx="3733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ee Figure 1.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884863"/>
            <a:ext cx="1362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 4/2"/>
          <p:cNvPicPr>
            <a:picLocks noChangeAspect="1" noChangeArrowheads="1"/>
          </p:cNvPicPr>
          <p:nvPr/>
        </p:nvPicPr>
        <p:blipFill>
          <a:blip r:embed="rId3">
            <a:extLst>
              <a:ext uri="{28A0092B-C50C-407E-A947-70E740481C1C}">
                <a14:useLocalDpi xmlns:a14="http://schemas.microsoft.com/office/drawing/2010/main" val="0"/>
              </a:ext>
            </a:extLst>
          </a:blip>
          <a:srcRect l="74525" r="14258"/>
          <a:stretch>
            <a:fillRect/>
          </a:stretch>
        </p:blipFill>
        <p:spPr bwMode="auto">
          <a:xfrm>
            <a:off x="2533650" y="4705350"/>
            <a:ext cx="5619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 2."/>
          <p:cNvPicPr>
            <a:picLocks noChangeAspect="1" noChangeArrowheads="1"/>
          </p:cNvPicPr>
          <p:nvPr/>
        </p:nvPicPr>
        <p:blipFill>
          <a:blip r:embed="rId3">
            <a:extLst>
              <a:ext uri="{28A0092B-C50C-407E-A947-70E740481C1C}">
                <a14:useLocalDpi xmlns:a14="http://schemas.microsoft.com/office/drawing/2010/main" val="0"/>
              </a:ext>
            </a:extLst>
          </a:blip>
          <a:srcRect l="85741" t="14729" b="20155"/>
          <a:stretch>
            <a:fillRect/>
          </a:stretch>
        </p:blipFill>
        <p:spPr bwMode="auto">
          <a:xfrm>
            <a:off x="2533650" y="5715000"/>
            <a:ext cx="7143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he image contains a visual representation and a caption. Visual representation. A curve is graphed on the x y coordinate plane. The curve is labeled f(x) = (x^2 + x + 2)/(x + 1). It enters the left of the viewing window in the second quadrant, goes down and to the right with decreasing steepness, intersects the positive y axis at (0, 2), reached a low point in the first quadrant, then goes up and to the right with increasing steepness, passes through the point labeled (1, 2), and exits the top right of the viewing window. Caption. The limit of f(x) as x approaches 1 is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16600" y="3692525"/>
            <a:ext cx="24130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553200" y="6343650"/>
            <a:ext cx="996950" cy="277813"/>
          </a:xfrm>
          <a:prstGeom prst="rect">
            <a:avLst/>
          </a:prstGeom>
        </p:spPr>
        <p:txBody>
          <a:bodyPr>
            <a:spAutoFit/>
          </a:bodyPr>
          <a:lstStyle/>
          <a:p>
            <a:pPr eaLnBrk="1" hangingPunct="1">
              <a:defRPr/>
            </a:pPr>
            <a:r>
              <a:rPr lang="en-IN" sz="1200" b="1" dirty="0">
                <a:latin typeface="+mj-lt"/>
              </a:rPr>
              <a:t>Figure 1.18</a:t>
            </a:r>
            <a:endParaRPr lang="en-IN" sz="1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3560">
                                            <p:txEl>
                                              <p:pRg st="2" end="2"/>
                                            </p:txEl>
                                          </p:spTgt>
                                        </p:tgtEl>
                                        <p:attrNameLst>
                                          <p:attrName>style.visibility</p:attrName>
                                        </p:attrNameLst>
                                      </p:cBhvr>
                                      <p:to>
                                        <p:strVal val="visible"/>
                                      </p:to>
                                    </p:set>
                                    <p:animEffect transition="in" filter="fade">
                                      <p:cBhvr>
                                        <p:cTn id="7" dur="1000"/>
                                        <p:tgtEl>
                                          <p:spTgt spid="23560">
                                            <p:txEl>
                                              <p:pRg st="2" end="2"/>
                                            </p:txEl>
                                          </p:spTgt>
                                        </p:tgtEl>
                                      </p:cBhvr>
                                    </p:animEffect>
                                    <p:anim calcmode="lin" valueType="num">
                                      <p:cBhvr>
                                        <p:cTn id="8" dur="1000" fill="hold"/>
                                        <p:tgtEl>
                                          <p:spTgt spid="23560">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560">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60">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3560">
                                            <p:txEl>
                                              <p:pRg st="3" end="3"/>
                                            </p:txEl>
                                          </p:spTgt>
                                        </p:tgtEl>
                                        <p:attrNameLst>
                                          <p:attrName>style.visibility</p:attrName>
                                        </p:attrNameLst>
                                      </p:cBhvr>
                                      <p:to>
                                        <p:strVal val="visible"/>
                                      </p:to>
                                    </p:set>
                                    <p:animEffect transition="in" filter="fade">
                                      <p:cBhvr>
                                        <p:cTn id="13" dur="1000"/>
                                        <p:tgtEl>
                                          <p:spTgt spid="23560">
                                            <p:txEl>
                                              <p:pRg st="3" end="3"/>
                                            </p:txEl>
                                          </p:spTgt>
                                        </p:tgtEl>
                                      </p:cBhvr>
                                    </p:animEffect>
                                    <p:anim calcmode="lin" valueType="num">
                                      <p:cBhvr>
                                        <p:cTn id="14" dur="1000" fill="hold"/>
                                        <p:tgtEl>
                                          <p:spTgt spid="23560">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3560">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560">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3560">
                                            <p:txEl>
                                              <p:pRg st="4" end="4"/>
                                            </p:txEl>
                                          </p:spTgt>
                                        </p:tgtEl>
                                        <p:attrNameLst>
                                          <p:attrName>style.visibility</p:attrName>
                                        </p:attrNameLst>
                                      </p:cBhvr>
                                      <p:to>
                                        <p:strVal val="visible"/>
                                      </p:to>
                                    </p:set>
                                    <p:animEffect transition="in" filter="fade">
                                      <p:cBhvr>
                                        <p:cTn id="19" dur="1000"/>
                                        <p:tgtEl>
                                          <p:spTgt spid="23560">
                                            <p:txEl>
                                              <p:pRg st="4" end="4"/>
                                            </p:txEl>
                                          </p:spTgt>
                                        </p:tgtEl>
                                      </p:cBhvr>
                                    </p:animEffect>
                                    <p:anim calcmode="lin" valueType="num">
                                      <p:cBhvr>
                                        <p:cTn id="20" dur="1000" fill="hold"/>
                                        <p:tgtEl>
                                          <p:spTgt spid="23560">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3560">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3560">
                                            <p:txEl>
                                              <p:pRg st="4" end="4"/>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3561"/>
                                        </p:tgtEl>
                                        <p:attrNameLst>
                                          <p:attrName>style.visibility</p:attrName>
                                        </p:attrNameLst>
                                      </p:cBhvr>
                                      <p:to>
                                        <p:strVal val="visible"/>
                                      </p:to>
                                    </p:set>
                                    <p:animEffect transition="in" filter="fade">
                                      <p:cBhvr>
                                        <p:cTn id="25" dur="1000"/>
                                        <p:tgtEl>
                                          <p:spTgt spid="23561"/>
                                        </p:tgtEl>
                                      </p:cBhvr>
                                    </p:animEffect>
                                    <p:anim calcmode="lin" valueType="num">
                                      <p:cBhvr>
                                        <p:cTn id="26" dur="1000" fill="hold"/>
                                        <p:tgtEl>
                                          <p:spTgt spid="23561"/>
                                        </p:tgtEl>
                                        <p:attrNameLst>
                                          <p:attrName>ppt_x</p:attrName>
                                        </p:attrNameLst>
                                      </p:cBhvr>
                                      <p:tavLst>
                                        <p:tav tm="0">
                                          <p:val>
                                            <p:strVal val="#ppt_x"/>
                                          </p:val>
                                        </p:tav>
                                        <p:tav tm="100000">
                                          <p:val>
                                            <p:strVal val="#ppt_x"/>
                                          </p:val>
                                        </p:tav>
                                      </p:tavLst>
                                    </p:anim>
                                    <p:anim calcmode="lin" valueType="num">
                                      <p:cBhvr>
                                        <p:cTn id="27" dur="900" decel="100000" fill="hold"/>
                                        <p:tgtEl>
                                          <p:spTgt spid="2356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3561"/>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900" decel="100000" fill="hold"/>
                                        <p:tgtEl>
                                          <p:spTgt spid="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900" decel="100000" fill="hold"/>
                                        <p:tgtEl>
                                          <p:spTgt spid="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900" decel="100000" fill="hold"/>
                                        <p:tgtEl>
                                          <p:spTgt spid="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900" decel="100000" fill="hold"/>
                                        <p:tgtEl>
                                          <p:spTgt spid="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7"/>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4000">
                <a:solidFill>
                  <a:schemeClr val="bg1"/>
                </a:solidFill>
              </a:rPr>
              <a:t>Properties of Limits</a:t>
            </a:r>
          </a:p>
        </p:txBody>
      </p:sp>
      <p:sp>
        <p:nvSpPr>
          <p:cNvPr id="16387" name="Content Placeholder 5"/>
          <p:cNvSpPr>
            <a:spLocks noGrp="1"/>
          </p:cNvSpPr>
          <p:nvPr>
            <p:ph idx="1"/>
          </p:nvPr>
        </p:nvSpPr>
        <p:spPr>
          <a:xfrm>
            <a:off x="457200" y="1371600"/>
            <a:ext cx="8229600" cy="4525963"/>
          </a:xfrm>
        </p:spPr>
        <p:txBody>
          <a:bodyPr/>
          <a:lstStyle/>
          <a:p>
            <a:pPr marL="0" indent="0" eaLnBrk="1" hangingPunct="1">
              <a:buFont typeface="Wingdings" pitchFamily="2" charset="2"/>
              <a:buNone/>
            </a:pPr>
            <a:r>
              <a:rPr lang="en-US" altLang="en-US" sz="2400" smtClean="0"/>
              <a:t>Polynomial functions and rational functions are two of the</a:t>
            </a:r>
            <a:br>
              <a:rPr lang="en-US" altLang="en-US" sz="2400" smtClean="0"/>
            </a:br>
            <a:r>
              <a:rPr lang="en-US" altLang="en-US" sz="2400" smtClean="0"/>
              <a:t>three basic types of algebraic functions.</a:t>
            </a:r>
          </a:p>
          <a:p>
            <a:pPr marL="0" indent="0" eaLnBrk="1" hangingPunct="1">
              <a:buFont typeface="Wingdings" pitchFamily="2" charset="2"/>
              <a:buNone/>
            </a:pPr>
            <a:endParaRPr lang="en-US" altLang="en-US" sz="2400" smtClean="0"/>
          </a:p>
          <a:p>
            <a:pPr marL="0" indent="0" eaLnBrk="1" hangingPunct="1">
              <a:buFont typeface="Wingdings" pitchFamily="2" charset="2"/>
              <a:buNone/>
            </a:pPr>
            <a:r>
              <a:rPr lang="en-US" altLang="en-US" sz="2400" smtClean="0"/>
              <a:t>The next theorem deals with the limit of the third type of algebraic function—one that involves a radical.</a:t>
            </a:r>
          </a:p>
        </p:txBody>
      </p:sp>
      <p:pic>
        <p:nvPicPr>
          <p:cNvPr id="16388" name="Picture 1" descr="Theorem 1.4. The limit of a function involving a radical. Let n be a positive integer. The limit below is valid for all c when n is odd, and is valid for c &gt; 0 when n is even. lim_(x right arrow c) (rootn(x)) = rootn(c). A proof of this theorem is given in appendix 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75075"/>
            <a:ext cx="77819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4000">
                <a:solidFill>
                  <a:schemeClr val="bg1"/>
                </a:solidFill>
              </a:rPr>
              <a:t>Properties of Limits</a:t>
            </a:r>
          </a:p>
        </p:txBody>
      </p:sp>
      <p:sp>
        <p:nvSpPr>
          <p:cNvPr id="17411" name="Rectangle 5"/>
          <p:cNvSpPr>
            <a:spLocks noChangeArrowheads="1"/>
          </p:cNvSpPr>
          <p:nvPr/>
        </p:nvSpPr>
        <p:spPr bwMode="auto">
          <a:xfrm>
            <a:off x="457200" y="13716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The next theorem greatly expands your ability to evaluate limits because it shows how to analyze the limit of a composite function.</a:t>
            </a:r>
          </a:p>
        </p:txBody>
      </p:sp>
      <p:pic>
        <p:nvPicPr>
          <p:cNvPr id="17412" name="Picture 2" descr="Theorem 1.5. The limit of a composite function. If f and g are functions such that lim_(x right arrow c) (g(x)) = L and lim_(x right arrow L) (f(x)) = f(L), then lim_(x right arrow c) (f(g(x))) = f(lim_(x right arrow c) (g(x))) = f(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71800"/>
            <a:ext cx="78486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47688" y="319088"/>
            <a:ext cx="8226425" cy="685800"/>
          </a:xfrm>
          <a:noFill/>
        </p:spPr>
        <p:txBody>
          <a:bodyPr/>
          <a:lstStyle/>
          <a:p>
            <a:pPr algn="l" eaLnBrk="1" hangingPunct="1"/>
            <a:r>
              <a:rPr lang="en-US" altLang="en-US" sz="3000" smtClean="0"/>
              <a:t>Example 4 – </a:t>
            </a:r>
            <a:r>
              <a:rPr lang="en-US" altLang="en-US" sz="3000" i="1" smtClean="0"/>
              <a:t>The Limit of a Composite Function</a:t>
            </a:r>
          </a:p>
        </p:txBody>
      </p:sp>
      <p:sp>
        <p:nvSpPr>
          <p:cNvPr id="18435" name="TextBox 7"/>
          <p:cNvSpPr txBox="1">
            <a:spLocks noChangeArrowheads="1"/>
          </p:cNvSpPr>
          <p:nvPr/>
        </p:nvSpPr>
        <p:spPr bwMode="auto">
          <a:xfrm>
            <a:off x="457200" y="1371600"/>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Find the limit.</a:t>
            </a:r>
          </a:p>
        </p:txBody>
      </p:sp>
      <p:pic>
        <p:nvPicPr>
          <p:cNvPr id="18436" name="Picture 12" descr="(item a). lim_(x right arrow 0) (sqrt(x^2 + 4)). (item b). lim_(x right arrow 3) (root3(2 x^2 minus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5105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457200" y="3048000"/>
            <a:ext cx="1384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10000"/>
              </a:lnSpc>
              <a:buFontTx/>
              <a:buNone/>
            </a:pPr>
            <a:r>
              <a:rPr lang="en-US" altLang="en-US" sz="2400">
                <a:solidFill>
                  <a:srgbClr val="D7181E"/>
                </a:solidFill>
                <a:cs typeface="Arial" pitchFamily="34" charset="0"/>
              </a:rPr>
              <a:t>Solution:</a:t>
            </a:r>
          </a:p>
        </p:txBody>
      </p:sp>
      <p:sp>
        <p:nvSpPr>
          <p:cNvPr id="12" name="TextBox 11"/>
          <p:cNvSpPr txBox="1">
            <a:spLocks noChangeArrowheads="1"/>
          </p:cNvSpPr>
          <p:nvPr/>
        </p:nvSpPr>
        <p:spPr bwMode="auto">
          <a:xfrm>
            <a:off x="533400" y="3505200"/>
            <a:ext cx="6019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b="1"/>
              <a:t>a. </a:t>
            </a:r>
            <a:r>
              <a:rPr lang="en-US" altLang="en-US" sz="2400"/>
              <a:t>Because</a:t>
            </a:r>
          </a:p>
          <a:p>
            <a:pPr eaLnBrk="1" hangingPunct="1">
              <a:spcBef>
                <a:spcPct val="0"/>
              </a:spcBef>
              <a:buFontTx/>
              <a:buAutoNum type="alphaLcPeriod"/>
            </a:pPr>
            <a:endParaRPr lang="en-US" altLang="en-US" sz="2400" b="1"/>
          </a:p>
          <a:p>
            <a:pPr eaLnBrk="1" hangingPunct="1">
              <a:spcBef>
                <a:spcPct val="0"/>
              </a:spcBef>
              <a:buFontTx/>
              <a:buAutoNum type="alphaLcPeriod"/>
            </a:pPr>
            <a:endParaRPr lang="en-US" altLang="en-US" sz="2400"/>
          </a:p>
          <a:p>
            <a:pPr eaLnBrk="1" hangingPunct="1">
              <a:spcBef>
                <a:spcPct val="0"/>
              </a:spcBef>
              <a:buFontTx/>
              <a:buNone/>
            </a:pPr>
            <a:r>
              <a:rPr lang="en-US" altLang="en-US" sz="2400"/>
              <a:t>    you can conclude that </a:t>
            </a:r>
          </a:p>
        </p:txBody>
      </p:sp>
      <p:pic>
        <p:nvPicPr>
          <p:cNvPr id="17421" name="Picture 13" descr="lim_(x right arrow 0) (x^2 + 4) = 0^2 + 4 = 4 and lim_(x right arrow 4) (sqrt(x)) = sqrt(4) =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908425"/>
            <a:ext cx="6791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4" descr="lim_(x right arrow 0) (sqrt(x^2 + 4)) = sqrt(4) =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105400"/>
            <a:ext cx="3228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1000"/>
                                        <p:tgtEl>
                                          <p:spTgt spid="12">
                                            <p:txEl>
                                              <p:pRg st="0" end="0"/>
                                            </p:txEl>
                                          </p:spTgt>
                                        </p:tgtEl>
                                      </p:cBhvr>
                                    </p:animEffect>
                                    <p:anim calcmode="lin" valueType="num">
                                      <p:cBhvr>
                                        <p:cTn id="1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7421"/>
                                        </p:tgtEl>
                                        <p:attrNameLst>
                                          <p:attrName>style.visibility</p:attrName>
                                        </p:attrNameLst>
                                      </p:cBhvr>
                                      <p:to>
                                        <p:strVal val="visible"/>
                                      </p:to>
                                    </p:set>
                                    <p:animEffect transition="in" filter="fade">
                                      <p:cBhvr>
                                        <p:cTn id="19" dur="1000"/>
                                        <p:tgtEl>
                                          <p:spTgt spid="17421"/>
                                        </p:tgtEl>
                                      </p:cBhvr>
                                    </p:animEffect>
                                    <p:anim calcmode="lin" valueType="num">
                                      <p:cBhvr>
                                        <p:cTn id="20" dur="1000" fill="hold"/>
                                        <p:tgtEl>
                                          <p:spTgt spid="17421"/>
                                        </p:tgtEl>
                                        <p:attrNameLst>
                                          <p:attrName>ppt_x</p:attrName>
                                        </p:attrNameLst>
                                      </p:cBhvr>
                                      <p:tavLst>
                                        <p:tav tm="0">
                                          <p:val>
                                            <p:strVal val="#ppt_x"/>
                                          </p:val>
                                        </p:tav>
                                        <p:tav tm="100000">
                                          <p:val>
                                            <p:strVal val="#ppt_x"/>
                                          </p:val>
                                        </p:tav>
                                      </p:tavLst>
                                    </p:anim>
                                    <p:anim calcmode="lin" valueType="num">
                                      <p:cBhvr>
                                        <p:cTn id="21" dur="900" decel="100000" fill="hold"/>
                                        <p:tgtEl>
                                          <p:spTgt spid="1742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7421"/>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1000"/>
                                        <p:tgtEl>
                                          <p:spTgt spid="12">
                                            <p:txEl>
                                              <p:pRg st="3" end="3"/>
                                            </p:txEl>
                                          </p:spTgt>
                                        </p:tgtEl>
                                      </p:cBhvr>
                                    </p:animEffect>
                                    <p:anim calcmode="lin" valueType="num">
                                      <p:cBhvr>
                                        <p:cTn id="28"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2">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7422"/>
                                        </p:tgtEl>
                                        <p:attrNameLst>
                                          <p:attrName>style.visibility</p:attrName>
                                        </p:attrNameLst>
                                      </p:cBhvr>
                                      <p:to>
                                        <p:strVal val="visible"/>
                                      </p:to>
                                    </p:set>
                                    <p:animEffect transition="in" filter="fade">
                                      <p:cBhvr>
                                        <p:cTn id="33" dur="1000"/>
                                        <p:tgtEl>
                                          <p:spTgt spid="17422"/>
                                        </p:tgtEl>
                                      </p:cBhvr>
                                    </p:animEffect>
                                    <p:anim calcmode="lin" valueType="num">
                                      <p:cBhvr>
                                        <p:cTn id="34" dur="1000" fill="hold"/>
                                        <p:tgtEl>
                                          <p:spTgt spid="17422"/>
                                        </p:tgtEl>
                                        <p:attrNameLst>
                                          <p:attrName>ppt_x</p:attrName>
                                        </p:attrNameLst>
                                      </p:cBhvr>
                                      <p:tavLst>
                                        <p:tav tm="0">
                                          <p:val>
                                            <p:strVal val="#ppt_x"/>
                                          </p:val>
                                        </p:tav>
                                        <p:tav tm="100000">
                                          <p:val>
                                            <p:strVal val="#ppt_x"/>
                                          </p:val>
                                        </p:tav>
                                      </p:tavLst>
                                    </p:anim>
                                    <p:anim calcmode="lin" valueType="num">
                                      <p:cBhvr>
                                        <p:cTn id="35" dur="900" decel="100000" fill="hold"/>
                                        <p:tgtEl>
                                          <p:spTgt spid="1742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74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47688" y="319088"/>
            <a:ext cx="8226425" cy="685800"/>
          </a:xfrm>
          <a:noFill/>
        </p:spPr>
        <p:txBody>
          <a:bodyPr/>
          <a:lstStyle/>
          <a:p>
            <a:pPr algn="l" eaLnBrk="1" hangingPunct="1"/>
            <a:r>
              <a:rPr lang="en-US" altLang="en-US" sz="4000" smtClean="0"/>
              <a:t>Example 4 – </a:t>
            </a:r>
            <a:r>
              <a:rPr lang="en-US" altLang="en-US" sz="4000" i="1" smtClean="0"/>
              <a:t>Solution</a:t>
            </a:r>
          </a:p>
        </p:txBody>
      </p:sp>
      <p:sp>
        <p:nvSpPr>
          <p:cNvPr id="24579"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itchFamily="2" charset="2"/>
              <a:buNone/>
            </a:pPr>
            <a:r>
              <a:rPr lang="en-US" altLang="en-US" sz="2400" b="1" smtClean="0"/>
              <a:t>b</a:t>
            </a:r>
            <a:r>
              <a:rPr lang="en-US" altLang="en-US" sz="2400" smtClean="0"/>
              <a:t>. Because</a:t>
            </a:r>
          </a:p>
          <a:p>
            <a:pPr marL="0" indent="0" eaLnBrk="1" hangingPunct="1">
              <a:buFont typeface="Wingdings" pitchFamily="2" charset="2"/>
              <a:buNone/>
            </a:pPr>
            <a:endParaRPr lang="en-US" altLang="en-US" sz="2400" smtClean="0"/>
          </a:p>
          <a:p>
            <a:pPr marL="0" indent="0" eaLnBrk="1" hangingPunct="1">
              <a:buFont typeface="Wingdings" pitchFamily="2" charset="2"/>
              <a:buNone/>
            </a:pPr>
            <a:endParaRPr lang="en-US" altLang="en-US" sz="2400" smtClean="0"/>
          </a:p>
          <a:p>
            <a:pPr marL="0" indent="0" eaLnBrk="1" hangingPunct="1">
              <a:buFont typeface="Wingdings" pitchFamily="2" charset="2"/>
              <a:buNone/>
            </a:pPr>
            <a:endParaRPr lang="en-US" altLang="en-US" sz="2400" smtClean="0"/>
          </a:p>
          <a:p>
            <a:pPr marL="0" indent="0" eaLnBrk="1" hangingPunct="1">
              <a:buFont typeface="Wingdings" pitchFamily="2" charset="2"/>
              <a:buNone/>
            </a:pPr>
            <a:r>
              <a:rPr lang="en-US" altLang="en-US" sz="2400" smtClean="0"/>
              <a:t>    you can conclude that</a:t>
            </a:r>
          </a:p>
        </p:txBody>
      </p:sp>
      <p:pic>
        <p:nvPicPr>
          <p:cNvPr id="19460" name="Picture 12" descr="lim_(x right arrow 3) (2 x^2 minus 10) = 2(3^2) minus 10 = 8 and lim_(x right arrow 8) (root3(x)) = root3(8) =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2162175"/>
            <a:ext cx="74104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descr="lim_(x right arrow 3) (root3(2 x^2 minus 10)) = root3(8) =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3668713"/>
            <a:ext cx="34575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4579">
                                            <p:txEl>
                                              <p:pRg st="4" end="4"/>
                                            </p:txEl>
                                          </p:spTgt>
                                        </p:tgtEl>
                                        <p:attrNameLst>
                                          <p:attrName>style.visibility</p:attrName>
                                        </p:attrNameLst>
                                      </p:cBhvr>
                                      <p:to>
                                        <p:strVal val="visible"/>
                                      </p:to>
                                    </p:set>
                                    <p:animEffect transition="in" filter="fade">
                                      <p:cBhvr>
                                        <p:cTn id="7" dur="1000"/>
                                        <p:tgtEl>
                                          <p:spTgt spid="24579">
                                            <p:txEl>
                                              <p:pRg st="4" end="4"/>
                                            </p:txEl>
                                          </p:spTgt>
                                        </p:tgtEl>
                                      </p:cBhvr>
                                    </p:animEffect>
                                    <p:anim calcmode="lin" valueType="num">
                                      <p:cBhvr>
                                        <p:cTn id="8"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4579">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579">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4589"/>
                                        </p:tgtEl>
                                        <p:attrNameLst>
                                          <p:attrName>style.visibility</p:attrName>
                                        </p:attrNameLst>
                                      </p:cBhvr>
                                      <p:to>
                                        <p:strVal val="visible"/>
                                      </p:to>
                                    </p:set>
                                    <p:animEffect transition="in" filter="fade">
                                      <p:cBhvr>
                                        <p:cTn id="13" dur="1000"/>
                                        <p:tgtEl>
                                          <p:spTgt spid="24589"/>
                                        </p:tgtEl>
                                      </p:cBhvr>
                                    </p:animEffect>
                                    <p:anim calcmode="lin" valueType="num">
                                      <p:cBhvr>
                                        <p:cTn id="14" dur="1000" fill="hold"/>
                                        <p:tgtEl>
                                          <p:spTgt spid="24589"/>
                                        </p:tgtEl>
                                        <p:attrNameLst>
                                          <p:attrName>ppt_x</p:attrName>
                                        </p:attrNameLst>
                                      </p:cBhvr>
                                      <p:tavLst>
                                        <p:tav tm="0">
                                          <p:val>
                                            <p:strVal val="#ppt_x"/>
                                          </p:val>
                                        </p:tav>
                                        <p:tav tm="100000">
                                          <p:val>
                                            <p:strVal val="#ppt_x"/>
                                          </p:val>
                                        </p:tav>
                                      </p:tavLst>
                                    </p:anim>
                                    <p:anim calcmode="lin" valueType="num">
                                      <p:cBhvr>
                                        <p:cTn id="15" dur="900" decel="100000" fill="hold"/>
                                        <p:tgtEl>
                                          <p:spTgt spid="2458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45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9"/>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4000">
                <a:solidFill>
                  <a:schemeClr val="bg1"/>
                </a:solidFill>
              </a:rPr>
              <a:t>Properties of Limits</a:t>
            </a:r>
          </a:p>
        </p:txBody>
      </p:sp>
      <p:sp>
        <p:nvSpPr>
          <p:cNvPr id="20483" name="Content Placeholder 5"/>
          <p:cNvSpPr>
            <a:spLocks noGrp="1"/>
          </p:cNvSpPr>
          <p:nvPr>
            <p:ph idx="1"/>
          </p:nvPr>
        </p:nvSpPr>
        <p:spPr>
          <a:xfrm>
            <a:off x="457200" y="1371600"/>
            <a:ext cx="8229600" cy="5105400"/>
          </a:xfrm>
        </p:spPr>
        <p:txBody>
          <a:bodyPr/>
          <a:lstStyle/>
          <a:p>
            <a:pPr eaLnBrk="1" hangingPunct="1">
              <a:buFont typeface="Wingdings" pitchFamily="2" charset="2"/>
              <a:buNone/>
            </a:pPr>
            <a:r>
              <a:rPr lang="en-US" altLang="en-US" sz="2400" smtClean="0"/>
              <a:t>You have seen that the limits of many algebraic functions </a:t>
            </a:r>
          </a:p>
          <a:p>
            <a:pPr eaLnBrk="1" hangingPunct="1">
              <a:buFont typeface="Wingdings" pitchFamily="2" charset="2"/>
              <a:buNone/>
            </a:pPr>
            <a:r>
              <a:rPr lang="en-US" altLang="en-US" sz="2400" smtClean="0"/>
              <a:t>can be evaluated by direct substitution. The six basic </a:t>
            </a:r>
          </a:p>
          <a:p>
            <a:pPr eaLnBrk="1" hangingPunct="1">
              <a:buFont typeface="Wingdings" pitchFamily="2" charset="2"/>
              <a:buNone/>
            </a:pPr>
            <a:r>
              <a:rPr lang="en-US" altLang="en-US" sz="2400" smtClean="0"/>
              <a:t>trigonometric functions also exhibit this desirable quality, as </a:t>
            </a:r>
          </a:p>
          <a:p>
            <a:pPr eaLnBrk="1" hangingPunct="1">
              <a:buFont typeface="Wingdings" pitchFamily="2" charset="2"/>
              <a:buNone/>
            </a:pPr>
            <a:r>
              <a:rPr lang="en-US" altLang="en-US" sz="2400" smtClean="0"/>
              <a:t>shown in the below theorem.</a:t>
            </a:r>
          </a:p>
        </p:txBody>
      </p:sp>
      <p:pic>
        <p:nvPicPr>
          <p:cNvPr id="20484" name="Picture 1" descr="Theorem 1.6. Limits of trigonometric functions. Let c be a real number in the domain of the given trigonometric function. (item 1). lim_(x right arrow c) (sin(x)) = sin(c). (item 2). lim_(x right arrow c) (cos(x)) = cos(c). (item 3). lim_(x right arrow c) (tan(x)) = tan(c). (item 4). lim_(x right arrow c) (cot(x)) = cot(c). (item 5). lim_(x right arrow c) (sec(x)) = sec(c). (item 6). lim_(x right arrow c) (csc(x)) = csc(c)."/>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7688" y="3429000"/>
            <a:ext cx="77914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47688" y="319088"/>
            <a:ext cx="8226425" cy="685800"/>
          </a:xfrm>
          <a:noFill/>
        </p:spPr>
        <p:txBody>
          <a:bodyPr/>
          <a:lstStyle/>
          <a:p>
            <a:pPr algn="l" eaLnBrk="1" hangingPunct="1"/>
            <a:r>
              <a:rPr lang="en-US" altLang="en-US" sz="3000" smtClean="0"/>
              <a:t>Example 5 – </a:t>
            </a:r>
            <a:r>
              <a:rPr lang="en-US" altLang="en-US" sz="3000" i="1" smtClean="0"/>
              <a:t>Limits of Trigonometric Functions</a:t>
            </a:r>
          </a:p>
        </p:txBody>
      </p:sp>
      <p:pic>
        <p:nvPicPr>
          <p:cNvPr id="21507" name="Picture 17" descr="(item a). lim_(x right arrow 0) (tan(x)) = tan(0) =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1524000"/>
            <a:ext cx="33131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8" descr="(item b). lim_(x right arrow pi) (x cos(x)) = (lim_(x right arrow pi) (x))(lim_(x right arrow pi) (cos(x))) = pi cos(pi) = negative 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72580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9" descr="(item c). lim_(x right arrow 0) (sin^2(x)) = lim_(x right arrow 0) (sin(x)^2) = 0^2 =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3962400"/>
            <a:ext cx="4954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1000"/>
                                        <p:tgtEl>
                                          <p:spTgt spid="21508"/>
                                        </p:tgtEl>
                                      </p:cBhvr>
                                    </p:animEffect>
                                    <p:anim calcmode="lin" valueType="num">
                                      <p:cBhvr>
                                        <p:cTn id="8" dur="1000" fill="hold"/>
                                        <p:tgtEl>
                                          <p:spTgt spid="21508"/>
                                        </p:tgtEl>
                                        <p:attrNameLst>
                                          <p:attrName>ppt_x</p:attrName>
                                        </p:attrNameLst>
                                      </p:cBhvr>
                                      <p:tavLst>
                                        <p:tav tm="0">
                                          <p:val>
                                            <p:strVal val="#ppt_x"/>
                                          </p:val>
                                        </p:tav>
                                        <p:tav tm="100000">
                                          <p:val>
                                            <p:strVal val="#ppt_x"/>
                                          </p:val>
                                        </p:tav>
                                      </p:tavLst>
                                    </p:anim>
                                    <p:anim calcmode="lin" valueType="num">
                                      <p:cBhvr>
                                        <p:cTn id="9" dur="900" decel="100000" fill="hold"/>
                                        <p:tgtEl>
                                          <p:spTgt spid="2150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50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animEffect transition="in" filter="fade">
                                      <p:cBhvr>
                                        <p:cTn id="15" dur="1000"/>
                                        <p:tgtEl>
                                          <p:spTgt spid="21509"/>
                                        </p:tgtEl>
                                      </p:cBhvr>
                                    </p:animEffect>
                                    <p:anim calcmode="lin" valueType="num">
                                      <p:cBhvr>
                                        <p:cTn id="16" dur="1000" fill="hold"/>
                                        <p:tgtEl>
                                          <p:spTgt spid="21509"/>
                                        </p:tgtEl>
                                        <p:attrNameLst>
                                          <p:attrName>ppt_x</p:attrName>
                                        </p:attrNameLst>
                                      </p:cBhvr>
                                      <p:tavLst>
                                        <p:tav tm="0">
                                          <p:val>
                                            <p:strVal val="#ppt_x"/>
                                          </p:val>
                                        </p:tav>
                                        <p:tav tm="100000">
                                          <p:val>
                                            <p:strVal val="#ppt_x"/>
                                          </p:val>
                                        </p:tav>
                                      </p:tavLst>
                                    </p:anim>
                                    <p:anim calcmode="lin" valueType="num">
                                      <p:cBhvr>
                                        <p:cTn id="17" dur="900" decel="100000" fill="hold"/>
                                        <p:tgtEl>
                                          <p:spTgt spid="2150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150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0838" indent="-350838">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
                <a:srgbClr val="009BAE"/>
              </a:buClr>
              <a:buFontTx/>
              <a:buNone/>
            </a:pPr>
            <a:r>
              <a:rPr lang="en-US" altLang="en-US" sz="4000">
                <a:cs typeface="Arial" pitchFamily="34" charset="0"/>
              </a:rPr>
              <a:t>A Strategy for Finding Limits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119313"/>
            <a:ext cx="870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542925" y="2465388"/>
            <a:ext cx="1836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4400" b="1"/>
              <a:t>1.3</a:t>
            </a:r>
          </a:p>
        </p:txBody>
      </p:sp>
      <p:sp>
        <p:nvSpPr>
          <p:cNvPr id="4100" name="Text Box 2"/>
          <p:cNvSpPr txBox="1">
            <a:spLocks noChangeArrowheads="1"/>
          </p:cNvSpPr>
          <p:nvPr/>
        </p:nvSpPr>
        <p:spPr bwMode="auto">
          <a:xfrm>
            <a:off x="2422525" y="2554288"/>
            <a:ext cx="64166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 typeface="Arial" pitchFamily="34" charset="0"/>
              <a:buNone/>
            </a:pPr>
            <a:r>
              <a:rPr lang="en-US" altLang="en-US" sz="3800">
                <a:solidFill>
                  <a:schemeClr val="bg1"/>
                </a:solidFill>
              </a:rPr>
              <a:t>Evaluating Limits Analytically</a:t>
            </a:r>
          </a:p>
        </p:txBody>
      </p:sp>
      <p:sp>
        <p:nvSpPr>
          <p:cNvPr id="4101"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
          <p:cNvSpPr>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a:solidFill>
                  <a:schemeClr val="bg1"/>
                </a:solidFill>
              </a:rPr>
              <a:t>A</a:t>
            </a:r>
            <a:r>
              <a:rPr lang="en-US" altLang="en-US" sz="4000" b="1">
                <a:solidFill>
                  <a:schemeClr val="bg1"/>
                </a:solidFill>
              </a:rPr>
              <a:t> </a:t>
            </a:r>
            <a:r>
              <a:rPr lang="en-US" altLang="en-US" sz="4000">
                <a:solidFill>
                  <a:schemeClr val="bg1"/>
                </a:solidFill>
              </a:rPr>
              <a:t>Strategy for Finding Limits</a:t>
            </a:r>
          </a:p>
        </p:txBody>
      </p:sp>
      <p:sp>
        <p:nvSpPr>
          <p:cNvPr id="23555" name="TextBox 5"/>
          <p:cNvSpPr txBox="1">
            <a:spLocks noChangeArrowheads="1"/>
          </p:cNvSpPr>
          <p:nvPr/>
        </p:nvSpPr>
        <p:spPr bwMode="auto">
          <a:xfrm>
            <a:off x="457200" y="1374775"/>
            <a:ext cx="830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You studied several types of functions whose limits can be evaluated by direct substitution. This knowledge, together with the next theorem, can be used to develop a strategy for finding limits.</a:t>
            </a:r>
          </a:p>
        </p:txBody>
      </p:sp>
      <p:pic>
        <p:nvPicPr>
          <p:cNvPr id="23556" name="Picture 5" descr="Theorem 1.7. Functions that agree at all but one point. Let c be a real number, and let f(x) = g(x) for all x != c in an open interval containing c. If the limit of g(x) as x approaches c exists, then the limit of f(x) also exists and lim_(x right arrow c) (f(x)) = lim_(x right arrow c) (g(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 y="3067050"/>
            <a:ext cx="772477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Text Box 11"/>
          <p:cNvSpPr txBox="1">
            <a:spLocks noChangeArrowheads="1"/>
          </p:cNvSpPr>
          <p:nvPr/>
        </p:nvSpPr>
        <p:spPr bwMode="auto">
          <a:xfrm>
            <a:off x="457200"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a:t>Find the limit.</a:t>
            </a:r>
          </a:p>
          <a:p>
            <a:pPr eaLnBrk="1" hangingPunct="1">
              <a:spcBef>
                <a:spcPct val="50000"/>
              </a:spcBef>
              <a:buFontTx/>
              <a:buNone/>
            </a:pPr>
            <a:endParaRPr lang="en-US" altLang="en-US" sz="2400"/>
          </a:p>
          <a:p>
            <a:pPr eaLnBrk="1" hangingPunct="1">
              <a:buFontTx/>
              <a:buNone/>
            </a:pPr>
            <a:endParaRPr lang="en-US" altLang="en-US" sz="2400">
              <a:solidFill>
                <a:srgbClr val="D7181E"/>
              </a:solidFill>
              <a:cs typeface="Arial" pitchFamily="34" charset="0"/>
            </a:endParaRPr>
          </a:p>
          <a:p>
            <a:pPr eaLnBrk="1" hangingPunct="1">
              <a:buFontTx/>
              <a:buNone/>
            </a:pPr>
            <a:r>
              <a:rPr lang="en-US" altLang="en-US" sz="2400">
                <a:solidFill>
                  <a:srgbClr val="D7181E"/>
                </a:solidFill>
                <a:cs typeface="Arial" pitchFamily="34" charset="0"/>
              </a:rPr>
              <a:t>Solution:</a:t>
            </a:r>
          </a:p>
          <a:p>
            <a:pPr eaLnBrk="1" hangingPunct="1">
              <a:spcBef>
                <a:spcPct val="0"/>
              </a:spcBef>
              <a:buFontTx/>
              <a:buNone/>
            </a:pPr>
            <a:endParaRPr lang="en-US" altLang="en-US" sz="1000">
              <a:solidFill>
                <a:srgbClr val="0073AE"/>
              </a:solidFill>
            </a:endParaRPr>
          </a:p>
          <a:p>
            <a:pPr eaLnBrk="1" hangingPunct="1">
              <a:spcBef>
                <a:spcPct val="0"/>
              </a:spcBef>
              <a:buFontTx/>
              <a:buNone/>
            </a:pPr>
            <a:r>
              <a:rPr lang="en-US" altLang="en-US" sz="2400"/>
              <a:t>Let </a:t>
            </a:r>
            <a:r>
              <a:rPr lang="en-US" altLang="en-US" sz="2400" i="1"/>
              <a:t>f</a:t>
            </a:r>
            <a:r>
              <a:rPr lang="en-US" altLang="en-US" sz="400"/>
              <a:t> </a:t>
            </a:r>
            <a:r>
              <a:rPr lang="en-US" altLang="en-US" sz="2400"/>
              <a:t>(</a:t>
            </a:r>
            <a:r>
              <a:rPr lang="en-US" altLang="en-US" sz="2400" i="1"/>
              <a:t>x</a:t>
            </a:r>
            <a:r>
              <a:rPr lang="en-US" altLang="en-US" sz="2400"/>
              <a:t>) = (</a:t>
            </a:r>
            <a:r>
              <a:rPr lang="en-US" altLang="en-US" sz="2400" i="1"/>
              <a:t>x</a:t>
            </a:r>
            <a:r>
              <a:rPr lang="en-US" altLang="en-US" sz="2400" baseline="30000"/>
              <a:t>3 </a:t>
            </a:r>
            <a:r>
              <a:rPr lang="en-US" altLang="en-US" sz="2400"/>
              <a:t>– 1)</a:t>
            </a:r>
            <a:r>
              <a:rPr lang="en-US" altLang="en-US" sz="400"/>
              <a:t> </a:t>
            </a:r>
            <a:r>
              <a:rPr lang="en-US" altLang="en-US" sz="2400"/>
              <a:t>/(</a:t>
            </a:r>
            <a:r>
              <a:rPr lang="en-US" altLang="en-US" sz="2400" i="1"/>
              <a:t>x</a:t>
            </a:r>
            <a:r>
              <a:rPr lang="en-US" altLang="en-US" sz="2400"/>
              <a:t> – 1)</a:t>
            </a:r>
          </a:p>
          <a:p>
            <a:pPr eaLnBrk="1" hangingPunct="1">
              <a:spcBef>
                <a:spcPct val="0"/>
              </a:spcBef>
              <a:buFontTx/>
              <a:buNone/>
            </a:pPr>
            <a:endParaRPr lang="en-US" altLang="en-US" sz="2400"/>
          </a:p>
          <a:p>
            <a:pPr eaLnBrk="1" hangingPunct="1">
              <a:spcBef>
                <a:spcPct val="0"/>
              </a:spcBef>
              <a:buFontTx/>
              <a:buNone/>
            </a:pPr>
            <a:r>
              <a:rPr lang="en-US" altLang="en-US" sz="2400"/>
              <a:t>By factoring and dividing out common factors, you can rewrite </a:t>
            </a:r>
            <a:r>
              <a:rPr lang="en-US" altLang="en-US" sz="2400" i="1"/>
              <a:t>f </a:t>
            </a:r>
            <a:r>
              <a:rPr lang="en-US" altLang="en-US" sz="2400"/>
              <a:t>as</a:t>
            </a:r>
            <a:r>
              <a:rPr lang="en-US" altLang="en-US" sz="1800"/>
              <a:t> </a:t>
            </a:r>
          </a:p>
          <a:p>
            <a:pPr eaLnBrk="1" hangingPunct="1">
              <a:spcBef>
                <a:spcPct val="50000"/>
              </a:spcBef>
              <a:buFontTx/>
              <a:buNone/>
            </a:pPr>
            <a:endParaRPr lang="en-US" altLang="en-US" sz="2400"/>
          </a:p>
        </p:txBody>
      </p:sp>
      <p:sp>
        <p:nvSpPr>
          <p:cNvPr id="24579" name="Rectangle 2"/>
          <p:cNvSpPr>
            <a:spLocks noGrp="1" noChangeArrowheads="1"/>
          </p:cNvSpPr>
          <p:nvPr>
            <p:ph type="title"/>
          </p:nvPr>
        </p:nvSpPr>
        <p:spPr>
          <a:xfrm>
            <a:off x="547688" y="319088"/>
            <a:ext cx="8229600" cy="685800"/>
          </a:xfrm>
          <a:noFill/>
        </p:spPr>
        <p:txBody>
          <a:bodyPr/>
          <a:lstStyle/>
          <a:p>
            <a:pPr algn="l" eaLnBrk="1" hangingPunct="1"/>
            <a:r>
              <a:rPr lang="en-US" altLang="en-US" sz="3200" smtClean="0"/>
              <a:t>Example 6 – </a:t>
            </a:r>
            <a:r>
              <a:rPr lang="en-US" altLang="en-US" sz="3200" i="1" smtClean="0"/>
              <a:t>Finding the Limit of a Function</a:t>
            </a:r>
          </a:p>
        </p:txBody>
      </p:sp>
      <p:pic>
        <p:nvPicPr>
          <p:cNvPr id="25612" name="Picture 12" descr="f(x) = ((x minus 1)(x^2 + x + 1))/(x minus 1) = x^2 + x + 1 = g(x) and x != 1. Cancelling out of x minus 1 in both the numerator and the denominator are indicated by striking through these te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105400"/>
            <a:ext cx="75152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descr="lim_(x right arrow 1) ((x^3 minus 1)/(x minus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28800"/>
            <a:ext cx="1676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5611">
                                            <p:txEl>
                                              <p:pRg st="3" end="3"/>
                                            </p:txEl>
                                          </p:spTgt>
                                        </p:tgtEl>
                                        <p:attrNameLst>
                                          <p:attrName>style.visibility</p:attrName>
                                        </p:attrNameLst>
                                      </p:cBhvr>
                                      <p:to>
                                        <p:strVal val="visible"/>
                                      </p:to>
                                    </p:set>
                                    <p:animEffect transition="in" filter="fade">
                                      <p:cBhvr>
                                        <p:cTn id="7" dur="1000"/>
                                        <p:tgtEl>
                                          <p:spTgt spid="25611">
                                            <p:txEl>
                                              <p:pRg st="3" end="3"/>
                                            </p:txEl>
                                          </p:spTgt>
                                        </p:tgtEl>
                                      </p:cBhvr>
                                    </p:animEffect>
                                    <p:anim calcmode="lin" valueType="num">
                                      <p:cBhvr>
                                        <p:cTn id="8" dur="1000" fill="hold"/>
                                        <p:tgtEl>
                                          <p:spTgt spid="25611">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5611">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611">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5611">
                                            <p:txEl>
                                              <p:pRg st="5" end="5"/>
                                            </p:txEl>
                                          </p:spTgt>
                                        </p:tgtEl>
                                        <p:attrNameLst>
                                          <p:attrName>style.visibility</p:attrName>
                                        </p:attrNameLst>
                                      </p:cBhvr>
                                      <p:to>
                                        <p:strVal val="visible"/>
                                      </p:to>
                                    </p:set>
                                    <p:animEffect transition="in" filter="fade">
                                      <p:cBhvr>
                                        <p:cTn id="13" dur="1000"/>
                                        <p:tgtEl>
                                          <p:spTgt spid="25611">
                                            <p:txEl>
                                              <p:pRg st="5" end="5"/>
                                            </p:txEl>
                                          </p:spTgt>
                                        </p:tgtEl>
                                      </p:cBhvr>
                                    </p:animEffect>
                                    <p:anim calcmode="lin" valueType="num">
                                      <p:cBhvr>
                                        <p:cTn id="14" dur="1000" fill="hold"/>
                                        <p:tgtEl>
                                          <p:spTgt spid="25611">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5611">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561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5611">
                                            <p:txEl>
                                              <p:pRg st="7" end="7"/>
                                            </p:txEl>
                                          </p:spTgt>
                                        </p:tgtEl>
                                        <p:attrNameLst>
                                          <p:attrName>style.visibility</p:attrName>
                                        </p:attrNameLst>
                                      </p:cBhvr>
                                      <p:to>
                                        <p:strVal val="visible"/>
                                      </p:to>
                                    </p:set>
                                    <p:animEffect transition="in" filter="fade">
                                      <p:cBhvr>
                                        <p:cTn id="21" dur="1000"/>
                                        <p:tgtEl>
                                          <p:spTgt spid="25611">
                                            <p:txEl>
                                              <p:pRg st="7" end="7"/>
                                            </p:txEl>
                                          </p:spTgt>
                                        </p:tgtEl>
                                      </p:cBhvr>
                                    </p:animEffect>
                                    <p:anim calcmode="lin" valueType="num">
                                      <p:cBhvr>
                                        <p:cTn id="22" dur="1000" fill="hold"/>
                                        <p:tgtEl>
                                          <p:spTgt spid="25611">
                                            <p:txEl>
                                              <p:pRg st="7" end="7"/>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5611">
                                            <p:txEl>
                                              <p:pRg st="7" end="7"/>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5611">
                                            <p:txEl>
                                              <p:pRg st="7" end="7"/>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5612"/>
                                        </p:tgtEl>
                                        <p:attrNameLst>
                                          <p:attrName>style.visibility</p:attrName>
                                        </p:attrNameLst>
                                      </p:cBhvr>
                                      <p:to>
                                        <p:strVal val="visible"/>
                                      </p:to>
                                    </p:set>
                                    <p:animEffect transition="in" filter="fade">
                                      <p:cBhvr>
                                        <p:cTn id="27" dur="1000"/>
                                        <p:tgtEl>
                                          <p:spTgt spid="25612"/>
                                        </p:tgtEl>
                                      </p:cBhvr>
                                    </p:animEffect>
                                    <p:anim calcmode="lin" valueType="num">
                                      <p:cBhvr>
                                        <p:cTn id="28" dur="1000" fill="hold"/>
                                        <p:tgtEl>
                                          <p:spTgt spid="25612"/>
                                        </p:tgtEl>
                                        <p:attrNameLst>
                                          <p:attrName>ppt_x</p:attrName>
                                        </p:attrNameLst>
                                      </p:cBhvr>
                                      <p:tavLst>
                                        <p:tav tm="0">
                                          <p:val>
                                            <p:strVal val="#ppt_x"/>
                                          </p:val>
                                        </p:tav>
                                        <p:tav tm="100000">
                                          <p:val>
                                            <p:strVal val="#ppt_x"/>
                                          </p:val>
                                        </p:tav>
                                      </p:tavLst>
                                    </p:anim>
                                    <p:anim calcmode="lin" valueType="num">
                                      <p:cBhvr>
                                        <p:cTn id="29" dur="900" decel="100000" fill="hold"/>
                                        <p:tgtEl>
                                          <p:spTgt spid="256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56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47688" y="319088"/>
            <a:ext cx="8226425" cy="685800"/>
          </a:xfrm>
          <a:noFill/>
        </p:spPr>
        <p:txBody>
          <a:bodyPr/>
          <a:lstStyle/>
          <a:p>
            <a:pPr algn="l" eaLnBrk="1" hangingPunct="1"/>
            <a:r>
              <a:rPr lang="en-US" altLang="en-US" sz="4000" smtClean="0"/>
              <a:t>Example 6 – </a:t>
            </a:r>
            <a:r>
              <a:rPr lang="en-US" altLang="en-US" sz="4000" i="1" smtClean="0"/>
              <a:t>Solution</a:t>
            </a:r>
          </a:p>
        </p:txBody>
      </p:sp>
      <p:sp>
        <p:nvSpPr>
          <p:cNvPr id="25603" name="Rectangle 3"/>
          <p:cNvSpPr>
            <a:spLocks noGrp="1" noChangeArrowheads="1"/>
          </p:cNvSpPr>
          <p:nvPr>
            <p:ph type="body" idx="1"/>
          </p:nvPr>
        </p:nvSpPr>
        <p:spPr>
          <a:xfrm>
            <a:off x="457200" y="1371600"/>
            <a:ext cx="8229600" cy="838200"/>
          </a:xfrm>
        </p:spPr>
        <p:txBody>
          <a:bodyPr/>
          <a:lstStyle/>
          <a:p>
            <a:pPr marL="0" indent="0" eaLnBrk="1" hangingPunct="1">
              <a:buFont typeface="Wingdings" pitchFamily="2" charset="2"/>
              <a:buNone/>
            </a:pPr>
            <a:r>
              <a:rPr lang="en-US" altLang="en-US" sz="2400" smtClean="0"/>
              <a:t>So, for all </a:t>
            </a:r>
            <a:r>
              <a:rPr lang="en-US" altLang="en-US" sz="2400" i="1" smtClean="0"/>
              <a:t>x-</a:t>
            </a:r>
            <a:r>
              <a:rPr lang="en-US" altLang="en-US" sz="2400" smtClean="0"/>
              <a:t>values other than </a:t>
            </a:r>
            <a:r>
              <a:rPr lang="en-US" altLang="en-US" sz="2400" i="1" smtClean="0"/>
              <a:t>x = </a:t>
            </a:r>
            <a:r>
              <a:rPr lang="en-US" altLang="en-US" sz="2400" smtClean="0"/>
              <a:t>1, the functions </a:t>
            </a:r>
            <a:r>
              <a:rPr lang="en-US" altLang="en-US" sz="2400" i="1" smtClean="0"/>
              <a:t>f </a:t>
            </a:r>
            <a:r>
              <a:rPr lang="en-US" altLang="en-US" sz="2400" smtClean="0"/>
              <a:t>and </a:t>
            </a:r>
            <a:r>
              <a:rPr lang="en-US" altLang="en-US" sz="2400" i="1" smtClean="0"/>
              <a:t>g </a:t>
            </a:r>
            <a:r>
              <a:rPr lang="en-US" altLang="en-US" sz="2400" smtClean="0"/>
              <a:t>agree, as shown in Figure 1.19.</a:t>
            </a:r>
          </a:p>
        </p:txBody>
      </p:sp>
      <p:sp>
        <p:nvSpPr>
          <p:cNvPr id="25604" name="Text Box 7"/>
          <p:cNvSpPr txBox="1">
            <a:spLocks noChangeArrowheads="1"/>
          </p:cNvSpPr>
          <p:nvPr/>
        </p:nvSpPr>
        <p:spPr bwMode="auto">
          <a:xfrm>
            <a:off x="3941763" y="6019800"/>
            <a:ext cx="998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200" b="1"/>
              <a:t>Figure 1.19</a:t>
            </a:r>
          </a:p>
        </p:txBody>
      </p:sp>
      <p:sp>
        <p:nvSpPr>
          <p:cNvPr id="25605" name="Text Box 9"/>
          <p:cNvSpPr txBox="1">
            <a:spLocks noChangeArrowheads="1"/>
          </p:cNvSpPr>
          <p:nvPr/>
        </p:nvSpPr>
        <p:spPr bwMode="auto">
          <a:xfrm>
            <a:off x="3200400" y="57451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200" i="1"/>
              <a:t>f </a:t>
            </a:r>
            <a:r>
              <a:rPr lang="en-US" altLang="en-US" sz="1200"/>
              <a:t>and </a:t>
            </a:r>
            <a:r>
              <a:rPr lang="en-US" altLang="en-US" sz="1200" i="1"/>
              <a:t>g </a:t>
            </a:r>
            <a:r>
              <a:rPr lang="en-US" altLang="en-US" sz="1200"/>
              <a:t>agree at all but one point.</a:t>
            </a:r>
          </a:p>
        </p:txBody>
      </p:sp>
      <p:pic>
        <p:nvPicPr>
          <p:cNvPr id="25606" name="Picture 10" descr="An upward opening parabola is graphed on the x y coordinate plane. The parabola is labeled f(x) = (x^3 minus 1)/(x minus 1). It enters the top left of the viewing window in the second quadrant, goes down and to the right, passes through the point (negative 2, 3), reaches a low point in the second quadrant, goes up and to the right, intersects the positive y axis at (0, 1), passes through the open point (1, 3), and exits the top right of the viewing window in the first quadr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38400"/>
            <a:ext cx="30210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descr="An upward opening parabola is graphed on the x y coordinate plane. The parabola is labeled g(x) = x^2 + x + 1. It enters the top left of the viewing window in the second quadrant, goes down and to the right, passes through the point (negative 2, 3), reaches a low point in the second quadrant, goes up and to the right, intersects the positive y axis at (0, 1), passes through the closed point (1, 3) in the first quadrant, and exits the top right of the viewing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14600"/>
            <a:ext cx="32083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7"/>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25000"/>
              </a:lnSpc>
              <a:spcBef>
                <a:spcPct val="50000"/>
              </a:spcBef>
              <a:buFontTx/>
              <a:buNone/>
            </a:pPr>
            <a:r>
              <a:rPr lang="en-US" altLang="en-US" sz="2400"/>
              <a:t>Because              exists, you can apply Theorem 1.7 to</a:t>
            </a:r>
          </a:p>
          <a:p>
            <a:pPr eaLnBrk="1" hangingPunct="1">
              <a:lnSpc>
                <a:spcPct val="125000"/>
              </a:lnSpc>
              <a:spcBef>
                <a:spcPct val="0"/>
              </a:spcBef>
              <a:buFontTx/>
              <a:buNone/>
            </a:pPr>
            <a:endParaRPr lang="en-US" altLang="en-US" sz="1200"/>
          </a:p>
          <a:p>
            <a:pPr eaLnBrk="1" hangingPunct="1">
              <a:lnSpc>
                <a:spcPct val="125000"/>
              </a:lnSpc>
              <a:spcBef>
                <a:spcPct val="0"/>
              </a:spcBef>
              <a:buFontTx/>
              <a:buNone/>
            </a:pPr>
            <a:r>
              <a:rPr lang="en-US" altLang="en-US" sz="2400"/>
              <a:t>conclude that </a:t>
            </a:r>
            <a:r>
              <a:rPr lang="en-US" altLang="en-US" sz="2400" i="1"/>
              <a:t>f </a:t>
            </a:r>
            <a:r>
              <a:rPr lang="en-US" altLang="en-US" sz="2400"/>
              <a:t>and </a:t>
            </a:r>
            <a:r>
              <a:rPr lang="en-US" altLang="en-US" sz="2400" i="1"/>
              <a:t>g </a:t>
            </a:r>
            <a:r>
              <a:rPr lang="en-US" altLang="en-US" sz="2400"/>
              <a:t>have the same limit at </a:t>
            </a:r>
            <a:r>
              <a:rPr lang="en-US" altLang="en-US" sz="2400" i="1"/>
              <a:t>x = </a:t>
            </a:r>
            <a:r>
              <a:rPr lang="en-US" altLang="en-US" sz="2400"/>
              <a:t>1.</a:t>
            </a:r>
            <a:endParaRPr lang="en-US" altLang="en-US" sz="900"/>
          </a:p>
          <a:p>
            <a:pPr eaLnBrk="1" hangingPunct="1">
              <a:spcBef>
                <a:spcPct val="50000"/>
              </a:spcBef>
              <a:buFontTx/>
              <a:buNone/>
            </a:pPr>
            <a:endParaRPr lang="en-US" altLang="en-US" sz="2400"/>
          </a:p>
          <a:p>
            <a:pPr eaLnBrk="1" hangingPunct="1">
              <a:spcBef>
                <a:spcPct val="50000"/>
              </a:spcBef>
              <a:buFontTx/>
              <a:buNone/>
            </a:pPr>
            <a:r>
              <a:rPr lang="en-US" altLang="en-US" sz="2400"/>
              <a:t> </a:t>
            </a:r>
          </a:p>
        </p:txBody>
      </p:sp>
      <p:sp>
        <p:nvSpPr>
          <p:cNvPr id="26627" name="Rectangle 4"/>
          <p:cNvSpPr>
            <a:spLocks noGrp="1" noChangeArrowheads="1"/>
          </p:cNvSpPr>
          <p:nvPr>
            <p:ph type="title"/>
          </p:nvPr>
        </p:nvSpPr>
        <p:spPr>
          <a:xfrm>
            <a:off x="547688" y="319088"/>
            <a:ext cx="8226425" cy="685800"/>
          </a:xfrm>
          <a:noFill/>
        </p:spPr>
        <p:txBody>
          <a:bodyPr/>
          <a:lstStyle/>
          <a:p>
            <a:pPr algn="l" eaLnBrk="1" hangingPunct="1"/>
            <a:r>
              <a:rPr lang="en-US" altLang="en-US" sz="4000" smtClean="0"/>
              <a:t>Example 6 – </a:t>
            </a:r>
            <a:r>
              <a:rPr lang="en-US" altLang="en-US" sz="4000" i="1" smtClean="0"/>
              <a:t>Solution		</a:t>
            </a:r>
          </a:p>
        </p:txBody>
      </p:sp>
      <p:pic>
        <p:nvPicPr>
          <p:cNvPr id="34824" name="Picture 8" descr="= 3. Simplify."/>
          <p:cNvPicPr>
            <a:picLocks noChangeAspect="1" noChangeArrowheads="1"/>
          </p:cNvPicPr>
          <p:nvPr/>
        </p:nvPicPr>
        <p:blipFill>
          <a:blip r:embed="rId2">
            <a:extLst>
              <a:ext uri="{28A0092B-C50C-407E-A947-70E740481C1C}">
                <a14:useLocalDpi xmlns:a14="http://schemas.microsoft.com/office/drawing/2010/main" val="0"/>
              </a:ext>
            </a:extLst>
          </a:blip>
          <a:srcRect t="85419" r="-1064"/>
          <a:stretch>
            <a:fillRect/>
          </a:stretch>
        </p:blipFill>
        <p:spPr bwMode="auto">
          <a:xfrm>
            <a:off x="620713" y="5845175"/>
            <a:ext cx="7239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1" descr="= lim_(x right arrow 1) (((x minus 1)(x^2 + x + 1))/(x minus 1)). Cancelling out of x minus 1 in both the numerator and the denominator are indicated by striking through these terms."/>
          <p:cNvPicPr>
            <a:picLocks noChangeAspect="1" noChangeArrowheads="1"/>
          </p:cNvPicPr>
          <p:nvPr/>
        </p:nvPicPr>
        <p:blipFill>
          <a:blip r:embed="rId2">
            <a:extLst>
              <a:ext uri="{28A0092B-C50C-407E-A947-70E740481C1C}">
                <a14:useLocalDpi xmlns:a14="http://schemas.microsoft.com/office/drawing/2010/main" val="0"/>
              </a:ext>
            </a:extLst>
          </a:blip>
          <a:srcRect t="27554" r="2127" b="47647"/>
          <a:stretch>
            <a:fillRect/>
          </a:stretch>
        </p:blipFill>
        <p:spPr bwMode="auto">
          <a:xfrm>
            <a:off x="609600" y="3581400"/>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2" descr="= lim_(x right arrow 1) (x^2 + x + 1). Apply Theorem 1.7."/>
          <p:cNvPicPr>
            <a:picLocks noChangeAspect="1" noChangeArrowheads="1"/>
          </p:cNvPicPr>
          <p:nvPr/>
        </p:nvPicPr>
        <p:blipFill>
          <a:blip r:embed="rId2">
            <a:extLst>
              <a:ext uri="{28A0092B-C50C-407E-A947-70E740481C1C}">
                <a14:useLocalDpi xmlns:a14="http://schemas.microsoft.com/office/drawing/2010/main" val="0"/>
              </a:ext>
            </a:extLst>
          </a:blip>
          <a:srcRect t="52353" r="3192" b="25603"/>
          <a:stretch>
            <a:fillRect/>
          </a:stretch>
        </p:blipFill>
        <p:spPr bwMode="auto">
          <a:xfrm>
            <a:off x="609600" y="4495800"/>
            <a:ext cx="693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13" descr="= 1^2 + 1 + 1. Use direct substitution."/>
          <p:cNvPicPr>
            <a:picLocks noChangeAspect="1" noChangeArrowheads="1"/>
          </p:cNvPicPr>
          <p:nvPr/>
        </p:nvPicPr>
        <p:blipFill>
          <a:blip r:embed="rId2">
            <a:extLst>
              <a:ext uri="{28A0092B-C50C-407E-A947-70E740481C1C}">
                <a14:useLocalDpi xmlns:a14="http://schemas.microsoft.com/office/drawing/2010/main" val="0"/>
              </a:ext>
            </a:extLst>
          </a:blip>
          <a:srcRect t="71642" r="2127" b="14581"/>
          <a:stretch>
            <a:fillRect/>
          </a:stretch>
        </p:blipFill>
        <p:spPr bwMode="auto">
          <a:xfrm>
            <a:off x="609600" y="5181600"/>
            <a:ext cx="701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4" descr="lim_(x right arrow 1) ((x^3 minus 1)/(x minus 1)) = lim_(x right arrow 1) (((x minus 1)(x^2 + x + 1))/(x minus 1)). Factor."/>
          <p:cNvPicPr>
            <a:picLocks noChangeAspect="1" noChangeArrowheads="1"/>
          </p:cNvPicPr>
          <p:nvPr/>
        </p:nvPicPr>
        <p:blipFill>
          <a:blip r:embed="rId2">
            <a:extLst>
              <a:ext uri="{28A0092B-C50C-407E-A947-70E740481C1C}">
                <a14:useLocalDpi xmlns:a14="http://schemas.microsoft.com/office/drawing/2010/main" val="0"/>
              </a:ext>
            </a:extLst>
          </a:blip>
          <a:srcRect r="1064" b="72446"/>
          <a:stretch>
            <a:fillRect/>
          </a:stretch>
        </p:blipFill>
        <p:spPr bwMode="auto">
          <a:xfrm>
            <a:off x="609600" y="2743200"/>
            <a:ext cx="708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6" descr="lim_(x right arrow 1) (g(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1485900"/>
            <a:ext cx="1066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4830"/>
                                        </p:tgtEl>
                                        <p:attrNameLst>
                                          <p:attrName>style.visibility</p:attrName>
                                        </p:attrNameLst>
                                      </p:cBhvr>
                                      <p:to>
                                        <p:strVal val="visible"/>
                                      </p:to>
                                    </p:set>
                                    <p:animEffect transition="in" filter="fade">
                                      <p:cBhvr>
                                        <p:cTn id="7" dur="1000"/>
                                        <p:tgtEl>
                                          <p:spTgt spid="34830"/>
                                        </p:tgtEl>
                                      </p:cBhvr>
                                    </p:animEffect>
                                    <p:anim calcmode="lin" valueType="num">
                                      <p:cBhvr>
                                        <p:cTn id="8" dur="1000" fill="hold"/>
                                        <p:tgtEl>
                                          <p:spTgt spid="34830"/>
                                        </p:tgtEl>
                                        <p:attrNameLst>
                                          <p:attrName>ppt_x</p:attrName>
                                        </p:attrNameLst>
                                      </p:cBhvr>
                                      <p:tavLst>
                                        <p:tav tm="0">
                                          <p:val>
                                            <p:strVal val="#ppt_x"/>
                                          </p:val>
                                        </p:tav>
                                        <p:tav tm="100000">
                                          <p:val>
                                            <p:strVal val="#ppt_x"/>
                                          </p:val>
                                        </p:tav>
                                      </p:tavLst>
                                    </p:anim>
                                    <p:anim calcmode="lin" valueType="num">
                                      <p:cBhvr>
                                        <p:cTn id="9" dur="900" decel="100000" fill="hold"/>
                                        <p:tgtEl>
                                          <p:spTgt spid="348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83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4827"/>
                                        </p:tgtEl>
                                        <p:attrNameLst>
                                          <p:attrName>style.visibility</p:attrName>
                                        </p:attrNameLst>
                                      </p:cBhvr>
                                      <p:to>
                                        <p:strVal val="visible"/>
                                      </p:to>
                                    </p:set>
                                    <p:animEffect transition="in" filter="fade">
                                      <p:cBhvr>
                                        <p:cTn id="15" dur="1000"/>
                                        <p:tgtEl>
                                          <p:spTgt spid="34827"/>
                                        </p:tgtEl>
                                      </p:cBhvr>
                                    </p:animEffect>
                                    <p:anim calcmode="lin" valueType="num">
                                      <p:cBhvr>
                                        <p:cTn id="16" dur="1000" fill="hold"/>
                                        <p:tgtEl>
                                          <p:spTgt spid="34827"/>
                                        </p:tgtEl>
                                        <p:attrNameLst>
                                          <p:attrName>ppt_x</p:attrName>
                                        </p:attrNameLst>
                                      </p:cBhvr>
                                      <p:tavLst>
                                        <p:tav tm="0">
                                          <p:val>
                                            <p:strVal val="#ppt_x"/>
                                          </p:val>
                                        </p:tav>
                                        <p:tav tm="100000">
                                          <p:val>
                                            <p:strVal val="#ppt_x"/>
                                          </p:val>
                                        </p:tav>
                                      </p:tavLst>
                                    </p:anim>
                                    <p:anim calcmode="lin" valueType="num">
                                      <p:cBhvr>
                                        <p:cTn id="17" dur="900" decel="100000" fill="hold"/>
                                        <p:tgtEl>
                                          <p:spTgt spid="3482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4827"/>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34828"/>
                                        </p:tgtEl>
                                        <p:attrNameLst>
                                          <p:attrName>style.visibility</p:attrName>
                                        </p:attrNameLst>
                                      </p:cBhvr>
                                      <p:to>
                                        <p:strVal val="visible"/>
                                      </p:to>
                                    </p:set>
                                    <p:animEffect transition="in" filter="fade">
                                      <p:cBhvr>
                                        <p:cTn id="23" dur="1000"/>
                                        <p:tgtEl>
                                          <p:spTgt spid="34828"/>
                                        </p:tgtEl>
                                      </p:cBhvr>
                                    </p:animEffect>
                                    <p:anim calcmode="lin" valueType="num">
                                      <p:cBhvr>
                                        <p:cTn id="24" dur="1000" fill="hold"/>
                                        <p:tgtEl>
                                          <p:spTgt spid="34828"/>
                                        </p:tgtEl>
                                        <p:attrNameLst>
                                          <p:attrName>ppt_x</p:attrName>
                                        </p:attrNameLst>
                                      </p:cBhvr>
                                      <p:tavLst>
                                        <p:tav tm="0">
                                          <p:val>
                                            <p:strVal val="#ppt_x"/>
                                          </p:val>
                                        </p:tav>
                                        <p:tav tm="100000">
                                          <p:val>
                                            <p:strVal val="#ppt_x"/>
                                          </p:val>
                                        </p:tav>
                                      </p:tavLst>
                                    </p:anim>
                                    <p:anim calcmode="lin" valueType="num">
                                      <p:cBhvr>
                                        <p:cTn id="25" dur="900" decel="100000" fill="hold"/>
                                        <p:tgtEl>
                                          <p:spTgt spid="3482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4828"/>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34829"/>
                                        </p:tgtEl>
                                        <p:attrNameLst>
                                          <p:attrName>style.visibility</p:attrName>
                                        </p:attrNameLst>
                                      </p:cBhvr>
                                      <p:to>
                                        <p:strVal val="visible"/>
                                      </p:to>
                                    </p:set>
                                    <p:animEffect transition="in" filter="fade">
                                      <p:cBhvr>
                                        <p:cTn id="31" dur="1000"/>
                                        <p:tgtEl>
                                          <p:spTgt spid="34829"/>
                                        </p:tgtEl>
                                      </p:cBhvr>
                                    </p:animEffect>
                                    <p:anim calcmode="lin" valueType="num">
                                      <p:cBhvr>
                                        <p:cTn id="32" dur="1000" fill="hold"/>
                                        <p:tgtEl>
                                          <p:spTgt spid="34829"/>
                                        </p:tgtEl>
                                        <p:attrNameLst>
                                          <p:attrName>ppt_x</p:attrName>
                                        </p:attrNameLst>
                                      </p:cBhvr>
                                      <p:tavLst>
                                        <p:tav tm="0">
                                          <p:val>
                                            <p:strVal val="#ppt_x"/>
                                          </p:val>
                                        </p:tav>
                                        <p:tav tm="100000">
                                          <p:val>
                                            <p:strVal val="#ppt_x"/>
                                          </p:val>
                                        </p:tav>
                                      </p:tavLst>
                                    </p:anim>
                                    <p:anim calcmode="lin" valueType="num">
                                      <p:cBhvr>
                                        <p:cTn id="33" dur="900" decel="100000" fill="hold"/>
                                        <p:tgtEl>
                                          <p:spTgt spid="3482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4829"/>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34824"/>
                                        </p:tgtEl>
                                        <p:attrNameLst>
                                          <p:attrName>style.visibility</p:attrName>
                                        </p:attrNameLst>
                                      </p:cBhvr>
                                      <p:to>
                                        <p:strVal val="visible"/>
                                      </p:to>
                                    </p:set>
                                    <p:animEffect transition="in" filter="fade">
                                      <p:cBhvr>
                                        <p:cTn id="39" dur="1000"/>
                                        <p:tgtEl>
                                          <p:spTgt spid="34824"/>
                                        </p:tgtEl>
                                      </p:cBhvr>
                                    </p:animEffect>
                                    <p:anim calcmode="lin" valueType="num">
                                      <p:cBhvr>
                                        <p:cTn id="40" dur="1000" fill="hold"/>
                                        <p:tgtEl>
                                          <p:spTgt spid="34824"/>
                                        </p:tgtEl>
                                        <p:attrNameLst>
                                          <p:attrName>ppt_x</p:attrName>
                                        </p:attrNameLst>
                                      </p:cBhvr>
                                      <p:tavLst>
                                        <p:tav tm="0">
                                          <p:val>
                                            <p:strVal val="#ppt_x"/>
                                          </p:val>
                                        </p:tav>
                                        <p:tav tm="100000">
                                          <p:val>
                                            <p:strVal val="#ppt_x"/>
                                          </p:val>
                                        </p:tav>
                                      </p:tavLst>
                                    </p:anim>
                                    <p:anim calcmode="lin" valueType="num">
                                      <p:cBhvr>
                                        <p:cTn id="41" dur="900" decel="100000" fill="hold"/>
                                        <p:tgtEl>
                                          <p:spTgt spid="3482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48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a:solidFill>
                  <a:schemeClr val="bg1"/>
                </a:solidFill>
              </a:rPr>
              <a:t>A</a:t>
            </a:r>
            <a:r>
              <a:rPr lang="en-US" altLang="en-US" sz="4000" b="1">
                <a:solidFill>
                  <a:schemeClr val="bg1"/>
                </a:solidFill>
              </a:rPr>
              <a:t> </a:t>
            </a:r>
            <a:r>
              <a:rPr lang="en-US" altLang="en-US" sz="4000">
                <a:solidFill>
                  <a:schemeClr val="bg1"/>
                </a:solidFill>
              </a:rPr>
              <a:t>Strategy for Finding Limits</a:t>
            </a:r>
          </a:p>
        </p:txBody>
      </p:sp>
      <p:pic>
        <p:nvPicPr>
          <p:cNvPr id="27651" name="Picture 1" descr="A Strategy for Finding Limits. (item 1). Learn to recognize which limits can be evaluated by direct substitution. These limits are listed in Theorems 1.1 through 1.6. (item 2). When the limit of f(x) as x approaches c cannot be evaluated by direct substitution, try to find a function g that agrees with f for all x other than x = 0. Choose g such that the limit of g(x) can be evaluated by direct substitution. Then apply Theorem 1.7 to conclude analytically that lim_(x right arrow c) (f(x)) = lim_(x right arrow c) (g(x)) = g(c). (item 3). Use a graph or table to reinforce your conclus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063" y="1716088"/>
            <a:ext cx="78898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455613" y="3198813"/>
            <a:ext cx="82264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0838" indent="-350838">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
                <a:srgbClr val="009BAE"/>
              </a:buClr>
              <a:buFontTx/>
              <a:buNone/>
            </a:pPr>
            <a:r>
              <a:rPr lang="en-US" altLang="en-US" sz="4000">
                <a:cs typeface="Arial" pitchFamily="34" charset="0"/>
              </a:rPr>
              <a:t>Dividing Out Technique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47688" y="319088"/>
            <a:ext cx="8226425" cy="685800"/>
          </a:xfrm>
          <a:noFill/>
        </p:spPr>
        <p:txBody>
          <a:bodyPr/>
          <a:lstStyle/>
          <a:p>
            <a:pPr algn="l" eaLnBrk="1" hangingPunct="1"/>
            <a:r>
              <a:rPr lang="en-US" altLang="en-US" sz="4000" smtClean="0"/>
              <a:t>Dividing Out Technique</a:t>
            </a:r>
          </a:p>
        </p:txBody>
      </p:sp>
      <p:sp>
        <p:nvSpPr>
          <p:cNvPr id="29699" name="Rectangle 3"/>
          <p:cNvSpPr>
            <a:spLocks noGrp="1" noChangeArrowheads="1"/>
          </p:cNvSpPr>
          <p:nvPr>
            <p:ph type="body" idx="1"/>
          </p:nvPr>
        </p:nvSpPr>
        <p:spPr>
          <a:xfrm>
            <a:off x="457200" y="1370013"/>
            <a:ext cx="8229600" cy="5256212"/>
          </a:xfrm>
          <a:noFill/>
        </p:spPr>
        <p:txBody>
          <a:bodyPr/>
          <a:lstStyle/>
          <a:p>
            <a:pPr marL="0" indent="0" eaLnBrk="1" hangingPunct="1">
              <a:lnSpc>
                <a:spcPct val="125000"/>
              </a:lnSpc>
              <a:buFont typeface="Wingdings" pitchFamily="2" charset="2"/>
              <a:buNone/>
            </a:pPr>
            <a:r>
              <a:rPr lang="en-US" altLang="en-US" sz="2400" smtClean="0"/>
              <a:t>One procedure for finding a limit analytically is the </a:t>
            </a:r>
            <a:r>
              <a:rPr lang="en-US" altLang="en-US" sz="2400" b="1" smtClean="0"/>
              <a:t>dividing out technique</a:t>
            </a:r>
            <a:r>
              <a:rPr lang="en-US" altLang="en-US" sz="2400" smtClean="0"/>
              <a:t>. This technique involves diving out common factors.</a:t>
            </a:r>
          </a:p>
          <a:p>
            <a:pPr marL="0" indent="0" eaLnBrk="1" hangingPunct="1">
              <a:lnSpc>
                <a:spcPct val="125000"/>
              </a:lnSpc>
              <a:buFont typeface="Wingdings" pitchFamily="2" charset="2"/>
              <a:buNone/>
            </a:pPr>
            <a:endParaRPr lang="en-US" altLang="en-US" sz="2400" smtClean="0">
              <a:latin typeface="Times-Roman"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47688" y="319088"/>
            <a:ext cx="8229600" cy="685800"/>
          </a:xfrm>
          <a:noFill/>
        </p:spPr>
        <p:txBody>
          <a:bodyPr/>
          <a:lstStyle/>
          <a:p>
            <a:pPr algn="l" eaLnBrk="1" hangingPunct="1"/>
            <a:r>
              <a:rPr lang="en-US" altLang="en-US" sz="3800" smtClean="0"/>
              <a:t>Example 7 – </a:t>
            </a:r>
            <a:r>
              <a:rPr lang="en-US" altLang="en-US" sz="3800" i="1" smtClean="0"/>
              <a:t>Dividing Out Technique</a:t>
            </a:r>
          </a:p>
        </p:txBody>
      </p:sp>
      <p:sp>
        <p:nvSpPr>
          <p:cNvPr id="37895" name="Text Box 7"/>
          <p:cNvSpPr txBox="1">
            <a:spLocks noChangeArrowheads="1"/>
          </p:cNvSpPr>
          <p:nvPr/>
        </p:nvSpPr>
        <p:spPr bwMode="auto">
          <a:xfrm>
            <a:off x="457200"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a:t>Find the limit:</a:t>
            </a:r>
          </a:p>
          <a:p>
            <a:pPr eaLnBrk="1" hangingPunct="1">
              <a:spcBef>
                <a:spcPct val="50000"/>
              </a:spcBef>
              <a:buFontTx/>
              <a:buNone/>
            </a:pPr>
            <a:endParaRPr lang="en-US" altLang="en-US" sz="2400"/>
          </a:p>
          <a:p>
            <a:pPr eaLnBrk="1" hangingPunct="1">
              <a:buFontTx/>
              <a:buNone/>
            </a:pPr>
            <a:r>
              <a:rPr lang="en-US" altLang="en-US" sz="2400">
                <a:solidFill>
                  <a:srgbClr val="D7181E"/>
                </a:solidFill>
                <a:cs typeface="Arial" pitchFamily="34" charset="0"/>
              </a:rPr>
              <a:t>Solution:</a:t>
            </a:r>
          </a:p>
          <a:p>
            <a:pPr eaLnBrk="1" hangingPunct="1">
              <a:spcBef>
                <a:spcPts val="575"/>
              </a:spcBef>
              <a:buFontTx/>
              <a:buNone/>
            </a:pPr>
            <a:r>
              <a:rPr lang="en-US" altLang="en-US" sz="2400"/>
              <a:t>Although you are taking the limit of a rational function, you </a:t>
            </a:r>
            <a:r>
              <a:rPr lang="en-US" altLang="en-US" sz="2400" i="1"/>
              <a:t>cannot </a:t>
            </a:r>
            <a:r>
              <a:rPr lang="en-US" altLang="en-US" sz="2400"/>
              <a:t>apply Theorem 1.3 because the limit of the denominator is 0.</a:t>
            </a:r>
            <a:endParaRPr lang="en-US" altLang="en-US" sz="2400">
              <a:solidFill>
                <a:srgbClr val="0073AE"/>
              </a:solidFill>
            </a:endParaRPr>
          </a:p>
          <a:p>
            <a:pPr eaLnBrk="1" hangingPunct="1">
              <a:spcBef>
                <a:spcPct val="50000"/>
              </a:spcBef>
              <a:buFontTx/>
              <a:buNone/>
            </a:pPr>
            <a:endParaRPr lang="en-US" altLang="en-US" sz="2400"/>
          </a:p>
        </p:txBody>
      </p:sp>
      <p:pic>
        <p:nvPicPr>
          <p:cNvPr id="30725" name="Picture 8" descr="lim_(x right arrow negative 3) ((x^2 + x minus 6)/(x +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143000"/>
            <a:ext cx="2343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descr="lim_(x right arrow negative 3) ((x^2 + x minus 6)/(x + 3)). An arrow points from the numerator (x^2 + x minus 6) to the following equation: lim_(x right arrow negative 3) (x^2 + x minus 6) = 0. An arrow points from the denominator (x + 3) to the following equation: lim_(x right arrow negative 3) (x + 3) = 0. Direct substitution f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14800"/>
            <a:ext cx="73152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7895">
                                            <p:txEl>
                                              <p:pRg st="2" end="2"/>
                                            </p:txEl>
                                          </p:spTgt>
                                        </p:tgtEl>
                                        <p:attrNameLst>
                                          <p:attrName>style.visibility</p:attrName>
                                        </p:attrNameLst>
                                      </p:cBhvr>
                                      <p:to>
                                        <p:strVal val="visible"/>
                                      </p:to>
                                    </p:set>
                                    <p:animEffect transition="in" filter="fade">
                                      <p:cBhvr>
                                        <p:cTn id="7" dur="1000"/>
                                        <p:tgtEl>
                                          <p:spTgt spid="37895">
                                            <p:txEl>
                                              <p:pRg st="2" end="2"/>
                                            </p:txEl>
                                          </p:spTgt>
                                        </p:tgtEl>
                                      </p:cBhvr>
                                    </p:animEffect>
                                    <p:anim calcmode="lin" valueType="num">
                                      <p:cBhvr>
                                        <p:cTn id="8" dur="1000" fill="hold"/>
                                        <p:tgtEl>
                                          <p:spTgt spid="3789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789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895">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7895">
                                            <p:txEl>
                                              <p:pRg st="3" end="3"/>
                                            </p:txEl>
                                          </p:spTgt>
                                        </p:tgtEl>
                                        <p:attrNameLst>
                                          <p:attrName>style.visibility</p:attrName>
                                        </p:attrNameLst>
                                      </p:cBhvr>
                                      <p:to>
                                        <p:strVal val="visible"/>
                                      </p:to>
                                    </p:set>
                                    <p:animEffect transition="in" filter="fade">
                                      <p:cBhvr>
                                        <p:cTn id="13" dur="1000"/>
                                        <p:tgtEl>
                                          <p:spTgt spid="37895">
                                            <p:txEl>
                                              <p:pRg st="3" end="3"/>
                                            </p:txEl>
                                          </p:spTgt>
                                        </p:tgtEl>
                                      </p:cBhvr>
                                    </p:animEffect>
                                    <p:anim calcmode="lin" valueType="num">
                                      <p:cBhvr>
                                        <p:cTn id="14" dur="1000" fill="hold"/>
                                        <p:tgtEl>
                                          <p:spTgt spid="37895">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7895">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7895">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7897"/>
                                        </p:tgtEl>
                                        <p:attrNameLst>
                                          <p:attrName>style.visibility</p:attrName>
                                        </p:attrNameLst>
                                      </p:cBhvr>
                                      <p:to>
                                        <p:strVal val="visible"/>
                                      </p:to>
                                    </p:set>
                                    <p:animEffect transition="in" filter="fade">
                                      <p:cBhvr>
                                        <p:cTn id="19" dur="1000"/>
                                        <p:tgtEl>
                                          <p:spTgt spid="37897"/>
                                        </p:tgtEl>
                                      </p:cBhvr>
                                    </p:animEffect>
                                    <p:anim calcmode="lin" valueType="num">
                                      <p:cBhvr>
                                        <p:cTn id="20" dur="1000" fill="hold"/>
                                        <p:tgtEl>
                                          <p:spTgt spid="37897"/>
                                        </p:tgtEl>
                                        <p:attrNameLst>
                                          <p:attrName>ppt_x</p:attrName>
                                        </p:attrNameLst>
                                      </p:cBhvr>
                                      <p:tavLst>
                                        <p:tav tm="0">
                                          <p:val>
                                            <p:strVal val="#ppt_x"/>
                                          </p:val>
                                        </p:tav>
                                        <p:tav tm="100000">
                                          <p:val>
                                            <p:strVal val="#ppt_x"/>
                                          </p:val>
                                        </p:tav>
                                      </p:tavLst>
                                    </p:anim>
                                    <p:anim calcmode="lin" valueType="num">
                                      <p:cBhvr>
                                        <p:cTn id="21" dur="900" decel="100000" fill="hold"/>
                                        <p:tgtEl>
                                          <p:spTgt spid="3789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789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55613" y="1371600"/>
            <a:ext cx="8226425" cy="5256213"/>
          </a:xfrm>
          <a:noFill/>
        </p:spPr>
        <p:txBody>
          <a:bodyPr/>
          <a:lstStyle/>
          <a:p>
            <a:pPr marL="0" indent="0" eaLnBrk="1" hangingPunct="1">
              <a:buFont typeface="Wingdings" pitchFamily="2" charset="2"/>
              <a:buNone/>
            </a:pPr>
            <a:r>
              <a:rPr lang="en-US" altLang="en-US" sz="2400" dirty="0" smtClean="0"/>
              <a:t>Because the limit of the numerator is also 0, the numerator and denominator have a </a:t>
            </a:r>
            <a:r>
              <a:rPr lang="en-US" altLang="en-US" sz="2400" i="1" dirty="0" smtClean="0"/>
              <a:t>common factor </a:t>
            </a:r>
            <a:r>
              <a:rPr lang="en-US" altLang="en-US" sz="2400" dirty="0" smtClean="0"/>
              <a:t>of (</a:t>
            </a:r>
            <a:r>
              <a:rPr lang="en-US" altLang="en-US" sz="2400" i="1" dirty="0" smtClean="0"/>
              <a:t>x </a:t>
            </a:r>
            <a:r>
              <a:rPr lang="en-US" altLang="en-US" sz="2400" dirty="0" smtClean="0"/>
              <a:t>+ 3).</a:t>
            </a:r>
          </a:p>
          <a:p>
            <a:pPr marL="0" indent="0" eaLnBrk="1" hangingPunct="1">
              <a:buFont typeface="Wingdings" pitchFamily="2" charset="2"/>
              <a:buNone/>
            </a:pPr>
            <a:endParaRPr lang="en-US" altLang="en-US" sz="1200" dirty="0" smtClean="0"/>
          </a:p>
          <a:p>
            <a:pPr marL="0" indent="0" eaLnBrk="1" hangingPunct="1">
              <a:buFont typeface="Wingdings" pitchFamily="2" charset="2"/>
              <a:buNone/>
            </a:pPr>
            <a:r>
              <a:rPr lang="en-US" altLang="en-US" sz="2400" dirty="0" smtClean="0"/>
              <a:t>So, for all </a:t>
            </a:r>
            <a:r>
              <a:rPr lang="en-US" altLang="en-US" sz="2400" i="1" dirty="0" smtClean="0"/>
              <a:t>x</a:t>
            </a:r>
            <a:r>
              <a:rPr lang="en-US" altLang="en-US" sz="2400" dirty="0" smtClean="0"/>
              <a:t> </a:t>
            </a:r>
            <a:r>
              <a:rPr lang="en-US" altLang="en-US" sz="2400" dirty="0" smtClean="0">
                <a:cs typeface="Arial" pitchFamily="34" charset="0"/>
              </a:rPr>
              <a:t>≠ </a:t>
            </a:r>
            <a:r>
              <a:rPr lang="en-US" altLang="en-US" sz="2400" dirty="0" smtClean="0"/>
              <a:t>–</a:t>
            </a:r>
            <a:r>
              <a:rPr lang="en-US" altLang="en-US" sz="2400" dirty="0" smtClean="0">
                <a:cs typeface="Arial" pitchFamily="34" charset="0"/>
              </a:rPr>
              <a:t>3, </a:t>
            </a:r>
            <a:r>
              <a:rPr lang="en-US" altLang="en-US" sz="2400" dirty="0" smtClean="0"/>
              <a:t>you can divide out this factor to obtain</a:t>
            </a:r>
          </a:p>
          <a:p>
            <a:pPr marL="0" indent="0" eaLnBrk="1" hangingPunct="1">
              <a:buFont typeface="Wingdings" pitchFamily="2" charset="2"/>
              <a:buNone/>
            </a:pPr>
            <a:endParaRPr lang="en-US" altLang="en-US" sz="2400" dirty="0" smtClean="0"/>
          </a:p>
          <a:p>
            <a:pPr marL="0" indent="0" eaLnBrk="1" hangingPunct="1">
              <a:buFont typeface="Wingdings" pitchFamily="2" charset="2"/>
              <a:buNone/>
            </a:pPr>
            <a:endParaRPr lang="en-US" altLang="en-US" sz="2400" dirty="0" smtClean="0"/>
          </a:p>
          <a:p>
            <a:pPr marL="0" indent="0" eaLnBrk="1" hangingPunct="1">
              <a:buFont typeface="Wingdings" pitchFamily="2" charset="2"/>
              <a:buNone/>
            </a:pPr>
            <a:endParaRPr lang="en-US" altLang="en-US" sz="1200" dirty="0" smtClean="0"/>
          </a:p>
          <a:p>
            <a:pPr marL="0" indent="0" eaLnBrk="1" hangingPunct="1">
              <a:spcBef>
                <a:spcPct val="50000"/>
              </a:spcBef>
              <a:buFont typeface="Wingdings" pitchFamily="2" charset="2"/>
              <a:buNone/>
            </a:pPr>
            <a:r>
              <a:rPr lang="en-US" altLang="en-US" sz="2400" dirty="0" smtClean="0"/>
              <a:t>Using Theorem 1.7, it follows that</a:t>
            </a:r>
          </a:p>
          <a:p>
            <a:pPr marL="0" indent="0" eaLnBrk="1" hangingPunct="1">
              <a:buFont typeface="Wingdings" pitchFamily="2" charset="2"/>
              <a:buNone/>
            </a:pPr>
            <a:endParaRPr lang="en-US" altLang="en-US" sz="2400" dirty="0" smtClean="0"/>
          </a:p>
        </p:txBody>
      </p:sp>
      <p:sp>
        <p:nvSpPr>
          <p:cNvPr id="31747" name="Rectangle 13"/>
          <p:cNvSpPr>
            <a:spLocks noGrp="1" noChangeArrowheads="1"/>
          </p:cNvSpPr>
          <p:nvPr>
            <p:ph type="title"/>
          </p:nvPr>
        </p:nvSpPr>
        <p:spPr>
          <a:xfrm>
            <a:off x="547688" y="319088"/>
            <a:ext cx="8226425" cy="685800"/>
          </a:xfrm>
          <a:noFill/>
        </p:spPr>
        <p:txBody>
          <a:bodyPr/>
          <a:lstStyle/>
          <a:p>
            <a:pPr algn="l" eaLnBrk="1" hangingPunct="1"/>
            <a:r>
              <a:rPr lang="en-US" altLang="en-US" sz="4000" smtClean="0"/>
              <a:t>Example 7 – </a:t>
            </a:r>
            <a:r>
              <a:rPr lang="en-US" altLang="en-US" sz="4000" i="1" smtClean="0"/>
              <a:t>Solution</a:t>
            </a:r>
          </a:p>
        </p:txBody>
      </p:sp>
      <p:pic>
        <p:nvPicPr>
          <p:cNvPr id="45072" name="Picture 16" descr="f(x) = (x^2 + x minus 6)/(x + 3) = ((x + 3)(x minus 2))/(x + 3) = x minus 2 = g(x), x != negative 3. Cancelling out of x + 3 in both the numerator and the denominator of the expression, ((x + 3)(x minus 2))/(x + 3), are indicated by striking through these te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24188"/>
            <a:ext cx="8077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17" descr="lim_(x right arrow negative 3) ((x^2 + x minus 6)/(x + 3)) = lim_(x right arrow negative 3) (x minus 2). Apply theorem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4572000"/>
            <a:ext cx="68389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18" descr="= negative 5. Use direct substit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562600"/>
            <a:ext cx="518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animEffect transition="in" filter="fade">
                                      <p:cBhvr>
                                        <p:cTn id="7" dur="1000"/>
                                        <p:tgtEl>
                                          <p:spTgt spid="45059">
                                            <p:txEl>
                                              <p:pRg st="2" end="2"/>
                                            </p:txEl>
                                          </p:spTgt>
                                        </p:tgtEl>
                                      </p:cBhvr>
                                    </p:animEffect>
                                    <p:anim calcmode="lin" valueType="num">
                                      <p:cBhvr>
                                        <p:cTn id="8"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505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505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5072"/>
                                        </p:tgtEl>
                                        <p:attrNameLst>
                                          <p:attrName>style.visibility</p:attrName>
                                        </p:attrNameLst>
                                      </p:cBhvr>
                                      <p:to>
                                        <p:strVal val="visible"/>
                                      </p:to>
                                    </p:set>
                                    <p:animEffect transition="in" filter="fade">
                                      <p:cBhvr>
                                        <p:cTn id="13" dur="1000"/>
                                        <p:tgtEl>
                                          <p:spTgt spid="45072"/>
                                        </p:tgtEl>
                                      </p:cBhvr>
                                    </p:animEffect>
                                    <p:anim calcmode="lin" valueType="num">
                                      <p:cBhvr>
                                        <p:cTn id="14" dur="1000" fill="hold"/>
                                        <p:tgtEl>
                                          <p:spTgt spid="45072"/>
                                        </p:tgtEl>
                                        <p:attrNameLst>
                                          <p:attrName>ppt_x</p:attrName>
                                        </p:attrNameLst>
                                      </p:cBhvr>
                                      <p:tavLst>
                                        <p:tav tm="0">
                                          <p:val>
                                            <p:strVal val="#ppt_x"/>
                                          </p:val>
                                        </p:tav>
                                        <p:tav tm="100000">
                                          <p:val>
                                            <p:strVal val="#ppt_x"/>
                                          </p:val>
                                        </p:tav>
                                      </p:tavLst>
                                    </p:anim>
                                    <p:anim calcmode="lin" valueType="num">
                                      <p:cBhvr>
                                        <p:cTn id="15" dur="900" decel="100000" fill="hold"/>
                                        <p:tgtEl>
                                          <p:spTgt spid="4507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5072"/>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45059">
                                            <p:txEl>
                                              <p:pRg st="6" end="6"/>
                                            </p:txEl>
                                          </p:spTgt>
                                        </p:tgtEl>
                                        <p:attrNameLst>
                                          <p:attrName>style.visibility</p:attrName>
                                        </p:attrNameLst>
                                      </p:cBhvr>
                                      <p:to>
                                        <p:strVal val="visible"/>
                                      </p:to>
                                    </p:set>
                                    <p:animEffect transition="in" filter="fade">
                                      <p:cBhvr>
                                        <p:cTn id="21" dur="1000"/>
                                        <p:tgtEl>
                                          <p:spTgt spid="45059">
                                            <p:txEl>
                                              <p:pRg st="6" end="6"/>
                                            </p:txEl>
                                          </p:spTgt>
                                        </p:tgtEl>
                                      </p:cBhvr>
                                    </p:animEffect>
                                    <p:anim calcmode="lin" valueType="num">
                                      <p:cBhvr>
                                        <p:cTn id="22" dur="10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5059">
                                            <p:txEl>
                                              <p:pRg st="6" end="6"/>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5059">
                                            <p:txEl>
                                              <p:pRg st="6" end="6"/>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5073"/>
                                        </p:tgtEl>
                                        <p:attrNameLst>
                                          <p:attrName>style.visibility</p:attrName>
                                        </p:attrNameLst>
                                      </p:cBhvr>
                                      <p:to>
                                        <p:strVal val="visible"/>
                                      </p:to>
                                    </p:set>
                                    <p:animEffect transition="in" filter="fade">
                                      <p:cBhvr>
                                        <p:cTn id="27" dur="1000"/>
                                        <p:tgtEl>
                                          <p:spTgt spid="45073"/>
                                        </p:tgtEl>
                                      </p:cBhvr>
                                    </p:animEffect>
                                    <p:anim calcmode="lin" valueType="num">
                                      <p:cBhvr>
                                        <p:cTn id="28" dur="1000" fill="hold"/>
                                        <p:tgtEl>
                                          <p:spTgt spid="45073"/>
                                        </p:tgtEl>
                                        <p:attrNameLst>
                                          <p:attrName>ppt_x</p:attrName>
                                        </p:attrNameLst>
                                      </p:cBhvr>
                                      <p:tavLst>
                                        <p:tav tm="0">
                                          <p:val>
                                            <p:strVal val="#ppt_x"/>
                                          </p:val>
                                        </p:tav>
                                        <p:tav tm="100000">
                                          <p:val>
                                            <p:strVal val="#ppt_x"/>
                                          </p:val>
                                        </p:tav>
                                      </p:tavLst>
                                    </p:anim>
                                    <p:anim calcmode="lin" valueType="num">
                                      <p:cBhvr>
                                        <p:cTn id="29" dur="900" decel="100000" fill="hold"/>
                                        <p:tgtEl>
                                          <p:spTgt spid="4507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5073"/>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45074"/>
                                        </p:tgtEl>
                                        <p:attrNameLst>
                                          <p:attrName>style.visibility</p:attrName>
                                        </p:attrNameLst>
                                      </p:cBhvr>
                                      <p:to>
                                        <p:strVal val="visible"/>
                                      </p:to>
                                    </p:set>
                                    <p:animEffect transition="in" filter="fade">
                                      <p:cBhvr>
                                        <p:cTn id="35" dur="1000"/>
                                        <p:tgtEl>
                                          <p:spTgt spid="45074"/>
                                        </p:tgtEl>
                                      </p:cBhvr>
                                    </p:animEffect>
                                    <p:anim calcmode="lin" valueType="num">
                                      <p:cBhvr>
                                        <p:cTn id="36" dur="1000" fill="hold"/>
                                        <p:tgtEl>
                                          <p:spTgt spid="45074"/>
                                        </p:tgtEl>
                                        <p:attrNameLst>
                                          <p:attrName>ppt_x</p:attrName>
                                        </p:attrNameLst>
                                      </p:cBhvr>
                                      <p:tavLst>
                                        <p:tav tm="0">
                                          <p:val>
                                            <p:strVal val="#ppt_x"/>
                                          </p:val>
                                        </p:tav>
                                        <p:tav tm="100000">
                                          <p:val>
                                            <p:strVal val="#ppt_x"/>
                                          </p:val>
                                        </p:tav>
                                      </p:tavLst>
                                    </p:anim>
                                    <p:anim calcmode="lin" valueType="num">
                                      <p:cBhvr>
                                        <p:cTn id="37" dur="900" decel="100000" fill="hold"/>
                                        <p:tgtEl>
                                          <p:spTgt spid="4507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50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1371600"/>
            <a:ext cx="8229600" cy="5256213"/>
          </a:xfrm>
          <a:noFill/>
        </p:spPr>
        <p:txBody>
          <a:bodyPr/>
          <a:lstStyle/>
          <a:p>
            <a:pPr marL="0" indent="0" eaLnBrk="1" hangingPunct="1">
              <a:buFont typeface="Wingdings" pitchFamily="2" charset="2"/>
              <a:buNone/>
            </a:pPr>
            <a:r>
              <a:rPr lang="en-US" altLang="en-US" sz="2400" smtClean="0"/>
              <a:t>This result is shown graphically in Figure 1.20. </a:t>
            </a:r>
            <a:r>
              <a:rPr lang="en-US" altLang="en-US" sz="2400" smtClean="0">
                <a:solidFill>
                  <a:schemeClr val="tx2"/>
                </a:solidFill>
              </a:rPr>
              <a:t>Note that the graph of the function </a:t>
            </a:r>
            <a:r>
              <a:rPr lang="en-US" altLang="en-US" sz="2400" i="1" smtClean="0">
                <a:solidFill>
                  <a:schemeClr val="tx2"/>
                </a:solidFill>
              </a:rPr>
              <a:t>f </a:t>
            </a:r>
            <a:r>
              <a:rPr lang="en-US" altLang="en-US" sz="2400" smtClean="0">
                <a:solidFill>
                  <a:schemeClr val="tx2"/>
                </a:solidFill>
              </a:rPr>
              <a:t>coincides with the graph of the function </a:t>
            </a:r>
            <a:r>
              <a:rPr lang="en-US" altLang="en-US" sz="2400" i="1" smtClean="0">
                <a:solidFill>
                  <a:schemeClr val="tx2"/>
                </a:solidFill>
              </a:rPr>
              <a:t>g</a:t>
            </a:r>
            <a:r>
              <a:rPr lang="en-US" altLang="en-US" sz="2400" smtClean="0">
                <a:solidFill>
                  <a:schemeClr val="tx2"/>
                </a:solidFill>
              </a:rPr>
              <a:t>(</a:t>
            </a:r>
            <a:r>
              <a:rPr lang="en-US" altLang="en-US" sz="2400" i="1" smtClean="0">
                <a:solidFill>
                  <a:schemeClr val="tx2"/>
                </a:solidFill>
              </a:rPr>
              <a:t>x</a:t>
            </a:r>
            <a:r>
              <a:rPr lang="en-US" altLang="en-US" sz="2400" smtClean="0">
                <a:solidFill>
                  <a:schemeClr val="tx2"/>
                </a:solidFill>
              </a:rPr>
              <a:t>) = </a:t>
            </a:r>
            <a:r>
              <a:rPr lang="en-US" altLang="en-US" sz="2400" i="1" smtClean="0">
                <a:solidFill>
                  <a:schemeClr val="tx2"/>
                </a:solidFill>
              </a:rPr>
              <a:t>x – </a:t>
            </a:r>
            <a:r>
              <a:rPr lang="en-US" altLang="en-US" sz="2400" smtClean="0">
                <a:solidFill>
                  <a:schemeClr val="tx2"/>
                </a:solidFill>
              </a:rPr>
              <a:t>2</a:t>
            </a:r>
            <a:r>
              <a:rPr lang="en-US" altLang="en-US" sz="2400" i="1" smtClean="0">
                <a:solidFill>
                  <a:schemeClr val="tx2"/>
                </a:solidFill>
              </a:rPr>
              <a:t>, </a:t>
            </a:r>
            <a:r>
              <a:rPr lang="en-US" altLang="en-US" sz="2400" smtClean="0">
                <a:solidFill>
                  <a:schemeClr val="tx2"/>
                </a:solidFill>
              </a:rPr>
              <a:t>except that the graph of </a:t>
            </a:r>
            <a:r>
              <a:rPr lang="en-US" altLang="en-US" sz="2400" i="1" smtClean="0">
                <a:solidFill>
                  <a:schemeClr val="tx2"/>
                </a:solidFill>
              </a:rPr>
              <a:t>f </a:t>
            </a:r>
            <a:r>
              <a:rPr lang="en-US" altLang="en-US" sz="2400" smtClean="0">
                <a:solidFill>
                  <a:schemeClr val="tx2"/>
                </a:solidFill>
              </a:rPr>
              <a:t>has a hole at the point (</a:t>
            </a:r>
            <a:r>
              <a:rPr lang="en-US" altLang="en-US" sz="2400" i="1" smtClean="0">
                <a:solidFill>
                  <a:schemeClr val="tx2"/>
                </a:solidFill>
              </a:rPr>
              <a:t>–</a:t>
            </a:r>
            <a:r>
              <a:rPr lang="en-US" altLang="en-US" sz="2400" smtClean="0">
                <a:solidFill>
                  <a:schemeClr val="tx2"/>
                </a:solidFill>
              </a:rPr>
              <a:t>3, </a:t>
            </a:r>
            <a:r>
              <a:rPr lang="en-US" altLang="en-US" sz="2400" i="1" smtClean="0">
                <a:solidFill>
                  <a:schemeClr val="tx2"/>
                </a:solidFill>
              </a:rPr>
              <a:t>–</a:t>
            </a:r>
            <a:r>
              <a:rPr lang="en-US" altLang="en-US" sz="2400" smtClean="0">
                <a:solidFill>
                  <a:schemeClr val="tx2"/>
                </a:solidFill>
              </a:rPr>
              <a:t>5).</a:t>
            </a:r>
            <a:br>
              <a:rPr lang="en-US" altLang="en-US" sz="2400" smtClean="0">
                <a:solidFill>
                  <a:schemeClr val="tx2"/>
                </a:solidFill>
              </a:rPr>
            </a:br>
            <a:r>
              <a:rPr lang="en-US" altLang="en-US" sz="2400" smtClean="0"/>
              <a:t> </a:t>
            </a:r>
          </a:p>
        </p:txBody>
      </p:sp>
      <p:sp>
        <p:nvSpPr>
          <p:cNvPr id="32771" name="Rectangle 4"/>
          <p:cNvSpPr>
            <a:spLocks noGrp="1" noChangeArrowheads="1"/>
          </p:cNvSpPr>
          <p:nvPr>
            <p:ph type="title"/>
          </p:nvPr>
        </p:nvSpPr>
        <p:spPr>
          <a:xfrm>
            <a:off x="547688" y="319088"/>
            <a:ext cx="8226425" cy="685800"/>
          </a:xfrm>
          <a:noFill/>
        </p:spPr>
        <p:txBody>
          <a:bodyPr/>
          <a:lstStyle/>
          <a:p>
            <a:pPr algn="l" eaLnBrk="1" hangingPunct="1"/>
            <a:r>
              <a:rPr lang="en-US" altLang="en-US" sz="4000" smtClean="0"/>
              <a:t>Example 7 – </a:t>
            </a:r>
            <a:r>
              <a:rPr lang="en-US" altLang="en-US" sz="4000" i="1" smtClean="0"/>
              <a:t>Solution</a:t>
            </a:r>
          </a:p>
        </p:txBody>
      </p:sp>
      <p:sp>
        <p:nvSpPr>
          <p:cNvPr id="32772" name="Text Box 9"/>
          <p:cNvSpPr txBox="1">
            <a:spLocks noChangeArrowheads="1"/>
          </p:cNvSpPr>
          <p:nvPr/>
        </p:nvSpPr>
        <p:spPr bwMode="auto">
          <a:xfrm>
            <a:off x="3733800" y="635476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200" b="1"/>
              <a:t>Figure 1.20</a:t>
            </a:r>
          </a:p>
        </p:txBody>
      </p:sp>
      <p:sp>
        <p:nvSpPr>
          <p:cNvPr id="32773"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a:solidFill>
                  <a:schemeClr val="bg1"/>
                </a:solidFill>
              </a:rPr>
              <a:t>cont’d</a:t>
            </a:r>
          </a:p>
        </p:txBody>
      </p:sp>
      <p:pic>
        <p:nvPicPr>
          <p:cNvPr id="32774" name="Picture 1" descr="The image contains a visual representation and a caption. Visual representation. A line is graphed on the x y coordinate plane. The line is labeled f(x) = (x^2 + x minus 6)/(x + 3). It enters the bottom left of the viewing window in the third quadrant, goes up and to the right, passes through the open point (negative 3, negative 5), intersects the negative y axis at (0, negative 2), passes through the fourth quadrant, and exits the top right of the viewing window in the first quadrant. Caption. f is undefined when x = negative 3. The limit of f(x) as x approaches negative 3 is negativ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2868613"/>
            <a:ext cx="334327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body" idx="1"/>
          </p:nvPr>
        </p:nvSpPr>
        <p:spPr>
          <a:xfrm>
            <a:off x="457200" y="1370013"/>
            <a:ext cx="8305800" cy="5256212"/>
          </a:xfrm>
        </p:spPr>
        <p:txBody>
          <a:bodyPr/>
          <a:lstStyle/>
          <a:p>
            <a:pPr marL="350838" indent="-350838">
              <a:lnSpc>
                <a:spcPct val="90000"/>
              </a:lnSpc>
              <a:spcBef>
                <a:spcPct val="0"/>
              </a:spcBef>
              <a:buClr>
                <a:srgbClr val="D7181E"/>
              </a:buClr>
              <a:buFont typeface="Wingdings" pitchFamily="2" charset="2"/>
              <a:buChar char="n"/>
              <a:defRPr/>
            </a:pPr>
            <a:r>
              <a:rPr lang="en-US" altLang="en-US" sz="2800" kern="1200" dirty="0" smtClean="0">
                <a:cs typeface="Arial" panose="020B0604020202020204" pitchFamily="34" charset="0"/>
              </a:rPr>
              <a:t>Evaluate </a:t>
            </a:r>
            <a:r>
              <a:rPr lang="en-US" altLang="en-US" sz="2800" kern="1200" dirty="0">
                <a:cs typeface="Arial" panose="020B0604020202020204" pitchFamily="34" charset="0"/>
              </a:rPr>
              <a:t>a limit using properties of limits.</a:t>
            </a:r>
          </a:p>
          <a:p>
            <a:pPr marL="350838" indent="-350838">
              <a:lnSpc>
                <a:spcPct val="90000"/>
              </a:lnSpc>
              <a:spcBef>
                <a:spcPct val="0"/>
              </a:spcBef>
              <a:buClr>
                <a:srgbClr val="D7181E"/>
              </a:buClr>
              <a:buFont typeface="Wingdings" pitchFamily="2" charset="2"/>
              <a:buChar char="n"/>
              <a:defRPr/>
            </a:pPr>
            <a:endParaRPr lang="en-US" altLang="en-US" sz="2800" kern="1200" dirty="0">
              <a:cs typeface="Arial" panose="020B0604020202020204" pitchFamily="34" charset="0"/>
            </a:endParaRPr>
          </a:p>
          <a:p>
            <a:pPr marL="350838" indent="-350838">
              <a:lnSpc>
                <a:spcPct val="90000"/>
              </a:lnSpc>
              <a:spcBef>
                <a:spcPct val="0"/>
              </a:spcBef>
              <a:buClr>
                <a:srgbClr val="D7181E"/>
              </a:buClr>
              <a:buFont typeface="Wingdings" pitchFamily="2" charset="2"/>
              <a:buChar char="n"/>
              <a:defRPr/>
            </a:pPr>
            <a:r>
              <a:rPr lang="en-US" altLang="en-US" sz="2800" kern="1200" dirty="0" smtClean="0">
                <a:cs typeface="Arial" panose="020B0604020202020204" pitchFamily="34" charset="0"/>
              </a:rPr>
              <a:t>Develop </a:t>
            </a:r>
            <a:r>
              <a:rPr lang="en-US" altLang="en-US" sz="2800" kern="1200" dirty="0">
                <a:cs typeface="Arial" panose="020B0604020202020204" pitchFamily="34" charset="0"/>
              </a:rPr>
              <a:t>and use a strategy for finding limits.</a:t>
            </a:r>
          </a:p>
          <a:p>
            <a:pPr marL="350838" indent="-350838">
              <a:lnSpc>
                <a:spcPct val="90000"/>
              </a:lnSpc>
              <a:spcBef>
                <a:spcPct val="0"/>
              </a:spcBef>
              <a:buClr>
                <a:srgbClr val="D7181E"/>
              </a:buClr>
              <a:buFont typeface="Wingdings" pitchFamily="2" charset="2"/>
              <a:buChar char="n"/>
              <a:defRPr/>
            </a:pPr>
            <a:endParaRPr lang="en-US" altLang="en-US" sz="2800" kern="1200" dirty="0">
              <a:cs typeface="Arial" panose="020B0604020202020204" pitchFamily="34" charset="0"/>
            </a:endParaRPr>
          </a:p>
          <a:p>
            <a:pPr marL="350838" indent="-350838">
              <a:lnSpc>
                <a:spcPct val="90000"/>
              </a:lnSpc>
              <a:spcBef>
                <a:spcPct val="0"/>
              </a:spcBef>
              <a:buClr>
                <a:srgbClr val="D7181E"/>
              </a:buClr>
              <a:buFont typeface="Wingdings" pitchFamily="2" charset="2"/>
              <a:buChar char="n"/>
              <a:defRPr/>
            </a:pPr>
            <a:r>
              <a:rPr lang="en-US" altLang="en-US" sz="2800" kern="1200" dirty="0" smtClean="0">
                <a:cs typeface="Arial" panose="020B0604020202020204" pitchFamily="34" charset="0"/>
              </a:rPr>
              <a:t>Evaluate </a:t>
            </a:r>
            <a:r>
              <a:rPr lang="en-US" altLang="en-US" sz="2800" kern="1200" dirty="0">
                <a:cs typeface="Arial" panose="020B0604020202020204" pitchFamily="34" charset="0"/>
              </a:rPr>
              <a:t>a limit using the dividing out </a:t>
            </a:r>
            <a:r>
              <a:rPr lang="en-US" altLang="en-US" sz="2800" kern="1200" dirty="0" smtClean="0">
                <a:cs typeface="Arial" panose="020B0604020202020204" pitchFamily="34" charset="0"/>
              </a:rPr>
              <a:t>technique</a:t>
            </a:r>
            <a:r>
              <a:rPr lang="en-US" altLang="en-US" sz="2800" kern="1200" dirty="0">
                <a:cs typeface="Arial" panose="020B0604020202020204" pitchFamily="34" charset="0"/>
              </a:rPr>
              <a:t>.</a:t>
            </a:r>
          </a:p>
          <a:p>
            <a:pPr marL="350838" indent="-350838">
              <a:lnSpc>
                <a:spcPct val="90000"/>
              </a:lnSpc>
              <a:spcBef>
                <a:spcPct val="0"/>
              </a:spcBef>
              <a:buClr>
                <a:srgbClr val="D7181E"/>
              </a:buClr>
              <a:buFont typeface="Wingdings" pitchFamily="2" charset="2"/>
              <a:buChar char="n"/>
              <a:defRPr/>
            </a:pPr>
            <a:endParaRPr lang="en-US" altLang="en-US" sz="2800" kern="1200" dirty="0">
              <a:cs typeface="Arial" panose="020B0604020202020204" pitchFamily="34" charset="0"/>
            </a:endParaRPr>
          </a:p>
          <a:p>
            <a:pPr marL="350838" indent="-350838">
              <a:lnSpc>
                <a:spcPct val="90000"/>
              </a:lnSpc>
              <a:spcBef>
                <a:spcPct val="0"/>
              </a:spcBef>
              <a:buClr>
                <a:srgbClr val="D7181E"/>
              </a:buClr>
              <a:buFont typeface="Wingdings" pitchFamily="2" charset="2"/>
              <a:buChar char="n"/>
              <a:defRPr/>
            </a:pPr>
            <a:r>
              <a:rPr lang="en-US" altLang="en-US" sz="2800" kern="1200" dirty="0" smtClean="0">
                <a:cs typeface="Arial" panose="020B0604020202020204" pitchFamily="34" charset="0"/>
              </a:rPr>
              <a:t>Evaluate </a:t>
            </a:r>
            <a:r>
              <a:rPr lang="en-US" altLang="en-US" sz="2800" kern="1200" dirty="0">
                <a:cs typeface="Arial" panose="020B0604020202020204" pitchFamily="34" charset="0"/>
              </a:rPr>
              <a:t>a limit using the rationalizing </a:t>
            </a:r>
            <a:r>
              <a:rPr lang="en-US" altLang="en-US" sz="2800" kern="1200" dirty="0" smtClean="0">
                <a:cs typeface="Arial" panose="020B0604020202020204" pitchFamily="34" charset="0"/>
              </a:rPr>
              <a:t>technique</a:t>
            </a:r>
            <a:r>
              <a:rPr lang="en-US" altLang="en-US" sz="2800" kern="1200" dirty="0">
                <a:cs typeface="Arial" panose="020B0604020202020204" pitchFamily="34" charset="0"/>
              </a:rPr>
              <a:t>.</a:t>
            </a:r>
          </a:p>
          <a:p>
            <a:pPr marL="350838" indent="-350838">
              <a:lnSpc>
                <a:spcPct val="90000"/>
              </a:lnSpc>
              <a:spcBef>
                <a:spcPct val="0"/>
              </a:spcBef>
              <a:buClr>
                <a:srgbClr val="D7181E"/>
              </a:buClr>
              <a:buFont typeface="Wingdings" pitchFamily="2" charset="2"/>
              <a:buChar char="n"/>
              <a:defRPr/>
            </a:pPr>
            <a:endParaRPr lang="en-US" altLang="en-US" sz="2800" kern="1200" dirty="0">
              <a:cs typeface="Arial" panose="020B0604020202020204" pitchFamily="34" charset="0"/>
            </a:endParaRPr>
          </a:p>
          <a:p>
            <a:pPr marL="350838" indent="-350838">
              <a:lnSpc>
                <a:spcPct val="90000"/>
              </a:lnSpc>
              <a:spcBef>
                <a:spcPct val="0"/>
              </a:spcBef>
              <a:buClr>
                <a:srgbClr val="D7181E"/>
              </a:buClr>
              <a:buFont typeface="Wingdings" pitchFamily="2" charset="2"/>
              <a:buChar char="n"/>
              <a:defRPr/>
            </a:pPr>
            <a:r>
              <a:rPr lang="en-US" altLang="en-US" sz="2800" kern="1200" dirty="0" smtClean="0">
                <a:cs typeface="Arial" panose="020B0604020202020204" pitchFamily="34" charset="0"/>
              </a:rPr>
              <a:t>Evaluate </a:t>
            </a:r>
            <a:r>
              <a:rPr lang="en-US" altLang="en-US" sz="2800" kern="1200" dirty="0">
                <a:cs typeface="Arial" panose="020B0604020202020204" pitchFamily="34" charset="0"/>
              </a:rPr>
              <a:t>a limit using the Squeeze Theorem.</a:t>
            </a:r>
          </a:p>
        </p:txBody>
      </p:sp>
      <p:sp>
        <p:nvSpPr>
          <p:cNvPr id="6147" name="Text Box 5"/>
          <p:cNvSpPr txBox="1">
            <a:spLocks noChangeArrowheads="1"/>
          </p:cNvSpPr>
          <p:nvPr/>
        </p:nvSpPr>
        <p:spPr bwMode="auto">
          <a:xfrm>
            <a:off x="547688" y="323850"/>
            <a:ext cx="8310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4000">
                <a:solidFill>
                  <a:schemeClr val="bg1"/>
                </a:solidFill>
              </a:rPr>
              <a:t>Objectives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47688" y="319088"/>
            <a:ext cx="8226425" cy="685800"/>
          </a:xfrm>
          <a:noFill/>
        </p:spPr>
        <p:txBody>
          <a:bodyPr/>
          <a:lstStyle/>
          <a:p>
            <a:pPr algn="l" eaLnBrk="1" hangingPunct="1"/>
            <a:r>
              <a:rPr lang="en-US" altLang="en-US" sz="4000" smtClean="0"/>
              <a:t>Dividing Out Technique</a:t>
            </a:r>
          </a:p>
        </p:txBody>
      </p:sp>
      <p:sp>
        <p:nvSpPr>
          <p:cNvPr id="33795" name="Rectangle 3"/>
          <p:cNvSpPr>
            <a:spLocks noGrp="1" noChangeArrowheads="1"/>
          </p:cNvSpPr>
          <p:nvPr>
            <p:ph type="body" idx="1"/>
          </p:nvPr>
        </p:nvSpPr>
        <p:spPr>
          <a:xfrm>
            <a:off x="457200" y="1370013"/>
            <a:ext cx="8229600" cy="5256212"/>
          </a:xfrm>
          <a:noFill/>
        </p:spPr>
        <p:txBody>
          <a:bodyPr/>
          <a:lstStyle/>
          <a:p>
            <a:pPr marL="0" indent="0" eaLnBrk="1" hangingPunct="1">
              <a:lnSpc>
                <a:spcPct val="125000"/>
              </a:lnSpc>
              <a:buFont typeface="Wingdings" pitchFamily="2" charset="2"/>
              <a:buNone/>
            </a:pPr>
            <a:r>
              <a:rPr lang="en-IN" altLang="en-US" sz="2400" smtClean="0"/>
              <a:t>In Example 7, direct substitution produced the meaningless</a:t>
            </a:r>
            <a:br>
              <a:rPr lang="en-IN" altLang="en-US" sz="2400" smtClean="0"/>
            </a:br>
            <a:r>
              <a:rPr lang="en-IN" altLang="en-US" sz="2400" smtClean="0"/>
              <a:t>fractional form 0/0. An expression such as 0/0 is called an</a:t>
            </a:r>
            <a:br>
              <a:rPr lang="en-IN" altLang="en-US" sz="2400" smtClean="0"/>
            </a:br>
            <a:r>
              <a:rPr lang="en-IN" altLang="en-US" sz="2400" b="1" smtClean="0"/>
              <a:t>indeterminate form </a:t>
            </a:r>
            <a:r>
              <a:rPr lang="en-IN" altLang="en-US" sz="2400" smtClean="0"/>
              <a:t>because you cannot (from the form</a:t>
            </a:r>
            <a:br>
              <a:rPr lang="en-IN" altLang="en-US" sz="2400" smtClean="0"/>
            </a:br>
            <a:r>
              <a:rPr lang="en-IN" altLang="en-US" sz="2400" smtClean="0"/>
              <a:t>alone) determine the limit.</a:t>
            </a:r>
          </a:p>
          <a:p>
            <a:pPr marL="0" indent="0" eaLnBrk="1" hangingPunct="1">
              <a:lnSpc>
                <a:spcPct val="125000"/>
              </a:lnSpc>
              <a:buFont typeface="Wingdings" pitchFamily="2" charset="2"/>
              <a:buNone/>
            </a:pPr>
            <a:endParaRPr lang="en-IN" altLang="en-US" sz="2400" smtClean="0"/>
          </a:p>
          <a:p>
            <a:pPr marL="0" indent="0" eaLnBrk="1" hangingPunct="1">
              <a:lnSpc>
                <a:spcPct val="125000"/>
              </a:lnSpc>
              <a:buFont typeface="Wingdings" pitchFamily="2" charset="2"/>
              <a:buNone/>
            </a:pPr>
            <a:r>
              <a:rPr lang="en-IN" altLang="en-US" sz="2400" smtClean="0"/>
              <a:t>When you try to evaluate a limit and encounter this form,</a:t>
            </a:r>
            <a:br>
              <a:rPr lang="en-IN" altLang="en-US" sz="2400" smtClean="0"/>
            </a:br>
            <a:r>
              <a:rPr lang="en-IN" altLang="en-US" sz="2400" smtClean="0"/>
              <a:t>remember that you must rewrite the fraction so that the</a:t>
            </a:r>
            <a:br>
              <a:rPr lang="en-IN" altLang="en-US" sz="2400" smtClean="0"/>
            </a:br>
            <a:r>
              <a:rPr lang="en-IN" altLang="en-US" sz="2400" smtClean="0"/>
              <a:t>new denominator does not have 0 as its limit. One way to</a:t>
            </a:r>
            <a:br>
              <a:rPr lang="en-IN" altLang="en-US" sz="2400" smtClean="0"/>
            </a:br>
            <a:r>
              <a:rPr lang="en-IN" altLang="en-US" sz="2400" smtClean="0"/>
              <a:t>do this is to </a:t>
            </a:r>
            <a:r>
              <a:rPr lang="en-IN" altLang="en-US" sz="2400" i="1" smtClean="0"/>
              <a:t>divide out common factors</a:t>
            </a:r>
            <a:r>
              <a:rPr lang="en-IN" altLang="en-US" sz="2400" smtClean="0"/>
              <a:t>.</a:t>
            </a:r>
            <a:endParaRPr lang="en-US" altLang="en-US" sz="2400" smtClean="0">
              <a:latin typeface="Times-Roman"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455613" y="3198813"/>
            <a:ext cx="82264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0838" indent="-350838">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
                <a:srgbClr val="009BAE"/>
              </a:buClr>
              <a:buFontTx/>
              <a:buNone/>
            </a:pPr>
            <a:r>
              <a:rPr lang="en-US" altLang="en-US" sz="4000"/>
              <a:t>Rationalizing Technique</a:t>
            </a:r>
            <a:endParaRPr lang="en-US" altLang="en-US" sz="400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457200" y="1341438"/>
            <a:ext cx="8316913" cy="4525962"/>
          </a:xfrm>
        </p:spPr>
        <p:txBody>
          <a:bodyPr/>
          <a:lstStyle/>
          <a:p>
            <a:pPr marL="0" indent="0" eaLnBrk="1" hangingPunct="1">
              <a:buFont typeface="Wingdings" pitchFamily="2" charset="2"/>
              <a:buNone/>
            </a:pPr>
            <a:r>
              <a:rPr lang="en-US" altLang="en-US" sz="2400" smtClean="0"/>
              <a:t>Another way to find a limit analytically is the </a:t>
            </a:r>
            <a:r>
              <a:rPr lang="en-US" altLang="en-US" sz="2400" b="1" smtClean="0"/>
              <a:t>rationalizing technique</a:t>
            </a:r>
            <a:r>
              <a:rPr lang="en-US" altLang="en-US" sz="2400" smtClean="0"/>
              <a:t>, which involves rationalizing </a:t>
            </a:r>
            <a:r>
              <a:rPr lang="en-IN" altLang="en-US" sz="2400" smtClean="0"/>
              <a:t>either </a:t>
            </a:r>
            <a:r>
              <a:rPr lang="en-US" altLang="en-US" sz="2400" smtClean="0"/>
              <a:t>the numerator </a:t>
            </a:r>
            <a:r>
              <a:rPr lang="en-IN" altLang="en-US" sz="2400" smtClean="0"/>
              <a:t>or denominator</a:t>
            </a:r>
            <a:r>
              <a:rPr lang="en-US" altLang="en-US" sz="2400" smtClean="0"/>
              <a:t> of a fractional expression. We know that rationalizing the numerator </a:t>
            </a:r>
            <a:r>
              <a:rPr lang="en-IN" altLang="en-US" sz="2400" smtClean="0"/>
              <a:t>(denominator)</a:t>
            </a:r>
            <a:r>
              <a:rPr lang="en-US" altLang="en-US" sz="2400" smtClean="0"/>
              <a:t> means multiplying the numerator and denominator by the conjugate of the numerator </a:t>
            </a:r>
            <a:r>
              <a:rPr lang="en-IN" altLang="en-US" sz="2400" smtClean="0"/>
              <a:t>(denominator)</a:t>
            </a:r>
            <a:r>
              <a:rPr lang="en-US" altLang="en-US" sz="2400" smtClean="0"/>
              <a:t>.</a:t>
            </a:r>
          </a:p>
          <a:p>
            <a:pPr marL="0" indent="0" eaLnBrk="1" hangingPunct="1">
              <a:buFont typeface="Wingdings" pitchFamily="2" charset="2"/>
              <a:buNone/>
            </a:pPr>
            <a:endParaRPr lang="en-US" altLang="en-US" sz="2400" smtClean="0"/>
          </a:p>
          <a:p>
            <a:pPr marL="0" indent="0" eaLnBrk="1" hangingPunct="1">
              <a:buFont typeface="Wingdings" pitchFamily="2" charset="2"/>
              <a:buNone/>
            </a:pPr>
            <a:r>
              <a:rPr lang="en-US" altLang="en-US" sz="2400" smtClean="0"/>
              <a:t>For instance, to rationalize the numerator of </a:t>
            </a:r>
          </a:p>
          <a:p>
            <a:pPr marL="0" indent="0" eaLnBrk="1" hangingPunct="1">
              <a:buFont typeface="Wingdings" pitchFamily="2" charset="2"/>
              <a:buNone/>
            </a:pPr>
            <a:endParaRPr lang="en-US" altLang="en-US" sz="900" smtClean="0"/>
          </a:p>
          <a:p>
            <a:pPr marL="0" indent="0" eaLnBrk="1" hangingPunct="1">
              <a:buFont typeface="Wingdings" pitchFamily="2" charset="2"/>
              <a:buNone/>
            </a:pPr>
            <a:endParaRPr lang="en-US" altLang="en-US" sz="2400" smtClean="0"/>
          </a:p>
          <a:p>
            <a:pPr marL="0" indent="0" eaLnBrk="1" hangingPunct="1">
              <a:buFont typeface="Wingdings" pitchFamily="2" charset="2"/>
              <a:buNone/>
            </a:pPr>
            <a:endParaRPr lang="en-US" altLang="en-US" sz="1200" smtClean="0"/>
          </a:p>
          <a:p>
            <a:pPr marL="0" indent="0" eaLnBrk="1" hangingPunct="1">
              <a:buFont typeface="Wingdings" pitchFamily="2" charset="2"/>
              <a:buNone/>
            </a:pPr>
            <a:r>
              <a:rPr lang="en-US" altLang="en-US" sz="2400" smtClean="0"/>
              <a:t>multiply the numerator and denominator by the conjugate of </a:t>
            </a:r>
          </a:p>
          <a:p>
            <a:pPr marL="0" indent="0" eaLnBrk="1" hangingPunct="1">
              <a:buFont typeface="Wingdings" pitchFamily="2" charset="2"/>
              <a:buNone/>
            </a:pPr>
            <a:r>
              <a:rPr lang="en-US" altLang="en-US" sz="2400" smtClean="0"/>
              <a:t>              which is </a:t>
            </a:r>
          </a:p>
        </p:txBody>
      </p:sp>
      <p:sp>
        <p:nvSpPr>
          <p:cNvPr id="35843" name="Rectangle 11"/>
          <p:cNvSpPr>
            <a:spLocks noGrp="1" noChangeArrowheads="1"/>
          </p:cNvSpPr>
          <p:nvPr>
            <p:ph type="title"/>
          </p:nvPr>
        </p:nvSpPr>
        <p:spPr>
          <a:xfrm>
            <a:off x="547688" y="319088"/>
            <a:ext cx="8226425" cy="685800"/>
          </a:xfrm>
          <a:noFill/>
        </p:spPr>
        <p:txBody>
          <a:bodyPr/>
          <a:lstStyle/>
          <a:p>
            <a:pPr algn="l" eaLnBrk="1" hangingPunct="1"/>
            <a:r>
              <a:rPr lang="en-US" altLang="en-US" sz="4000" smtClean="0"/>
              <a:t>Rationalizing Technique</a:t>
            </a:r>
          </a:p>
        </p:txBody>
      </p:sp>
      <p:pic>
        <p:nvPicPr>
          <p:cNvPr id="35844" name="Picture 12" descr="(sqrt(x) + 4)/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088" y="4538663"/>
            <a:ext cx="13144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3" descr="sqrt(x) +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5784850"/>
            <a:ext cx="10858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4" descr="sqrt(x) minus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688" y="5765800"/>
            <a:ext cx="1143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Text Box 7"/>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a:t>Find the limit:</a:t>
            </a:r>
          </a:p>
          <a:p>
            <a:pPr eaLnBrk="1" hangingPunct="1">
              <a:spcBef>
                <a:spcPct val="50000"/>
              </a:spcBef>
              <a:buFontTx/>
              <a:buNone/>
            </a:pPr>
            <a:endParaRPr lang="en-US" altLang="en-US" sz="2400"/>
          </a:p>
          <a:p>
            <a:pPr eaLnBrk="1" hangingPunct="1">
              <a:buFontTx/>
              <a:buNone/>
            </a:pPr>
            <a:r>
              <a:rPr lang="en-US" altLang="en-US" sz="2400">
                <a:solidFill>
                  <a:srgbClr val="D7181E"/>
                </a:solidFill>
                <a:cs typeface="Arial" pitchFamily="34" charset="0"/>
              </a:rPr>
              <a:t>Solution:</a:t>
            </a:r>
          </a:p>
          <a:p>
            <a:pPr eaLnBrk="1" hangingPunct="1">
              <a:spcBef>
                <a:spcPct val="50000"/>
              </a:spcBef>
              <a:buFontTx/>
              <a:buNone/>
            </a:pPr>
            <a:r>
              <a:rPr lang="en-US" altLang="en-US" sz="2400"/>
              <a:t>By direct substitution, you obtain the indeterminate form 0/0.</a:t>
            </a:r>
          </a:p>
          <a:p>
            <a:pPr eaLnBrk="1" hangingPunct="1">
              <a:spcBef>
                <a:spcPct val="50000"/>
              </a:spcBef>
              <a:buFontTx/>
              <a:buNone/>
            </a:pPr>
            <a:endParaRPr lang="en-US" altLang="en-US" sz="2400"/>
          </a:p>
          <a:p>
            <a:pPr eaLnBrk="1" hangingPunct="1">
              <a:spcBef>
                <a:spcPct val="50000"/>
              </a:spcBef>
              <a:buFontTx/>
              <a:buNone/>
            </a:pPr>
            <a:endParaRPr lang="en-US" altLang="en-US" sz="2400"/>
          </a:p>
        </p:txBody>
      </p:sp>
      <p:sp>
        <p:nvSpPr>
          <p:cNvPr id="36867" name="Rectangle 2"/>
          <p:cNvSpPr>
            <a:spLocks noGrp="1" noChangeArrowheads="1"/>
          </p:cNvSpPr>
          <p:nvPr>
            <p:ph type="title"/>
          </p:nvPr>
        </p:nvSpPr>
        <p:spPr>
          <a:xfrm>
            <a:off x="547688" y="319088"/>
            <a:ext cx="8229600" cy="685800"/>
          </a:xfrm>
          <a:noFill/>
        </p:spPr>
        <p:txBody>
          <a:bodyPr/>
          <a:lstStyle/>
          <a:p>
            <a:pPr algn="l" eaLnBrk="1" hangingPunct="1"/>
            <a:r>
              <a:rPr lang="en-US" altLang="en-US" sz="3800" smtClean="0"/>
              <a:t>Example 8 – </a:t>
            </a:r>
            <a:r>
              <a:rPr lang="en-US" altLang="en-US" sz="3800" i="1" smtClean="0"/>
              <a:t>Rationalizing Technique</a:t>
            </a:r>
          </a:p>
        </p:txBody>
      </p:sp>
      <p:pic>
        <p:nvPicPr>
          <p:cNvPr id="36868" name="Picture 9" descr="lim_(x right arrow 0) ((sqrt(x + 1) minus 1)/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38250"/>
            <a:ext cx="23050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0" descr="lim_(x right arrow 0) ((sqrt(x minus 1) minus 1)/x). An arrow points from the numerator (sqrt(x minus 1) minus 1) to the following equation: lim_(x right arrow 0) (sqrt(x minus 1) minus 1) = 0. An arrow points from the denominator x to the following equation: lim_(x right arrow 0) (x) = 0. Direct substitution f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038600"/>
            <a:ext cx="75438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1991">
                                            <p:txEl>
                                              <p:pRg st="2" end="2"/>
                                            </p:txEl>
                                          </p:spTgt>
                                        </p:tgtEl>
                                        <p:attrNameLst>
                                          <p:attrName>style.visibility</p:attrName>
                                        </p:attrNameLst>
                                      </p:cBhvr>
                                      <p:to>
                                        <p:strVal val="visible"/>
                                      </p:to>
                                    </p:set>
                                    <p:animEffect transition="in" filter="fade">
                                      <p:cBhvr>
                                        <p:cTn id="7" dur="1000"/>
                                        <p:tgtEl>
                                          <p:spTgt spid="41991">
                                            <p:txEl>
                                              <p:pRg st="2" end="2"/>
                                            </p:txEl>
                                          </p:spTgt>
                                        </p:tgtEl>
                                      </p:cBhvr>
                                    </p:animEffect>
                                    <p:anim calcmode="lin" valueType="num">
                                      <p:cBhvr>
                                        <p:cTn id="8" dur="1000" fill="hold"/>
                                        <p:tgtEl>
                                          <p:spTgt spid="41991">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1991">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991">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1991">
                                            <p:txEl>
                                              <p:pRg st="3" end="3"/>
                                            </p:txEl>
                                          </p:spTgt>
                                        </p:tgtEl>
                                        <p:attrNameLst>
                                          <p:attrName>style.visibility</p:attrName>
                                        </p:attrNameLst>
                                      </p:cBhvr>
                                      <p:to>
                                        <p:strVal val="visible"/>
                                      </p:to>
                                    </p:set>
                                    <p:animEffect transition="in" filter="fade">
                                      <p:cBhvr>
                                        <p:cTn id="13" dur="1000"/>
                                        <p:tgtEl>
                                          <p:spTgt spid="41991">
                                            <p:txEl>
                                              <p:pRg st="3" end="3"/>
                                            </p:txEl>
                                          </p:spTgt>
                                        </p:tgtEl>
                                      </p:cBhvr>
                                    </p:animEffect>
                                    <p:anim calcmode="lin" valueType="num">
                                      <p:cBhvr>
                                        <p:cTn id="14" dur="1000" fill="hold"/>
                                        <p:tgtEl>
                                          <p:spTgt spid="41991">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1991">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199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41994"/>
                                        </p:tgtEl>
                                        <p:attrNameLst>
                                          <p:attrName>style.visibility</p:attrName>
                                        </p:attrNameLst>
                                      </p:cBhvr>
                                      <p:to>
                                        <p:strVal val="visible"/>
                                      </p:to>
                                    </p:set>
                                    <p:animEffect transition="in" filter="fade">
                                      <p:cBhvr>
                                        <p:cTn id="21" dur="1000"/>
                                        <p:tgtEl>
                                          <p:spTgt spid="41994"/>
                                        </p:tgtEl>
                                      </p:cBhvr>
                                    </p:animEffect>
                                    <p:anim calcmode="lin" valueType="num">
                                      <p:cBhvr>
                                        <p:cTn id="22" dur="1000" fill="hold"/>
                                        <p:tgtEl>
                                          <p:spTgt spid="41994"/>
                                        </p:tgtEl>
                                        <p:attrNameLst>
                                          <p:attrName>ppt_x</p:attrName>
                                        </p:attrNameLst>
                                      </p:cBhvr>
                                      <p:tavLst>
                                        <p:tav tm="0">
                                          <p:val>
                                            <p:strVal val="#ppt_x"/>
                                          </p:val>
                                        </p:tav>
                                        <p:tav tm="100000">
                                          <p:val>
                                            <p:strVal val="#ppt_x"/>
                                          </p:val>
                                        </p:tav>
                                      </p:tavLst>
                                    </p:anim>
                                    <p:anim calcmode="lin" valueType="num">
                                      <p:cBhvr>
                                        <p:cTn id="23" dur="900" decel="100000" fill="hold"/>
                                        <p:tgtEl>
                                          <p:spTgt spid="4199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199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5613" y="1371600"/>
            <a:ext cx="8229600" cy="5256213"/>
          </a:xfrm>
          <a:noFill/>
        </p:spPr>
        <p:txBody>
          <a:bodyPr/>
          <a:lstStyle/>
          <a:p>
            <a:pPr marL="0" indent="0" eaLnBrk="1" hangingPunct="1">
              <a:buFont typeface="Wingdings" pitchFamily="2" charset="2"/>
              <a:buNone/>
            </a:pPr>
            <a:r>
              <a:rPr lang="en-US" altLang="en-US" sz="2400" smtClean="0"/>
              <a:t>In this case, you can rewrite the fraction by rationalizing the numerator.</a:t>
            </a:r>
          </a:p>
        </p:txBody>
      </p:sp>
      <p:pic>
        <p:nvPicPr>
          <p:cNvPr id="38918" name="Picture 6" descr="= x/(x(sqrt(x + 1) + 1)). Cancelling out of x in both the numerator and the first term of the denominator are indicated by striking through these terms."/>
          <p:cNvPicPr>
            <a:picLocks noChangeAspect="1" noChangeArrowheads="1"/>
          </p:cNvPicPr>
          <p:nvPr/>
        </p:nvPicPr>
        <p:blipFill>
          <a:blip r:embed="rId2">
            <a:extLst>
              <a:ext uri="{28A0092B-C50C-407E-A947-70E740481C1C}">
                <a14:useLocalDpi xmlns:a14="http://schemas.microsoft.com/office/drawing/2010/main" val="0"/>
              </a:ext>
            </a:extLst>
          </a:blip>
          <a:srcRect t="52013" b="20743"/>
          <a:stretch>
            <a:fillRect/>
          </a:stretch>
        </p:blipFill>
        <p:spPr bwMode="auto">
          <a:xfrm>
            <a:off x="762000" y="44196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 ((x + 1) minus 1)/(x(sqrt(x + 1) + 1))."/>
          <p:cNvPicPr>
            <a:picLocks noChangeAspect="1" noChangeArrowheads="1"/>
          </p:cNvPicPr>
          <p:nvPr/>
        </p:nvPicPr>
        <p:blipFill>
          <a:blip r:embed="rId2">
            <a:extLst>
              <a:ext uri="{28A0092B-C50C-407E-A947-70E740481C1C}">
                <a14:useLocalDpi xmlns:a14="http://schemas.microsoft.com/office/drawing/2010/main" val="0"/>
              </a:ext>
            </a:extLst>
          </a:blip>
          <a:srcRect t="27245" r="2702" b="47987"/>
          <a:stretch>
            <a:fillRect/>
          </a:stretch>
        </p:blipFill>
        <p:spPr bwMode="auto">
          <a:xfrm>
            <a:off x="762000" y="35052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descr="= 1/(sqrt(x + 1) + 1), x != 0."/>
          <p:cNvPicPr>
            <a:picLocks noChangeAspect="1" noChangeArrowheads="1"/>
          </p:cNvPicPr>
          <p:nvPr/>
        </p:nvPicPr>
        <p:blipFill>
          <a:blip r:embed="rId2">
            <a:extLst>
              <a:ext uri="{28A0092B-C50C-407E-A947-70E740481C1C}">
                <a14:useLocalDpi xmlns:a14="http://schemas.microsoft.com/office/drawing/2010/main" val="0"/>
              </a:ext>
            </a:extLst>
          </a:blip>
          <a:srcRect t="76781" r="2702"/>
          <a:stretch>
            <a:fillRect/>
          </a:stretch>
        </p:blipFill>
        <p:spPr bwMode="auto">
          <a:xfrm>
            <a:off x="762000" y="5257800"/>
            <a:ext cx="5486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9" descr="(sqrt(x + 1) minus 1)/x = ((sqrt(x + 1) minus 1)/x)((sqrt(x + 1) + 1)/(sqrt(x + 1) + 1))."/>
          <p:cNvPicPr>
            <a:picLocks noChangeAspect="1" noChangeArrowheads="1"/>
          </p:cNvPicPr>
          <p:nvPr/>
        </p:nvPicPr>
        <p:blipFill>
          <a:blip r:embed="rId2">
            <a:extLst>
              <a:ext uri="{28A0092B-C50C-407E-A947-70E740481C1C}">
                <a14:useLocalDpi xmlns:a14="http://schemas.microsoft.com/office/drawing/2010/main" val="0"/>
              </a:ext>
            </a:extLst>
          </a:blip>
          <a:srcRect b="72755"/>
          <a:stretch>
            <a:fillRect/>
          </a:stretch>
        </p:blipFill>
        <p:spPr bwMode="auto">
          <a:xfrm>
            <a:off x="762000" y="25146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12"/>
          <p:cNvSpPr>
            <a:spLocks noGrp="1" noChangeArrowheads="1"/>
          </p:cNvSpPr>
          <p:nvPr>
            <p:ph type="title"/>
          </p:nvPr>
        </p:nvSpPr>
        <p:spPr>
          <a:xfrm>
            <a:off x="547688" y="319088"/>
            <a:ext cx="8226425" cy="685800"/>
          </a:xfrm>
          <a:noFill/>
        </p:spPr>
        <p:txBody>
          <a:bodyPr/>
          <a:lstStyle/>
          <a:p>
            <a:pPr algn="l" eaLnBrk="1" hangingPunct="1"/>
            <a:r>
              <a:rPr lang="en-US" altLang="en-US" sz="4000" smtClean="0"/>
              <a:t>Example 8 – </a:t>
            </a:r>
            <a:r>
              <a:rPr lang="en-US" altLang="en-US" sz="4000" i="1" smtClean="0"/>
              <a:t>Solution</a:t>
            </a:r>
          </a:p>
        </p:txBody>
      </p:sp>
      <p:sp>
        <p:nvSpPr>
          <p:cNvPr id="37896"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fade">
                                      <p:cBhvr>
                                        <p:cTn id="7" dur="1000"/>
                                        <p:tgtEl>
                                          <p:spTgt spid="38919"/>
                                        </p:tgtEl>
                                      </p:cBhvr>
                                    </p:animEffect>
                                    <p:anim calcmode="lin" valueType="num">
                                      <p:cBhvr>
                                        <p:cTn id="8" dur="1000" fill="hold"/>
                                        <p:tgtEl>
                                          <p:spTgt spid="38919"/>
                                        </p:tgtEl>
                                        <p:attrNameLst>
                                          <p:attrName>ppt_x</p:attrName>
                                        </p:attrNameLst>
                                      </p:cBhvr>
                                      <p:tavLst>
                                        <p:tav tm="0">
                                          <p:val>
                                            <p:strVal val="#ppt_x"/>
                                          </p:val>
                                        </p:tav>
                                        <p:tav tm="100000">
                                          <p:val>
                                            <p:strVal val="#ppt_x"/>
                                          </p:val>
                                        </p:tav>
                                      </p:tavLst>
                                    </p:anim>
                                    <p:anim calcmode="lin" valueType="num">
                                      <p:cBhvr>
                                        <p:cTn id="9" dur="900" decel="100000" fill="hold"/>
                                        <p:tgtEl>
                                          <p:spTgt spid="389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91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8918"/>
                                        </p:tgtEl>
                                        <p:attrNameLst>
                                          <p:attrName>style.visibility</p:attrName>
                                        </p:attrNameLst>
                                      </p:cBhvr>
                                      <p:to>
                                        <p:strVal val="visible"/>
                                      </p:to>
                                    </p:set>
                                    <p:animEffect transition="in" filter="fade">
                                      <p:cBhvr>
                                        <p:cTn id="15" dur="1000"/>
                                        <p:tgtEl>
                                          <p:spTgt spid="38918"/>
                                        </p:tgtEl>
                                      </p:cBhvr>
                                    </p:animEffect>
                                    <p:anim calcmode="lin" valueType="num">
                                      <p:cBhvr>
                                        <p:cTn id="16" dur="1000" fill="hold"/>
                                        <p:tgtEl>
                                          <p:spTgt spid="38918"/>
                                        </p:tgtEl>
                                        <p:attrNameLst>
                                          <p:attrName>ppt_x</p:attrName>
                                        </p:attrNameLst>
                                      </p:cBhvr>
                                      <p:tavLst>
                                        <p:tav tm="0">
                                          <p:val>
                                            <p:strVal val="#ppt_x"/>
                                          </p:val>
                                        </p:tav>
                                        <p:tav tm="100000">
                                          <p:val>
                                            <p:strVal val="#ppt_x"/>
                                          </p:val>
                                        </p:tav>
                                      </p:tavLst>
                                    </p:anim>
                                    <p:anim calcmode="lin" valueType="num">
                                      <p:cBhvr>
                                        <p:cTn id="17" dur="900" decel="100000" fill="hold"/>
                                        <p:tgtEl>
                                          <p:spTgt spid="389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8918"/>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38920"/>
                                        </p:tgtEl>
                                        <p:attrNameLst>
                                          <p:attrName>style.visibility</p:attrName>
                                        </p:attrNameLst>
                                      </p:cBhvr>
                                      <p:to>
                                        <p:strVal val="visible"/>
                                      </p:to>
                                    </p:set>
                                    <p:animEffect transition="in" filter="fade">
                                      <p:cBhvr>
                                        <p:cTn id="23" dur="1000"/>
                                        <p:tgtEl>
                                          <p:spTgt spid="38920"/>
                                        </p:tgtEl>
                                      </p:cBhvr>
                                    </p:animEffect>
                                    <p:anim calcmode="lin" valueType="num">
                                      <p:cBhvr>
                                        <p:cTn id="24" dur="1000" fill="hold"/>
                                        <p:tgtEl>
                                          <p:spTgt spid="38920"/>
                                        </p:tgtEl>
                                        <p:attrNameLst>
                                          <p:attrName>ppt_x</p:attrName>
                                        </p:attrNameLst>
                                      </p:cBhvr>
                                      <p:tavLst>
                                        <p:tav tm="0">
                                          <p:val>
                                            <p:strVal val="#ppt_x"/>
                                          </p:val>
                                        </p:tav>
                                        <p:tav tm="100000">
                                          <p:val>
                                            <p:strVal val="#ppt_x"/>
                                          </p:val>
                                        </p:tav>
                                      </p:tavLst>
                                    </p:anim>
                                    <p:anim calcmode="lin" valueType="num">
                                      <p:cBhvr>
                                        <p:cTn id="25" dur="900" decel="100000" fill="hold"/>
                                        <p:tgtEl>
                                          <p:spTgt spid="3892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89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descr="= 1/(1 + 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t="40758" b="31026"/>
          <a:stretch>
            <a:fillRect/>
          </a:stretch>
        </p:blipFill>
        <p:spPr>
          <a:xfrm>
            <a:off x="1211263" y="3667125"/>
            <a:ext cx="4648200" cy="685800"/>
          </a:xfrm>
          <a:noFill/>
        </p:spPr>
      </p:pic>
      <p:sp>
        <p:nvSpPr>
          <p:cNvPr id="38915" name="Rectangle 7"/>
          <p:cNvSpPr>
            <a:spLocks noChangeArrowheads="1"/>
          </p:cNvSpPr>
          <p:nvPr/>
        </p:nvSpPr>
        <p:spPr bwMode="auto">
          <a:xfrm>
            <a:off x="455613" y="1370013"/>
            <a:ext cx="82264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Now, using Theorem 1.7, you can evaluate the limit </a:t>
            </a:r>
          </a:p>
          <a:p>
            <a:pPr eaLnBrk="1" hangingPunct="1">
              <a:spcBef>
                <a:spcPct val="0"/>
              </a:spcBef>
              <a:buFontTx/>
              <a:buNone/>
            </a:pPr>
            <a:r>
              <a:rPr lang="en-US" altLang="en-US" sz="2400"/>
              <a:t>as shown.</a:t>
            </a:r>
          </a:p>
          <a:p>
            <a:pPr eaLnBrk="1" hangingPunct="1">
              <a:spcBef>
                <a:spcPct val="0"/>
              </a:spcBef>
              <a:buFontTx/>
              <a:buNone/>
            </a:pPr>
            <a:endParaRPr lang="en-US" altLang="en-US" sz="2400"/>
          </a:p>
        </p:txBody>
      </p:sp>
      <p:pic>
        <p:nvPicPr>
          <p:cNvPr id="38916" name="Picture 8" descr="lim_(x right arrow 0) ((sqrt(x + 1) minus 1)/x) = lim_(x right arrow 0) (1/(sqrt(x + 1) + 1))."/>
          <p:cNvPicPr>
            <a:picLocks noChangeAspect="1" noChangeArrowheads="1"/>
          </p:cNvPicPr>
          <p:nvPr/>
        </p:nvPicPr>
        <p:blipFill>
          <a:blip r:embed="rId2">
            <a:extLst>
              <a:ext uri="{28A0092B-C50C-407E-A947-70E740481C1C}">
                <a14:useLocalDpi xmlns:a14="http://schemas.microsoft.com/office/drawing/2010/main" val="0"/>
              </a:ext>
            </a:extLst>
          </a:blip>
          <a:srcRect b="62378"/>
          <a:stretch>
            <a:fillRect/>
          </a:stretch>
        </p:blipFill>
        <p:spPr bwMode="auto">
          <a:xfrm>
            <a:off x="1219200" y="2514600"/>
            <a:ext cx="464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9" descr="= 1/2"/>
          <p:cNvPicPr>
            <a:picLocks noChangeAspect="1" noChangeArrowheads="1"/>
          </p:cNvPicPr>
          <p:nvPr/>
        </p:nvPicPr>
        <p:blipFill>
          <a:blip r:embed="rId2">
            <a:extLst>
              <a:ext uri="{28A0092B-C50C-407E-A947-70E740481C1C}">
                <a14:useLocalDpi xmlns:a14="http://schemas.microsoft.com/office/drawing/2010/main" val="0"/>
              </a:ext>
            </a:extLst>
          </a:blip>
          <a:srcRect t="68974"/>
          <a:stretch>
            <a:fillRect/>
          </a:stretch>
        </p:blipFill>
        <p:spPr bwMode="auto">
          <a:xfrm>
            <a:off x="1222375" y="4567238"/>
            <a:ext cx="46482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15"/>
          <p:cNvSpPr>
            <a:spLocks noGrp="1" noChangeArrowheads="1"/>
          </p:cNvSpPr>
          <p:nvPr>
            <p:ph type="title"/>
          </p:nvPr>
        </p:nvSpPr>
        <p:spPr>
          <a:xfrm>
            <a:off x="547688" y="319088"/>
            <a:ext cx="8226425" cy="685800"/>
          </a:xfrm>
          <a:noFill/>
        </p:spPr>
        <p:txBody>
          <a:bodyPr/>
          <a:lstStyle/>
          <a:p>
            <a:pPr algn="l" eaLnBrk="1" hangingPunct="1"/>
            <a:r>
              <a:rPr lang="en-US" altLang="en-US" sz="4000" smtClean="0"/>
              <a:t>Example 8 – </a:t>
            </a:r>
            <a:r>
              <a:rPr lang="en-US" altLang="en-US" sz="4000" i="1" smtClean="0"/>
              <a:t>Solution</a:t>
            </a:r>
          </a:p>
        </p:txBody>
      </p:sp>
      <p:sp>
        <p:nvSpPr>
          <p:cNvPr id="38919"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fade">
                                      <p:cBhvr>
                                        <p:cTn id="7" dur="1000"/>
                                        <p:tgtEl>
                                          <p:spTgt spid="40966"/>
                                        </p:tgtEl>
                                      </p:cBhvr>
                                    </p:animEffect>
                                    <p:anim calcmode="lin" valueType="num">
                                      <p:cBhvr>
                                        <p:cTn id="8" dur="1000" fill="hold"/>
                                        <p:tgtEl>
                                          <p:spTgt spid="40966"/>
                                        </p:tgtEl>
                                        <p:attrNameLst>
                                          <p:attrName>ppt_x</p:attrName>
                                        </p:attrNameLst>
                                      </p:cBhvr>
                                      <p:tavLst>
                                        <p:tav tm="0">
                                          <p:val>
                                            <p:strVal val="#ppt_x"/>
                                          </p:val>
                                        </p:tav>
                                        <p:tav tm="100000">
                                          <p:val>
                                            <p:strVal val="#ppt_x"/>
                                          </p:val>
                                        </p:tav>
                                      </p:tavLst>
                                    </p:anim>
                                    <p:anim calcmode="lin" valueType="num">
                                      <p:cBhvr>
                                        <p:cTn id="9" dur="900" decel="100000" fill="hold"/>
                                        <p:tgtEl>
                                          <p:spTgt spid="4096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6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0969"/>
                                        </p:tgtEl>
                                        <p:attrNameLst>
                                          <p:attrName>style.visibility</p:attrName>
                                        </p:attrNameLst>
                                      </p:cBhvr>
                                      <p:to>
                                        <p:strVal val="visible"/>
                                      </p:to>
                                    </p:set>
                                    <p:animEffect transition="in" filter="fade">
                                      <p:cBhvr>
                                        <p:cTn id="15" dur="1000"/>
                                        <p:tgtEl>
                                          <p:spTgt spid="40969"/>
                                        </p:tgtEl>
                                      </p:cBhvr>
                                    </p:animEffect>
                                    <p:anim calcmode="lin" valueType="num">
                                      <p:cBhvr>
                                        <p:cTn id="16" dur="1000" fill="hold"/>
                                        <p:tgtEl>
                                          <p:spTgt spid="40969"/>
                                        </p:tgtEl>
                                        <p:attrNameLst>
                                          <p:attrName>ppt_x</p:attrName>
                                        </p:attrNameLst>
                                      </p:cBhvr>
                                      <p:tavLst>
                                        <p:tav tm="0">
                                          <p:val>
                                            <p:strVal val="#ppt_x"/>
                                          </p:val>
                                        </p:tav>
                                        <p:tav tm="100000">
                                          <p:val>
                                            <p:strVal val="#ppt_x"/>
                                          </p:val>
                                        </p:tav>
                                      </p:tavLst>
                                    </p:anim>
                                    <p:anim calcmode="lin" valueType="num">
                                      <p:cBhvr>
                                        <p:cTn id="17" dur="900" decel="100000" fill="hold"/>
                                        <p:tgtEl>
                                          <p:spTgt spid="4096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09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5613" y="1371600"/>
            <a:ext cx="8229600" cy="914400"/>
          </a:xfrm>
          <a:noFill/>
        </p:spPr>
        <p:txBody>
          <a:bodyPr/>
          <a:lstStyle/>
          <a:p>
            <a:pPr marL="0" indent="0" eaLnBrk="1" hangingPunct="1">
              <a:buFont typeface="Wingdings" pitchFamily="2" charset="2"/>
              <a:buNone/>
            </a:pPr>
            <a:r>
              <a:rPr lang="en-US" altLang="en-US" sz="2400" smtClean="0"/>
              <a:t>A table or a graph can reinforce your conclusion that the </a:t>
            </a:r>
          </a:p>
          <a:p>
            <a:pPr marL="0" indent="0" eaLnBrk="1" hangingPunct="1">
              <a:buFont typeface="Wingdings" pitchFamily="2" charset="2"/>
              <a:buNone/>
            </a:pPr>
            <a:r>
              <a:rPr lang="en-US" altLang="en-US" sz="2400" smtClean="0"/>
              <a:t>limit is 1/2 </a:t>
            </a:r>
            <a:r>
              <a:rPr lang="en-US" altLang="en-US" sz="2400" smtClean="0">
                <a:cs typeface="Arial" pitchFamily="34" charset="0"/>
              </a:rPr>
              <a:t>. </a:t>
            </a:r>
            <a:r>
              <a:rPr lang="en-US" altLang="en-US" sz="2400" smtClean="0"/>
              <a:t>(See Figure 1.21.)</a:t>
            </a:r>
          </a:p>
        </p:txBody>
      </p:sp>
      <p:sp>
        <p:nvSpPr>
          <p:cNvPr id="39939" name="Text Box 8"/>
          <p:cNvSpPr txBox="1">
            <a:spLocks noChangeArrowheads="1"/>
          </p:cNvSpPr>
          <p:nvPr/>
        </p:nvSpPr>
        <p:spPr bwMode="auto">
          <a:xfrm>
            <a:off x="3581400" y="59436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200" b="1"/>
              <a:t>Figure 1.21</a:t>
            </a:r>
          </a:p>
        </p:txBody>
      </p:sp>
      <p:sp>
        <p:nvSpPr>
          <p:cNvPr id="39940" name="Rectangle 14"/>
          <p:cNvSpPr>
            <a:spLocks noGrp="1" noChangeArrowheads="1"/>
          </p:cNvSpPr>
          <p:nvPr>
            <p:ph type="title"/>
          </p:nvPr>
        </p:nvSpPr>
        <p:spPr>
          <a:xfrm>
            <a:off x="547688" y="319088"/>
            <a:ext cx="8226425" cy="685800"/>
          </a:xfrm>
          <a:noFill/>
        </p:spPr>
        <p:txBody>
          <a:bodyPr/>
          <a:lstStyle/>
          <a:p>
            <a:pPr algn="l" eaLnBrk="1" hangingPunct="1"/>
            <a:r>
              <a:rPr lang="en-US" altLang="en-US" sz="4000" smtClean="0"/>
              <a:t>Example 8 – </a:t>
            </a:r>
            <a:r>
              <a:rPr lang="en-US" altLang="en-US" sz="4000" i="1" smtClean="0"/>
              <a:t>Solution</a:t>
            </a:r>
          </a:p>
        </p:txBody>
      </p:sp>
      <p:pic>
        <p:nvPicPr>
          <p:cNvPr id="39941" name="Picture 16" descr="The image contains a visual representation and a caption. Visual representation. A curve is graphed on the x y coordinate plane. It is labeled f(x) = (sqrt(x + 1) minus 1)/x. It begins at the closed point (negative 1, 1) in the second quadrant, goes down and to the right with decreasing steepness, intersects the positive y axis at the open point (0, 0.5), and exits the right of the viewing window in the first quadrant. Caption. The limit of f(x) as x approaches 0 is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0"/>
            <a:ext cx="33210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title"/>
          </p:nvPr>
        </p:nvSpPr>
        <p:spPr>
          <a:xfrm>
            <a:off x="547688" y="319088"/>
            <a:ext cx="8226425" cy="685800"/>
          </a:xfrm>
          <a:noFill/>
        </p:spPr>
        <p:txBody>
          <a:bodyPr/>
          <a:lstStyle/>
          <a:p>
            <a:pPr algn="l" eaLnBrk="1" hangingPunct="1"/>
            <a:r>
              <a:rPr lang="en-US" altLang="en-US" sz="4000" smtClean="0"/>
              <a:t>Example 8 – </a:t>
            </a:r>
            <a:r>
              <a:rPr lang="en-US" altLang="en-US" sz="4000" i="1" smtClean="0"/>
              <a:t>Solution</a:t>
            </a:r>
          </a:p>
        </p:txBody>
      </p:sp>
      <p:pic>
        <p:nvPicPr>
          <p:cNvPr id="40963" name="Picture 13" descr="The table lists the values of x and the corresponding values of f(x). f(x) = 0.5359 when x = negative 0.25. f(x) = 0.5132 when x = negative 0.1. f(x) = 0.5013 when x = negative 0.01. f(x) = 0.5001 when x = negative 0.001. f(x) is a question mark when x = 0. f(x) = 0.4999 when x = 0.001. f(x) = 0.4988 when x = 0.01. f(x) = 0.4881 when x = 0.1. X = 0.25, f(x) = 0.4721. f(x) approaches 0.5 when x approaches 0 from the left and from the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2057400"/>
            <a:ext cx="816927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0838" indent="-350838">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
                <a:srgbClr val="009BAE"/>
              </a:buClr>
              <a:buFontTx/>
              <a:buNone/>
            </a:pPr>
            <a:r>
              <a:rPr lang="en-US" altLang="en-US" sz="4000">
                <a:cs typeface="Arial" pitchFamily="34" charset="0"/>
              </a:rPr>
              <a:t>The Squeeze Theorem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55613" y="1371600"/>
            <a:ext cx="8229600" cy="5256213"/>
          </a:xfrm>
          <a:noFill/>
        </p:spPr>
        <p:txBody>
          <a:bodyPr/>
          <a:lstStyle/>
          <a:p>
            <a:pPr marL="0" indent="0" eaLnBrk="1" hangingPunct="1">
              <a:buFont typeface="Wingdings" pitchFamily="2" charset="2"/>
              <a:buNone/>
            </a:pPr>
            <a:r>
              <a:rPr lang="en-US" altLang="en-US" sz="2400" smtClean="0"/>
              <a:t>The next theorem concerns the limit of a function that is squeezed between two other functions, each of which has the same limit at a given </a:t>
            </a:r>
            <a:r>
              <a:rPr lang="en-US" altLang="en-US" sz="2400" i="1" smtClean="0"/>
              <a:t>x-</a:t>
            </a:r>
            <a:r>
              <a:rPr lang="en-US" altLang="en-US" sz="2400" smtClean="0"/>
              <a:t>value, as shown in Figure 1.22</a:t>
            </a:r>
          </a:p>
        </p:txBody>
      </p:sp>
      <p:sp>
        <p:nvSpPr>
          <p:cNvPr id="43011" name="Rectangle 6"/>
          <p:cNvSpPr>
            <a:spLocks noGrp="1" noChangeArrowheads="1"/>
          </p:cNvSpPr>
          <p:nvPr>
            <p:ph type="title"/>
          </p:nvPr>
        </p:nvSpPr>
        <p:spPr>
          <a:xfrm>
            <a:off x="547688" y="319088"/>
            <a:ext cx="8229600" cy="685800"/>
          </a:xfrm>
          <a:noFill/>
        </p:spPr>
        <p:txBody>
          <a:bodyPr/>
          <a:lstStyle/>
          <a:p>
            <a:pPr algn="l" eaLnBrk="1" hangingPunct="1"/>
            <a:r>
              <a:rPr lang="en-US" altLang="en-US" sz="4000" smtClean="0"/>
              <a:t>The Squeeze Theorem</a:t>
            </a:r>
          </a:p>
        </p:txBody>
      </p:sp>
      <p:sp>
        <p:nvSpPr>
          <p:cNvPr id="43012" name="Text Box 9"/>
          <p:cNvSpPr txBox="1">
            <a:spLocks noChangeArrowheads="1"/>
          </p:cNvSpPr>
          <p:nvPr/>
        </p:nvSpPr>
        <p:spPr bwMode="auto">
          <a:xfrm>
            <a:off x="3505200" y="6096000"/>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200" b="1"/>
              <a:t>Figure 1.22</a:t>
            </a:r>
          </a:p>
        </p:txBody>
      </p:sp>
      <p:pic>
        <p:nvPicPr>
          <p:cNvPr id="43013" name="Picture 10" descr="The image contains a visual representation and a caption. Visual representation. Three curves are graphed on the x y coordinate plane. They are labeled g, f, and h. The curve of g lies above the curve of h and the curve of f lies between both the curves. All three curves intersect at one open point in the first quadrant. The curve g enters the top left of the viewing window in the second quadrant, goes down and to the right, reaches a low point in the first quadrant, then goes up and to the right, and exits the right of the viewing window. The curve f enters the left of the viewing window in the second quadrant, goes up and to the right, reaches a high point, then goes down and to the right, reaches a low point, then goes up and to the right almost horizontally, passes through the low point of the curve g in the first quadrant, goes further up and to the right almost horizontally, then goes down and to the right, and exits the right of the viewing window. The curve h enters the bottom left of the viewing window in the second quadrant, goes up and to the right, reaches a high point at the low point of the curve g in the first quadrant, then goes down and to the right, and exits the bottom right of the viewing window. A vertical line begins at the point labeled c on the positive x axis, goes up and ends at the intersection of the three curves. Caption. The squeeze Theorem. h(x) &lt;= f(x) &lt;= g(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667000"/>
            <a:ext cx="28956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0838" indent="-350838">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Clr>
                <a:srgbClr val="009BAE"/>
              </a:buClr>
              <a:buFontTx/>
              <a:buNone/>
            </a:pPr>
            <a:r>
              <a:rPr lang="en-US" altLang="en-US" sz="4000">
                <a:cs typeface="Arial" pitchFamily="34" charset="0"/>
              </a:rPr>
              <a:t>Properties of Limits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4"/>
          <p:cNvSpPr txBox="1">
            <a:spLocks noChangeArrowheads="1"/>
          </p:cNvSpPr>
          <p:nvPr/>
        </p:nvSpPr>
        <p:spPr bwMode="auto">
          <a:xfrm>
            <a:off x="465138" y="4141788"/>
            <a:ext cx="784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a:t>The Squeeze Theorem is also called the Sandwich Theorem or the Pinching Theorem.</a:t>
            </a:r>
          </a:p>
        </p:txBody>
      </p:sp>
      <p:sp>
        <p:nvSpPr>
          <p:cNvPr id="44035" name="Rectangle 16"/>
          <p:cNvSpPr>
            <a:spLocks noGrp="1" noChangeArrowheads="1"/>
          </p:cNvSpPr>
          <p:nvPr>
            <p:ph type="title"/>
          </p:nvPr>
        </p:nvSpPr>
        <p:spPr>
          <a:xfrm>
            <a:off x="547688" y="319088"/>
            <a:ext cx="8229600" cy="685800"/>
          </a:xfrm>
          <a:noFill/>
        </p:spPr>
        <p:txBody>
          <a:bodyPr/>
          <a:lstStyle/>
          <a:p>
            <a:pPr algn="l" eaLnBrk="1" hangingPunct="1"/>
            <a:r>
              <a:rPr lang="en-US" altLang="en-US" sz="4000" smtClean="0"/>
              <a:t>The Squeeze Theorem</a:t>
            </a:r>
          </a:p>
        </p:txBody>
      </p:sp>
      <p:pic>
        <p:nvPicPr>
          <p:cNvPr id="44036" name="Picture 2" descr="Theorem 1.8. The squeeze theorem. If h(x) &lt;= f(x) &lt;= g(x) for all x in an open interval containing c, except possibly at c itself, and if lim_(x right arrow c) (h(x)) = L = lim_(x right arrow c) (g(x)) then lim_(x right arrow c) (f(x)) exists and is equal to 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77660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3" descr="Theorem 1.9. Two special trigonometric limits. (item 1). lim_(x right arrow 0) (sin(x)/x) = 1. (item 2). lim_(x right arrow 0) ((1 minus cos(x))/x) = 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025" y="5194300"/>
            <a:ext cx="76835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5" name="Text Box 11"/>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a:t>Find the limit:</a:t>
            </a:r>
          </a:p>
          <a:p>
            <a:pPr eaLnBrk="1" hangingPunct="1">
              <a:spcBef>
                <a:spcPct val="50000"/>
              </a:spcBef>
              <a:buFontTx/>
              <a:buNone/>
            </a:pPr>
            <a:endParaRPr lang="en-US" altLang="en-US" sz="2400"/>
          </a:p>
          <a:p>
            <a:pPr eaLnBrk="1" hangingPunct="1">
              <a:spcBef>
                <a:spcPct val="0"/>
              </a:spcBef>
              <a:buFontTx/>
              <a:buNone/>
            </a:pPr>
            <a:r>
              <a:rPr lang="en-US" altLang="en-US" sz="2400">
                <a:solidFill>
                  <a:srgbClr val="D7181E"/>
                </a:solidFill>
                <a:cs typeface="Arial" pitchFamily="34" charset="0"/>
              </a:rPr>
              <a:t>Solution:</a:t>
            </a:r>
            <a:r>
              <a:rPr lang="en-US" altLang="en-US" sz="2400">
                <a:solidFill>
                  <a:srgbClr val="0073AE"/>
                </a:solidFill>
              </a:rPr>
              <a:t>	</a:t>
            </a:r>
          </a:p>
          <a:p>
            <a:pPr eaLnBrk="1" hangingPunct="1">
              <a:spcBef>
                <a:spcPct val="0"/>
              </a:spcBef>
              <a:buFontTx/>
              <a:buNone/>
            </a:pPr>
            <a:r>
              <a:rPr lang="en-US" altLang="en-US" sz="2400"/>
              <a:t>Direct substitution yields the indeterminate form 0/0. </a:t>
            </a:r>
          </a:p>
          <a:p>
            <a:pPr eaLnBrk="1" hangingPunct="1">
              <a:spcBef>
                <a:spcPct val="0"/>
              </a:spcBef>
              <a:buFontTx/>
              <a:buNone/>
            </a:pPr>
            <a:endParaRPr lang="en-US" altLang="en-US" sz="2400"/>
          </a:p>
          <a:p>
            <a:pPr eaLnBrk="1" hangingPunct="1">
              <a:spcBef>
                <a:spcPct val="0"/>
              </a:spcBef>
              <a:buFontTx/>
              <a:buNone/>
            </a:pPr>
            <a:r>
              <a:rPr lang="en-US" altLang="en-US" sz="2400"/>
              <a:t>To solve this problem, you can write tan </a:t>
            </a:r>
            <a:r>
              <a:rPr lang="en-US" altLang="en-US" sz="2400" i="1"/>
              <a:t>x </a:t>
            </a:r>
            <a:r>
              <a:rPr lang="en-US" altLang="en-US" sz="2400"/>
              <a:t>as (sin </a:t>
            </a:r>
            <a:r>
              <a:rPr lang="en-US" altLang="en-US" sz="2400" i="1"/>
              <a:t>x</a:t>
            </a:r>
            <a:r>
              <a:rPr lang="en-US" altLang="en-US" sz="2400"/>
              <a:t>)/(cos </a:t>
            </a:r>
            <a:r>
              <a:rPr lang="en-US" altLang="en-US" sz="2400" i="1"/>
              <a:t>x</a:t>
            </a:r>
            <a:r>
              <a:rPr lang="en-US" altLang="en-US" sz="2400"/>
              <a:t>) and obtain</a:t>
            </a:r>
          </a:p>
        </p:txBody>
      </p:sp>
      <p:sp>
        <p:nvSpPr>
          <p:cNvPr id="45059" name="Rectangle 2"/>
          <p:cNvSpPr>
            <a:spLocks noGrp="1" noChangeArrowheads="1"/>
          </p:cNvSpPr>
          <p:nvPr>
            <p:ph type="title"/>
          </p:nvPr>
        </p:nvSpPr>
        <p:spPr>
          <a:xfrm>
            <a:off x="547688" y="319088"/>
            <a:ext cx="8226425" cy="685800"/>
          </a:xfrm>
          <a:noFill/>
        </p:spPr>
        <p:txBody>
          <a:bodyPr/>
          <a:lstStyle/>
          <a:p>
            <a:pPr algn="l" eaLnBrk="1" hangingPunct="1"/>
            <a:r>
              <a:rPr lang="en-US" altLang="en-US" sz="2400" smtClean="0"/>
              <a:t>Example 9 – </a:t>
            </a:r>
            <a:r>
              <a:rPr lang="en-US" altLang="en-US" sz="2400" i="1" smtClean="0"/>
              <a:t>A Limit Involving a Trigonometric Function</a:t>
            </a:r>
            <a:r>
              <a:rPr lang="en-US" altLang="en-US" sz="2400" smtClean="0"/>
              <a:t> </a:t>
            </a:r>
          </a:p>
        </p:txBody>
      </p:sp>
      <p:pic>
        <p:nvPicPr>
          <p:cNvPr id="45060" name="Picture 5" descr="lim_(x right arrow 0) (tan(x)/x)."/>
          <p:cNvPicPr>
            <a:picLocks noChangeAspect="1" noChangeArrowheads="1"/>
          </p:cNvPicPr>
          <p:nvPr/>
        </p:nvPicPr>
        <p:blipFill>
          <a:blip r:embed="rId2">
            <a:extLst>
              <a:ext uri="{28A0092B-C50C-407E-A947-70E740481C1C}">
                <a14:useLocalDpi xmlns:a14="http://schemas.microsoft.com/office/drawing/2010/main" val="0"/>
              </a:ext>
            </a:extLst>
          </a:blip>
          <a:srcRect l="56342"/>
          <a:stretch>
            <a:fillRect/>
          </a:stretch>
        </p:blipFill>
        <p:spPr bwMode="auto">
          <a:xfrm>
            <a:off x="2362200" y="1196975"/>
            <a:ext cx="13716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2" descr="lim_(x right arrow 0) (tan(x)/x) = lim_(x right arrow 0) ((sin(x)/x)(1/cos(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343400"/>
            <a:ext cx="40100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2235">
                                            <p:txEl>
                                              <p:pRg st="2" end="2"/>
                                            </p:txEl>
                                          </p:spTgt>
                                        </p:tgtEl>
                                        <p:attrNameLst>
                                          <p:attrName>style.visibility</p:attrName>
                                        </p:attrNameLst>
                                      </p:cBhvr>
                                      <p:to>
                                        <p:strVal val="visible"/>
                                      </p:to>
                                    </p:set>
                                    <p:animEffect transition="in" filter="fade">
                                      <p:cBhvr>
                                        <p:cTn id="7" dur="1000"/>
                                        <p:tgtEl>
                                          <p:spTgt spid="52235">
                                            <p:txEl>
                                              <p:pRg st="2" end="2"/>
                                            </p:txEl>
                                          </p:spTgt>
                                        </p:tgtEl>
                                      </p:cBhvr>
                                    </p:animEffect>
                                    <p:anim calcmode="lin" valueType="num">
                                      <p:cBhvr>
                                        <p:cTn id="8" dur="1000" fill="hold"/>
                                        <p:tgtEl>
                                          <p:spTgt spid="5223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223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2235">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2235">
                                            <p:txEl>
                                              <p:pRg st="3" end="3"/>
                                            </p:txEl>
                                          </p:spTgt>
                                        </p:tgtEl>
                                        <p:attrNameLst>
                                          <p:attrName>style.visibility</p:attrName>
                                        </p:attrNameLst>
                                      </p:cBhvr>
                                      <p:to>
                                        <p:strVal val="visible"/>
                                      </p:to>
                                    </p:set>
                                    <p:animEffect transition="in" filter="fade">
                                      <p:cBhvr>
                                        <p:cTn id="13" dur="1000"/>
                                        <p:tgtEl>
                                          <p:spTgt spid="52235">
                                            <p:txEl>
                                              <p:pRg st="3" end="3"/>
                                            </p:txEl>
                                          </p:spTgt>
                                        </p:tgtEl>
                                      </p:cBhvr>
                                    </p:animEffect>
                                    <p:anim calcmode="lin" valueType="num">
                                      <p:cBhvr>
                                        <p:cTn id="14" dur="1000" fill="hold"/>
                                        <p:tgtEl>
                                          <p:spTgt spid="52235">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2235">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223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52235">
                                            <p:txEl>
                                              <p:pRg st="5" end="5"/>
                                            </p:txEl>
                                          </p:spTgt>
                                        </p:tgtEl>
                                        <p:attrNameLst>
                                          <p:attrName>style.visibility</p:attrName>
                                        </p:attrNameLst>
                                      </p:cBhvr>
                                      <p:to>
                                        <p:strVal val="visible"/>
                                      </p:to>
                                    </p:set>
                                    <p:animEffect transition="in" filter="fade">
                                      <p:cBhvr>
                                        <p:cTn id="21" dur="1000"/>
                                        <p:tgtEl>
                                          <p:spTgt spid="52235">
                                            <p:txEl>
                                              <p:pRg st="5" end="5"/>
                                            </p:txEl>
                                          </p:spTgt>
                                        </p:tgtEl>
                                      </p:cBhvr>
                                    </p:animEffect>
                                    <p:anim calcmode="lin" valueType="num">
                                      <p:cBhvr>
                                        <p:cTn id="22" dur="1000" fill="hold"/>
                                        <p:tgtEl>
                                          <p:spTgt spid="52235">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52235">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2235">
                                            <p:txEl>
                                              <p:pRg st="5" end="5"/>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236"/>
                                        </p:tgtEl>
                                        <p:attrNameLst>
                                          <p:attrName>style.visibility</p:attrName>
                                        </p:attrNameLst>
                                      </p:cBhvr>
                                      <p:to>
                                        <p:strVal val="visible"/>
                                      </p:to>
                                    </p:set>
                                    <p:animEffect transition="in" filter="fade">
                                      <p:cBhvr>
                                        <p:cTn id="27" dur="1000"/>
                                        <p:tgtEl>
                                          <p:spTgt spid="52236"/>
                                        </p:tgtEl>
                                      </p:cBhvr>
                                    </p:animEffect>
                                    <p:anim calcmode="lin" valueType="num">
                                      <p:cBhvr>
                                        <p:cTn id="28" dur="1000" fill="hold"/>
                                        <p:tgtEl>
                                          <p:spTgt spid="52236"/>
                                        </p:tgtEl>
                                        <p:attrNameLst>
                                          <p:attrName>ppt_x</p:attrName>
                                        </p:attrNameLst>
                                      </p:cBhvr>
                                      <p:tavLst>
                                        <p:tav tm="0">
                                          <p:val>
                                            <p:strVal val="#ppt_x"/>
                                          </p:val>
                                        </p:tav>
                                        <p:tav tm="100000">
                                          <p:val>
                                            <p:strVal val="#ppt_x"/>
                                          </p:val>
                                        </p:tav>
                                      </p:tavLst>
                                    </p:anim>
                                    <p:anim calcmode="lin" valueType="num">
                                      <p:cBhvr>
                                        <p:cTn id="29" dur="900" decel="100000" fill="hold"/>
                                        <p:tgtEl>
                                          <p:spTgt spid="5223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23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47688" y="319088"/>
            <a:ext cx="8226425" cy="685800"/>
          </a:xfrm>
          <a:noFill/>
        </p:spPr>
        <p:txBody>
          <a:bodyPr/>
          <a:lstStyle/>
          <a:p>
            <a:pPr algn="l" eaLnBrk="1" hangingPunct="1"/>
            <a:r>
              <a:rPr lang="en-US" altLang="en-US" sz="4000" smtClean="0"/>
              <a:t>Example 9 – </a:t>
            </a:r>
            <a:r>
              <a:rPr lang="en-US" altLang="en-US" sz="4000" i="1" smtClean="0"/>
              <a:t>Solution</a:t>
            </a:r>
          </a:p>
        </p:txBody>
      </p:sp>
      <p:pic>
        <p:nvPicPr>
          <p:cNvPr id="50181" name="Picture 5" descr="lim_(x right arrow 0) (tan(x)/x) = (lim_(x right arrow 0) (sin(x)/x)) (lim_(x right arrow 0) (1/cos(x)))."/>
          <p:cNvPicPr>
            <a:picLocks noChangeAspect="1" noChangeArrowheads="1"/>
          </p:cNvPicPr>
          <p:nvPr/>
        </p:nvPicPr>
        <p:blipFill>
          <a:blip r:embed="rId2">
            <a:extLst>
              <a:ext uri="{28A0092B-C50C-407E-A947-70E740481C1C}">
                <a14:useLocalDpi xmlns:a14="http://schemas.microsoft.com/office/drawing/2010/main" val="0"/>
              </a:ext>
            </a:extLst>
          </a:blip>
          <a:srcRect r="1839" b="52200"/>
          <a:stretch>
            <a:fillRect/>
          </a:stretch>
        </p:blipFill>
        <p:spPr bwMode="auto">
          <a:xfrm>
            <a:off x="1052513" y="3962400"/>
            <a:ext cx="426878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descr="= (1)(1)."/>
          <p:cNvPicPr>
            <a:picLocks noChangeAspect="1" noChangeArrowheads="1"/>
          </p:cNvPicPr>
          <p:nvPr/>
        </p:nvPicPr>
        <p:blipFill>
          <a:blip r:embed="rId2">
            <a:extLst>
              <a:ext uri="{28A0092B-C50C-407E-A947-70E740481C1C}">
                <a14:useLocalDpi xmlns:a14="http://schemas.microsoft.com/office/drawing/2010/main" val="0"/>
              </a:ext>
            </a:extLst>
          </a:blip>
          <a:srcRect t="47906" r="5518" b="25771"/>
          <a:stretch>
            <a:fillRect/>
          </a:stretch>
        </p:blipFill>
        <p:spPr bwMode="auto">
          <a:xfrm>
            <a:off x="1052513" y="4879975"/>
            <a:ext cx="412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10" descr="= 1."/>
          <p:cNvPicPr>
            <a:picLocks noChangeAspect="1" noChangeArrowheads="1"/>
          </p:cNvPicPr>
          <p:nvPr/>
        </p:nvPicPr>
        <p:blipFill>
          <a:blip r:embed="rId2">
            <a:extLst>
              <a:ext uri="{28A0092B-C50C-407E-A947-70E740481C1C}">
                <a14:useLocalDpi xmlns:a14="http://schemas.microsoft.com/office/drawing/2010/main" val="0"/>
              </a:ext>
            </a:extLst>
          </a:blip>
          <a:srcRect t="74336" r="5518"/>
          <a:stretch>
            <a:fillRect/>
          </a:stretch>
        </p:blipFill>
        <p:spPr bwMode="auto">
          <a:xfrm>
            <a:off x="1033463" y="5627688"/>
            <a:ext cx="41497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13" descr="lim_(x right arrow 0) (sin(x)/x) = 1 and lim_(x right arrow 0) (1/cos(x)) =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2133600"/>
            <a:ext cx="49085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fade">
                                      <p:cBhvr>
                                        <p:cTn id="7" dur="1000"/>
                                        <p:tgtEl>
                                          <p:spTgt spid="50181"/>
                                        </p:tgtEl>
                                      </p:cBhvr>
                                    </p:animEffect>
                                    <p:anim calcmode="lin" valueType="num">
                                      <p:cBhvr>
                                        <p:cTn id="8" dur="1000" fill="hold"/>
                                        <p:tgtEl>
                                          <p:spTgt spid="50181"/>
                                        </p:tgtEl>
                                        <p:attrNameLst>
                                          <p:attrName>ppt_x</p:attrName>
                                        </p:attrNameLst>
                                      </p:cBhvr>
                                      <p:tavLst>
                                        <p:tav tm="0">
                                          <p:val>
                                            <p:strVal val="#ppt_x"/>
                                          </p:val>
                                        </p:tav>
                                        <p:tav tm="100000">
                                          <p:val>
                                            <p:strVal val="#ppt_x"/>
                                          </p:val>
                                        </p:tav>
                                      </p:tavLst>
                                    </p:anim>
                                    <p:anim calcmode="lin" valueType="num">
                                      <p:cBhvr>
                                        <p:cTn id="9" dur="900" decel="100000" fill="hold"/>
                                        <p:tgtEl>
                                          <p:spTgt spid="5018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18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50185"/>
                                        </p:tgtEl>
                                        <p:attrNameLst>
                                          <p:attrName>style.visibility</p:attrName>
                                        </p:attrNameLst>
                                      </p:cBhvr>
                                      <p:to>
                                        <p:strVal val="visible"/>
                                      </p:to>
                                    </p:set>
                                    <p:animEffect transition="in" filter="fade">
                                      <p:cBhvr>
                                        <p:cTn id="15" dur="1000"/>
                                        <p:tgtEl>
                                          <p:spTgt spid="50185"/>
                                        </p:tgtEl>
                                      </p:cBhvr>
                                    </p:animEffect>
                                    <p:anim calcmode="lin" valueType="num">
                                      <p:cBhvr>
                                        <p:cTn id="16" dur="1000" fill="hold"/>
                                        <p:tgtEl>
                                          <p:spTgt spid="50185"/>
                                        </p:tgtEl>
                                        <p:attrNameLst>
                                          <p:attrName>ppt_x</p:attrName>
                                        </p:attrNameLst>
                                      </p:cBhvr>
                                      <p:tavLst>
                                        <p:tav tm="0">
                                          <p:val>
                                            <p:strVal val="#ppt_x"/>
                                          </p:val>
                                        </p:tav>
                                        <p:tav tm="100000">
                                          <p:val>
                                            <p:strVal val="#ppt_x"/>
                                          </p:val>
                                        </p:tav>
                                      </p:tavLst>
                                    </p:anim>
                                    <p:anim calcmode="lin" valueType="num">
                                      <p:cBhvr>
                                        <p:cTn id="17" dur="900" decel="100000" fill="hold"/>
                                        <p:tgtEl>
                                          <p:spTgt spid="5018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185"/>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50186"/>
                                        </p:tgtEl>
                                        <p:attrNameLst>
                                          <p:attrName>style.visibility</p:attrName>
                                        </p:attrNameLst>
                                      </p:cBhvr>
                                      <p:to>
                                        <p:strVal val="visible"/>
                                      </p:to>
                                    </p:set>
                                    <p:animEffect transition="in" filter="fade">
                                      <p:cBhvr>
                                        <p:cTn id="23" dur="1000"/>
                                        <p:tgtEl>
                                          <p:spTgt spid="50186"/>
                                        </p:tgtEl>
                                      </p:cBhvr>
                                    </p:animEffect>
                                    <p:anim calcmode="lin" valueType="num">
                                      <p:cBhvr>
                                        <p:cTn id="24" dur="1000" fill="hold"/>
                                        <p:tgtEl>
                                          <p:spTgt spid="50186"/>
                                        </p:tgtEl>
                                        <p:attrNameLst>
                                          <p:attrName>ppt_x</p:attrName>
                                        </p:attrNameLst>
                                      </p:cBhvr>
                                      <p:tavLst>
                                        <p:tav tm="0">
                                          <p:val>
                                            <p:strVal val="#ppt_x"/>
                                          </p:val>
                                        </p:tav>
                                        <p:tav tm="100000">
                                          <p:val>
                                            <p:strVal val="#ppt_x"/>
                                          </p:val>
                                        </p:tav>
                                      </p:tavLst>
                                    </p:anim>
                                    <p:anim calcmode="lin" valueType="num">
                                      <p:cBhvr>
                                        <p:cTn id="25" dur="900" decel="100000" fill="hold"/>
                                        <p:tgtEl>
                                          <p:spTgt spid="5018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018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457200" y="1370013"/>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(See Figure 1.24.)</a:t>
            </a:r>
          </a:p>
        </p:txBody>
      </p:sp>
      <p:sp>
        <p:nvSpPr>
          <p:cNvPr id="47107" name="Text Box 7"/>
          <p:cNvSpPr txBox="1">
            <a:spLocks noChangeArrowheads="1"/>
          </p:cNvSpPr>
          <p:nvPr/>
        </p:nvSpPr>
        <p:spPr bwMode="auto">
          <a:xfrm>
            <a:off x="3962400" y="5334000"/>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200" b="1"/>
              <a:t>Figure 1.24</a:t>
            </a:r>
          </a:p>
        </p:txBody>
      </p:sp>
      <p:sp>
        <p:nvSpPr>
          <p:cNvPr id="47108" name="Rectangle 13"/>
          <p:cNvSpPr>
            <a:spLocks noGrp="1" noChangeArrowheads="1"/>
          </p:cNvSpPr>
          <p:nvPr>
            <p:ph type="title"/>
          </p:nvPr>
        </p:nvSpPr>
        <p:spPr>
          <a:xfrm>
            <a:off x="547688" y="319088"/>
            <a:ext cx="8226425" cy="685800"/>
          </a:xfrm>
          <a:noFill/>
        </p:spPr>
        <p:txBody>
          <a:bodyPr/>
          <a:lstStyle/>
          <a:p>
            <a:pPr algn="l" eaLnBrk="1" hangingPunct="1"/>
            <a:r>
              <a:rPr lang="en-US" altLang="en-US" sz="4000" smtClean="0"/>
              <a:t>Example 9 – </a:t>
            </a:r>
            <a:r>
              <a:rPr lang="en-US" altLang="en-US" sz="4000" i="1" smtClean="0"/>
              <a:t>Solution</a:t>
            </a:r>
          </a:p>
        </p:txBody>
      </p:sp>
      <p:pic>
        <p:nvPicPr>
          <p:cNvPr id="47109" name="Picture 15" descr="The image contains a visual representation and a caption. Visual representation. An upward opening parabola is graphed on the coordinate plane. The graph has y axis symmetry. The curve is labeled f(x) = tan(x)/x. It enters the top left of the viewing window in the second quadrant, goes down and to the right with decreasing steepness, reaches a low point at the vertex (0, 1), then goes up and to the right with increasing steepness in the first quadrant, and exits the top right of the viewing window. The parabola is almost horizontal between x = negative pi/4 and pi/4. Caption. The limit of f(x) as x approaches 0 i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2035175"/>
            <a:ext cx="3967162"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itchFamily="2" charset="2"/>
              <a:buNone/>
            </a:pPr>
            <a:r>
              <a:rPr lang="en-US" altLang="en-US" sz="2400" smtClean="0"/>
              <a:t>The limit of </a:t>
            </a:r>
            <a:r>
              <a:rPr lang="en-US" altLang="en-US" sz="2400" i="1" smtClean="0"/>
              <a:t>f</a:t>
            </a:r>
            <a:r>
              <a:rPr lang="en-US" altLang="en-US" sz="400" smtClean="0"/>
              <a:t> </a:t>
            </a:r>
            <a:r>
              <a:rPr lang="en-US" altLang="en-US" sz="2400" smtClean="0"/>
              <a:t>(</a:t>
            </a:r>
            <a:r>
              <a:rPr lang="en-US" altLang="en-US" sz="2400" i="1" smtClean="0"/>
              <a:t>x</a:t>
            </a:r>
            <a:r>
              <a:rPr lang="en-US" altLang="en-US" sz="2400" smtClean="0"/>
              <a:t>) as </a:t>
            </a:r>
            <a:r>
              <a:rPr lang="en-US" altLang="en-US" sz="2400" i="1" smtClean="0"/>
              <a:t>x</a:t>
            </a:r>
            <a:r>
              <a:rPr lang="en-US" altLang="en-US" sz="2400" smtClean="0"/>
              <a:t> approaches </a:t>
            </a:r>
            <a:r>
              <a:rPr lang="en-US" altLang="en-US" sz="2400" i="1" smtClean="0"/>
              <a:t>c</a:t>
            </a:r>
            <a:r>
              <a:rPr lang="en-US" altLang="en-US" sz="2400" smtClean="0"/>
              <a:t> does not depend on the value of </a:t>
            </a:r>
            <a:r>
              <a:rPr lang="en-US" altLang="en-US" sz="2400" i="1" smtClean="0"/>
              <a:t>f</a:t>
            </a:r>
            <a:r>
              <a:rPr lang="en-US" altLang="en-US" sz="2400" smtClean="0"/>
              <a:t> at </a:t>
            </a:r>
            <a:r>
              <a:rPr lang="en-US" altLang="en-US" sz="2400" i="1" smtClean="0"/>
              <a:t>x = c</a:t>
            </a:r>
            <a:r>
              <a:rPr lang="en-US" altLang="en-US" sz="2400" smtClean="0"/>
              <a:t>. It may happen, however, that the limit is precisely </a:t>
            </a:r>
            <a:r>
              <a:rPr lang="en-US" altLang="en-US" sz="2400" i="1" smtClean="0"/>
              <a:t>f</a:t>
            </a:r>
            <a:r>
              <a:rPr lang="en-US" altLang="en-US" sz="400" smtClean="0"/>
              <a:t> </a:t>
            </a:r>
            <a:r>
              <a:rPr lang="en-US" altLang="en-US" sz="2400" smtClean="0"/>
              <a:t>(</a:t>
            </a:r>
            <a:r>
              <a:rPr lang="en-US" altLang="en-US" sz="2400" i="1" smtClean="0"/>
              <a:t>c</a:t>
            </a:r>
            <a:r>
              <a:rPr lang="en-US" altLang="en-US" sz="2400" smtClean="0"/>
              <a:t>). In such cases, we </a:t>
            </a:r>
            <a:r>
              <a:rPr lang="en-IN" altLang="en-US" sz="2400" smtClean="0"/>
              <a:t>can evaluate the limit </a:t>
            </a:r>
            <a:r>
              <a:rPr lang="en-US" altLang="en-US" sz="2400" smtClean="0"/>
              <a:t>by </a:t>
            </a:r>
            <a:r>
              <a:rPr lang="en-US" altLang="en-US" sz="2400" b="1" smtClean="0"/>
              <a:t>direct substitution</a:t>
            </a:r>
            <a:r>
              <a:rPr lang="en-US" altLang="en-US" sz="2400" smtClean="0"/>
              <a:t>.</a:t>
            </a:r>
            <a:r>
              <a:rPr lang="en-US" altLang="en-US" sz="2400" b="1" smtClean="0"/>
              <a:t> </a:t>
            </a:r>
            <a:r>
              <a:rPr lang="en-US" altLang="en-US" sz="2400" smtClean="0"/>
              <a:t>That is,</a:t>
            </a:r>
          </a:p>
          <a:p>
            <a:pPr marL="0" indent="0" eaLnBrk="1" hangingPunct="1">
              <a:lnSpc>
                <a:spcPct val="90000"/>
              </a:lnSpc>
              <a:buFont typeface="Wingdings" pitchFamily="2" charset="2"/>
              <a:buNone/>
            </a:pPr>
            <a:endParaRPr lang="en-US" altLang="en-US" sz="2400" smtClean="0"/>
          </a:p>
          <a:p>
            <a:pPr marL="0" indent="0" eaLnBrk="1" hangingPunct="1">
              <a:lnSpc>
                <a:spcPct val="90000"/>
              </a:lnSpc>
              <a:buFont typeface="Wingdings" pitchFamily="2" charset="2"/>
              <a:buNone/>
            </a:pPr>
            <a:r>
              <a:rPr lang="en-US" altLang="en-US" sz="2400" smtClean="0"/>
              <a:t>     </a:t>
            </a:r>
            <a:endParaRPr lang="en-US" altLang="en-US" sz="2400" i="1" baseline="70000" smtClean="0"/>
          </a:p>
          <a:p>
            <a:pPr marL="0" indent="0" eaLnBrk="1" hangingPunct="1">
              <a:lnSpc>
                <a:spcPct val="90000"/>
              </a:lnSpc>
              <a:buFont typeface="Wingdings" pitchFamily="2" charset="2"/>
              <a:buNone/>
            </a:pPr>
            <a:r>
              <a:rPr lang="en-US" altLang="en-US" sz="2400" smtClean="0"/>
              <a:t>    </a:t>
            </a:r>
          </a:p>
          <a:p>
            <a:pPr marL="0" indent="0" eaLnBrk="1" hangingPunct="1">
              <a:lnSpc>
                <a:spcPct val="90000"/>
              </a:lnSpc>
              <a:buFont typeface="Wingdings" pitchFamily="2" charset="2"/>
              <a:buNone/>
            </a:pPr>
            <a:r>
              <a:rPr lang="en-US" altLang="en-US" sz="2400" smtClean="0"/>
              <a:t>Such </a:t>
            </a:r>
            <a:r>
              <a:rPr lang="en-US" altLang="en-US" sz="2400" i="1" smtClean="0"/>
              <a:t>well-behaved </a:t>
            </a:r>
            <a:r>
              <a:rPr lang="en-US" altLang="en-US" sz="2400" smtClean="0"/>
              <a:t>functions are </a:t>
            </a:r>
            <a:r>
              <a:rPr lang="en-US" altLang="en-US" sz="2400" b="1" smtClean="0"/>
              <a:t>continuous at </a:t>
            </a:r>
            <a:r>
              <a:rPr lang="en-US" altLang="en-US" sz="2400" b="1" i="1" smtClean="0"/>
              <a:t>c</a:t>
            </a:r>
            <a:r>
              <a:rPr lang="en-US" altLang="en-US" sz="2400" smtClean="0"/>
              <a:t>.</a:t>
            </a:r>
            <a:endParaRPr lang="en-US" altLang="en-US" sz="2800" b="1" smtClean="0"/>
          </a:p>
        </p:txBody>
      </p:sp>
      <p:sp>
        <p:nvSpPr>
          <p:cNvPr id="8195" name="Text Box 4"/>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4000">
                <a:solidFill>
                  <a:schemeClr val="bg1"/>
                </a:solidFill>
              </a:rPr>
              <a:t>Properties of Limits</a:t>
            </a:r>
          </a:p>
        </p:txBody>
      </p:sp>
      <p:pic>
        <p:nvPicPr>
          <p:cNvPr id="8196" name="Picture 6" descr="lim_(x right arrow c) (f(c)). Substitute c for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67050"/>
            <a:ext cx="59197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Theorem 1.1. Some basic limits. Let b and c be real number, and let n be a positive integer. (item 1). lim_(x right arrow c) (b) = b. (item 2). lim_(x right arrow c) (x) = c. (item 3). lim_(x right arrow c) (x^n) = c^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762500"/>
            <a:ext cx="77533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47688" y="319088"/>
            <a:ext cx="8443912" cy="685800"/>
          </a:xfrm>
          <a:noFill/>
        </p:spPr>
        <p:txBody>
          <a:bodyPr/>
          <a:lstStyle/>
          <a:p>
            <a:pPr algn="l" eaLnBrk="1" hangingPunct="1"/>
            <a:r>
              <a:rPr lang="en-US" altLang="en-US" sz="3900" smtClean="0"/>
              <a:t>Example 1 – </a:t>
            </a:r>
            <a:r>
              <a:rPr lang="en-US" altLang="en-US" sz="3900" i="1" smtClean="0"/>
              <a:t>Evaluating Basic Limits</a:t>
            </a:r>
          </a:p>
        </p:txBody>
      </p:sp>
      <p:pic>
        <p:nvPicPr>
          <p:cNvPr id="8195" name="Picture 5" descr="(item b). lim_(x right arrow negative 4) (x) = negativ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2743200"/>
            <a:ext cx="25463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descr="(item a). lim_(x right arrow 2) (3) =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2133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item c). lim_(x right arrow 2) (x^2) = 2^2."/>
          <p:cNvPicPr>
            <a:picLocks noChangeAspect="1" noChangeArrowheads="1"/>
          </p:cNvPicPr>
          <p:nvPr/>
        </p:nvPicPr>
        <p:blipFill>
          <a:blip r:embed="rId4">
            <a:extLst>
              <a:ext uri="{28A0092B-C50C-407E-A947-70E740481C1C}">
                <a14:useLocalDpi xmlns:a14="http://schemas.microsoft.com/office/drawing/2010/main" val="0"/>
              </a:ext>
            </a:extLst>
          </a:blip>
          <a:srcRect r="23573"/>
          <a:stretch>
            <a:fillRect/>
          </a:stretch>
        </p:blipFill>
        <p:spPr bwMode="auto">
          <a:xfrm>
            <a:off x="533400" y="3886200"/>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 4"/>
          <p:cNvPicPr>
            <a:picLocks noChangeAspect="1" noChangeArrowheads="1"/>
          </p:cNvPicPr>
          <p:nvPr/>
        </p:nvPicPr>
        <p:blipFill>
          <a:blip r:embed="rId4">
            <a:extLst>
              <a:ext uri="{28A0092B-C50C-407E-A947-70E740481C1C}">
                <a14:useLocalDpi xmlns:a14="http://schemas.microsoft.com/office/drawing/2010/main" val="0"/>
              </a:ext>
            </a:extLst>
          </a:blip>
          <a:srcRect l="76581"/>
          <a:stretch>
            <a:fillRect/>
          </a:stretch>
        </p:blipFill>
        <p:spPr bwMode="auto">
          <a:xfrm>
            <a:off x="2819400" y="3895725"/>
            <a:ext cx="652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900" decel="100000" fill="hold"/>
                                        <p:tgtEl>
                                          <p:spTgt spid="819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fade">
                                      <p:cBhvr>
                                        <p:cTn id="15" dur="1000"/>
                                        <p:tgtEl>
                                          <p:spTgt spid="8197"/>
                                        </p:tgtEl>
                                      </p:cBhvr>
                                    </p:animEffect>
                                    <p:anim calcmode="lin" valueType="num">
                                      <p:cBhvr>
                                        <p:cTn id="16" dur="1000" fill="hold"/>
                                        <p:tgtEl>
                                          <p:spTgt spid="8197"/>
                                        </p:tgtEl>
                                        <p:attrNameLst>
                                          <p:attrName>ppt_x</p:attrName>
                                        </p:attrNameLst>
                                      </p:cBhvr>
                                      <p:tavLst>
                                        <p:tav tm="0">
                                          <p:val>
                                            <p:strVal val="#ppt_x"/>
                                          </p:val>
                                        </p:tav>
                                        <p:tav tm="100000">
                                          <p:val>
                                            <p:strVal val="#ppt_x"/>
                                          </p:val>
                                        </p:tav>
                                      </p:tavLst>
                                    </p:anim>
                                    <p:anim calcmode="lin" valueType="num">
                                      <p:cBhvr>
                                        <p:cTn id="17" dur="900" decel="100000" fill="hold"/>
                                        <p:tgtEl>
                                          <p:spTgt spid="819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197"/>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6"/>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4000">
                <a:solidFill>
                  <a:schemeClr val="bg1"/>
                </a:solidFill>
              </a:rPr>
              <a:t>Properties of Limits</a:t>
            </a:r>
          </a:p>
        </p:txBody>
      </p:sp>
      <p:pic>
        <p:nvPicPr>
          <p:cNvPr id="10243" name="Picture 3" descr="Theorem 1.2. Properties of limits. Let b and c be real numbers, let n be a positive integer, and let f and g be functions with the limits, lim_(x right arrow c) (f(x)) = L and lim_(x right arrow c) (g(x)) = K. (item 1). Scalar multiple: lim_(x right arrow c) [b f(x)] = B L. (item 2). Sum or difference: lim_(x right arrow c) [f(x) plus-minus g(x)] = L plus-minus K. (item 3). Product: lim_(x right arrow c) [f(x) g(x)] = L K. (item 4). Quotient: lim_(x right arrow c) (f(x)/g(x)) = L/K, K != 0. (item 5). Power: lim_(x right arrow c) ([f(x)]^n) = L^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82955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7200" y="1376363"/>
            <a:ext cx="82296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 typeface="Wingdings" panose="05000000000000000000" pitchFamily="2" charset="2"/>
              <a:buNone/>
              <a:defRPr/>
            </a:pPr>
            <a:r>
              <a:rPr lang="en-IN" sz="2400" dirty="0"/>
              <a:t>Find the limit:</a:t>
            </a:r>
            <a:endParaRPr lang="en-US" altLang="en-US" sz="2400" b="1" kern="0" dirty="0" smtClean="0"/>
          </a:p>
        </p:txBody>
      </p:sp>
      <p:sp>
        <p:nvSpPr>
          <p:cNvPr id="11267" name="Rectangle 2"/>
          <p:cNvSpPr>
            <a:spLocks noGrp="1" noChangeArrowheads="1"/>
          </p:cNvSpPr>
          <p:nvPr>
            <p:ph type="title"/>
          </p:nvPr>
        </p:nvSpPr>
        <p:spPr>
          <a:xfrm>
            <a:off x="547688" y="350838"/>
            <a:ext cx="8229600" cy="639762"/>
          </a:xfrm>
          <a:noFill/>
        </p:spPr>
        <p:txBody>
          <a:bodyPr/>
          <a:lstStyle/>
          <a:p>
            <a:pPr algn="l" eaLnBrk="1" hangingPunct="1"/>
            <a:r>
              <a:rPr lang="en-US" altLang="en-US" sz="3600" smtClean="0"/>
              <a:t>Example 2 – </a:t>
            </a:r>
            <a:r>
              <a:rPr lang="en-US" altLang="en-US" sz="3600" i="1" smtClean="0"/>
              <a:t>The Limit of a Polynomial</a:t>
            </a:r>
          </a:p>
        </p:txBody>
      </p:sp>
      <p:pic>
        <p:nvPicPr>
          <p:cNvPr id="11268" name="Picture 38" descr="lim_(x right arrow 2) (4 x^2 +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475" y="1376363"/>
            <a:ext cx="1939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457200" y="2328863"/>
            <a:ext cx="1384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en-US" altLang="en-US" sz="2400">
                <a:solidFill>
                  <a:srgbClr val="D7181E"/>
                </a:solidFill>
                <a:cs typeface="Arial" pitchFamily="34" charset="0"/>
              </a:rPr>
              <a:t>Solution:</a:t>
            </a:r>
          </a:p>
        </p:txBody>
      </p:sp>
      <p:pic>
        <p:nvPicPr>
          <p:cNvPr id="22567" name="Picture 39" descr="lim_(x right arrow 2) (4 x^2 + 3) = lim_(x right arrow 2) (4 x^2) + lim_(right arrow 2) (3). Property 2, Theorem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71800"/>
            <a:ext cx="77152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8" name="Picture 40" descr="= 4(lim_(x right arrow 2) (x^2)) + lim_(x right arrow 2) (3). Property 1, Theorem 1.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28850" y="3810000"/>
            <a:ext cx="5924550" cy="752475"/>
          </a:xfrm>
          <a:noFill/>
        </p:spPr>
      </p:pic>
      <p:pic>
        <p:nvPicPr>
          <p:cNvPr id="22569" name="Picture 41" descr="= 4(2^2) + 3. Properties 1 and 3, Theorem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850" y="4800600"/>
            <a:ext cx="6629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0" name="Picture 42" descr="= 19. Simplif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5645150"/>
            <a:ext cx="4800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567"/>
                                        </p:tgtEl>
                                        <p:attrNameLst>
                                          <p:attrName>style.visibility</p:attrName>
                                        </p:attrNameLst>
                                      </p:cBhvr>
                                      <p:to>
                                        <p:strVal val="visible"/>
                                      </p:to>
                                    </p:set>
                                    <p:animEffect transition="in" filter="fade">
                                      <p:cBhvr>
                                        <p:cTn id="13" dur="1000"/>
                                        <p:tgtEl>
                                          <p:spTgt spid="22567"/>
                                        </p:tgtEl>
                                      </p:cBhvr>
                                    </p:animEffect>
                                    <p:anim calcmode="lin" valueType="num">
                                      <p:cBhvr>
                                        <p:cTn id="14" dur="1000" fill="hold"/>
                                        <p:tgtEl>
                                          <p:spTgt spid="22567"/>
                                        </p:tgtEl>
                                        <p:attrNameLst>
                                          <p:attrName>ppt_x</p:attrName>
                                        </p:attrNameLst>
                                      </p:cBhvr>
                                      <p:tavLst>
                                        <p:tav tm="0">
                                          <p:val>
                                            <p:strVal val="#ppt_x"/>
                                          </p:val>
                                        </p:tav>
                                        <p:tav tm="100000">
                                          <p:val>
                                            <p:strVal val="#ppt_x"/>
                                          </p:val>
                                        </p:tav>
                                      </p:tavLst>
                                    </p:anim>
                                    <p:anim calcmode="lin" valueType="num">
                                      <p:cBhvr>
                                        <p:cTn id="15" dur="900" decel="100000" fill="hold"/>
                                        <p:tgtEl>
                                          <p:spTgt spid="225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567"/>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2568"/>
                                        </p:tgtEl>
                                        <p:attrNameLst>
                                          <p:attrName>style.visibility</p:attrName>
                                        </p:attrNameLst>
                                      </p:cBhvr>
                                      <p:to>
                                        <p:strVal val="visible"/>
                                      </p:to>
                                    </p:set>
                                    <p:animEffect transition="in" filter="fade">
                                      <p:cBhvr>
                                        <p:cTn id="21" dur="1000"/>
                                        <p:tgtEl>
                                          <p:spTgt spid="22568"/>
                                        </p:tgtEl>
                                      </p:cBhvr>
                                    </p:animEffect>
                                    <p:anim calcmode="lin" valueType="num">
                                      <p:cBhvr>
                                        <p:cTn id="22" dur="1000" fill="hold"/>
                                        <p:tgtEl>
                                          <p:spTgt spid="22568"/>
                                        </p:tgtEl>
                                        <p:attrNameLst>
                                          <p:attrName>ppt_x</p:attrName>
                                        </p:attrNameLst>
                                      </p:cBhvr>
                                      <p:tavLst>
                                        <p:tav tm="0">
                                          <p:val>
                                            <p:strVal val="#ppt_x"/>
                                          </p:val>
                                        </p:tav>
                                        <p:tav tm="100000">
                                          <p:val>
                                            <p:strVal val="#ppt_x"/>
                                          </p:val>
                                        </p:tav>
                                      </p:tavLst>
                                    </p:anim>
                                    <p:anim calcmode="lin" valueType="num">
                                      <p:cBhvr>
                                        <p:cTn id="23" dur="900" decel="100000" fill="hold"/>
                                        <p:tgtEl>
                                          <p:spTgt spid="2256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2568"/>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22569"/>
                                        </p:tgtEl>
                                        <p:attrNameLst>
                                          <p:attrName>style.visibility</p:attrName>
                                        </p:attrNameLst>
                                      </p:cBhvr>
                                      <p:to>
                                        <p:strVal val="visible"/>
                                      </p:to>
                                    </p:set>
                                    <p:animEffect transition="in" filter="fade">
                                      <p:cBhvr>
                                        <p:cTn id="29" dur="1000"/>
                                        <p:tgtEl>
                                          <p:spTgt spid="22569"/>
                                        </p:tgtEl>
                                      </p:cBhvr>
                                    </p:animEffect>
                                    <p:anim calcmode="lin" valueType="num">
                                      <p:cBhvr>
                                        <p:cTn id="30" dur="1000" fill="hold"/>
                                        <p:tgtEl>
                                          <p:spTgt spid="22569"/>
                                        </p:tgtEl>
                                        <p:attrNameLst>
                                          <p:attrName>ppt_x</p:attrName>
                                        </p:attrNameLst>
                                      </p:cBhvr>
                                      <p:tavLst>
                                        <p:tav tm="0">
                                          <p:val>
                                            <p:strVal val="#ppt_x"/>
                                          </p:val>
                                        </p:tav>
                                        <p:tav tm="100000">
                                          <p:val>
                                            <p:strVal val="#ppt_x"/>
                                          </p:val>
                                        </p:tav>
                                      </p:tavLst>
                                    </p:anim>
                                    <p:anim calcmode="lin" valueType="num">
                                      <p:cBhvr>
                                        <p:cTn id="31" dur="900" decel="100000" fill="hold"/>
                                        <p:tgtEl>
                                          <p:spTgt spid="2256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2569"/>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22570"/>
                                        </p:tgtEl>
                                        <p:attrNameLst>
                                          <p:attrName>style.visibility</p:attrName>
                                        </p:attrNameLst>
                                      </p:cBhvr>
                                      <p:to>
                                        <p:strVal val="visible"/>
                                      </p:to>
                                    </p:set>
                                    <p:animEffect transition="in" filter="fade">
                                      <p:cBhvr>
                                        <p:cTn id="37" dur="1000"/>
                                        <p:tgtEl>
                                          <p:spTgt spid="22570"/>
                                        </p:tgtEl>
                                      </p:cBhvr>
                                    </p:animEffect>
                                    <p:anim calcmode="lin" valueType="num">
                                      <p:cBhvr>
                                        <p:cTn id="38" dur="1000" fill="hold"/>
                                        <p:tgtEl>
                                          <p:spTgt spid="22570"/>
                                        </p:tgtEl>
                                        <p:attrNameLst>
                                          <p:attrName>ppt_x</p:attrName>
                                        </p:attrNameLst>
                                      </p:cBhvr>
                                      <p:tavLst>
                                        <p:tav tm="0">
                                          <p:val>
                                            <p:strVal val="#ppt_x"/>
                                          </p:val>
                                        </p:tav>
                                        <p:tav tm="100000">
                                          <p:val>
                                            <p:strVal val="#ppt_x"/>
                                          </p:val>
                                        </p:tav>
                                      </p:tavLst>
                                    </p:anim>
                                    <p:anim calcmode="lin" valueType="num">
                                      <p:cBhvr>
                                        <p:cTn id="39" dur="900" decel="100000" fill="hold"/>
                                        <p:tgtEl>
                                          <p:spTgt spid="2257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5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7200" y="1376363"/>
            <a:ext cx="8320088"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 typeface="Wingdings" panose="05000000000000000000" pitchFamily="2" charset="2"/>
              <a:buNone/>
              <a:defRPr/>
            </a:pPr>
            <a:r>
              <a:rPr lang="en-IN" sz="2400" dirty="0"/>
              <a:t>This limit is reinforced by the graph of </a:t>
            </a:r>
            <a:r>
              <a:rPr lang="en-IN" sz="2400" i="1" dirty="0" smtClean="0"/>
              <a:t>f </a:t>
            </a:r>
            <a:r>
              <a:rPr lang="en-IN" sz="2400" dirty="0"/>
              <a:t>(</a:t>
            </a:r>
            <a:r>
              <a:rPr lang="en-IN" sz="2400" i="1" dirty="0"/>
              <a:t>x</a:t>
            </a:r>
            <a:r>
              <a:rPr lang="en-IN" sz="2400" dirty="0"/>
              <a:t>) = 4</a:t>
            </a:r>
            <a:r>
              <a:rPr lang="en-IN" sz="2400" i="1" dirty="0"/>
              <a:t>x</a:t>
            </a:r>
            <a:r>
              <a:rPr lang="en-IN" sz="2400" baseline="30000" dirty="0"/>
              <a:t>2</a:t>
            </a:r>
            <a:r>
              <a:rPr lang="en-IN" sz="2400" dirty="0"/>
              <a:t> + 3 shown in Figure 1.17.</a:t>
            </a:r>
            <a:endParaRPr lang="en-US" altLang="en-US" sz="2400" b="1" kern="0" dirty="0" smtClean="0"/>
          </a:p>
        </p:txBody>
      </p:sp>
      <p:sp>
        <p:nvSpPr>
          <p:cNvPr id="12291" name="Rectangle 2"/>
          <p:cNvSpPr>
            <a:spLocks noGrp="1" noChangeArrowheads="1"/>
          </p:cNvSpPr>
          <p:nvPr>
            <p:ph type="title"/>
          </p:nvPr>
        </p:nvSpPr>
        <p:spPr>
          <a:xfrm>
            <a:off x="547688" y="350838"/>
            <a:ext cx="8229600" cy="639762"/>
          </a:xfrm>
          <a:noFill/>
        </p:spPr>
        <p:txBody>
          <a:bodyPr/>
          <a:lstStyle/>
          <a:p>
            <a:pPr algn="l" eaLnBrk="1" hangingPunct="1"/>
            <a:r>
              <a:rPr lang="en-US" altLang="en-US" sz="4000" smtClean="0"/>
              <a:t>Example 2 – </a:t>
            </a:r>
            <a:r>
              <a:rPr lang="en-US" altLang="en-US" sz="4000" i="1" smtClean="0"/>
              <a:t>Solution</a:t>
            </a:r>
          </a:p>
        </p:txBody>
      </p:sp>
      <p:sp>
        <p:nvSpPr>
          <p:cNvPr id="12292"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800">
                <a:solidFill>
                  <a:schemeClr val="bg1"/>
                </a:solidFill>
              </a:rPr>
              <a:t>cont’d</a:t>
            </a:r>
          </a:p>
        </p:txBody>
      </p:sp>
      <p:pic>
        <p:nvPicPr>
          <p:cNvPr id="12293" name="Picture 2" descr="The image contains a visual representation and a caption. Visual representation. An upward opening parabola is graphed on the x y coordinate plane. The graph has y axis symmetry. The parabola is labeled f(x) = 4 x^2 + 3. It enters the top of the viewing window in the second quadrant, goes down and to the right, passes through the point (negative 1, 7) reaches a low point at the vertex (0, 3), goes up and to the right, passes through the point labeled (2, 19), and exits the top of the viewing window. Caption. The limit of f(x) as x approaches 2 is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314575"/>
            <a:ext cx="336232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3"/>
          <p:cNvSpPr>
            <a:spLocks noChangeArrowheads="1"/>
          </p:cNvSpPr>
          <p:nvPr/>
        </p:nvSpPr>
        <p:spPr bwMode="auto">
          <a:xfrm>
            <a:off x="3895725" y="6124575"/>
            <a:ext cx="99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IN" altLang="en-US" sz="1200" b="1"/>
              <a:t>Figure 1.17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1781</TotalTime>
  <Words>1005</Words>
  <Application>Microsoft Office PowerPoint</Application>
  <PresentationFormat>On-screen Show (4:3)</PresentationFormat>
  <Paragraphs>175</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PowerPoint Presentation</vt:lpstr>
      <vt:lpstr>PowerPoint Presentation</vt:lpstr>
      <vt:lpstr>PowerPoint Presentation</vt:lpstr>
      <vt:lpstr>PowerPoint Presentation</vt:lpstr>
      <vt:lpstr>PowerPoint Presentation</vt:lpstr>
      <vt:lpstr>Example 1 – Evaluating Basic Limits</vt:lpstr>
      <vt:lpstr>PowerPoint Presentation</vt:lpstr>
      <vt:lpstr>Example 2 – The Limit of a Polynomial</vt:lpstr>
      <vt:lpstr>Example 2 – Solution</vt:lpstr>
      <vt:lpstr>PowerPoint Presentation</vt:lpstr>
      <vt:lpstr>PowerPoint Presentation</vt:lpstr>
      <vt:lpstr>Example 3 – The Limit of a Rational Function </vt:lpstr>
      <vt:lpstr>PowerPoint Presentation</vt:lpstr>
      <vt:lpstr>PowerPoint Presentation</vt:lpstr>
      <vt:lpstr>Example 4 – The Limit of a Composite Function</vt:lpstr>
      <vt:lpstr>Example 4 – Solution</vt:lpstr>
      <vt:lpstr>PowerPoint Presentation</vt:lpstr>
      <vt:lpstr>Example 5 – Limits of Trigonometric Functions</vt:lpstr>
      <vt:lpstr>PowerPoint Presentation</vt:lpstr>
      <vt:lpstr>PowerPoint Presentation</vt:lpstr>
      <vt:lpstr>Example 6 – Finding the Limit of a Function</vt:lpstr>
      <vt:lpstr>Example 6 – Solution</vt:lpstr>
      <vt:lpstr>Example 6 – Solution  </vt:lpstr>
      <vt:lpstr>PowerPoint Presentation</vt:lpstr>
      <vt:lpstr>PowerPoint Presentation</vt:lpstr>
      <vt:lpstr>Dividing Out Technique</vt:lpstr>
      <vt:lpstr>Example 7 – Dividing Out Technique</vt:lpstr>
      <vt:lpstr>Example 7 – Solution</vt:lpstr>
      <vt:lpstr>Example 7 – Solution</vt:lpstr>
      <vt:lpstr>Dividing Out Technique</vt:lpstr>
      <vt:lpstr>PowerPoint Presentation</vt:lpstr>
      <vt:lpstr>Rationalizing Technique</vt:lpstr>
      <vt:lpstr>Example 8 – Rationalizing Technique</vt:lpstr>
      <vt:lpstr>Example 8 – Solution</vt:lpstr>
      <vt:lpstr>Example 8 – Solution</vt:lpstr>
      <vt:lpstr>Example 8 – Solution</vt:lpstr>
      <vt:lpstr>Example 8 – Solution</vt:lpstr>
      <vt:lpstr>PowerPoint Presentation</vt:lpstr>
      <vt:lpstr>The Squeeze Theorem</vt:lpstr>
      <vt:lpstr>The Squeeze Theorem</vt:lpstr>
      <vt:lpstr>Example 9 – A Limit Involving a Trigonometric Function </vt:lpstr>
      <vt:lpstr>Example 9 – Solution</vt:lpstr>
      <vt:lpstr>Example 9 – Solution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Masilla, Anjappan</cp:lastModifiedBy>
  <cp:revision>752</cp:revision>
  <dcterms:created xsi:type="dcterms:W3CDTF">2008-11-21T04:28:28Z</dcterms:created>
  <dcterms:modified xsi:type="dcterms:W3CDTF">2018-08-01T10:26:20Z</dcterms:modified>
</cp:coreProperties>
</file>