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349" r:id="rId2"/>
    <p:sldId id="437" r:id="rId3"/>
    <p:sldId id="414" r:id="rId4"/>
    <p:sldId id="885" r:id="rId5"/>
    <p:sldId id="948" r:id="rId6"/>
    <p:sldId id="1082" r:id="rId7"/>
    <p:sldId id="1008" r:id="rId8"/>
    <p:sldId id="1012" r:id="rId9"/>
    <p:sldId id="1014" r:id="rId10"/>
    <p:sldId id="1083" r:id="rId11"/>
    <p:sldId id="1017" r:id="rId12"/>
    <p:sldId id="1084" r:id="rId13"/>
    <p:sldId id="1091" r:id="rId14"/>
    <p:sldId id="1092" r:id="rId15"/>
    <p:sldId id="1093" r:id="rId16"/>
    <p:sldId id="1094" r:id="rId17"/>
    <p:sldId id="1095" r:id="rId18"/>
    <p:sldId id="1096" r:id="rId19"/>
    <p:sldId id="1097" r:id="rId20"/>
    <p:sldId id="1098" r:id="rId21"/>
    <p:sldId id="1099" r:id="rId22"/>
    <p:sldId id="1101" r:id="rId23"/>
    <p:sldId id="1102" r:id="rId24"/>
    <p:sldId id="1103" r:id="rId25"/>
    <p:sldId id="1104" r:id="rId26"/>
    <p:sldId id="1105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3" pos="2160" userDrawn="1">
          <p15:clr>
            <a:srgbClr val="A4A3A4"/>
          </p15:clr>
        </p15:guide>
        <p15:guide id="5" orient="horz" pos="1152" userDrawn="1">
          <p15:clr>
            <a:srgbClr val="A4A3A4"/>
          </p15:clr>
        </p15:guide>
        <p15:guide id="6" orient="horz" pos="2448" userDrawn="1">
          <p15:clr>
            <a:srgbClr val="A4A3A4"/>
          </p15:clr>
        </p15:guide>
        <p15:guide id="7" orient="horz" pos="96" userDrawn="1">
          <p15:clr>
            <a:srgbClr val="A4A3A4"/>
          </p15:clr>
        </p15:guide>
        <p15:guide id="16" pos="1392" userDrawn="1">
          <p15:clr>
            <a:srgbClr val="A4A3A4"/>
          </p15:clr>
        </p15:guide>
        <p15:guide id="17" orient="horz" userDrawn="1">
          <p15:clr>
            <a:srgbClr val="A4A3A4"/>
          </p15:clr>
        </p15:guide>
        <p15:guide id="18" pos="5472" userDrawn="1">
          <p15:clr>
            <a:srgbClr val="A4A3A4"/>
          </p15:clr>
        </p15:guide>
        <p15:guide id="20" orient="horz" pos="3096" userDrawn="1">
          <p15:clr>
            <a:srgbClr val="A4A3A4"/>
          </p15:clr>
        </p15:guide>
        <p15:guide id="21" pos="285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mala Trim" initials="P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3081"/>
    <a:srgbClr val="000000"/>
    <a:srgbClr val="B40000"/>
    <a:srgbClr val="E9F6F6"/>
    <a:srgbClr val="E6E6E6"/>
    <a:srgbClr val="FFFDE0"/>
    <a:srgbClr val="FFCC99"/>
    <a:srgbClr val="D7E9F2"/>
    <a:srgbClr val="D7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26" autoAdjust="0"/>
    <p:restoredTop sz="89564" autoAdjust="0"/>
  </p:normalViewPr>
  <p:slideViewPr>
    <p:cSldViewPr snapToGrid="0" showGuides="1">
      <p:cViewPr varScale="1">
        <p:scale>
          <a:sx n="79" d="100"/>
          <a:sy n="79" d="100"/>
        </p:scale>
        <p:origin x="138" y="672"/>
      </p:cViewPr>
      <p:guideLst>
        <p:guide orient="horz" pos="1800"/>
        <p:guide pos="2160"/>
        <p:guide orient="horz" pos="1152"/>
        <p:guide orient="horz" pos="2448"/>
        <p:guide orient="horz" pos="96"/>
        <p:guide pos="1392"/>
        <p:guide orient="horz"/>
        <p:guide pos="5472"/>
        <p:guide orient="horz" pos="3096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image" Target="../media/image69.wmf"/><Relationship Id="rId7" Type="http://schemas.openxmlformats.org/officeDocument/2006/relationships/image" Target="../media/image73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6" Type="http://schemas.openxmlformats.org/officeDocument/2006/relationships/image" Target="../media/image72.wmf"/><Relationship Id="rId5" Type="http://schemas.openxmlformats.org/officeDocument/2006/relationships/image" Target="../media/image71.wmf"/><Relationship Id="rId4" Type="http://schemas.openxmlformats.org/officeDocument/2006/relationships/image" Target="../media/image70.wmf"/><Relationship Id="rId9" Type="http://schemas.openxmlformats.org/officeDocument/2006/relationships/image" Target="../media/image7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1.wmf"/><Relationship Id="rId2" Type="http://schemas.openxmlformats.org/officeDocument/2006/relationships/image" Target="../media/image80.wmf"/><Relationship Id="rId1" Type="http://schemas.openxmlformats.org/officeDocument/2006/relationships/image" Target="../media/image79.wmf"/><Relationship Id="rId6" Type="http://schemas.openxmlformats.org/officeDocument/2006/relationships/image" Target="../media/image84.wmf"/><Relationship Id="rId5" Type="http://schemas.openxmlformats.org/officeDocument/2006/relationships/image" Target="../media/image83.wmf"/><Relationship Id="rId4" Type="http://schemas.openxmlformats.org/officeDocument/2006/relationships/image" Target="../media/image8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7.wmf"/><Relationship Id="rId2" Type="http://schemas.openxmlformats.org/officeDocument/2006/relationships/image" Target="../media/image86.wmf"/><Relationship Id="rId1" Type="http://schemas.openxmlformats.org/officeDocument/2006/relationships/image" Target="../media/image85.wmf"/><Relationship Id="rId4" Type="http://schemas.openxmlformats.org/officeDocument/2006/relationships/image" Target="../media/image88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96.wmf"/><Relationship Id="rId3" Type="http://schemas.openxmlformats.org/officeDocument/2006/relationships/image" Target="../media/image91.wmf"/><Relationship Id="rId7" Type="http://schemas.openxmlformats.org/officeDocument/2006/relationships/image" Target="../media/image95.wmf"/><Relationship Id="rId12" Type="http://schemas.openxmlformats.org/officeDocument/2006/relationships/image" Target="../media/image100.wmf"/><Relationship Id="rId2" Type="http://schemas.openxmlformats.org/officeDocument/2006/relationships/image" Target="../media/image90.wmf"/><Relationship Id="rId1" Type="http://schemas.openxmlformats.org/officeDocument/2006/relationships/image" Target="../media/image89.wmf"/><Relationship Id="rId6" Type="http://schemas.openxmlformats.org/officeDocument/2006/relationships/image" Target="../media/image94.wmf"/><Relationship Id="rId11" Type="http://schemas.openxmlformats.org/officeDocument/2006/relationships/image" Target="../media/image99.wmf"/><Relationship Id="rId5" Type="http://schemas.openxmlformats.org/officeDocument/2006/relationships/image" Target="../media/image93.wmf"/><Relationship Id="rId10" Type="http://schemas.openxmlformats.org/officeDocument/2006/relationships/image" Target="../media/image98.wmf"/><Relationship Id="rId4" Type="http://schemas.openxmlformats.org/officeDocument/2006/relationships/image" Target="../media/image92.wmf"/><Relationship Id="rId9" Type="http://schemas.openxmlformats.org/officeDocument/2006/relationships/image" Target="../media/image9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4" Type="http://schemas.openxmlformats.org/officeDocument/2006/relationships/image" Target="../media/image88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13" Type="http://schemas.openxmlformats.org/officeDocument/2006/relationships/image" Target="../media/image116.wmf"/><Relationship Id="rId3" Type="http://schemas.openxmlformats.org/officeDocument/2006/relationships/image" Target="../media/image106.wmf"/><Relationship Id="rId7" Type="http://schemas.openxmlformats.org/officeDocument/2006/relationships/image" Target="../media/image110.wmf"/><Relationship Id="rId12" Type="http://schemas.openxmlformats.org/officeDocument/2006/relationships/image" Target="../media/image115.wmf"/><Relationship Id="rId17" Type="http://schemas.openxmlformats.org/officeDocument/2006/relationships/image" Target="../media/image120.wmf"/><Relationship Id="rId2" Type="http://schemas.openxmlformats.org/officeDocument/2006/relationships/image" Target="../media/image105.wmf"/><Relationship Id="rId16" Type="http://schemas.openxmlformats.org/officeDocument/2006/relationships/image" Target="../media/image119.wmf"/><Relationship Id="rId1" Type="http://schemas.openxmlformats.org/officeDocument/2006/relationships/image" Target="../media/image104.wmf"/><Relationship Id="rId6" Type="http://schemas.openxmlformats.org/officeDocument/2006/relationships/image" Target="../media/image109.wmf"/><Relationship Id="rId11" Type="http://schemas.openxmlformats.org/officeDocument/2006/relationships/image" Target="../media/image114.wmf"/><Relationship Id="rId5" Type="http://schemas.openxmlformats.org/officeDocument/2006/relationships/image" Target="../media/image108.wmf"/><Relationship Id="rId15" Type="http://schemas.openxmlformats.org/officeDocument/2006/relationships/image" Target="../media/image118.wmf"/><Relationship Id="rId10" Type="http://schemas.openxmlformats.org/officeDocument/2006/relationships/image" Target="../media/image113.wmf"/><Relationship Id="rId4" Type="http://schemas.openxmlformats.org/officeDocument/2006/relationships/image" Target="../media/image107.wmf"/><Relationship Id="rId9" Type="http://schemas.openxmlformats.org/officeDocument/2006/relationships/image" Target="../media/image112.wmf"/><Relationship Id="rId14" Type="http://schemas.openxmlformats.org/officeDocument/2006/relationships/image" Target="../media/image117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8.wmf"/><Relationship Id="rId3" Type="http://schemas.openxmlformats.org/officeDocument/2006/relationships/image" Target="../media/image123.wmf"/><Relationship Id="rId7" Type="http://schemas.openxmlformats.org/officeDocument/2006/relationships/image" Target="../media/image127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Relationship Id="rId6" Type="http://schemas.openxmlformats.org/officeDocument/2006/relationships/image" Target="../media/image126.wmf"/><Relationship Id="rId5" Type="http://schemas.openxmlformats.org/officeDocument/2006/relationships/image" Target="../media/image125.wmf"/><Relationship Id="rId10" Type="http://schemas.openxmlformats.org/officeDocument/2006/relationships/image" Target="../media/image130.wmf"/><Relationship Id="rId4" Type="http://schemas.openxmlformats.org/officeDocument/2006/relationships/image" Target="../media/image124.wmf"/><Relationship Id="rId9" Type="http://schemas.openxmlformats.org/officeDocument/2006/relationships/image" Target="../media/image129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8.wmf"/><Relationship Id="rId3" Type="http://schemas.openxmlformats.org/officeDocument/2006/relationships/image" Target="../media/image133.wmf"/><Relationship Id="rId7" Type="http://schemas.openxmlformats.org/officeDocument/2006/relationships/image" Target="../media/image137.wmf"/><Relationship Id="rId2" Type="http://schemas.openxmlformats.org/officeDocument/2006/relationships/image" Target="../media/image132.wmf"/><Relationship Id="rId1" Type="http://schemas.openxmlformats.org/officeDocument/2006/relationships/image" Target="../media/image131.wmf"/><Relationship Id="rId6" Type="http://schemas.openxmlformats.org/officeDocument/2006/relationships/image" Target="../media/image136.wmf"/><Relationship Id="rId5" Type="http://schemas.openxmlformats.org/officeDocument/2006/relationships/image" Target="../media/image135.wmf"/><Relationship Id="rId4" Type="http://schemas.openxmlformats.org/officeDocument/2006/relationships/image" Target="../media/image134.wmf"/><Relationship Id="rId9" Type="http://schemas.openxmlformats.org/officeDocument/2006/relationships/image" Target="../media/image13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2" Type="http://schemas.openxmlformats.org/officeDocument/2006/relationships/image" Target="../media/image141.wmf"/><Relationship Id="rId1" Type="http://schemas.openxmlformats.org/officeDocument/2006/relationships/image" Target="../media/image140.wmf"/><Relationship Id="rId6" Type="http://schemas.openxmlformats.org/officeDocument/2006/relationships/image" Target="../media/image145.wmf"/><Relationship Id="rId5" Type="http://schemas.openxmlformats.org/officeDocument/2006/relationships/image" Target="../media/image144.wmf"/><Relationship Id="rId4" Type="http://schemas.openxmlformats.org/officeDocument/2006/relationships/image" Target="../media/image143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wmf"/><Relationship Id="rId7" Type="http://schemas.openxmlformats.org/officeDocument/2006/relationships/image" Target="../media/image152.wmf"/><Relationship Id="rId2" Type="http://schemas.openxmlformats.org/officeDocument/2006/relationships/image" Target="../media/image147.wmf"/><Relationship Id="rId1" Type="http://schemas.openxmlformats.org/officeDocument/2006/relationships/image" Target="../media/image146.wmf"/><Relationship Id="rId6" Type="http://schemas.openxmlformats.org/officeDocument/2006/relationships/image" Target="../media/image151.wmf"/><Relationship Id="rId5" Type="http://schemas.openxmlformats.org/officeDocument/2006/relationships/image" Target="../media/image150.wmf"/><Relationship Id="rId4" Type="http://schemas.openxmlformats.org/officeDocument/2006/relationships/image" Target="../media/image14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image" Target="../media/image33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12" Type="http://schemas.openxmlformats.org/officeDocument/2006/relationships/image" Target="../media/image32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5" Type="http://schemas.openxmlformats.org/officeDocument/2006/relationships/image" Target="../media/image3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Relationship Id="rId14" Type="http://schemas.openxmlformats.org/officeDocument/2006/relationships/image" Target="../media/image34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EB6229F-CC72-43BF-9BA0-5D2E711E9A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7953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2D7151C-8607-4119-8FBA-40C98127D7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1373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00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2EB338-E0F0-D24A-8D78-CCDCA9D626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783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58910498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50495013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241" y="144534"/>
            <a:ext cx="8563759" cy="906881"/>
          </a:xfrm>
        </p:spPr>
        <p:txBody>
          <a:bodyPr/>
          <a:lstStyle>
            <a:lvl1pPr algn="l">
              <a:defRPr sz="32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243" y="1291310"/>
            <a:ext cx="8563757" cy="504933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8586253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4201"/>
      </p:ext>
    </p:extLst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1263" y="1451808"/>
            <a:ext cx="4014537" cy="47805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51809"/>
            <a:ext cx="4038600" cy="47805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9372132"/>
      </p:ext>
    </p:extLst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5753557"/>
      </p:ext>
    </p:extLst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20483695"/>
      </p:ext>
    </p:extLst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6085699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481263" y="152402"/>
            <a:ext cx="8205537" cy="104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1263" y="1435689"/>
            <a:ext cx="8205537" cy="477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gray">
          <a:xfrm>
            <a:off x="-2868" y="6402988"/>
            <a:ext cx="9144000" cy="457200"/>
          </a:xfrm>
          <a:prstGeom prst="rect">
            <a:avLst/>
          </a:prstGeom>
          <a:solidFill>
            <a:srgbClr val="0B3081"/>
          </a:solidFill>
          <a:ln>
            <a:noFill/>
          </a:ln>
          <a:extLst/>
        </p:spPr>
        <p:txBody>
          <a:bodyPr wrap="none"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altLang="en-US"/>
          </a:p>
        </p:txBody>
      </p:sp>
      <p:sp>
        <p:nvSpPr>
          <p:cNvPr id="17" name="TextBox 18"/>
          <p:cNvSpPr txBox="1">
            <a:spLocks noChangeArrowheads="1"/>
          </p:cNvSpPr>
          <p:nvPr userDrawn="1"/>
        </p:nvSpPr>
        <p:spPr bwMode="auto">
          <a:xfrm>
            <a:off x="8421787" y="6437912"/>
            <a:ext cx="67357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fld id="{CBF99CB4-5873-4A68-928F-B77E57D2F814}" type="slidenum">
              <a:rPr lang="en-US" altLang="en-US" sz="1400" smtClean="0">
                <a:solidFill>
                  <a:schemeClr val="bg1"/>
                </a:solidFill>
              </a:rPr>
              <a:pPr eaLnBrk="1" hangingPunct="1">
                <a:spcBef>
                  <a:spcPct val="50000"/>
                </a:spcBef>
                <a:defRPr/>
              </a:pPr>
              <a:t>‹#›</a:t>
            </a:fld>
            <a:endParaRPr lang="en-US" altLang="en-US" sz="1400" dirty="0">
              <a:solidFill>
                <a:schemeClr val="bg1"/>
              </a:solidFill>
            </a:endParaRPr>
          </a:p>
        </p:txBody>
      </p:sp>
      <p:pic>
        <p:nvPicPr>
          <p:cNvPr id="18" name="Shape 40"/>
          <p:cNvPicPr preferRelativeResize="0"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6" y="6462783"/>
            <a:ext cx="1082675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20"/>
          <p:cNvSpPr txBox="1">
            <a:spLocks noChangeArrowheads="1"/>
          </p:cNvSpPr>
          <p:nvPr userDrawn="1"/>
        </p:nvSpPr>
        <p:spPr bwMode="auto">
          <a:xfrm>
            <a:off x="3005672" y="6484355"/>
            <a:ext cx="39690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1200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Copyright © 2020, 2016, 2012 Pearson Education, Inc.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ransition>
    <p:pull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B308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706D"/>
          </a:solidFill>
          <a:latin typeface="Arial" charset="0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2pPr>
      <a:lvl3pPr marL="9144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3pPr>
      <a:lvl4pPr marL="13716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4pPr>
      <a:lvl5pPr marL="1828800" indent="0" algn="l" rtl="0" eaLnBrk="0" fontAlgn="base" hangingPunct="0">
        <a:spcBef>
          <a:spcPct val="20000"/>
        </a:spcBef>
        <a:spcAft>
          <a:spcPct val="0"/>
        </a:spcAft>
        <a:buNone/>
        <a:defRPr sz="2800">
          <a:solidFill>
            <a:schemeClr val="tx1"/>
          </a:solidFill>
          <a:latin typeface="+mj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3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4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49.bin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5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5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57.wmf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4.wmf"/><Relationship Id="rId11" Type="http://schemas.openxmlformats.org/officeDocument/2006/relationships/image" Target="../media/image56.wmf"/><Relationship Id="rId5" Type="http://schemas.openxmlformats.org/officeDocument/2006/relationships/oleObject" Target="../embeddings/oleObject51.bin"/><Relationship Id="rId15" Type="http://schemas.openxmlformats.org/officeDocument/2006/relationships/image" Target="../media/image58.wmf"/><Relationship Id="rId10" Type="http://schemas.openxmlformats.org/officeDocument/2006/relationships/oleObject" Target="../embeddings/oleObject54.bin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3.bin"/><Relationship Id="rId14" Type="http://schemas.openxmlformats.org/officeDocument/2006/relationships/oleObject" Target="../embeddings/oleObject5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13" Type="http://schemas.openxmlformats.org/officeDocument/2006/relationships/oleObject" Target="../embeddings/oleObject62.bin"/><Relationship Id="rId18" Type="http://schemas.openxmlformats.org/officeDocument/2006/relationships/image" Target="../media/image66.wmf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59.bin"/><Relationship Id="rId12" Type="http://schemas.openxmlformats.org/officeDocument/2006/relationships/image" Target="../media/image63.wmf"/><Relationship Id="rId1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5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60.wmf"/><Relationship Id="rId11" Type="http://schemas.openxmlformats.org/officeDocument/2006/relationships/oleObject" Target="../embeddings/oleObject61.bin"/><Relationship Id="rId5" Type="http://schemas.openxmlformats.org/officeDocument/2006/relationships/oleObject" Target="../embeddings/oleObject58.bin"/><Relationship Id="rId15" Type="http://schemas.openxmlformats.org/officeDocument/2006/relationships/oleObject" Target="../embeddings/oleObject63.bin"/><Relationship Id="rId10" Type="http://schemas.openxmlformats.org/officeDocument/2006/relationships/image" Target="../media/image62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0.bin"/><Relationship Id="rId14" Type="http://schemas.openxmlformats.org/officeDocument/2006/relationships/image" Target="../media/image64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74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71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3.wmf"/><Relationship Id="rId20" Type="http://schemas.openxmlformats.org/officeDocument/2006/relationships/image" Target="../media/image75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68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70.wmf"/><Relationship Id="rId19" Type="http://schemas.openxmlformats.org/officeDocument/2006/relationships/oleObject" Target="../embeddings/oleObject73.bin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72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oleObject" Target="../embeddings/oleObject74.bin"/><Relationship Id="rId7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7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76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wmf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8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80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82.wmf"/><Relationship Id="rId4" Type="http://schemas.openxmlformats.org/officeDocument/2006/relationships/image" Target="../media/image79.wmf"/><Relationship Id="rId9" Type="http://schemas.openxmlformats.org/officeDocument/2006/relationships/oleObject" Target="../embeddings/oleObject80.bin"/><Relationship Id="rId14" Type="http://schemas.openxmlformats.org/officeDocument/2006/relationships/image" Target="../media/image84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3" Type="http://schemas.openxmlformats.org/officeDocument/2006/relationships/oleObject" Target="../embeddings/oleObject83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86.wmf"/><Relationship Id="rId5" Type="http://schemas.openxmlformats.org/officeDocument/2006/relationships/oleObject" Target="../embeddings/oleObject84.bin"/><Relationship Id="rId10" Type="http://schemas.openxmlformats.org/officeDocument/2006/relationships/image" Target="../media/image88.wmf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wmf"/><Relationship Id="rId13" Type="http://schemas.openxmlformats.org/officeDocument/2006/relationships/oleObject" Target="../embeddings/oleObject92.bin"/><Relationship Id="rId18" Type="http://schemas.openxmlformats.org/officeDocument/2006/relationships/image" Target="../media/image96.wmf"/><Relationship Id="rId26" Type="http://schemas.openxmlformats.org/officeDocument/2006/relationships/image" Target="../media/image100.wmf"/><Relationship Id="rId3" Type="http://schemas.openxmlformats.org/officeDocument/2006/relationships/oleObject" Target="../embeddings/oleObject87.bin"/><Relationship Id="rId21" Type="http://schemas.openxmlformats.org/officeDocument/2006/relationships/oleObject" Target="../embeddings/oleObject96.bin"/><Relationship Id="rId7" Type="http://schemas.openxmlformats.org/officeDocument/2006/relationships/oleObject" Target="../embeddings/oleObject89.bin"/><Relationship Id="rId12" Type="http://schemas.openxmlformats.org/officeDocument/2006/relationships/image" Target="../media/image93.wmf"/><Relationship Id="rId17" Type="http://schemas.openxmlformats.org/officeDocument/2006/relationships/oleObject" Target="../embeddings/oleObject94.bin"/><Relationship Id="rId25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5.wmf"/><Relationship Id="rId20" Type="http://schemas.openxmlformats.org/officeDocument/2006/relationships/image" Target="../media/image97.wmf"/><Relationship Id="rId1" Type="http://schemas.openxmlformats.org/officeDocument/2006/relationships/vmlDrawing" Target="../drawings/vmlDrawing16.vml"/><Relationship Id="rId6" Type="http://schemas.openxmlformats.org/officeDocument/2006/relationships/image" Target="../media/image90.wmf"/><Relationship Id="rId11" Type="http://schemas.openxmlformats.org/officeDocument/2006/relationships/oleObject" Target="../embeddings/oleObject91.bin"/><Relationship Id="rId24" Type="http://schemas.openxmlformats.org/officeDocument/2006/relationships/image" Target="../media/image99.wmf"/><Relationship Id="rId5" Type="http://schemas.openxmlformats.org/officeDocument/2006/relationships/oleObject" Target="../embeddings/oleObject88.bin"/><Relationship Id="rId15" Type="http://schemas.openxmlformats.org/officeDocument/2006/relationships/oleObject" Target="../embeddings/oleObject93.bin"/><Relationship Id="rId23" Type="http://schemas.openxmlformats.org/officeDocument/2006/relationships/oleObject" Target="../embeddings/oleObject97.bin"/><Relationship Id="rId10" Type="http://schemas.openxmlformats.org/officeDocument/2006/relationships/image" Target="../media/image92.wmf"/><Relationship Id="rId19" Type="http://schemas.openxmlformats.org/officeDocument/2006/relationships/oleObject" Target="../embeddings/oleObject95.bin"/><Relationship Id="rId4" Type="http://schemas.openxmlformats.org/officeDocument/2006/relationships/image" Target="../media/image89.wmf"/><Relationship Id="rId9" Type="http://schemas.openxmlformats.org/officeDocument/2006/relationships/oleObject" Target="../embeddings/oleObject90.bin"/><Relationship Id="rId14" Type="http://schemas.openxmlformats.org/officeDocument/2006/relationships/image" Target="../media/image94.wmf"/><Relationship Id="rId22" Type="http://schemas.openxmlformats.org/officeDocument/2006/relationships/image" Target="../media/image98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02.wmf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88.wmf"/><Relationship Id="rId4" Type="http://schemas.openxmlformats.org/officeDocument/2006/relationships/image" Target="../media/image101.wmf"/><Relationship Id="rId9" Type="http://schemas.openxmlformats.org/officeDocument/2006/relationships/oleObject" Target="../embeddings/oleObject10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oleObject" Target="../embeddings/oleObject108.bin"/><Relationship Id="rId18" Type="http://schemas.openxmlformats.org/officeDocument/2006/relationships/image" Target="../media/image111.wmf"/><Relationship Id="rId26" Type="http://schemas.openxmlformats.org/officeDocument/2006/relationships/image" Target="../media/image115.wmf"/><Relationship Id="rId3" Type="http://schemas.openxmlformats.org/officeDocument/2006/relationships/oleObject" Target="../embeddings/oleObject103.bin"/><Relationship Id="rId21" Type="http://schemas.openxmlformats.org/officeDocument/2006/relationships/oleObject" Target="../embeddings/oleObject112.bin"/><Relationship Id="rId34" Type="http://schemas.openxmlformats.org/officeDocument/2006/relationships/image" Target="../media/image119.wmf"/><Relationship Id="rId7" Type="http://schemas.openxmlformats.org/officeDocument/2006/relationships/oleObject" Target="../embeddings/oleObject105.bin"/><Relationship Id="rId12" Type="http://schemas.openxmlformats.org/officeDocument/2006/relationships/image" Target="../media/image108.wmf"/><Relationship Id="rId17" Type="http://schemas.openxmlformats.org/officeDocument/2006/relationships/oleObject" Target="../embeddings/oleObject110.bin"/><Relationship Id="rId25" Type="http://schemas.openxmlformats.org/officeDocument/2006/relationships/oleObject" Target="../embeddings/oleObject114.bin"/><Relationship Id="rId33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0.wmf"/><Relationship Id="rId20" Type="http://schemas.openxmlformats.org/officeDocument/2006/relationships/image" Target="../media/image112.wmf"/><Relationship Id="rId29" Type="http://schemas.openxmlformats.org/officeDocument/2006/relationships/oleObject" Target="../embeddings/oleObject116.bin"/><Relationship Id="rId1" Type="http://schemas.openxmlformats.org/officeDocument/2006/relationships/vmlDrawing" Target="../drawings/vmlDrawing18.vml"/><Relationship Id="rId6" Type="http://schemas.openxmlformats.org/officeDocument/2006/relationships/image" Target="../media/image105.wmf"/><Relationship Id="rId11" Type="http://schemas.openxmlformats.org/officeDocument/2006/relationships/oleObject" Target="../embeddings/oleObject107.bin"/><Relationship Id="rId24" Type="http://schemas.openxmlformats.org/officeDocument/2006/relationships/image" Target="../media/image114.wmf"/><Relationship Id="rId32" Type="http://schemas.openxmlformats.org/officeDocument/2006/relationships/image" Target="../media/image118.wmf"/><Relationship Id="rId5" Type="http://schemas.openxmlformats.org/officeDocument/2006/relationships/oleObject" Target="../embeddings/oleObject104.bin"/><Relationship Id="rId15" Type="http://schemas.openxmlformats.org/officeDocument/2006/relationships/oleObject" Target="../embeddings/oleObject109.bin"/><Relationship Id="rId23" Type="http://schemas.openxmlformats.org/officeDocument/2006/relationships/oleObject" Target="../embeddings/oleObject113.bin"/><Relationship Id="rId28" Type="http://schemas.openxmlformats.org/officeDocument/2006/relationships/image" Target="../media/image116.wmf"/><Relationship Id="rId36" Type="http://schemas.openxmlformats.org/officeDocument/2006/relationships/image" Target="../media/image120.wmf"/><Relationship Id="rId10" Type="http://schemas.openxmlformats.org/officeDocument/2006/relationships/image" Target="../media/image107.wmf"/><Relationship Id="rId19" Type="http://schemas.openxmlformats.org/officeDocument/2006/relationships/oleObject" Target="../embeddings/oleObject111.bin"/><Relationship Id="rId31" Type="http://schemas.openxmlformats.org/officeDocument/2006/relationships/oleObject" Target="../embeddings/oleObject117.bin"/><Relationship Id="rId4" Type="http://schemas.openxmlformats.org/officeDocument/2006/relationships/image" Target="../media/image104.wmf"/><Relationship Id="rId9" Type="http://schemas.openxmlformats.org/officeDocument/2006/relationships/oleObject" Target="../embeddings/oleObject106.bin"/><Relationship Id="rId14" Type="http://schemas.openxmlformats.org/officeDocument/2006/relationships/image" Target="../media/image109.wmf"/><Relationship Id="rId22" Type="http://schemas.openxmlformats.org/officeDocument/2006/relationships/image" Target="../media/image113.wmf"/><Relationship Id="rId27" Type="http://schemas.openxmlformats.org/officeDocument/2006/relationships/oleObject" Target="../embeddings/oleObject115.bin"/><Relationship Id="rId30" Type="http://schemas.openxmlformats.org/officeDocument/2006/relationships/image" Target="../media/image117.wmf"/><Relationship Id="rId35" Type="http://schemas.openxmlformats.org/officeDocument/2006/relationships/oleObject" Target="../embeddings/oleObject119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3.wmf"/><Relationship Id="rId13" Type="http://schemas.openxmlformats.org/officeDocument/2006/relationships/oleObject" Target="../embeddings/oleObject125.bin"/><Relationship Id="rId18" Type="http://schemas.openxmlformats.org/officeDocument/2006/relationships/image" Target="../media/image128.wmf"/><Relationship Id="rId3" Type="http://schemas.openxmlformats.org/officeDocument/2006/relationships/oleObject" Target="../embeddings/oleObject120.bin"/><Relationship Id="rId21" Type="http://schemas.openxmlformats.org/officeDocument/2006/relationships/oleObject" Target="../embeddings/oleObject129.bin"/><Relationship Id="rId7" Type="http://schemas.openxmlformats.org/officeDocument/2006/relationships/oleObject" Target="../embeddings/oleObject122.bin"/><Relationship Id="rId12" Type="http://schemas.openxmlformats.org/officeDocument/2006/relationships/image" Target="../media/image125.wmf"/><Relationship Id="rId17" Type="http://schemas.openxmlformats.org/officeDocument/2006/relationships/oleObject" Target="../embeddings/oleObject1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7.wmf"/><Relationship Id="rId20" Type="http://schemas.openxmlformats.org/officeDocument/2006/relationships/image" Target="../media/image129.wmf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22.wmf"/><Relationship Id="rId11" Type="http://schemas.openxmlformats.org/officeDocument/2006/relationships/oleObject" Target="../embeddings/oleObject124.bin"/><Relationship Id="rId5" Type="http://schemas.openxmlformats.org/officeDocument/2006/relationships/oleObject" Target="../embeddings/oleObject121.bin"/><Relationship Id="rId15" Type="http://schemas.openxmlformats.org/officeDocument/2006/relationships/oleObject" Target="../embeddings/oleObject126.bin"/><Relationship Id="rId10" Type="http://schemas.openxmlformats.org/officeDocument/2006/relationships/image" Target="../media/image124.wmf"/><Relationship Id="rId19" Type="http://schemas.openxmlformats.org/officeDocument/2006/relationships/oleObject" Target="../embeddings/oleObject128.bin"/><Relationship Id="rId4" Type="http://schemas.openxmlformats.org/officeDocument/2006/relationships/image" Target="../media/image121.wmf"/><Relationship Id="rId9" Type="http://schemas.openxmlformats.org/officeDocument/2006/relationships/oleObject" Target="../embeddings/oleObject123.bin"/><Relationship Id="rId14" Type="http://schemas.openxmlformats.org/officeDocument/2006/relationships/image" Target="../media/image126.wmf"/><Relationship Id="rId22" Type="http://schemas.openxmlformats.org/officeDocument/2006/relationships/image" Target="../media/image13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3.wmf"/><Relationship Id="rId13" Type="http://schemas.openxmlformats.org/officeDocument/2006/relationships/oleObject" Target="../embeddings/oleObject135.bin"/><Relationship Id="rId18" Type="http://schemas.openxmlformats.org/officeDocument/2006/relationships/image" Target="../media/image138.wmf"/><Relationship Id="rId3" Type="http://schemas.openxmlformats.org/officeDocument/2006/relationships/oleObject" Target="../embeddings/oleObject130.bin"/><Relationship Id="rId7" Type="http://schemas.openxmlformats.org/officeDocument/2006/relationships/oleObject" Target="../embeddings/oleObject132.bin"/><Relationship Id="rId12" Type="http://schemas.openxmlformats.org/officeDocument/2006/relationships/image" Target="../media/image135.wmf"/><Relationship Id="rId17" Type="http://schemas.openxmlformats.org/officeDocument/2006/relationships/oleObject" Target="../embeddings/oleObject1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7.wmf"/><Relationship Id="rId20" Type="http://schemas.openxmlformats.org/officeDocument/2006/relationships/image" Target="../media/image139.wmf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32.wmf"/><Relationship Id="rId11" Type="http://schemas.openxmlformats.org/officeDocument/2006/relationships/oleObject" Target="../embeddings/oleObject134.bin"/><Relationship Id="rId5" Type="http://schemas.openxmlformats.org/officeDocument/2006/relationships/oleObject" Target="../embeddings/oleObject131.bin"/><Relationship Id="rId15" Type="http://schemas.openxmlformats.org/officeDocument/2006/relationships/oleObject" Target="../embeddings/oleObject136.bin"/><Relationship Id="rId10" Type="http://schemas.openxmlformats.org/officeDocument/2006/relationships/image" Target="../media/image134.wmf"/><Relationship Id="rId19" Type="http://schemas.openxmlformats.org/officeDocument/2006/relationships/oleObject" Target="../embeddings/oleObject138.bin"/><Relationship Id="rId4" Type="http://schemas.openxmlformats.org/officeDocument/2006/relationships/image" Target="../media/image131.wmf"/><Relationship Id="rId9" Type="http://schemas.openxmlformats.org/officeDocument/2006/relationships/oleObject" Target="../embeddings/oleObject133.bin"/><Relationship Id="rId14" Type="http://schemas.openxmlformats.org/officeDocument/2006/relationships/image" Target="../media/image136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wmf"/><Relationship Id="rId13" Type="http://schemas.openxmlformats.org/officeDocument/2006/relationships/oleObject" Target="../embeddings/oleObject144.bin"/><Relationship Id="rId3" Type="http://schemas.openxmlformats.org/officeDocument/2006/relationships/oleObject" Target="../embeddings/oleObject139.bin"/><Relationship Id="rId7" Type="http://schemas.openxmlformats.org/officeDocument/2006/relationships/oleObject" Target="../embeddings/oleObject141.bin"/><Relationship Id="rId12" Type="http://schemas.openxmlformats.org/officeDocument/2006/relationships/image" Target="../media/image14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41.wmf"/><Relationship Id="rId11" Type="http://schemas.openxmlformats.org/officeDocument/2006/relationships/oleObject" Target="../embeddings/oleObject143.bin"/><Relationship Id="rId5" Type="http://schemas.openxmlformats.org/officeDocument/2006/relationships/oleObject" Target="../embeddings/oleObject140.bin"/><Relationship Id="rId10" Type="http://schemas.openxmlformats.org/officeDocument/2006/relationships/image" Target="../media/image143.wmf"/><Relationship Id="rId4" Type="http://schemas.openxmlformats.org/officeDocument/2006/relationships/image" Target="../media/image140.wmf"/><Relationship Id="rId9" Type="http://schemas.openxmlformats.org/officeDocument/2006/relationships/oleObject" Target="../embeddings/oleObject142.bin"/><Relationship Id="rId14" Type="http://schemas.openxmlformats.org/officeDocument/2006/relationships/image" Target="../media/image145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8.wmf"/><Relationship Id="rId13" Type="http://schemas.openxmlformats.org/officeDocument/2006/relationships/oleObject" Target="../embeddings/oleObject150.bin"/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7.bin"/><Relationship Id="rId12" Type="http://schemas.openxmlformats.org/officeDocument/2006/relationships/image" Target="../media/image15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2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47.wmf"/><Relationship Id="rId11" Type="http://schemas.openxmlformats.org/officeDocument/2006/relationships/oleObject" Target="../embeddings/oleObject149.bin"/><Relationship Id="rId5" Type="http://schemas.openxmlformats.org/officeDocument/2006/relationships/oleObject" Target="../embeddings/oleObject146.bin"/><Relationship Id="rId15" Type="http://schemas.openxmlformats.org/officeDocument/2006/relationships/oleObject" Target="../embeddings/oleObject151.bin"/><Relationship Id="rId10" Type="http://schemas.openxmlformats.org/officeDocument/2006/relationships/image" Target="../media/image149.wmf"/><Relationship Id="rId4" Type="http://schemas.openxmlformats.org/officeDocument/2006/relationships/image" Target="../media/image146.wmf"/><Relationship Id="rId9" Type="http://schemas.openxmlformats.org/officeDocument/2006/relationships/oleObject" Target="../embeddings/oleObject148.bin"/><Relationship Id="rId14" Type="http://schemas.openxmlformats.org/officeDocument/2006/relationships/image" Target="../media/image15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oleObject" Target="../embeddings/oleObject8.bin"/><Relationship Id="rId18" Type="http://schemas.openxmlformats.org/officeDocument/2006/relationships/image" Target="../media/image12.wmf"/><Relationship Id="rId26" Type="http://schemas.openxmlformats.org/officeDocument/2006/relationships/image" Target="../media/image16.wmf"/><Relationship Id="rId3" Type="http://schemas.openxmlformats.org/officeDocument/2006/relationships/oleObject" Target="../embeddings/oleObject3.bin"/><Relationship Id="rId21" Type="http://schemas.openxmlformats.org/officeDocument/2006/relationships/oleObject" Target="../embeddings/oleObject12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9.wmf"/><Relationship Id="rId17" Type="http://schemas.openxmlformats.org/officeDocument/2006/relationships/oleObject" Target="../embeddings/oleObject10.bin"/><Relationship Id="rId25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1.wmf"/><Relationship Id="rId20" Type="http://schemas.openxmlformats.org/officeDocument/2006/relationships/image" Target="../media/image13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7.bin"/><Relationship Id="rId24" Type="http://schemas.openxmlformats.org/officeDocument/2006/relationships/image" Target="../media/image15.wmf"/><Relationship Id="rId5" Type="http://schemas.openxmlformats.org/officeDocument/2006/relationships/oleObject" Target="../embeddings/oleObject4.bin"/><Relationship Id="rId15" Type="http://schemas.openxmlformats.org/officeDocument/2006/relationships/oleObject" Target="../embeddings/oleObject9.bin"/><Relationship Id="rId23" Type="http://schemas.openxmlformats.org/officeDocument/2006/relationships/oleObject" Target="../embeddings/oleObject13.bin"/><Relationship Id="rId10" Type="http://schemas.openxmlformats.org/officeDocument/2006/relationships/image" Target="../media/image8.wmf"/><Relationship Id="rId19" Type="http://schemas.openxmlformats.org/officeDocument/2006/relationships/oleObject" Target="../embeddings/oleObject11.bin"/><Relationship Id="rId4" Type="http://schemas.openxmlformats.org/officeDocument/2006/relationships/image" Target="../media/image5.wmf"/><Relationship Id="rId9" Type="http://schemas.openxmlformats.org/officeDocument/2006/relationships/oleObject" Target="../embeddings/oleObject6.bin"/><Relationship Id="rId14" Type="http://schemas.openxmlformats.org/officeDocument/2006/relationships/image" Target="../media/image10.wmf"/><Relationship Id="rId22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9.png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3.bin"/><Relationship Id="rId18" Type="http://schemas.openxmlformats.org/officeDocument/2006/relationships/image" Target="../media/image28.wmf"/><Relationship Id="rId26" Type="http://schemas.openxmlformats.org/officeDocument/2006/relationships/oleObject" Target="../embeddings/oleObject30.bin"/><Relationship Id="rId3" Type="http://schemas.openxmlformats.org/officeDocument/2006/relationships/oleObject" Target="../embeddings/oleObject18.bin"/><Relationship Id="rId21" Type="http://schemas.openxmlformats.org/officeDocument/2006/relationships/image" Target="../media/image29.wmf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5.bin"/><Relationship Id="rId25" Type="http://schemas.openxmlformats.org/officeDocument/2006/relationships/image" Target="../media/image31.wmf"/><Relationship Id="rId33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20" Type="http://schemas.openxmlformats.org/officeDocument/2006/relationships/oleObject" Target="../embeddings/oleObject27.bin"/><Relationship Id="rId29" Type="http://schemas.openxmlformats.org/officeDocument/2006/relationships/image" Target="../media/image3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2.bin"/><Relationship Id="rId24" Type="http://schemas.openxmlformats.org/officeDocument/2006/relationships/oleObject" Target="../embeddings/oleObject29.bin"/><Relationship Id="rId32" Type="http://schemas.openxmlformats.org/officeDocument/2006/relationships/oleObject" Target="../embeddings/oleObject33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23" Type="http://schemas.openxmlformats.org/officeDocument/2006/relationships/image" Target="../media/image30.wmf"/><Relationship Id="rId28" Type="http://schemas.openxmlformats.org/officeDocument/2006/relationships/oleObject" Target="../embeddings/oleObject31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6.bin"/><Relationship Id="rId31" Type="http://schemas.openxmlformats.org/officeDocument/2006/relationships/image" Target="../media/image3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26.wmf"/><Relationship Id="rId22" Type="http://schemas.openxmlformats.org/officeDocument/2006/relationships/oleObject" Target="../embeddings/oleObject28.bin"/><Relationship Id="rId27" Type="http://schemas.openxmlformats.org/officeDocument/2006/relationships/image" Target="../media/image32.wmf"/><Relationship Id="rId30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692150"/>
            <a:ext cx="4191000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GB" altLang="en-US" sz="6600" kern="0" dirty="0"/>
              <a:t>Chapter R</a:t>
            </a:r>
            <a:br>
              <a:rPr lang="en-GB" altLang="en-US" sz="4800" kern="0" dirty="0"/>
            </a:br>
            <a:br>
              <a:rPr lang="en-GB" altLang="en-US" sz="4800" kern="0" dirty="0"/>
            </a:b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2068161"/>
            <a:ext cx="4824412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4800" b="1" dirty="0"/>
              <a:t>Review</a:t>
            </a:r>
            <a:br>
              <a:rPr lang="en-GB" altLang="en-US" kern="0" dirty="0"/>
            </a:br>
            <a:br>
              <a:rPr lang="en-GB" altLang="en-US" kern="0" dirty="0"/>
            </a:br>
            <a:endParaRPr lang="en-GB" altLang="en-US" kern="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169593-7EBB-4ACA-90A3-27B9B1FB20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7900" y="863600"/>
            <a:ext cx="38100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85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F7215-3CA0-4FF5-B588-AB386B7E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Simplifying Radicals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712A-8200-4485-962D-3BF0E1DC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>
                <a:cs typeface="Raavi" panose="020B0502040204020203" pitchFamily="34" charset="0"/>
              </a:rPr>
              <a:t>d)</a:t>
            </a:r>
          </a:p>
          <a:p>
            <a:pPr>
              <a:spcBef>
                <a:spcPts val="1800"/>
              </a:spcBef>
            </a:pPr>
            <a:endParaRPr lang="en-US" dirty="0">
              <a:cs typeface="Raavi" panose="020B0502040204020203" pitchFamily="34" charset="0"/>
            </a:endParaRPr>
          </a:p>
          <a:p>
            <a:pPr>
              <a:spcBef>
                <a:spcPts val="1800"/>
              </a:spcBef>
            </a:pPr>
            <a:endParaRPr lang="en-US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D518953-E89D-40BE-A081-556E9673FA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9153657"/>
              </p:ext>
            </p:extLst>
          </p:nvPr>
        </p:nvGraphicFramePr>
        <p:xfrm>
          <a:off x="998113" y="1198827"/>
          <a:ext cx="10033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02" name="Equation" r:id="rId3" imgW="1002960" imgH="939600" progId="Equation.DSMT4">
                  <p:embed/>
                </p:oleObj>
              </mc:Choice>
              <mc:Fallback>
                <p:oleObj name="Equation" r:id="rId3" imgW="1002960" imgH="939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D518953-E89D-40BE-A081-556E9673FA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8113" y="1198827"/>
                        <a:ext cx="10033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>
            <a:extLst>
              <a:ext uri="{FF2B5EF4-FFF2-40B4-BE49-F238E27FC236}">
                <a16:creationId xmlns:a16="http://schemas.microsoft.com/office/drawing/2014/main" id="{131004C8-92FD-41B3-9FF6-28B9BB6FFD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398973"/>
              </p:ext>
            </p:extLst>
          </p:nvPr>
        </p:nvGraphicFramePr>
        <p:xfrm>
          <a:off x="2254250" y="1160727"/>
          <a:ext cx="15875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03" name="Equation" r:id="rId5" imgW="1587240" imgH="977760" progId="Equation.DSMT4">
                  <p:embed/>
                </p:oleObj>
              </mc:Choice>
              <mc:Fallback>
                <p:oleObj name="Equation" r:id="rId5" imgW="1587240" imgH="9777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BD518953-E89D-40BE-A081-556E9673FA7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54250" y="1160727"/>
                        <a:ext cx="15875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A1E9F554-56EA-4BCB-A5A3-E374CDC21A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175272"/>
              </p:ext>
            </p:extLst>
          </p:nvPr>
        </p:nvGraphicFramePr>
        <p:xfrm>
          <a:off x="4094587" y="1135327"/>
          <a:ext cx="19177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04" name="Equation" r:id="rId7" imgW="1917360" imgH="1002960" progId="Equation.DSMT4">
                  <p:embed/>
                </p:oleObj>
              </mc:Choice>
              <mc:Fallback>
                <p:oleObj name="Equation" r:id="rId7" imgW="1917360" imgH="1002960" progId="Equation.DSMT4">
                  <p:embed/>
                  <p:pic>
                    <p:nvPicPr>
                      <p:cNvPr id="24" name="Object 23">
                        <a:extLst>
                          <a:ext uri="{FF2B5EF4-FFF2-40B4-BE49-F238E27FC236}">
                            <a16:creationId xmlns:a16="http://schemas.microsoft.com/office/drawing/2014/main" id="{131004C8-92FD-41B3-9FF6-28B9BB6FFD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94587" y="1135327"/>
                        <a:ext cx="19177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>
            <a:extLst>
              <a:ext uri="{FF2B5EF4-FFF2-40B4-BE49-F238E27FC236}">
                <a16:creationId xmlns:a16="http://schemas.microsoft.com/office/drawing/2014/main" id="{2258E8D5-97FF-4A9F-A15D-06F5845317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2258563"/>
              </p:ext>
            </p:extLst>
          </p:nvPr>
        </p:nvGraphicFramePr>
        <p:xfrm>
          <a:off x="4094587" y="2425700"/>
          <a:ext cx="21971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05" name="Equation" r:id="rId9" imgW="2197080" imgH="1002960" progId="Equation.DSMT4">
                  <p:embed/>
                </p:oleObj>
              </mc:Choice>
              <mc:Fallback>
                <p:oleObj name="Equation" r:id="rId9" imgW="2197080" imgH="100296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A1E9F554-56EA-4BCB-A5A3-E374CDC21A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94587" y="2425700"/>
                        <a:ext cx="21971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DF6A2F6E-3CFA-481E-AA13-02BEB65357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092206"/>
              </p:ext>
            </p:extLst>
          </p:nvPr>
        </p:nvGraphicFramePr>
        <p:xfrm>
          <a:off x="4094587" y="3716073"/>
          <a:ext cx="14605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006" name="Equation" r:id="rId11" imgW="1460160" imgH="838080" progId="Equation.DSMT4">
                  <p:embed/>
                </p:oleObj>
              </mc:Choice>
              <mc:Fallback>
                <p:oleObj name="Equation" r:id="rId11" imgW="1460160" imgH="838080" progId="Equation.DSMT4">
                  <p:embed/>
                  <p:pic>
                    <p:nvPicPr>
                      <p:cNvPr id="26" name="Object 25">
                        <a:extLst>
                          <a:ext uri="{FF2B5EF4-FFF2-40B4-BE49-F238E27FC236}">
                            <a16:creationId xmlns:a16="http://schemas.microsoft.com/office/drawing/2014/main" id="{2258E8D5-97FF-4A9F-A15D-06F5845317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94587" y="3716073"/>
                        <a:ext cx="1460500" cy="838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7977888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BC1D-440D-4E77-9C9F-2FDCD80F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Combining Like Radicals </a:t>
            </a:r>
            <a:br>
              <a:rPr lang="en-US" dirty="0"/>
            </a:b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86571-3008-4153-B290-25607F65A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5C18432-31F7-45C4-83EF-7AFB74334F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7737459"/>
              </p:ext>
            </p:extLst>
          </p:nvPr>
        </p:nvGraphicFramePr>
        <p:xfrm>
          <a:off x="881380" y="1444833"/>
          <a:ext cx="1803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36" name="Equation" r:id="rId3" imgW="1803240" imgH="444240" progId="Equation.DSMT4">
                  <p:embed/>
                </p:oleObj>
              </mc:Choice>
              <mc:Fallback>
                <p:oleObj name="Equation" r:id="rId3" imgW="18032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81380" y="1444833"/>
                        <a:ext cx="18034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42A2D40B-3374-41D2-9513-D0F9B4B819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5006159"/>
              </p:ext>
            </p:extLst>
          </p:nvPr>
        </p:nvGraphicFramePr>
        <p:xfrm>
          <a:off x="2822713" y="1444833"/>
          <a:ext cx="2260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37" name="Equation" r:id="rId5" imgW="2260440" imgH="444240" progId="Equation.DSMT4">
                  <p:embed/>
                </p:oleObj>
              </mc:Choice>
              <mc:Fallback>
                <p:oleObj name="Equation" r:id="rId5" imgW="2260440" imgH="444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5C18432-31F7-45C4-83EF-7AFB74334FC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22713" y="1444833"/>
                        <a:ext cx="2260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F33C91D0-0BF9-4367-9371-4991ACB3AE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509238"/>
              </p:ext>
            </p:extLst>
          </p:nvPr>
        </p:nvGraphicFramePr>
        <p:xfrm>
          <a:off x="2835965" y="2086439"/>
          <a:ext cx="2527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38" name="Equation" r:id="rId7" imgW="2527200" imgH="444240" progId="Equation.DSMT4">
                  <p:embed/>
                </p:oleObj>
              </mc:Choice>
              <mc:Fallback>
                <p:oleObj name="Equation" r:id="rId7" imgW="2527200" imgH="4442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42A2D40B-3374-41D2-9513-D0F9B4B819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35965" y="2086439"/>
                        <a:ext cx="2527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F24499DA-3421-403B-B8C6-0A7701E71E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653138"/>
              </p:ext>
            </p:extLst>
          </p:nvPr>
        </p:nvGraphicFramePr>
        <p:xfrm>
          <a:off x="2822713" y="2834275"/>
          <a:ext cx="1879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39" name="Equation" r:id="rId9" imgW="1879560" imgH="444240" progId="Equation.DSMT4">
                  <p:embed/>
                </p:oleObj>
              </mc:Choice>
              <mc:Fallback>
                <p:oleObj name="Equation" r:id="rId9" imgW="1879560" imgH="44424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F33C91D0-0BF9-4367-9371-4991ACB3AE8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22713" y="2834275"/>
                        <a:ext cx="1879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3DF1BA64-A48E-4DC3-9188-72ADF7F5BD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424588"/>
              </p:ext>
            </p:extLst>
          </p:nvPr>
        </p:nvGraphicFramePr>
        <p:xfrm>
          <a:off x="2875722" y="3487570"/>
          <a:ext cx="1130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40" name="Equation" r:id="rId11" imgW="1130040" imgH="444240" progId="Equation.DSMT4">
                  <p:embed/>
                </p:oleObj>
              </mc:Choice>
              <mc:Fallback>
                <p:oleObj name="Equation" r:id="rId11" imgW="1130040" imgH="4442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F24499DA-3421-403B-B8C6-0A7701E71E1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75722" y="3487570"/>
                        <a:ext cx="1130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89616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BC1D-440D-4E77-9C9F-2FDCD80FD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4: </a:t>
            </a:r>
            <a:r>
              <a:rPr lang="en-US" dirty="0"/>
              <a:t>Combining Like Radicals </a:t>
            </a:r>
            <a:br>
              <a:rPr lang="en-US" dirty="0"/>
            </a:b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86571-3008-4153-B290-25607F65A2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b)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5B31535-EDC3-428B-8D5A-09FFF29734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306184"/>
              </p:ext>
            </p:extLst>
          </p:nvPr>
        </p:nvGraphicFramePr>
        <p:xfrm>
          <a:off x="893763" y="1395413"/>
          <a:ext cx="32512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88" name="Equation" r:id="rId3" imgW="3251160" imgH="495000" progId="Equation.DSMT4">
                  <p:embed/>
                </p:oleObj>
              </mc:Choice>
              <mc:Fallback>
                <p:oleObj name="Equation" r:id="rId3" imgW="3251160" imgH="4950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45B31535-EDC3-428B-8D5A-09FFF29734C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3763" y="1395413"/>
                        <a:ext cx="32512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3F66B28A-F801-42EA-8BC2-7CE49CF8B0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6729547"/>
              </p:ext>
            </p:extLst>
          </p:nvPr>
        </p:nvGraphicFramePr>
        <p:xfrm>
          <a:off x="3060700" y="2052638"/>
          <a:ext cx="41275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89" name="Equation" r:id="rId5" imgW="4127400" imgH="495000" progId="Equation.DSMT4">
                  <p:embed/>
                </p:oleObj>
              </mc:Choice>
              <mc:Fallback>
                <p:oleObj name="Equation" r:id="rId5" imgW="4127400" imgH="4950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3F66B28A-F801-42EA-8BC2-7CE49CF8B09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60700" y="2052638"/>
                        <a:ext cx="41275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E6AE6D79-D190-4CEA-BA28-5BF5B31BAF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209188"/>
              </p:ext>
            </p:extLst>
          </p:nvPr>
        </p:nvGraphicFramePr>
        <p:xfrm>
          <a:off x="3054350" y="2733675"/>
          <a:ext cx="49276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90" name="Equation" r:id="rId7" imgW="4927320" imgH="571320" progId="Equation.DSMT4">
                  <p:embed/>
                </p:oleObj>
              </mc:Choice>
              <mc:Fallback>
                <p:oleObj name="Equation" r:id="rId7" imgW="4927320" imgH="57132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E6AE6D79-D190-4CEA-BA28-5BF5B31BAF3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54350" y="2733675"/>
                        <a:ext cx="49276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5AEA8E1D-7476-443E-A2FD-57B4F384F88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580205"/>
              </p:ext>
            </p:extLst>
          </p:nvPr>
        </p:nvGraphicFramePr>
        <p:xfrm>
          <a:off x="3048000" y="3541713"/>
          <a:ext cx="3238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91" name="Equation" r:id="rId9" imgW="3238200" imgH="444240" progId="Equation.DSMT4">
                  <p:embed/>
                </p:oleObj>
              </mc:Choice>
              <mc:Fallback>
                <p:oleObj name="Equation" r:id="rId9" imgW="3238200" imgH="44424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5AEA8E1D-7476-443E-A2FD-57B4F384F88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48000" y="3541713"/>
                        <a:ext cx="3238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C9D502E1-A958-4AF5-8EDC-6262862598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090902"/>
              </p:ext>
            </p:extLst>
          </p:nvPr>
        </p:nvGraphicFramePr>
        <p:xfrm>
          <a:off x="3048000" y="4224338"/>
          <a:ext cx="2438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92" name="Equation" r:id="rId11" imgW="2438280" imgH="444240" progId="Equation.DSMT4">
                  <p:embed/>
                </p:oleObj>
              </mc:Choice>
              <mc:Fallback>
                <p:oleObj name="Equation" r:id="rId11" imgW="2438280" imgH="44424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C9D502E1-A958-4AF5-8EDC-6262862598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048000" y="4224338"/>
                        <a:ext cx="24384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737355CA-55C1-4170-8682-DDA3CB51A7F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723341"/>
              </p:ext>
            </p:extLst>
          </p:nvPr>
        </p:nvGraphicFramePr>
        <p:xfrm>
          <a:off x="3048000" y="4911624"/>
          <a:ext cx="4838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93" name="Equation" r:id="rId13" imgW="4838400" imgH="444240" progId="Equation.DSMT4">
                  <p:embed/>
                </p:oleObj>
              </mc:Choice>
              <mc:Fallback>
                <p:oleObj name="Equation" r:id="rId13" imgW="4838400" imgH="44424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C9D502E1-A958-4AF5-8EDC-6262862598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48000" y="4911624"/>
                        <a:ext cx="4838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75377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/>
              <a:t>Rationalize Denominators and Numerators</a:t>
            </a:r>
            <a:br>
              <a:rPr lang="en-US" altLang="en-US" sz="2400" dirty="0">
                <a:cs typeface="Times New Roman" panose="02020603050405020304" pitchFamily="18" charset="0"/>
              </a:rPr>
            </a:br>
            <a:endParaRPr lang="en-US" sz="1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6A6924-88B5-4A3C-9DB9-B3F87EAAC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858" y="1589811"/>
            <a:ext cx="8068284" cy="25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456802"/>
      </p:ext>
    </p:extLst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2D60-2D70-4873-B625-4548D7AE9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</a:t>
            </a:r>
            <a:r>
              <a:rPr lang="en-US" dirty="0"/>
              <a:t> Rationalizing Denominators </a:t>
            </a:r>
            <a:r>
              <a:rPr lang="en-US" sz="1800" dirty="0"/>
              <a:t>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D28CC-BC09-4160-9E04-15FF297B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r>
              <a:rPr lang="en-US" dirty="0"/>
              <a:t>Rationalize the denominator of each expression:</a:t>
            </a:r>
          </a:p>
          <a:p>
            <a:pPr>
              <a:lnSpc>
                <a:spcPct val="150000"/>
              </a:lnSpc>
            </a:pPr>
            <a:r>
              <a:rPr lang="en-US" dirty="0"/>
              <a:t>a)</a:t>
            </a:r>
          </a:p>
          <a:p>
            <a:pPr>
              <a:spcBef>
                <a:spcPts val="1800"/>
              </a:spcBef>
            </a:pPr>
            <a:r>
              <a:rPr lang="en-US" dirty="0"/>
              <a:t>The denominator contains the factor       so we multiply the numerator and denominator by       to obtain 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70B103D-6236-474F-A5B3-1D50C90F8F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5200484"/>
              </p:ext>
            </p:extLst>
          </p:nvPr>
        </p:nvGraphicFramePr>
        <p:xfrm>
          <a:off x="909231" y="1965471"/>
          <a:ext cx="520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15" name="Equation" r:id="rId3" imgW="520560" imgH="888840" progId="Equation.DSMT4">
                  <p:embed/>
                </p:oleObj>
              </mc:Choice>
              <mc:Fallback>
                <p:oleObj name="Equation" r:id="rId3" imgW="52056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9231" y="1965471"/>
                        <a:ext cx="5207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AEE073E-CF74-4D63-B4B1-A58AD5C6C1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0143898"/>
              </p:ext>
            </p:extLst>
          </p:nvPr>
        </p:nvGraphicFramePr>
        <p:xfrm>
          <a:off x="6180138" y="2798763"/>
          <a:ext cx="5461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16" name="Equation" r:id="rId5" imgW="545760" imgH="469800" progId="Equation.DSMT4">
                  <p:embed/>
                </p:oleObj>
              </mc:Choice>
              <mc:Fallback>
                <p:oleObj name="Equation" r:id="rId5" imgW="5457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80138" y="2798763"/>
                        <a:ext cx="5461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90CF7B0-CDCD-4C4F-B973-1BB7D7C495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4151576"/>
              </p:ext>
            </p:extLst>
          </p:nvPr>
        </p:nvGraphicFramePr>
        <p:xfrm>
          <a:off x="7268385" y="3281363"/>
          <a:ext cx="457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17" name="Equation" r:id="rId7" imgW="457200" imgH="444240" progId="Equation.DSMT4">
                  <p:embed/>
                </p:oleObj>
              </mc:Choice>
              <mc:Fallback>
                <p:oleObj name="Equation" r:id="rId7" imgW="45720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AEE073E-CF74-4D63-B4B1-A58AD5C6C1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68385" y="3281363"/>
                        <a:ext cx="457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05BB5A7-C6D3-4AD1-A3E4-96FC29914A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181708"/>
              </p:ext>
            </p:extLst>
          </p:nvPr>
        </p:nvGraphicFramePr>
        <p:xfrm>
          <a:off x="1727941" y="4308178"/>
          <a:ext cx="5207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18" name="Equation" r:id="rId9" imgW="520560" imgH="888840" progId="Equation.DSMT4">
                  <p:embed/>
                </p:oleObj>
              </mc:Choice>
              <mc:Fallback>
                <p:oleObj name="Equation" r:id="rId9" imgW="520560" imgH="8888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70B103D-6236-474F-A5B3-1D50C90F8F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27941" y="4308178"/>
                        <a:ext cx="5207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CE39145-868F-4C97-A6A3-6BBE68512F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6330876"/>
              </p:ext>
            </p:extLst>
          </p:nvPr>
        </p:nvGraphicFramePr>
        <p:xfrm>
          <a:off x="2408762" y="4263728"/>
          <a:ext cx="14732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19" name="Equation" r:id="rId10" imgW="1473120" imgH="977760" progId="Equation.DSMT4">
                  <p:embed/>
                </p:oleObj>
              </mc:Choice>
              <mc:Fallback>
                <p:oleObj name="Equation" r:id="rId10" imgW="1473120" imgH="9777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05BB5A7-C6D3-4AD1-A3E4-96FC29914A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408762" y="4263728"/>
                        <a:ext cx="14732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7594AFB-9705-4102-BBAC-6A1068DAE9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595765"/>
              </p:ext>
            </p:extLst>
          </p:nvPr>
        </p:nvGraphicFramePr>
        <p:xfrm>
          <a:off x="4042083" y="4263728"/>
          <a:ext cx="1219200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20" name="Equation" r:id="rId12" imgW="1218960" imgH="1104840" progId="Equation.DSMT4">
                  <p:embed/>
                </p:oleObj>
              </mc:Choice>
              <mc:Fallback>
                <p:oleObj name="Equation" r:id="rId12" imgW="1218960" imgH="11048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CE39145-868F-4C97-A6A3-6BBE68512F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042083" y="4263728"/>
                        <a:ext cx="1219200" cy="1104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EEA93DC-7F2A-4375-A356-B6FB4E2D0D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8471540"/>
              </p:ext>
            </p:extLst>
          </p:nvPr>
        </p:nvGraphicFramePr>
        <p:xfrm>
          <a:off x="5315386" y="4303114"/>
          <a:ext cx="977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121" name="Equation" r:id="rId14" imgW="977760" imgH="863280" progId="Equation.DSMT4">
                  <p:embed/>
                </p:oleObj>
              </mc:Choice>
              <mc:Fallback>
                <p:oleObj name="Equation" r:id="rId14" imgW="977760" imgH="8632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7594AFB-9705-4102-BBAC-6A1068DAE9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5315386" y="4303114"/>
                        <a:ext cx="9779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0336138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2D60-2D70-4873-B625-4548D7AE9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</a:t>
            </a:r>
            <a:r>
              <a:rPr lang="en-US" dirty="0"/>
              <a:t> Rationalizing Denominators </a:t>
            </a:r>
            <a:r>
              <a:rPr lang="en-US" sz="1800" dirty="0"/>
              <a:t>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D28CC-BC09-4160-9E04-15FF297B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b)</a:t>
            </a:r>
          </a:p>
          <a:p>
            <a:pPr>
              <a:spcBef>
                <a:spcPts val="1800"/>
              </a:spcBef>
            </a:pPr>
            <a:r>
              <a:rPr lang="en-US" dirty="0"/>
              <a:t>The denominator contains the factor       so we multiply the numerator and denominator by       to obtain 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70B103D-6236-474F-A5B3-1D50C90F8F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943176"/>
              </p:ext>
            </p:extLst>
          </p:nvPr>
        </p:nvGraphicFramePr>
        <p:xfrm>
          <a:off x="814388" y="1419225"/>
          <a:ext cx="711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61" name="Equation" r:id="rId3" imgW="711000" imgH="876240" progId="Equation.DSMT4">
                  <p:embed/>
                </p:oleObj>
              </mc:Choice>
              <mc:Fallback>
                <p:oleObj name="Equation" r:id="rId3" imgW="711000" imgH="87624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70B103D-6236-474F-A5B3-1D50C90F8F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14388" y="1419225"/>
                        <a:ext cx="7112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AEE073E-CF74-4D63-B4B1-A58AD5C6C1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57569"/>
              </p:ext>
            </p:extLst>
          </p:nvPr>
        </p:nvGraphicFramePr>
        <p:xfrm>
          <a:off x="6167438" y="2298700"/>
          <a:ext cx="571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62" name="Equation" r:id="rId5" imgW="571320" imgH="469800" progId="Equation.DSMT4">
                  <p:embed/>
                </p:oleObj>
              </mc:Choice>
              <mc:Fallback>
                <p:oleObj name="Equation" r:id="rId5" imgW="571320" imgH="469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AEE073E-CF74-4D63-B4B1-A58AD5C6C1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67438" y="2298700"/>
                        <a:ext cx="5715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90CF7B0-CDCD-4C4F-B973-1BB7D7C495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0289751"/>
              </p:ext>
            </p:extLst>
          </p:nvPr>
        </p:nvGraphicFramePr>
        <p:xfrm>
          <a:off x="7256463" y="2760663"/>
          <a:ext cx="482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63" name="Equation" r:id="rId7" imgW="482400" imgH="444240" progId="Equation.DSMT4">
                  <p:embed/>
                </p:oleObj>
              </mc:Choice>
              <mc:Fallback>
                <p:oleObj name="Equation" r:id="rId7" imgW="482400" imgH="444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90CF7B0-CDCD-4C4F-B973-1BB7D7C495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56463" y="2760663"/>
                        <a:ext cx="482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05BB5A7-C6D3-4AD1-A3E4-96FC29914A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402104"/>
              </p:ext>
            </p:extLst>
          </p:nvPr>
        </p:nvGraphicFramePr>
        <p:xfrm>
          <a:off x="1631950" y="3857620"/>
          <a:ext cx="7112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64" name="Equation" r:id="rId9" imgW="711000" imgH="876240" progId="Equation.DSMT4">
                  <p:embed/>
                </p:oleObj>
              </mc:Choice>
              <mc:Fallback>
                <p:oleObj name="Equation" r:id="rId9" imgW="711000" imgH="876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05BB5A7-C6D3-4AD1-A3E4-96FC29914A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31950" y="3857620"/>
                        <a:ext cx="711200" cy="876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CE39145-868F-4C97-A6A3-6BBE68512F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3294069"/>
              </p:ext>
            </p:extLst>
          </p:nvPr>
        </p:nvGraphicFramePr>
        <p:xfrm>
          <a:off x="2452688" y="3813170"/>
          <a:ext cx="16764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65" name="Equation" r:id="rId11" imgW="1676160" imgH="965160" progId="Equation.DSMT4">
                  <p:embed/>
                </p:oleObj>
              </mc:Choice>
              <mc:Fallback>
                <p:oleObj name="Equation" r:id="rId11" imgW="1676160" imgH="9651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CE39145-868F-4C97-A6A3-6BBE68512F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52688" y="3813170"/>
                        <a:ext cx="1676400" cy="965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07594AFB-9705-4102-BBAC-6A1068DAE90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7086860"/>
              </p:ext>
            </p:extLst>
          </p:nvPr>
        </p:nvGraphicFramePr>
        <p:xfrm>
          <a:off x="4227513" y="3813170"/>
          <a:ext cx="1435100" cy="109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66" name="Equation" r:id="rId13" imgW="1434960" imgH="1091880" progId="Equation.DSMT4">
                  <p:embed/>
                </p:oleObj>
              </mc:Choice>
              <mc:Fallback>
                <p:oleObj name="Equation" r:id="rId13" imgW="1434960" imgH="10918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07594AFB-9705-4102-BBAC-6A1068DAE9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227513" y="3813170"/>
                        <a:ext cx="1435100" cy="1092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EEA93DC-7F2A-4375-A356-B6FB4E2D0D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586162"/>
              </p:ext>
            </p:extLst>
          </p:nvPr>
        </p:nvGraphicFramePr>
        <p:xfrm>
          <a:off x="5780803" y="3816785"/>
          <a:ext cx="977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67" name="Equation" r:id="rId15" imgW="977760" imgH="863280" progId="Equation.DSMT4">
                  <p:embed/>
                </p:oleObj>
              </mc:Choice>
              <mc:Fallback>
                <p:oleObj name="Equation" r:id="rId15" imgW="977760" imgH="8632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EEA93DC-7F2A-4375-A356-B6FB4E2D0D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780803" y="3816785"/>
                        <a:ext cx="9779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F9B72615-56E9-4906-9C63-62768AB2FE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863301"/>
              </p:ext>
            </p:extLst>
          </p:nvPr>
        </p:nvGraphicFramePr>
        <p:xfrm>
          <a:off x="6882790" y="3837055"/>
          <a:ext cx="9779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168" name="Equation" r:id="rId17" imgW="977760" imgH="863280" progId="Equation.DSMT4">
                  <p:embed/>
                </p:oleObj>
              </mc:Choice>
              <mc:Fallback>
                <p:oleObj name="Equation" r:id="rId17" imgW="977760" imgH="8632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EEA93DC-7F2A-4375-A356-B6FB4E2D0DA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882790" y="3837055"/>
                        <a:ext cx="9779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7885760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02D60-2D70-4873-B625-4548D7AE9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5:</a:t>
            </a:r>
            <a:r>
              <a:rPr lang="en-US" dirty="0"/>
              <a:t> Rationalizing Denominators </a:t>
            </a:r>
            <a:r>
              <a:rPr lang="en-US" sz="1800" dirty="0"/>
              <a:t>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D28CC-BC09-4160-9E04-15FF297BE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885" y="1435689"/>
            <a:ext cx="8349916" cy="477598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c)</a:t>
            </a:r>
          </a:p>
          <a:p>
            <a:pPr>
              <a:spcBef>
                <a:spcPts val="1800"/>
              </a:spcBef>
            </a:pPr>
            <a:r>
              <a:rPr lang="en-US" dirty="0"/>
              <a:t>The denominator contains the factor                 so we multiply the numerator and denominator by                  	      to obtain  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F70B103D-6236-474F-A5B3-1D50C90F8F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053125"/>
              </p:ext>
            </p:extLst>
          </p:nvPr>
        </p:nvGraphicFramePr>
        <p:xfrm>
          <a:off x="1052513" y="1325563"/>
          <a:ext cx="1447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99" name="Equation" r:id="rId3" imgW="1447560" imgH="977760" progId="Equation.DSMT4">
                  <p:embed/>
                </p:oleObj>
              </mc:Choice>
              <mc:Fallback>
                <p:oleObj name="Equation" r:id="rId3" imgW="1447560" imgH="9777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F70B103D-6236-474F-A5B3-1D50C90F8F7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52513" y="1325563"/>
                        <a:ext cx="14478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AEE073E-CF74-4D63-B4B1-A58AD5C6C10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864791"/>
              </p:ext>
            </p:extLst>
          </p:nvPr>
        </p:nvGraphicFramePr>
        <p:xfrm>
          <a:off x="6237288" y="2298700"/>
          <a:ext cx="14732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0" name="Equation" r:id="rId5" imgW="1473120" imgH="469800" progId="Equation.DSMT4">
                  <p:embed/>
                </p:oleObj>
              </mc:Choice>
              <mc:Fallback>
                <p:oleObj name="Equation" r:id="rId5" imgW="1473120" imgH="469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AEE073E-CF74-4D63-B4B1-A58AD5C6C10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37288" y="2298700"/>
                        <a:ext cx="14732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90CF7B0-CDCD-4C4F-B973-1BB7D7C495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4026710"/>
              </p:ext>
            </p:extLst>
          </p:nvPr>
        </p:nvGraphicFramePr>
        <p:xfrm>
          <a:off x="427038" y="3175000"/>
          <a:ext cx="1397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1" name="Equation" r:id="rId7" imgW="1396800" imgH="444240" progId="Equation.DSMT4">
                  <p:embed/>
                </p:oleObj>
              </mc:Choice>
              <mc:Fallback>
                <p:oleObj name="Equation" r:id="rId7" imgW="1396800" imgH="444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F90CF7B0-CDCD-4C4F-B973-1BB7D7C495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27038" y="3175000"/>
                        <a:ext cx="1397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E05BB5A7-C6D3-4AD1-A3E4-96FC29914A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8728440"/>
              </p:ext>
            </p:extLst>
          </p:nvPr>
        </p:nvGraphicFramePr>
        <p:xfrm>
          <a:off x="812179" y="3806825"/>
          <a:ext cx="1447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2" name="Equation" r:id="rId9" imgW="1447560" imgH="977760" progId="Equation.DSMT4">
                  <p:embed/>
                </p:oleObj>
              </mc:Choice>
              <mc:Fallback>
                <p:oleObj name="Equation" r:id="rId9" imgW="1447560" imgH="9777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E05BB5A7-C6D3-4AD1-A3E4-96FC29914A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12179" y="3806825"/>
                        <a:ext cx="14478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9CE39145-868F-4C97-A6A3-6BBE68512F3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4306907"/>
              </p:ext>
            </p:extLst>
          </p:nvPr>
        </p:nvGraphicFramePr>
        <p:xfrm>
          <a:off x="2472704" y="3824288"/>
          <a:ext cx="33401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3" name="Equation" r:id="rId11" imgW="3340080" imgH="977760" progId="Equation.DSMT4">
                  <p:embed/>
                </p:oleObj>
              </mc:Choice>
              <mc:Fallback>
                <p:oleObj name="Equation" r:id="rId11" imgW="3340080" imgH="9777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CE39145-868F-4C97-A6A3-6BBE68512F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472704" y="3824288"/>
                        <a:ext cx="33401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1BFE0AC-DDFC-478A-B895-1626191523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1443905"/>
              </p:ext>
            </p:extLst>
          </p:nvPr>
        </p:nvGraphicFramePr>
        <p:xfrm>
          <a:off x="6030913" y="3717925"/>
          <a:ext cx="2501900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4" name="Equation" r:id="rId13" imgW="2501640" imgH="1155600" progId="Equation.DSMT4">
                  <p:embed/>
                </p:oleObj>
              </mc:Choice>
              <mc:Fallback>
                <p:oleObj name="Equation" r:id="rId13" imgW="2501640" imgH="11556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9CE39145-868F-4C97-A6A3-6BBE68512F3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030913" y="3717925"/>
                        <a:ext cx="2501900" cy="115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882B8F0C-6AE5-4808-87F0-7BD357918C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03734"/>
              </p:ext>
            </p:extLst>
          </p:nvPr>
        </p:nvGraphicFramePr>
        <p:xfrm>
          <a:off x="2463179" y="5100638"/>
          <a:ext cx="2565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5" name="Equation" r:id="rId15" imgW="2565360" imgH="863280" progId="Equation.DSMT4">
                  <p:embed/>
                </p:oleObj>
              </mc:Choice>
              <mc:Fallback>
                <p:oleObj name="Equation" r:id="rId15" imgW="2565360" imgH="8632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B1BFE0AC-DDFC-478A-B895-1626191523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463179" y="5100638"/>
                        <a:ext cx="25654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A82609B5-19DF-4193-8661-5AC645A9BC8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4312252"/>
              </p:ext>
            </p:extLst>
          </p:nvPr>
        </p:nvGraphicFramePr>
        <p:xfrm>
          <a:off x="5123622" y="5113891"/>
          <a:ext cx="13208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6" name="Equation" r:id="rId17" imgW="1320480" imgH="863280" progId="Equation.DSMT4">
                  <p:embed/>
                </p:oleObj>
              </mc:Choice>
              <mc:Fallback>
                <p:oleObj name="Equation" r:id="rId17" imgW="1320480" imgH="8632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882B8F0C-6AE5-4808-87F0-7BD357918C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123622" y="5113891"/>
                        <a:ext cx="13208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7AEEEBC-C762-433D-A5F6-AD139A2510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015632"/>
              </p:ext>
            </p:extLst>
          </p:nvPr>
        </p:nvGraphicFramePr>
        <p:xfrm>
          <a:off x="6497844" y="5105952"/>
          <a:ext cx="1549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7" name="Equation" r:id="rId19" imgW="1549080" imgH="863280" progId="Equation.DSMT4">
                  <p:embed/>
                </p:oleObj>
              </mc:Choice>
              <mc:Fallback>
                <p:oleObj name="Equation" r:id="rId19" imgW="1549080" imgH="8632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A82609B5-19DF-4193-8661-5AC645A9BC8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497844" y="5105952"/>
                        <a:ext cx="15494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828832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6A6C-3ABC-4753-8EC3-5E61F5235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</a:t>
            </a:r>
            <a:r>
              <a:rPr lang="en-US" dirty="0"/>
              <a:t> Rationalizing Numerators </a:t>
            </a:r>
            <a:br>
              <a:rPr lang="en-US" dirty="0"/>
            </a:b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7FFC4-6837-475E-9473-BB65C98EA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Rationalize the numerator of the following expression.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numerator contains the factor                     so we multiply the numerator and denominator by             	          to obtain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A4449DC-CE1F-4EB4-AFE2-001ACAD964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209063"/>
              </p:ext>
            </p:extLst>
          </p:nvPr>
        </p:nvGraphicFramePr>
        <p:xfrm>
          <a:off x="3041650" y="2424113"/>
          <a:ext cx="30607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86" name="Equation" r:id="rId3" imgW="3060360" imgH="863280" progId="Equation.DSMT4">
                  <p:embed/>
                </p:oleObj>
              </mc:Choice>
              <mc:Fallback>
                <p:oleObj name="Equation" r:id="rId3" imgW="30603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1650" y="2424113"/>
                        <a:ext cx="30607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C5AF5A8-BF0C-43D3-BC82-79D6C74B0E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221104"/>
              </p:ext>
            </p:extLst>
          </p:nvPr>
        </p:nvGraphicFramePr>
        <p:xfrm>
          <a:off x="5880100" y="3405271"/>
          <a:ext cx="18669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87" name="Equation" r:id="rId5" imgW="1866600" imgH="469800" progId="Equation.DSMT4">
                  <p:embed/>
                </p:oleObj>
              </mc:Choice>
              <mc:Fallback>
                <p:oleObj name="Equation" r:id="rId5" imgW="1866600" imgH="4698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AA4449DC-CE1F-4EB4-AFE2-001ACAD964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80100" y="3405271"/>
                        <a:ext cx="18669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C62D5F8-FCE5-4EC1-8BCA-BFB6313FF2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2745605"/>
              </p:ext>
            </p:extLst>
          </p:nvPr>
        </p:nvGraphicFramePr>
        <p:xfrm>
          <a:off x="377498" y="4259619"/>
          <a:ext cx="17780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088" name="Equation" r:id="rId7" imgW="1777680" imgH="444240" progId="Equation.DSMT4">
                  <p:embed/>
                </p:oleObj>
              </mc:Choice>
              <mc:Fallback>
                <p:oleObj name="Equation" r:id="rId7" imgW="177768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C5AF5A8-BF0C-43D3-BC82-79D6C74B0E6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7498" y="4259619"/>
                        <a:ext cx="17780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37224063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76A6C-3ABC-4753-8EC3-5E61F5235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6:</a:t>
            </a:r>
            <a:r>
              <a:rPr lang="en-US" dirty="0"/>
              <a:t> Rationalizing Numerators </a:t>
            </a:r>
            <a:br>
              <a:rPr lang="en-US" dirty="0"/>
            </a:br>
            <a:r>
              <a:rPr lang="en-US" sz="1800" dirty="0"/>
              <a:t>(2 of 2)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3E545D1-ADC1-4EB5-92F3-C3E8614D7C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520128"/>
              </p:ext>
            </p:extLst>
          </p:nvPr>
        </p:nvGraphicFramePr>
        <p:xfrm>
          <a:off x="723016" y="1453626"/>
          <a:ext cx="1841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81" name="Equation" r:id="rId3" imgW="1841400" imgH="863280" progId="Equation.DSMT4">
                  <p:embed/>
                </p:oleObj>
              </mc:Choice>
              <mc:Fallback>
                <p:oleObj name="Equation" r:id="rId3" imgW="1841400" imgH="8632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33E545D1-ADC1-4EB5-92F3-C3E8614D7CF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3016" y="1453626"/>
                        <a:ext cx="18415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B1A307A2-C7A1-402F-AA9C-2130666EAC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828608"/>
              </p:ext>
            </p:extLst>
          </p:nvPr>
        </p:nvGraphicFramePr>
        <p:xfrm>
          <a:off x="2780417" y="1461088"/>
          <a:ext cx="4114800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82" name="Equation" r:id="rId5" imgW="4114800" imgH="977760" progId="Equation.DSMT4">
                  <p:embed/>
                </p:oleObj>
              </mc:Choice>
              <mc:Fallback>
                <p:oleObj name="Equation" r:id="rId5" imgW="4114800" imgH="9777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B1A307A2-C7A1-402F-AA9C-2130666EAC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80417" y="1461088"/>
                        <a:ext cx="4114800" cy="977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C2F008B-A491-4062-939F-AD0F1ECD73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247673"/>
              </p:ext>
            </p:extLst>
          </p:nvPr>
        </p:nvGraphicFramePr>
        <p:xfrm>
          <a:off x="2780417" y="5118100"/>
          <a:ext cx="25527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83" name="Equation" r:id="rId7" imgW="2552400" imgH="927000" progId="Equation.DSMT4">
                  <p:embed/>
                </p:oleObj>
              </mc:Choice>
              <mc:Fallback>
                <p:oleObj name="Equation" r:id="rId7" imgW="2552400" imgH="9270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FB04384-67AD-4F9E-910C-142987E27E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80417" y="5118100"/>
                        <a:ext cx="25527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359A8607-8819-4D78-B9BA-321B2D0BA3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655041"/>
              </p:ext>
            </p:extLst>
          </p:nvPr>
        </p:nvGraphicFramePr>
        <p:xfrm>
          <a:off x="2780417" y="2675850"/>
          <a:ext cx="2908300" cy="10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84" name="Equation" r:id="rId9" imgW="2908080" imgH="1015920" progId="Equation.DSMT4">
                  <p:embed/>
                </p:oleObj>
              </mc:Choice>
              <mc:Fallback>
                <p:oleObj name="Equation" r:id="rId9" imgW="2908080" imgH="10159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59A8607-8819-4D78-B9BA-321B2D0BA3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780417" y="2675850"/>
                        <a:ext cx="2908300" cy="101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FB04384-67AD-4F9E-910C-142987E27E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3077293"/>
              </p:ext>
            </p:extLst>
          </p:nvPr>
        </p:nvGraphicFramePr>
        <p:xfrm>
          <a:off x="2780417" y="3928712"/>
          <a:ext cx="25527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85" name="Equation" r:id="rId11" imgW="2552400" imgH="927000" progId="Equation.DSMT4">
                  <p:embed/>
                </p:oleObj>
              </mc:Choice>
              <mc:Fallback>
                <p:oleObj name="Equation" r:id="rId11" imgW="2552400" imgH="9270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359A8607-8819-4D78-B9BA-321B2D0BA3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80417" y="3928712"/>
                        <a:ext cx="2552700" cy="92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96A2AAE2-3966-40F5-A882-AD610D9C6D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2915815"/>
              </p:ext>
            </p:extLst>
          </p:nvPr>
        </p:nvGraphicFramePr>
        <p:xfrm>
          <a:off x="5479769" y="5141115"/>
          <a:ext cx="21209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8186" name="Equation" r:id="rId13" imgW="2120760" imgH="888840" progId="Equation.DSMT4">
                  <p:embed/>
                </p:oleObj>
              </mc:Choice>
              <mc:Fallback>
                <p:oleObj name="Equation" r:id="rId13" imgW="2120760" imgH="8888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FB04384-67AD-4F9E-910C-142987E27E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479769" y="5141115"/>
                        <a:ext cx="21209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26780F-FD15-4369-A194-2908263AD3F6}"/>
              </a:ext>
            </a:extLst>
          </p:cNvPr>
          <p:cNvCxnSpPr/>
          <p:nvPr/>
        </p:nvCxnSpPr>
        <p:spPr bwMode="auto">
          <a:xfrm flipH="1">
            <a:off x="4176089" y="5118100"/>
            <a:ext cx="265817" cy="28178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CFB6D1-D379-4B6A-BEAF-C0B85CAFAA08}"/>
              </a:ext>
            </a:extLst>
          </p:cNvPr>
          <p:cNvCxnSpPr/>
          <p:nvPr/>
        </p:nvCxnSpPr>
        <p:spPr bwMode="auto">
          <a:xfrm flipH="1">
            <a:off x="3048000" y="5699322"/>
            <a:ext cx="265817" cy="28178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91665674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264795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endParaRPr lang="en-US" b="1" dirty="0">
              <a:latin typeface="+mj-lt"/>
            </a:endParaRPr>
          </a:p>
          <a:p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is a real number and </a:t>
            </a:r>
            <a:r>
              <a:rPr lang="en-US" i="1" dirty="0">
                <a:latin typeface="+mn-lt"/>
              </a:rPr>
              <a:t>n</a:t>
            </a:r>
            <a:r>
              <a:rPr lang="en-US" dirty="0">
                <a:latin typeface="+mn-lt"/>
              </a:rPr>
              <a:t> ≥ 2</a:t>
            </a:r>
            <a:r>
              <a:rPr lang="en-US" dirty="0">
                <a:latin typeface="+mj-lt"/>
              </a:rPr>
              <a:t> is an integer, then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provided       exists.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95D846A-2BF1-4E61-9B66-7DB3758B79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464725"/>
              </p:ext>
            </p:extLst>
          </p:nvPr>
        </p:nvGraphicFramePr>
        <p:xfrm>
          <a:off x="3895892" y="2574038"/>
          <a:ext cx="13462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50" name="Equation" r:id="rId3" imgW="1346040" imgH="444240" progId="Equation.DSMT4">
                  <p:embed/>
                </p:oleObj>
              </mc:Choice>
              <mc:Fallback>
                <p:oleObj name="Equation" r:id="rId3" imgW="1346040" imgH="4442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95D846A-2BF1-4E61-9B66-7DB3758B79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95892" y="2574038"/>
                        <a:ext cx="13462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4342865-DEB0-4257-952A-FBA726F119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5167566"/>
              </p:ext>
            </p:extLst>
          </p:nvPr>
        </p:nvGraphicFramePr>
        <p:xfrm>
          <a:off x="457199" y="413048"/>
          <a:ext cx="6096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51" name="Equation" r:id="rId5" imgW="609480" imgH="482400" progId="Equation.DSMT4">
                  <p:embed/>
                </p:oleObj>
              </mc:Choice>
              <mc:Fallback>
                <p:oleObj name="Equation" r:id="rId5" imgW="6094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199" y="413048"/>
                        <a:ext cx="6096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3C77CBC-4D98-4256-A905-B62FB8193B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7259795"/>
              </p:ext>
            </p:extLst>
          </p:nvPr>
        </p:nvGraphicFramePr>
        <p:xfrm>
          <a:off x="2940050" y="1595418"/>
          <a:ext cx="520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52" name="Equation" r:id="rId7" imgW="520560" imgH="380880" progId="Equation.DSMT4">
                  <p:embed/>
                </p:oleObj>
              </mc:Choice>
              <mc:Fallback>
                <p:oleObj name="Equation" r:id="rId7" imgW="52056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40050" y="1595418"/>
                        <a:ext cx="5207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0372D6E-7AA3-4F8F-8132-B4538E80AB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235537"/>
              </p:ext>
            </p:extLst>
          </p:nvPr>
        </p:nvGraphicFramePr>
        <p:xfrm>
          <a:off x="2187209" y="3227559"/>
          <a:ext cx="495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53" name="Equation" r:id="rId9" imgW="495000" imgH="444240" progId="Equation.DSMT4">
                  <p:embed/>
                </p:oleObj>
              </mc:Choice>
              <mc:Fallback>
                <p:oleObj name="Equation" r:id="rId9" imgW="4950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87209" y="3227559"/>
                        <a:ext cx="495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1511143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778B979-9D78-4130-8298-2F04FCE9D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7" y="692150"/>
            <a:ext cx="8174479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6600" kern="0" dirty="0"/>
              <a:t>Section R.8</a:t>
            </a:r>
            <a:endParaRPr lang="en-GB" altLang="en-US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73CE5FC3-8564-436D-B7C4-16228B8689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1989138"/>
            <a:ext cx="817447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algn="l" rtl="0" eaLnBrk="0" fontAlgn="base" hangingPunct="0">
              <a:spcBef>
                <a:spcPct val="40000"/>
              </a:spcBef>
              <a:spcAft>
                <a:spcPct val="0"/>
              </a:spcAft>
              <a:defRPr sz="4200" b="0">
                <a:solidFill>
                  <a:srgbClr val="0B308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40000"/>
              </a:spcBef>
              <a:spcAft>
                <a:spcPct val="0"/>
              </a:spcAft>
              <a:defRPr sz="4800">
                <a:solidFill>
                  <a:srgbClr val="0B3081"/>
                </a:solidFill>
                <a:latin typeface="Arial" panose="020B0604020202020204" pitchFamily="34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4000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Verdana" charset="0"/>
                <a:ea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4800" b="1" i="1" dirty="0">
                <a:latin typeface="+mn-lt"/>
              </a:rPr>
              <a:t>n</a:t>
            </a:r>
            <a:r>
              <a:rPr lang="en-US" sz="4800" b="1" dirty="0"/>
              <a:t>th Roots; Rational Exponents</a:t>
            </a:r>
            <a:endParaRPr lang="en-GB" altLang="en-US" sz="4800" kern="0" dirty="0"/>
          </a:p>
        </p:txBody>
      </p:sp>
    </p:spTree>
    <p:extLst>
      <p:ext uri="{BB962C8B-B14F-4D97-AF65-F5344CB8AC3E}">
        <p14:creationId xmlns:p14="http://schemas.microsoft.com/office/powerpoint/2010/main" val="63442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AB14A-9299-4351-9B26-38BA0B07C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sz="3200" b="1" dirty="0"/>
              <a:t>Example 7:</a:t>
            </a:r>
            <a:r>
              <a:rPr lang="en-US" sz="3200" dirty="0"/>
              <a:t> Writing Expressions Containing Fractional Exponents as Radicals</a:t>
            </a:r>
            <a:endParaRPr lang="en-US" sz="1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A3ECE-E266-404A-A30A-907BAF744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</a:t>
            </a:r>
          </a:p>
          <a:p>
            <a:endParaRPr lang="en-US" dirty="0"/>
          </a:p>
          <a:p>
            <a:r>
              <a:rPr lang="en-US" dirty="0"/>
              <a:t>b)</a:t>
            </a:r>
          </a:p>
          <a:p>
            <a:endParaRPr lang="en-US" dirty="0"/>
          </a:p>
          <a:p>
            <a:r>
              <a:rPr lang="en-US" dirty="0"/>
              <a:t>c)</a:t>
            </a:r>
          </a:p>
          <a:p>
            <a:endParaRPr lang="en-US" dirty="0"/>
          </a:p>
          <a:p>
            <a:r>
              <a:rPr lang="en-US" dirty="0"/>
              <a:t>d)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62E366B-4C16-45EF-8408-3D1C13427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3006081"/>
              </p:ext>
            </p:extLst>
          </p:nvPr>
        </p:nvGraphicFramePr>
        <p:xfrm>
          <a:off x="919717" y="1517724"/>
          <a:ext cx="457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36" name="Equation" r:id="rId3" imgW="457200" imgH="380880" progId="Equation.DSMT4">
                  <p:embed/>
                </p:oleObj>
              </mc:Choice>
              <mc:Fallback>
                <p:oleObj name="Equation" r:id="rId3" imgW="4572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9717" y="1517724"/>
                        <a:ext cx="457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3557F17-9A17-4BA8-B187-1BCAE83465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3854934"/>
              </p:ext>
            </p:extLst>
          </p:nvPr>
        </p:nvGraphicFramePr>
        <p:xfrm>
          <a:off x="919717" y="2489200"/>
          <a:ext cx="6096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37" name="Equation" r:id="rId5" imgW="609480" imgH="368280" progId="Equation.DSMT4">
                  <p:embed/>
                </p:oleObj>
              </mc:Choice>
              <mc:Fallback>
                <p:oleObj name="Equation" r:id="rId5" imgW="609480" imgH="3682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62E366B-4C16-45EF-8408-3D1C134279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9717" y="2489200"/>
                        <a:ext cx="6096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8284CCC-7AA2-4A4E-BC74-8DD97B939E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194687"/>
              </p:ext>
            </p:extLst>
          </p:nvPr>
        </p:nvGraphicFramePr>
        <p:xfrm>
          <a:off x="919717" y="3543301"/>
          <a:ext cx="9017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38" name="Equation" r:id="rId7" imgW="901440" imgH="457200" progId="Equation.DSMT4">
                  <p:embed/>
                </p:oleObj>
              </mc:Choice>
              <mc:Fallback>
                <p:oleObj name="Equation" r:id="rId7" imgW="901440" imgH="457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3557F17-9A17-4BA8-B187-1BCAE83465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9717" y="3543301"/>
                        <a:ext cx="9017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A13B25F-2F90-4A15-8484-29C42BA311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0288568"/>
              </p:ext>
            </p:extLst>
          </p:nvPr>
        </p:nvGraphicFramePr>
        <p:xfrm>
          <a:off x="919717" y="4541580"/>
          <a:ext cx="622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39" name="Equation" r:id="rId9" imgW="622080" imgH="380880" progId="Equation.DSMT4">
                  <p:embed/>
                </p:oleObj>
              </mc:Choice>
              <mc:Fallback>
                <p:oleObj name="Equation" r:id="rId9" imgW="622080" imgH="380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8284CCC-7AA2-4A4E-BC74-8DD97B939E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19717" y="4541580"/>
                        <a:ext cx="622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C650DA8-7866-4AD0-938B-5923F37A19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9356041"/>
              </p:ext>
            </p:extLst>
          </p:nvPr>
        </p:nvGraphicFramePr>
        <p:xfrm>
          <a:off x="1528556" y="1467402"/>
          <a:ext cx="749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40" name="Equation" r:id="rId11" imgW="749160" imgH="444240" progId="Equation.DSMT4">
                  <p:embed/>
                </p:oleObj>
              </mc:Choice>
              <mc:Fallback>
                <p:oleObj name="Equation" r:id="rId11" imgW="74916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528556" y="1467402"/>
                        <a:ext cx="749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6866DED-E0ED-4A3A-B622-76FD1C5C09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5664304"/>
              </p:ext>
            </p:extLst>
          </p:nvPr>
        </p:nvGraphicFramePr>
        <p:xfrm>
          <a:off x="2351847" y="1565420"/>
          <a:ext cx="4699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41" name="Equation" r:id="rId13" imgW="469800" imgH="317160" progId="Equation.DSMT4">
                  <p:embed/>
                </p:oleObj>
              </mc:Choice>
              <mc:Fallback>
                <p:oleObj name="Equation" r:id="rId13" imgW="469800" imgH="3171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C650DA8-7866-4AD0-938B-5923F37A19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351847" y="1565420"/>
                        <a:ext cx="4699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01BF330-939F-4B9B-9920-A54BE8D65B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9952134"/>
              </p:ext>
            </p:extLst>
          </p:nvPr>
        </p:nvGraphicFramePr>
        <p:xfrm>
          <a:off x="1661077" y="2449444"/>
          <a:ext cx="901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42" name="Equation" r:id="rId15" imgW="901440" imgH="444240" progId="Equation.DSMT4">
                  <p:embed/>
                </p:oleObj>
              </mc:Choice>
              <mc:Fallback>
                <p:oleObj name="Equation" r:id="rId15" imgW="901440" imgH="4442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C650DA8-7866-4AD0-938B-5923F37A19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661077" y="2449444"/>
                        <a:ext cx="901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855DF92-B1AF-47D8-B25D-30CA1A9FA0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8045298"/>
              </p:ext>
            </p:extLst>
          </p:nvPr>
        </p:nvGraphicFramePr>
        <p:xfrm>
          <a:off x="2681231" y="2449443"/>
          <a:ext cx="927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43" name="Equation" r:id="rId17" imgW="927000" imgH="444240" progId="Equation.DSMT4">
                  <p:embed/>
                </p:oleObj>
              </mc:Choice>
              <mc:Fallback>
                <p:oleObj name="Equation" r:id="rId17" imgW="927000" imgH="4442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6866DED-E0ED-4A3A-B622-76FD1C5C09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681231" y="2449443"/>
                        <a:ext cx="927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CD0CD04-3456-47B7-A6CB-EC3DC4DBED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6697489"/>
              </p:ext>
            </p:extLst>
          </p:nvPr>
        </p:nvGraphicFramePr>
        <p:xfrm>
          <a:off x="1952625" y="3524250"/>
          <a:ext cx="952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44" name="Equation" r:id="rId19" imgW="952200" imgH="444240" progId="Equation.DSMT4">
                  <p:embed/>
                </p:oleObj>
              </mc:Choice>
              <mc:Fallback>
                <p:oleObj name="Equation" r:id="rId19" imgW="952200" imgH="4442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C650DA8-7866-4AD0-938B-5923F37A19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952625" y="3524250"/>
                        <a:ext cx="952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C4D6AB46-0293-4177-882F-187A11A1EE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717214"/>
              </p:ext>
            </p:extLst>
          </p:nvPr>
        </p:nvGraphicFramePr>
        <p:xfrm>
          <a:off x="3035762" y="3607352"/>
          <a:ext cx="685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45" name="Equation" r:id="rId21" imgW="685800" imgH="304560" progId="Equation.DSMT4">
                  <p:embed/>
                </p:oleObj>
              </mc:Choice>
              <mc:Fallback>
                <p:oleObj name="Equation" r:id="rId21" imgW="685800" imgH="3045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CD0CD04-3456-47B7-A6CB-EC3DC4DBED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035762" y="3607352"/>
                        <a:ext cx="685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74315BD-BDB8-4782-8155-5A9170C3D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864296"/>
              </p:ext>
            </p:extLst>
          </p:nvPr>
        </p:nvGraphicFramePr>
        <p:xfrm>
          <a:off x="1647273" y="4526665"/>
          <a:ext cx="927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46" name="Equation" r:id="rId23" imgW="927000" imgH="444240" progId="Equation.DSMT4">
                  <p:embed/>
                </p:oleObj>
              </mc:Choice>
              <mc:Fallback>
                <p:oleObj name="Equation" r:id="rId23" imgW="927000" imgH="4442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CD0CD04-3456-47B7-A6CB-EC3DC4DBED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647273" y="4526665"/>
                        <a:ext cx="927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3D4BD373-7459-49FF-BC16-F1803A6A0E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8178377"/>
              </p:ext>
            </p:extLst>
          </p:nvPr>
        </p:nvGraphicFramePr>
        <p:xfrm>
          <a:off x="2704458" y="4509830"/>
          <a:ext cx="927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0347" name="Equation" r:id="rId25" imgW="927000" imgH="444240" progId="Equation.DSMT4">
                  <p:embed/>
                </p:oleObj>
              </mc:Choice>
              <mc:Fallback>
                <p:oleObj name="Equation" r:id="rId25" imgW="927000" imgH="44424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574315BD-BDB8-4782-8155-5A9170C3D8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704458" y="4509830"/>
                        <a:ext cx="927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6147957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3232740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endParaRPr lang="en-US" b="1" dirty="0">
              <a:latin typeface="+mj-lt"/>
            </a:endParaRPr>
          </a:p>
          <a:p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is a real number and </a:t>
            </a:r>
            <a:r>
              <a:rPr lang="en-US" i="1" dirty="0">
                <a:latin typeface="+mn-lt"/>
              </a:rPr>
              <a:t>m</a:t>
            </a:r>
            <a:r>
              <a:rPr lang="en-US" dirty="0">
                <a:latin typeface="+mj-lt"/>
              </a:rPr>
              <a:t> and </a:t>
            </a:r>
            <a:r>
              <a:rPr lang="en-US" i="1" dirty="0">
                <a:latin typeface="+mn-lt"/>
              </a:rPr>
              <a:t>n</a:t>
            </a:r>
            <a:r>
              <a:rPr lang="en-US" dirty="0">
                <a:latin typeface="+mj-lt"/>
              </a:rPr>
              <a:t> are integers containing no common factors, with </a:t>
            </a:r>
            <a:r>
              <a:rPr lang="en-US" i="1" dirty="0">
                <a:latin typeface="+mn-lt"/>
              </a:rPr>
              <a:t>n</a:t>
            </a:r>
            <a:r>
              <a:rPr lang="en-US" dirty="0">
                <a:latin typeface="+mn-lt"/>
              </a:rPr>
              <a:t> ≥ 2, </a:t>
            </a:r>
            <a:r>
              <a:rPr lang="en-US" dirty="0">
                <a:latin typeface="+mj-lt"/>
              </a:rPr>
              <a:t>then</a:t>
            </a:r>
          </a:p>
          <a:p>
            <a:endParaRPr lang="en-US" dirty="0">
              <a:latin typeface="+mj-lt"/>
            </a:endParaRP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provided       exists.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95D846A-2BF1-4E61-9B66-7DB3758B79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575891"/>
              </p:ext>
            </p:extLst>
          </p:nvPr>
        </p:nvGraphicFramePr>
        <p:xfrm>
          <a:off x="3140075" y="2953197"/>
          <a:ext cx="285750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98" name="Equation" r:id="rId3" imgW="2857320" imgH="545760" progId="Equation.DSMT4">
                  <p:embed/>
                </p:oleObj>
              </mc:Choice>
              <mc:Fallback>
                <p:oleObj name="Equation" r:id="rId3" imgW="2857320" imgH="5457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95D846A-2BF1-4E61-9B66-7DB3758B795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40075" y="2953197"/>
                        <a:ext cx="2857500" cy="54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4342865-DEB0-4257-952A-FBA726F119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348924"/>
              </p:ext>
            </p:extLst>
          </p:nvPr>
        </p:nvGraphicFramePr>
        <p:xfrm>
          <a:off x="400050" y="412750"/>
          <a:ext cx="7239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199" name="Equation" r:id="rId5" imgW="723600" imgH="482400" progId="Equation.DSMT4">
                  <p:embed/>
                </p:oleObj>
              </mc:Choice>
              <mc:Fallback>
                <p:oleObj name="Equation" r:id="rId5" imgW="723600" imgH="4824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4342865-DEB0-4257-952A-FBA726F119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00050" y="412750"/>
                        <a:ext cx="7239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3C77CBC-4D98-4256-A905-B62FB8193B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181962"/>
              </p:ext>
            </p:extLst>
          </p:nvPr>
        </p:nvGraphicFramePr>
        <p:xfrm>
          <a:off x="2895600" y="1595438"/>
          <a:ext cx="609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200" name="Equation" r:id="rId7" imgW="609480" imgH="380880" progId="Equation.DSMT4">
                  <p:embed/>
                </p:oleObj>
              </mc:Choice>
              <mc:Fallback>
                <p:oleObj name="Equation" r:id="rId7" imgW="609480" imgH="38088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3C77CBC-4D98-4256-A905-B62FB8193B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95600" y="1595438"/>
                        <a:ext cx="6096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0372D6E-7AA3-4F8F-8132-B4538E80AB4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107464"/>
              </p:ext>
            </p:extLst>
          </p:nvPr>
        </p:nvGraphicFramePr>
        <p:xfrm>
          <a:off x="2187209" y="3652867"/>
          <a:ext cx="4953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1201" name="Equation" r:id="rId9" imgW="495000" imgH="444240" progId="Equation.DSMT4">
                  <p:embed/>
                </p:oleObj>
              </mc:Choice>
              <mc:Fallback>
                <p:oleObj name="Equation" r:id="rId9" imgW="495000" imgH="44424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0372D6E-7AA3-4F8F-8132-B4538E80AB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87209" y="3652867"/>
                        <a:ext cx="4953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345040"/>
      </p:ext>
    </p:extLst>
  </p:cSld>
  <p:clrMapOvr>
    <a:masterClrMapping/>
  </p:clrMapOvr>
  <p:transition>
    <p:pull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AB14A-9299-4351-9B26-38BA0B07C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885" y="152402"/>
            <a:ext cx="8349916" cy="1046425"/>
          </a:xfrm>
        </p:spPr>
        <p:txBody>
          <a:bodyPr/>
          <a:lstStyle/>
          <a:p>
            <a:r>
              <a:rPr lang="en-US" b="1" dirty="0"/>
              <a:t>Example 8:</a:t>
            </a:r>
            <a:r>
              <a:rPr lang="en-US" dirty="0"/>
              <a:t> Simplifying Expressions With Rational Exponents</a:t>
            </a:r>
            <a:endParaRPr lang="en-US" sz="20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A3ECE-E266-404A-A30A-907BAF744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a)</a:t>
            </a:r>
          </a:p>
          <a:p>
            <a:endParaRPr lang="en-US" dirty="0"/>
          </a:p>
          <a:p>
            <a:r>
              <a:rPr lang="en-US" dirty="0"/>
              <a:t>b)</a:t>
            </a:r>
          </a:p>
          <a:p>
            <a:endParaRPr lang="en-US" dirty="0"/>
          </a:p>
          <a:p>
            <a:r>
              <a:rPr lang="en-US" dirty="0"/>
              <a:t>c)</a:t>
            </a:r>
          </a:p>
          <a:p>
            <a:endParaRPr lang="en-US" dirty="0"/>
          </a:p>
          <a:p>
            <a:r>
              <a:rPr lang="en-US" dirty="0"/>
              <a:t>d)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62E366B-4C16-45EF-8408-3D1C134279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7927051"/>
              </p:ext>
            </p:extLst>
          </p:nvPr>
        </p:nvGraphicFramePr>
        <p:xfrm>
          <a:off x="900113" y="1517650"/>
          <a:ext cx="4953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44" name="Equation" r:id="rId3" imgW="495000" imgH="380880" progId="Equation.DSMT4">
                  <p:embed/>
                </p:oleObj>
              </mc:Choice>
              <mc:Fallback>
                <p:oleObj name="Equation" r:id="rId3" imgW="495000" imgH="3808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662E366B-4C16-45EF-8408-3D1C134279B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0113" y="1517650"/>
                        <a:ext cx="4953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3557F17-9A17-4BA8-B187-1BCAE83465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9666347"/>
              </p:ext>
            </p:extLst>
          </p:nvPr>
        </p:nvGraphicFramePr>
        <p:xfrm>
          <a:off x="919717" y="2467123"/>
          <a:ext cx="11430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45" name="Equation" r:id="rId5" imgW="1143000" imgH="469800" progId="Equation.DSMT4">
                  <p:embed/>
                </p:oleObj>
              </mc:Choice>
              <mc:Fallback>
                <p:oleObj name="Equation" r:id="rId5" imgW="1143000" imgH="4698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3557F17-9A17-4BA8-B187-1BCAE83465E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19717" y="2467123"/>
                        <a:ext cx="11430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8284CCC-7AA2-4A4E-BC74-8DD97B939E8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2849156"/>
              </p:ext>
            </p:extLst>
          </p:nvPr>
        </p:nvGraphicFramePr>
        <p:xfrm>
          <a:off x="919717" y="3553212"/>
          <a:ext cx="10160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46" name="Equation" r:id="rId7" imgW="1015920" imgH="457200" progId="Equation.DSMT4">
                  <p:embed/>
                </p:oleObj>
              </mc:Choice>
              <mc:Fallback>
                <p:oleObj name="Equation" r:id="rId7" imgW="1015920" imgH="457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8284CCC-7AA2-4A4E-BC74-8DD97B939E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9717" y="3553212"/>
                        <a:ext cx="10160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A13B25F-2F90-4A15-8484-29C42BA311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320558"/>
              </p:ext>
            </p:extLst>
          </p:nvPr>
        </p:nvGraphicFramePr>
        <p:xfrm>
          <a:off x="949917" y="4573330"/>
          <a:ext cx="7239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47" name="Equation" r:id="rId9" imgW="723600" imgH="380880" progId="Equation.DSMT4">
                  <p:embed/>
                </p:oleObj>
              </mc:Choice>
              <mc:Fallback>
                <p:oleObj name="Equation" r:id="rId9" imgW="723600" imgH="3808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A13B25F-2F90-4A15-8484-29C42BA311C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49917" y="4573330"/>
                        <a:ext cx="7239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C650DA8-7866-4AD0-938B-5923F37A19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93519"/>
              </p:ext>
            </p:extLst>
          </p:nvPr>
        </p:nvGraphicFramePr>
        <p:xfrm>
          <a:off x="1422025" y="1436132"/>
          <a:ext cx="11049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48" name="Equation" r:id="rId11" imgW="1104840" imgH="495000" progId="Equation.DSMT4">
                  <p:embed/>
                </p:oleObj>
              </mc:Choice>
              <mc:Fallback>
                <p:oleObj name="Equation" r:id="rId11" imgW="1104840" imgH="4950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C650DA8-7866-4AD0-938B-5923F37A192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22025" y="1436132"/>
                        <a:ext cx="11049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6866DED-E0ED-4A3A-B622-76FD1C5C09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3783432"/>
              </p:ext>
            </p:extLst>
          </p:nvPr>
        </p:nvGraphicFramePr>
        <p:xfrm>
          <a:off x="2589599" y="1477893"/>
          <a:ext cx="5842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49" name="Equation" r:id="rId13" imgW="583920" imgH="380880" progId="Equation.DSMT4">
                  <p:embed/>
                </p:oleObj>
              </mc:Choice>
              <mc:Fallback>
                <p:oleObj name="Equation" r:id="rId13" imgW="583920" imgH="3808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6866DED-E0ED-4A3A-B622-76FD1C5C09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589599" y="1477893"/>
                        <a:ext cx="5842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01BF330-939F-4B9B-9920-A54BE8D65B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3576930"/>
              </p:ext>
            </p:extLst>
          </p:nvPr>
        </p:nvGraphicFramePr>
        <p:xfrm>
          <a:off x="2152438" y="2381417"/>
          <a:ext cx="1536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0" name="Equation" r:id="rId15" imgW="1536480" imgH="571320" progId="Equation.DSMT4">
                  <p:embed/>
                </p:oleObj>
              </mc:Choice>
              <mc:Fallback>
                <p:oleObj name="Equation" r:id="rId15" imgW="1536480" imgH="57132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001BF330-939F-4B9B-9920-A54BE8D65B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152438" y="2381417"/>
                        <a:ext cx="15367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855DF92-B1AF-47D8-B25D-30CA1A9FA0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4977142"/>
              </p:ext>
            </p:extLst>
          </p:nvPr>
        </p:nvGraphicFramePr>
        <p:xfrm>
          <a:off x="3727736" y="2453871"/>
          <a:ext cx="10668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1" name="Equation" r:id="rId17" imgW="1066680" imgH="469800" progId="Equation.DSMT4">
                  <p:embed/>
                </p:oleObj>
              </mc:Choice>
              <mc:Fallback>
                <p:oleObj name="Equation" r:id="rId17" imgW="1066680" imgH="4698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855DF92-B1AF-47D8-B25D-30CA1A9FA0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27736" y="2453871"/>
                        <a:ext cx="10668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DCD0CD04-3456-47B7-A6CB-EC3DC4DBED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3047333"/>
              </p:ext>
            </p:extLst>
          </p:nvPr>
        </p:nvGraphicFramePr>
        <p:xfrm>
          <a:off x="2046420" y="3426850"/>
          <a:ext cx="14224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2" name="Equation" r:id="rId19" imgW="1422360" imgH="571320" progId="Equation.DSMT4">
                  <p:embed/>
                </p:oleObj>
              </mc:Choice>
              <mc:Fallback>
                <p:oleObj name="Equation" r:id="rId19" imgW="1422360" imgH="57132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DCD0CD04-3456-47B7-A6CB-EC3DC4DBED0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046420" y="3426850"/>
                        <a:ext cx="14224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C4D6AB46-0293-4177-882F-187A11A1EE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534994"/>
              </p:ext>
            </p:extLst>
          </p:nvPr>
        </p:nvGraphicFramePr>
        <p:xfrm>
          <a:off x="3542540" y="3571158"/>
          <a:ext cx="723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3" name="Equation" r:id="rId21" imgW="723600" imgH="368280" progId="Equation.DSMT4">
                  <p:embed/>
                </p:oleObj>
              </mc:Choice>
              <mc:Fallback>
                <p:oleObj name="Equation" r:id="rId21" imgW="723600" imgH="3682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C4D6AB46-0293-4177-882F-187A11A1EE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42540" y="3571158"/>
                        <a:ext cx="7239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74315BD-BDB8-4782-8155-5A9170C3D8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2140662"/>
              </p:ext>
            </p:extLst>
          </p:nvPr>
        </p:nvGraphicFramePr>
        <p:xfrm>
          <a:off x="1842952" y="4580785"/>
          <a:ext cx="927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4" name="Equation" r:id="rId23" imgW="927000" imgH="380880" progId="Equation.DSMT4">
                  <p:embed/>
                </p:oleObj>
              </mc:Choice>
              <mc:Fallback>
                <p:oleObj name="Equation" r:id="rId23" imgW="927000" imgH="38088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574315BD-BDB8-4782-8155-5A9170C3D8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1842952" y="4580785"/>
                        <a:ext cx="9271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3D4BD373-7459-49FF-BC16-F1803A6A0E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5023501"/>
              </p:ext>
            </p:extLst>
          </p:nvPr>
        </p:nvGraphicFramePr>
        <p:xfrm>
          <a:off x="2822747" y="4459031"/>
          <a:ext cx="12827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5" name="Equation" r:id="rId25" imgW="1282680" imgH="571320" progId="Equation.DSMT4">
                  <p:embed/>
                </p:oleObj>
              </mc:Choice>
              <mc:Fallback>
                <p:oleObj name="Equation" r:id="rId25" imgW="1282680" imgH="57132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3D4BD373-7459-49FF-BC16-F1803A6A0E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822747" y="4459031"/>
                        <a:ext cx="12827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1F759C94-629B-4AA6-942D-75E9BCA0F14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407469"/>
              </p:ext>
            </p:extLst>
          </p:nvPr>
        </p:nvGraphicFramePr>
        <p:xfrm>
          <a:off x="3223219" y="1562652"/>
          <a:ext cx="673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6" name="Equation" r:id="rId27" imgW="672840" imgH="317160" progId="Equation.DSMT4">
                  <p:embed/>
                </p:oleObj>
              </mc:Choice>
              <mc:Fallback>
                <p:oleObj name="Equation" r:id="rId27" imgW="672840" imgH="31716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56866DED-E0ED-4A3A-B622-76FD1C5C09D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3223219" y="1562652"/>
                        <a:ext cx="673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BA942424-13F4-4DD3-8078-CFAA719B6BF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195736"/>
              </p:ext>
            </p:extLst>
          </p:nvPr>
        </p:nvGraphicFramePr>
        <p:xfrm>
          <a:off x="4886144" y="2617093"/>
          <a:ext cx="6223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7" name="Equation" r:id="rId29" imgW="622080" imgH="317160" progId="Equation.DSMT4">
                  <p:embed/>
                </p:oleObj>
              </mc:Choice>
              <mc:Fallback>
                <p:oleObj name="Equation" r:id="rId29" imgW="622080" imgH="3171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855DF92-B1AF-47D8-B25D-30CA1A9FA0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4886144" y="2617093"/>
                        <a:ext cx="6223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2D4D1C8A-FFF7-49FB-B961-C52DCD39DC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685549"/>
              </p:ext>
            </p:extLst>
          </p:nvPr>
        </p:nvGraphicFramePr>
        <p:xfrm>
          <a:off x="4353414" y="3379956"/>
          <a:ext cx="533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8" name="Equation" r:id="rId31" imgW="533160" imgH="774360" progId="Equation.DSMT4">
                  <p:embed/>
                </p:oleObj>
              </mc:Choice>
              <mc:Fallback>
                <p:oleObj name="Equation" r:id="rId31" imgW="533160" imgH="77436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C4D6AB46-0293-4177-882F-187A11A1EE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2"/>
                      <a:stretch>
                        <a:fillRect/>
                      </a:stretch>
                    </p:blipFill>
                    <p:spPr>
                      <a:xfrm>
                        <a:off x="4353414" y="3379956"/>
                        <a:ext cx="533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>
            <a:extLst>
              <a:ext uri="{FF2B5EF4-FFF2-40B4-BE49-F238E27FC236}">
                <a16:creationId xmlns:a16="http://schemas.microsoft.com/office/drawing/2014/main" id="{63B80E6D-B5DB-4221-8B3C-EBB9FF0A0E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950027"/>
              </p:ext>
            </p:extLst>
          </p:nvPr>
        </p:nvGraphicFramePr>
        <p:xfrm>
          <a:off x="4211150" y="4560631"/>
          <a:ext cx="5969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59" name="Equation" r:id="rId33" imgW="596880" imgH="368280" progId="Equation.DSMT4">
                  <p:embed/>
                </p:oleObj>
              </mc:Choice>
              <mc:Fallback>
                <p:oleObj name="Equation" r:id="rId33" imgW="596880" imgH="36828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3D4BD373-7459-49FF-BC16-F1803A6A0E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4211150" y="4560631"/>
                        <a:ext cx="596900" cy="36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415B6C6A-26C7-452C-AA81-A77D3209F9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143524"/>
              </p:ext>
            </p:extLst>
          </p:nvPr>
        </p:nvGraphicFramePr>
        <p:xfrm>
          <a:off x="4940258" y="4625787"/>
          <a:ext cx="67310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2460" name="Equation" r:id="rId35" imgW="672840" imgH="317160" progId="Equation.DSMT4">
                  <p:embed/>
                </p:oleObj>
              </mc:Choice>
              <mc:Fallback>
                <p:oleObj name="Equation" r:id="rId35" imgW="672840" imgH="317160" progId="Equation.DSMT4">
                  <p:embed/>
                  <p:pic>
                    <p:nvPicPr>
                      <p:cNvPr id="20" name="Object 19">
                        <a:extLst>
                          <a:ext uri="{FF2B5EF4-FFF2-40B4-BE49-F238E27FC236}">
                            <a16:creationId xmlns:a16="http://schemas.microsoft.com/office/drawing/2014/main" id="{63B80E6D-B5DB-4221-8B3C-EBB9FF0A0E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940258" y="4625787"/>
                        <a:ext cx="673100" cy="31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2517889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0CB92-FCCD-4A0C-A092-E2C3009A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Simplifying Expressions With Rational Exponents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3E0C6-0820-4E53-8BF9-AA455615F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Simplify each expression. Express your answer so that only positive exponents occur. Assume that the variables are positive.</a:t>
            </a:r>
          </a:p>
          <a:p>
            <a:r>
              <a:rPr lang="en-US" dirty="0"/>
              <a:t>a)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18EB9C7-1C14-4554-9625-498F92FCF1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899115"/>
              </p:ext>
            </p:extLst>
          </p:nvPr>
        </p:nvGraphicFramePr>
        <p:xfrm>
          <a:off x="890588" y="2771775"/>
          <a:ext cx="21336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86" name="Equation" r:id="rId3" imgW="2133360" imgH="583920" progId="Equation.DSMT4">
                  <p:embed/>
                </p:oleObj>
              </mc:Choice>
              <mc:Fallback>
                <p:oleObj name="Equation" r:id="rId3" imgW="2133360" imgH="583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0588" y="2771775"/>
                        <a:ext cx="21336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7DB1424-1618-41B7-8D65-0520D42711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133467"/>
              </p:ext>
            </p:extLst>
          </p:nvPr>
        </p:nvGraphicFramePr>
        <p:xfrm>
          <a:off x="3257550" y="2771775"/>
          <a:ext cx="30734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87" name="Equation" r:id="rId5" imgW="3073320" imgH="583920" progId="Equation.DSMT4">
                  <p:embed/>
                </p:oleObj>
              </mc:Choice>
              <mc:Fallback>
                <p:oleObj name="Equation" r:id="rId5" imgW="3073320" imgH="58392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18EB9C7-1C14-4554-9625-498F92FCF1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7550" y="2771775"/>
                        <a:ext cx="3073400" cy="58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ADD1F39-7370-455F-B387-917A7AEBC0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8328256"/>
              </p:ext>
            </p:extLst>
          </p:nvPr>
        </p:nvGraphicFramePr>
        <p:xfrm>
          <a:off x="3257550" y="3502025"/>
          <a:ext cx="2501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88" name="Equation" r:id="rId7" imgW="2501640" imgH="457200" progId="Equation.DSMT4">
                  <p:embed/>
                </p:oleObj>
              </mc:Choice>
              <mc:Fallback>
                <p:oleObj name="Equation" r:id="rId7" imgW="2501640" imgH="4572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7DB1424-1618-41B7-8D65-0520D42711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57550" y="3502025"/>
                        <a:ext cx="25019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713AD75-3994-4A95-BF37-93F03A7F37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0202794"/>
              </p:ext>
            </p:extLst>
          </p:nvPr>
        </p:nvGraphicFramePr>
        <p:xfrm>
          <a:off x="3257550" y="4105275"/>
          <a:ext cx="2501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89" name="Equation" r:id="rId9" imgW="2501640" imgH="457200" progId="Equation.DSMT4">
                  <p:embed/>
                </p:oleObj>
              </mc:Choice>
              <mc:Fallback>
                <p:oleObj name="Equation" r:id="rId9" imgW="2501640" imgH="457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ADD1F39-7370-455F-B387-917A7AEBC0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57550" y="4105275"/>
                        <a:ext cx="25019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88A416B-2B77-4FB6-8851-F94A22F0F2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7786422"/>
              </p:ext>
            </p:extLst>
          </p:nvPr>
        </p:nvGraphicFramePr>
        <p:xfrm>
          <a:off x="3257550" y="4701272"/>
          <a:ext cx="1612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90" name="Equation" r:id="rId11" imgW="1612800" imgH="457200" progId="Equation.DSMT4">
                  <p:embed/>
                </p:oleObj>
              </mc:Choice>
              <mc:Fallback>
                <p:oleObj name="Equation" r:id="rId11" imgW="1612800" imgH="4572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713AD75-3994-4A95-BF37-93F03A7F37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57550" y="4701272"/>
                        <a:ext cx="16129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58C49587-22BA-4CE1-B7A8-B881793B41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483088"/>
              </p:ext>
            </p:extLst>
          </p:nvPr>
        </p:nvGraphicFramePr>
        <p:xfrm>
          <a:off x="3257550" y="5328569"/>
          <a:ext cx="9017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91" name="Equation" r:id="rId13" imgW="901440" imgH="952200" progId="Equation.DSMT4">
                  <p:embed/>
                </p:oleObj>
              </mc:Choice>
              <mc:Fallback>
                <p:oleObj name="Equation" r:id="rId13" imgW="901440" imgH="9522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88A416B-2B77-4FB6-8851-F94A22F0F25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257550" y="5328569"/>
                        <a:ext cx="9017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CBC6EC81-448D-4EAA-94B0-5ED867A7B6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203616"/>
              </p:ext>
            </p:extLst>
          </p:nvPr>
        </p:nvGraphicFramePr>
        <p:xfrm>
          <a:off x="6644860" y="2901057"/>
          <a:ext cx="1320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92" name="Equation" r:id="rId15" imgW="1320480" imgH="342720" progId="Equation.DSMT4">
                  <p:embed/>
                </p:oleObj>
              </mc:Choice>
              <mc:Fallback>
                <p:oleObj name="Equation" r:id="rId15" imgW="1320480" imgH="342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644860" y="2901057"/>
                        <a:ext cx="1320800" cy="342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CF250764-2F79-45D8-A0E2-0E0F576817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0352251"/>
              </p:ext>
            </p:extLst>
          </p:nvPr>
        </p:nvGraphicFramePr>
        <p:xfrm>
          <a:off x="6644860" y="3515415"/>
          <a:ext cx="12192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93" name="Equation" r:id="rId17" imgW="1218960" imgH="393480" progId="Equation.DSMT4">
                  <p:embed/>
                </p:oleObj>
              </mc:Choice>
              <mc:Fallback>
                <p:oleObj name="Equation" r:id="rId17" imgW="1218960" imgH="39348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CBC6EC81-448D-4EAA-94B0-5ED867A7B60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644860" y="3515415"/>
                        <a:ext cx="12192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C81200F3-AC81-4404-9A3F-46A8EA8E39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956421"/>
              </p:ext>
            </p:extLst>
          </p:nvPr>
        </p:nvGraphicFramePr>
        <p:xfrm>
          <a:off x="6644860" y="4770845"/>
          <a:ext cx="13970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94" name="Equation" r:id="rId19" imgW="1396800" imgH="291960" progId="Equation.DSMT4">
                  <p:embed/>
                </p:oleObj>
              </mc:Choice>
              <mc:Fallback>
                <p:oleObj name="Equation" r:id="rId19" imgW="1396800" imgH="2919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CF250764-2F79-45D8-A0E2-0E0F576817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644860" y="4770845"/>
                        <a:ext cx="1397000" cy="292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F74A27B8-FB6F-4DF2-A7CE-5D3F5302C4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5462170"/>
              </p:ext>
            </p:extLst>
          </p:nvPr>
        </p:nvGraphicFramePr>
        <p:xfrm>
          <a:off x="6644860" y="5457502"/>
          <a:ext cx="9398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3295" name="Equation" r:id="rId21" imgW="939600" imgH="634680" progId="Equation.DSMT4">
                  <p:embed/>
                </p:oleObj>
              </mc:Choice>
              <mc:Fallback>
                <p:oleObj name="Equation" r:id="rId21" imgW="939600" imgH="63468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C81200F3-AC81-4404-9A3F-46A8EA8E39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6644860" y="5457502"/>
                        <a:ext cx="9398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86935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0CB92-FCCD-4A0C-A092-E2C3009A0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9: </a:t>
            </a:r>
            <a:r>
              <a:rPr lang="en-US" dirty="0"/>
              <a:t>Simplifying Expressions With Rational Exponents </a:t>
            </a:r>
            <a:r>
              <a:rPr lang="en-US" sz="1800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3E0C6-0820-4E53-8BF9-AA455615F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dirty="0"/>
              <a:t>b)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en-US" dirty="0"/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en-US" dirty="0"/>
              <a:t>c)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E18EB9C7-1C14-4554-9625-498F92FCF1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79550"/>
              </p:ext>
            </p:extLst>
          </p:nvPr>
        </p:nvGraphicFramePr>
        <p:xfrm>
          <a:off x="826260" y="1367790"/>
          <a:ext cx="13081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92" name="Equation" r:id="rId3" imgW="1307880" imgH="1079280" progId="Equation.DSMT4">
                  <p:embed/>
                </p:oleObj>
              </mc:Choice>
              <mc:Fallback>
                <p:oleObj name="Equation" r:id="rId3" imgW="1307880" imgH="10792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18EB9C7-1C14-4554-9625-498F92FCF1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6260" y="1367790"/>
                        <a:ext cx="13081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7DB1424-1618-41B7-8D65-0520D42711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381677"/>
              </p:ext>
            </p:extLst>
          </p:nvPr>
        </p:nvGraphicFramePr>
        <p:xfrm>
          <a:off x="2137740" y="1369429"/>
          <a:ext cx="14732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93" name="Equation" r:id="rId5" imgW="1473120" imgH="1002960" progId="Equation.DSMT4">
                  <p:embed/>
                </p:oleObj>
              </mc:Choice>
              <mc:Fallback>
                <p:oleObj name="Equation" r:id="rId5" imgW="1473120" imgH="10029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7DB1424-1618-41B7-8D65-0520D42711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7740" y="1369429"/>
                        <a:ext cx="14732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2ADD1F39-7370-455F-B387-917A7AEBC0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2749864"/>
              </p:ext>
            </p:extLst>
          </p:nvPr>
        </p:nvGraphicFramePr>
        <p:xfrm>
          <a:off x="3655671" y="1312279"/>
          <a:ext cx="1422400" cy="111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94" name="Equation" r:id="rId7" imgW="1422360" imgH="1117440" progId="Equation.DSMT4">
                  <p:embed/>
                </p:oleObj>
              </mc:Choice>
              <mc:Fallback>
                <p:oleObj name="Equation" r:id="rId7" imgW="1422360" imgH="111744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ADD1F39-7370-455F-B387-917A7AEBC0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5671" y="1312279"/>
                        <a:ext cx="1422400" cy="1117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F713AD75-3994-4A95-BF37-93F03A7F37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841314"/>
              </p:ext>
            </p:extLst>
          </p:nvPr>
        </p:nvGraphicFramePr>
        <p:xfrm>
          <a:off x="5198512" y="1431823"/>
          <a:ext cx="7239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95" name="Equation" r:id="rId9" imgW="723600" imgH="825480" progId="Equation.DSMT4">
                  <p:embed/>
                </p:oleObj>
              </mc:Choice>
              <mc:Fallback>
                <p:oleObj name="Equation" r:id="rId9" imgW="723600" imgH="8254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713AD75-3994-4A95-BF37-93F03A7F37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198512" y="1431823"/>
                        <a:ext cx="723900" cy="825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4D476971-8E5A-4F12-AE9A-978B2DA693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0847664"/>
              </p:ext>
            </p:extLst>
          </p:nvPr>
        </p:nvGraphicFramePr>
        <p:xfrm>
          <a:off x="808931" y="2899999"/>
          <a:ext cx="16510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96" name="Equation" r:id="rId11" imgW="1650960" imgH="1079280" progId="Equation.DSMT4">
                  <p:embed/>
                </p:oleObj>
              </mc:Choice>
              <mc:Fallback>
                <p:oleObj name="Equation" r:id="rId11" imgW="1650960" imgH="10792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E18EB9C7-1C14-4554-9625-498F92FCF1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08931" y="2899999"/>
                        <a:ext cx="16510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E6286C11-E7EF-434F-8CBD-9A0E7D082B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4003102"/>
              </p:ext>
            </p:extLst>
          </p:nvPr>
        </p:nvGraphicFramePr>
        <p:xfrm>
          <a:off x="2465242" y="2924847"/>
          <a:ext cx="20066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97" name="Equation" r:id="rId13" imgW="2006280" imgH="1079280" progId="Equation.DSMT4">
                  <p:embed/>
                </p:oleObj>
              </mc:Choice>
              <mc:Fallback>
                <p:oleObj name="Equation" r:id="rId13" imgW="2006280" imgH="10792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7DB1424-1618-41B7-8D65-0520D42711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465242" y="2924847"/>
                        <a:ext cx="20066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B45DD3D5-5E3C-407C-B93C-505518338A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8578961"/>
              </p:ext>
            </p:extLst>
          </p:nvPr>
        </p:nvGraphicFramePr>
        <p:xfrm>
          <a:off x="4515677" y="2919049"/>
          <a:ext cx="16383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98" name="Equation" r:id="rId15" imgW="1638000" imgH="1079280" progId="Equation.DSMT4">
                  <p:embed/>
                </p:oleObj>
              </mc:Choice>
              <mc:Fallback>
                <p:oleObj name="Equation" r:id="rId15" imgW="1638000" imgH="10792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2ADD1F39-7370-455F-B387-917A7AEBC05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515677" y="2919049"/>
                        <a:ext cx="16383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C6295BED-9ACF-414A-B57A-34D56F8070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162289"/>
              </p:ext>
            </p:extLst>
          </p:nvPr>
        </p:nvGraphicFramePr>
        <p:xfrm>
          <a:off x="6117053" y="2871839"/>
          <a:ext cx="1892300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299" name="Equation" r:id="rId17" imgW="1892160" imgH="1180800" progId="Equation.DSMT4">
                  <p:embed/>
                </p:oleObj>
              </mc:Choice>
              <mc:Fallback>
                <p:oleObj name="Equation" r:id="rId17" imgW="1892160" imgH="118080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713AD75-3994-4A95-BF37-93F03A7F37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117053" y="2871839"/>
                        <a:ext cx="1892300" cy="1181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9647388E-A2B2-422B-AE64-C3BC846EC4C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7266682"/>
              </p:ext>
            </p:extLst>
          </p:nvPr>
        </p:nvGraphicFramePr>
        <p:xfrm>
          <a:off x="6382097" y="4316304"/>
          <a:ext cx="1028700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4300" name="Equation" r:id="rId19" imgW="1028520" imgH="952200" progId="Equation.DSMT4">
                  <p:embed/>
                </p:oleObj>
              </mc:Choice>
              <mc:Fallback>
                <p:oleObj name="Equation" r:id="rId19" imgW="1028520" imgH="95220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C6295BED-9ACF-414A-B57A-34D56F8070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6382097" y="4316304"/>
                        <a:ext cx="1028700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6139096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A1863-6C87-44CF-8B46-D12BABA7A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10:</a:t>
            </a:r>
            <a:r>
              <a:rPr lang="en-US" dirty="0"/>
              <a:t> Writing an Expression as a Single Quotient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ACFE1-43C6-4B9A-8E6C-60032B2CD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Write the following expression as a single quotient in which only positive exponents appear.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8568FDD6-C666-4232-8B04-ECE9AF31ED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335504"/>
              </p:ext>
            </p:extLst>
          </p:nvPr>
        </p:nvGraphicFramePr>
        <p:xfrm>
          <a:off x="2032000" y="2425700"/>
          <a:ext cx="50800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2" name="Equation" r:id="rId3" imgW="5079960" imgH="774360" progId="Equation.DSMT4">
                  <p:embed/>
                </p:oleObj>
              </mc:Choice>
              <mc:Fallback>
                <p:oleObj name="Equation" r:id="rId3" imgW="507996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32000" y="2425700"/>
                        <a:ext cx="50800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9B8BDB9-08F0-4F39-ABFC-532B8ADFA9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0381341"/>
              </p:ext>
            </p:extLst>
          </p:nvPr>
        </p:nvGraphicFramePr>
        <p:xfrm>
          <a:off x="558523" y="3405773"/>
          <a:ext cx="36449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3" name="Equation" r:id="rId5" imgW="3644640" imgH="774360" progId="Equation.DSMT4">
                  <p:embed/>
                </p:oleObj>
              </mc:Choice>
              <mc:Fallback>
                <p:oleObj name="Equation" r:id="rId5" imgW="364464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8568FDD6-C666-4232-8B04-ECE9AF31ED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8523" y="3405773"/>
                        <a:ext cx="36449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B6885B-E015-4F93-90FF-E510251793EC}"/>
              </a:ext>
            </a:extLst>
          </p:cNvPr>
          <p:cNvCxnSpPr/>
          <p:nvPr/>
        </p:nvCxnSpPr>
        <p:spPr bwMode="auto">
          <a:xfrm flipH="1">
            <a:off x="3758645" y="3643606"/>
            <a:ext cx="265817" cy="28178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5023AE3-9B07-4632-8EAE-A9254D34631F}"/>
              </a:ext>
            </a:extLst>
          </p:cNvPr>
          <p:cNvCxnSpPr/>
          <p:nvPr/>
        </p:nvCxnSpPr>
        <p:spPr bwMode="auto">
          <a:xfrm flipH="1">
            <a:off x="2032000" y="3925387"/>
            <a:ext cx="265817" cy="28178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B308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AFB8867-CC1B-4DE2-9FED-1EEF0A477C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9384157"/>
              </p:ext>
            </p:extLst>
          </p:nvPr>
        </p:nvGraphicFramePr>
        <p:xfrm>
          <a:off x="1286064" y="4275932"/>
          <a:ext cx="30988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4" name="Equation" r:id="rId7" imgW="3098520" imgH="901440" progId="Equation.DSMT4">
                  <p:embed/>
                </p:oleObj>
              </mc:Choice>
              <mc:Fallback>
                <p:oleObj name="Equation" r:id="rId7" imgW="3098520" imgH="9014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9B8BDB9-08F0-4F39-ABFC-532B8ADFA9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86064" y="4275932"/>
                        <a:ext cx="30988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425C3F97-A82D-447F-AF0E-4540D4F6E4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584154"/>
              </p:ext>
            </p:extLst>
          </p:nvPr>
        </p:nvGraphicFramePr>
        <p:xfrm>
          <a:off x="4509052" y="4315688"/>
          <a:ext cx="33147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5" name="Equation" r:id="rId9" imgW="3314520" imgH="1002960" progId="Equation.DSMT4">
                  <p:embed/>
                </p:oleObj>
              </mc:Choice>
              <mc:Fallback>
                <p:oleObj name="Equation" r:id="rId9" imgW="3314520" imgH="100296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EAFB8867-CC1B-4DE2-9FED-1EEF0A477CF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09052" y="4315688"/>
                        <a:ext cx="33147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702CE3E-80FD-4600-8984-CF140F5A1D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8875281"/>
              </p:ext>
            </p:extLst>
          </p:nvPr>
        </p:nvGraphicFramePr>
        <p:xfrm>
          <a:off x="1286064" y="5330158"/>
          <a:ext cx="17907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6" name="Equation" r:id="rId11" imgW="1790640" imgH="939600" progId="Equation.DSMT4">
                  <p:embed/>
                </p:oleObj>
              </mc:Choice>
              <mc:Fallback>
                <p:oleObj name="Equation" r:id="rId11" imgW="1790640" imgH="9396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425C3F97-A82D-447F-AF0E-4540D4F6E49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86064" y="5330158"/>
                        <a:ext cx="17907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E9F4E73-9D8E-4BB3-A34C-BF6B453FCDC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9060762"/>
              </p:ext>
            </p:extLst>
          </p:nvPr>
        </p:nvGraphicFramePr>
        <p:xfrm>
          <a:off x="3230712" y="5378092"/>
          <a:ext cx="15875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5277" name="Equation" r:id="rId13" imgW="1587240" imgH="901440" progId="Equation.DSMT4">
                  <p:embed/>
                </p:oleObj>
              </mc:Choice>
              <mc:Fallback>
                <p:oleObj name="Equation" r:id="rId13" imgW="1587240" imgH="90144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0702CE3E-80FD-4600-8984-CF140F5A1D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230712" y="5378092"/>
                        <a:ext cx="15875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500728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C258E-676A-4841-B5DE-19DE0ABB9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11:</a:t>
            </a:r>
            <a:r>
              <a:rPr lang="en-US" dirty="0"/>
              <a:t> Factoring an Expression Containing Rational Exponents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BAF28-D76C-4943-867B-9EA716894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 and simplify:</a:t>
            </a:r>
          </a:p>
          <a:p>
            <a:endParaRPr lang="en-US" sz="1600" dirty="0"/>
          </a:p>
          <a:p>
            <a:r>
              <a:rPr lang="en-US" dirty="0"/>
              <a:t>Begin by writing         as a fraction with </a:t>
            </a:r>
            <a:r>
              <a:rPr lang="en-US" dirty="0">
                <a:latin typeface="+mn-lt"/>
                <a:cs typeface="Raavi" panose="020B0502040204020203" pitchFamily="34" charset="0"/>
              </a:rPr>
              <a:t>2</a:t>
            </a:r>
            <a:r>
              <a:rPr lang="en-US" dirty="0"/>
              <a:t> as the denominator.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0236CE10-47B5-4928-A6AC-26AA44E037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1973340"/>
              </p:ext>
            </p:extLst>
          </p:nvPr>
        </p:nvGraphicFramePr>
        <p:xfrm>
          <a:off x="3656151" y="1305892"/>
          <a:ext cx="2844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8" name="Equation" r:id="rId3" imgW="2844720" imgH="774360" progId="Equation.DSMT4">
                  <p:embed/>
                </p:oleObj>
              </mc:Choice>
              <mc:Fallback>
                <p:oleObj name="Equation" r:id="rId3" imgW="2844720" imgH="774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6151" y="1305892"/>
                        <a:ext cx="2844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8338C84-F3BA-4185-97A3-888CB4CCB2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6002031"/>
              </p:ext>
            </p:extLst>
          </p:nvPr>
        </p:nvGraphicFramePr>
        <p:xfrm>
          <a:off x="3056283" y="2316784"/>
          <a:ext cx="685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9" name="Equation" r:id="rId5" imgW="685800" imgH="380880" progId="Equation.DSMT4">
                  <p:embed/>
                </p:oleObj>
              </mc:Choice>
              <mc:Fallback>
                <p:oleObj name="Equation" r:id="rId5" imgW="685800" imgH="380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56283" y="2316784"/>
                        <a:ext cx="68580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142CB06-763F-46C1-A4FF-3EEF8A412F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415114"/>
              </p:ext>
            </p:extLst>
          </p:nvPr>
        </p:nvGraphicFramePr>
        <p:xfrm>
          <a:off x="811351" y="3331543"/>
          <a:ext cx="28448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0" name="Equation" r:id="rId7" imgW="2844720" imgH="774360" progId="Equation.DSMT4">
                  <p:embed/>
                </p:oleObj>
              </mc:Choice>
              <mc:Fallback>
                <p:oleObj name="Equation" r:id="rId7" imgW="2844720" imgH="77436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0236CE10-47B5-4928-A6AC-26AA44E037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11351" y="3331543"/>
                        <a:ext cx="28448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852DCB5-BBB4-40BE-B79B-ACB863384D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3638015"/>
              </p:ext>
            </p:extLst>
          </p:nvPr>
        </p:nvGraphicFramePr>
        <p:xfrm>
          <a:off x="3812969" y="3280811"/>
          <a:ext cx="31115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1" name="Equation" r:id="rId9" imgW="3111480" imgH="850680" progId="Equation.DSMT4">
                  <p:embed/>
                </p:oleObj>
              </mc:Choice>
              <mc:Fallback>
                <p:oleObj name="Equation" r:id="rId9" imgW="3111480" imgH="8506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E142CB06-763F-46C1-A4FF-3EEF8A412F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12969" y="3280811"/>
                        <a:ext cx="31115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DD9AA25-245C-4584-A048-E175B31AE7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910163"/>
              </p:ext>
            </p:extLst>
          </p:nvPr>
        </p:nvGraphicFramePr>
        <p:xfrm>
          <a:off x="1760538" y="4273550"/>
          <a:ext cx="30607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2" name="Equation" r:id="rId11" imgW="3060360" imgH="850680" progId="Equation.DSMT4">
                  <p:embed/>
                </p:oleObj>
              </mc:Choice>
              <mc:Fallback>
                <p:oleObj name="Equation" r:id="rId11" imgW="3060360" imgH="85068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852DCB5-BBB4-40BE-B79B-ACB863384D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60538" y="4273550"/>
                        <a:ext cx="30607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D8F3492-993F-4771-A1CC-84EF0FF5DD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274384"/>
              </p:ext>
            </p:extLst>
          </p:nvPr>
        </p:nvGraphicFramePr>
        <p:xfrm>
          <a:off x="4921182" y="4254499"/>
          <a:ext cx="29972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3" name="Equation" r:id="rId13" imgW="2997000" imgH="888840" progId="Equation.DSMT4">
                  <p:embed/>
                </p:oleObj>
              </mc:Choice>
              <mc:Fallback>
                <p:oleObj name="Equation" r:id="rId13" imgW="2997000" imgH="88884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2DD9AA25-245C-4584-A048-E175B31AE7A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921182" y="4254499"/>
                        <a:ext cx="29972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43727BE5-09AA-4DAF-B6F5-2507ECDF18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599250"/>
              </p:ext>
            </p:extLst>
          </p:nvPr>
        </p:nvGraphicFramePr>
        <p:xfrm>
          <a:off x="1766888" y="5367338"/>
          <a:ext cx="2781300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04" name="Equation" r:id="rId15" imgW="2781000" imgH="850680" progId="Equation.DSMT4">
                  <p:embed/>
                </p:oleObj>
              </mc:Choice>
              <mc:Fallback>
                <p:oleObj name="Equation" r:id="rId15" imgW="2781000" imgH="85068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6D8F3492-993F-4771-A1CC-84EF0FF5DD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766888" y="5367338"/>
                        <a:ext cx="2781300" cy="85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40292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CB815D-2DB2-4285-AEDD-3809679D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7954603-800D-40D0-BE66-6C67AA3B3CA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137517"/>
            <a:ext cx="7772400" cy="5213587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Work with </a:t>
            </a:r>
            <a:r>
              <a:rPr lang="en-US" altLang="en-US" i="1" dirty="0">
                <a:latin typeface="+mn-lt"/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th Roots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Simplify Radicals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Rationalize Denominators and Numerators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>
                <a:cs typeface="Times New Roman" panose="02020603050405020304" pitchFamily="18" charset="0"/>
              </a:rPr>
              <a:t>Simplify Expressions with Rational Exponents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693323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Principal </a:t>
            </a:r>
            <a:r>
              <a:rPr lang="en-US" i="1" dirty="0">
                <a:latin typeface="+mn-lt"/>
              </a:rPr>
              <a:t>n</a:t>
            </a:r>
            <a:r>
              <a:rPr lang="en-US" dirty="0"/>
              <a:t>th Root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3461341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B3081"/>
                </a:solidFill>
                <a:latin typeface="+mj-lt"/>
              </a:rPr>
              <a:t>DEFINITION</a:t>
            </a:r>
            <a:r>
              <a:rPr lang="en-US" dirty="0">
                <a:latin typeface="+mj-lt"/>
              </a:rPr>
              <a:t> </a:t>
            </a:r>
            <a:r>
              <a:rPr lang="en-US" b="1" dirty="0">
                <a:latin typeface="+mj-lt"/>
              </a:rPr>
              <a:t>Principal </a:t>
            </a:r>
            <a:r>
              <a:rPr lang="en-US" b="1" i="1" dirty="0">
                <a:latin typeface="+mn-lt"/>
              </a:rPr>
              <a:t>n</a:t>
            </a:r>
            <a:r>
              <a:rPr lang="en-US" b="1" dirty="0">
                <a:latin typeface="+mj-lt"/>
              </a:rPr>
              <a:t>th Root</a:t>
            </a:r>
          </a:p>
          <a:p>
            <a:r>
              <a:rPr lang="en-US" dirty="0">
                <a:latin typeface="+mj-lt"/>
              </a:rPr>
              <a:t>The </a:t>
            </a:r>
            <a:r>
              <a:rPr lang="en-US" b="1" dirty="0">
                <a:latin typeface="+mj-lt"/>
              </a:rPr>
              <a:t>principal </a:t>
            </a:r>
            <a:r>
              <a:rPr lang="en-US" b="1" i="1" dirty="0"/>
              <a:t>n</a:t>
            </a:r>
            <a:r>
              <a:rPr lang="en-US" b="1" dirty="0">
                <a:latin typeface="+mj-lt"/>
              </a:rPr>
              <a:t>th</a:t>
            </a:r>
            <a:r>
              <a:rPr lang="en-US" b="1" dirty="0"/>
              <a:t> </a:t>
            </a:r>
            <a:r>
              <a:rPr lang="en-US" b="1" dirty="0">
                <a:latin typeface="+mj-lt"/>
              </a:rPr>
              <a:t>root of a real number</a:t>
            </a:r>
            <a:r>
              <a:rPr lang="en-US" b="1" dirty="0"/>
              <a:t> </a:t>
            </a:r>
            <a:r>
              <a:rPr lang="en-US" b="1" i="1" dirty="0"/>
              <a:t>a</a:t>
            </a:r>
            <a:r>
              <a:rPr lang="en-US" dirty="0"/>
              <a:t>, </a:t>
            </a:r>
            <a:r>
              <a:rPr lang="en-US" i="1" dirty="0">
                <a:latin typeface="+mn-lt"/>
              </a:rPr>
              <a:t>n</a:t>
            </a:r>
            <a:r>
              <a:rPr lang="en-US" dirty="0"/>
              <a:t> ≥ 2 </a:t>
            </a:r>
            <a:r>
              <a:rPr lang="en-US" dirty="0">
                <a:latin typeface="+mj-lt"/>
              </a:rPr>
              <a:t>an integer, symbolized by       is defined as follows: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where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</a:t>
            </a:r>
            <a:r>
              <a:rPr lang="en-US" dirty="0"/>
              <a:t>≥ 0 </a:t>
            </a:r>
            <a:r>
              <a:rPr lang="en-US" dirty="0">
                <a:latin typeface="+mj-lt"/>
              </a:rPr>
              <a:t>and </a:t>
            </a:r>
            <a:r>
              <a:rPr lang="en-US" i="1" dirty="0"/>
              <a:t>b</a:t>
            </a:r>
            <a:r>
              <a:rPr lang="en-US" dirty="0"/>
              <a:t> ≥ 0 </a:t>
            </a:r>
            <a:r>
              <a:rPr lang="en-US" dirty="0">
                <a:latin typeface="+mj-lt"/>
              </a:rPr>
              <a:t>if </a:t>
            </a:r>
            <a:r>
              <a:rPr lang="en-US" i="1" dirty="0">
                <a:latin typeface="+mn-lt"/>
              </a:rPr>
              <a:t>n</a:t>
            </a:r>
            <a:r>
              <a:rPr lang="en-US" dirty="0">
                <a:latin typeface="+mj-lt"/>
              </a:rPr>
              <a:t> is even and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n-lt"/>
              </a:rPr>
              <a:t>, </a:t>
            </a:r>
            <a:r>
              <a:rPr lang="en-US" i="1" dirty="0">
                <a:latin typeface="+mn-lt"/>
              </a:rPr>
              <a:t>b</a:t>
            </a:r>
            <a:r>
              <a:rPr lang="en-US" dirty="0">
                <a:latin typeface="+mn-lt"/>
              </a:rPr>
              <a:t> </a:t>
            </a:r>
            <a:r>
              <a:rPr lang="en-US" dirty="0">
                <a:latin typeface="+mj-lt"/>
              </a:rPr>
              <a:t>are real numbers if </a:t>
            </a:r>
            <a:r>
              <a:rPr lang="en-US" i="1" dirty="0">
                <a:latin typeface="+mn-lt"/>
              </a:rPr>
              <a:t>n</a:t>
            </a:r>
            <a:r>
              <a:rPr lang="en-US" dirty="0">
                <a:latin typeface="+mj-lt"/>
              </a:rPr>
              <a:t> is odd.</a:t>
            </a:r>
            <a:r>
              <a:rPr lang="en-US" dirty="0"/>
              <a:t> </a:t>
            </a:r>
            <a:endParaRPr lang="en-US" dirty="0">
              <a:latin typeface="+mj-lt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7B3479B-6CDC-455A-AF58-EF552CC307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004993"/>
              </p:ext>
            </p:extLst>
          </p:nvPr>
        </p:nvGraphicFramePr>
        <p:xfrm>
          <a:off x="4793146" y="2410115"/>
          <a:ext cx="5715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92" name="Equation" r:id="rId3" imgW="571320" imgH="469800" progId="Equation.DSMT4">
                  <p:embed/>
                </p:oleObj>
              </mc:Choice>
              <mc:Fallback>
                <p:oleObj name="Equation" r:id="rId3" imgW="57132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93146" y="2410115"/>
                        <a:ext cx="57150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95D846A-2BF1-4E61-9B66-7DB3758B79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758782"/>
              </p:ext>
            </p:extLst>
          </p:nvPr>
        </p:nvGraphicFramePr>
        <p:xfrm>
          <a:off x="2740192" y="3136745"/>
          <a:ext cx="3657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793" name="Equation" r:id="rId5" imgW="3657600" imgH="444240" progId="Equation.DSMT4">
                  <p:embed/>
                </p:oleObj>
              </mc:Choice>
              <mc:Fallback>
                <p:oleObj name="Equation" r:id="rId5" imgW="3657600" imgH="4442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7B3479B-6CDC-455A-AF58-EF552CC307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40192" y="3136745"/>
                        <a:ext cx="36576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6603011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CB78-0BBC-4A23-9C1E-2056FBE2C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1: </a:t>
            </a:r>
            <a:r>
              <a:rPr lang="en-US" dirty="0"/>
              <a:t>Simplifying Principal </a:t>
            </a:r>
            <a:r>
              <a:rPr lang="en-US" i="1" dirty="0">
                <a:latin typeface="+mn-lt"/>
              </a:rPr>
              <a:t>n</a:t>
            </a:r>
            <a:r>
              <a:rPr lang="en-US" dirty="0"/>
              <a:t>th Roots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9E175-B1C0-4AFE-85C2-E61FB5849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dirty="0"/>
              <a:t>a)</a:t>
            </a:r>
          </a:p>
          <a:p>
            <a:pPr>
              <a:lnSpc>
                <a:spcPct val="150000"/>
              </a:lnSpc>
              <a:defRPr/>
            </a:pPr>
            <a:r>
              <a:rPr lang="en-US" dirty="0"/>
              <a:t>b)</a:t>
            </a:r>
          </a:p>
          <a:p>
            <a:pPr>
              <a:lnSpc>
                <a:spcPct val="250000"/>
              </a:lnSpc>
              <a:defRPr/>
            </a:pPr>
            <a:r>
              <a:rPr lang="en-US" dirty="0"/>
              <a:t>c)</a:t>
            </a:r>
          </a:p>
          <a:p>
            <a:pPr>
              <a:lnSpc>
                <a:spcPct val="250000"/>
              </a:lnSpc>
              <a:defRPr/>
            </a:pPr>
            <a:r>
              <a:rPr lang="en-US" dirty="0"/>
              <a:t>d)                    </a:t>
            </a:r>
            <a:endParaRPr lang="en-US" dirty="0">
              <a:latin typeface="+mn-lt"/>
            </a:endParaRP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55CB203-9275-42C9-A595-0B8D9CEC57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031027"/>
              </p:ext>
            </p:extLst>
          </p:nvPr>
        </p:nvGraphicFramePr>
        <p:xfrm>
          <a:off x="892313" y="1576733"/>
          <a:ext cx="6604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4" name="Equation" r:id="rId3" imgW="660240" imgH="444240" progId="Equation.DSMT4">
                  <p:embed/>
                </p:oleObj>
              </mc:Choice>
              <mc:Fallback>
                <p:oleObj name="Equation" r:id="rId3" imgW="6602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2313" y="1576733"/>
                        <a:ext cx="6604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0834BB79-6844-4A75-8AFA-148AB21F33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989576"/>
              </p:ext>
            </p:extLst>
          </p:nvPr>
        </p:nvGraphicFramePr>
        <p:xfrm>
          <a:off x="1760019" y="1525933"/>
          <a:ext cx="9017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5" name="Equation" r:id="rId5" imgW="901440" imgH="495000" progId="Equation.DSMT4">
                  <p:embed/>
                </p:oleObj>
              </mc:Choice>
              <mc:Fallback>
                <p:oleObj name="Equation" r:id="rId5" imgW="90144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60019" y="1525933"/>
                        <a:ext cx="9017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BDCE452-1AD8-4B8C-B201-CCB8F168BC7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022448"/>
              </p:ext>
            </p:extLst>
          </p:nvPr>
        </p:nvGraphicFramePr>
        <p:xfrm>
          <a:off x="2723171" y="1672742"/>
          <a:ext cx="495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6" name="Equation" r:id="rId7" imgW="495000" imgH="304560" progId="Equation.DSMT4">
                  <p:embed/>
                </p:oleObj>
              </mc:Choice>
              <mc:Fallback>
                <p:oleObj name="Equation" r:id="rId7" imgW="495000" imgH="304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834BB79-6844-4A75-8AFA-148AB21F33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23171" y="1672742"/>
                        <a:ext cx="495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D1E3A21-BFBE-4504-B58E-F4515F6E44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099402"/>
              </p:ext>
            </p:extLst>
          </p:nvPr>
        </p:nvGraphicFramePr>
        <p:xfrm>
          <a:off x="885825" y="2298700"/>
          <a:ext cx="673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7" name="Equation" r:id="rId9" imgW="672840" imgH="444240" progId="Equation.DSMT4">
                  <p:embed/>
                </p:oleObj>
              </mc:Choice>
              <mc:Fallback>
                <p:oleObj name="Equation" r:id="rId9" imgW="672840" imgH="44424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55CB203-9275-42C9-A595-0B8D9CEC575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885825" y="2298700"/>
                        <a:ext cx="673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D878DCBD-40AE-479E-AF81-2EF41DC302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419938"/>
              </p:ext>
            </p:extLst>
          </p:nvPr>
        </p:nvGraphicFramePr>
        <p:xfrm>
          <a:off x="1746080" y="2239617"/>
          <a:ext cx="1333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8" name="Equation" r:id="rId11" imgW="1333440" imgH="571320" progId="Equation.DSMT4">
                  <p:embed/>
                </p:oleObj>
              </mc:Choice>
              <mc:Fallback>
                <p:oleObj name="Equation" r:id="rId11" imgW="1333440" imgH="5713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0834BB79-6844-4A75-8AFA-148AB21F33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746080" y="2239617"/>
                        <a:ext cx="1333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27002D24-0273-4919-BABF-E6F4482D4E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2781771"/>
              </p:ext>
            </p:extLst>
          </p:nvPr>
        </p:nvGraphicFramePr>
        <p:xfrm>
          <a:off x="3167089" y="2388428"/>
          <a:ext cx="685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9" name="Equation" r:id="rId13" imgW="685800" imgH="304560" progId="Equation.DSMT4">
                  <p:embed/>
                </p:oleObj>
              </mc:Choice>
              <mc:Fallback>
                <p:oleObj name="Equation" r:id="rId13" imgW="685800" imgH="30456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4BDCE452-1AD8-4B8C-B201-CCB8F168BC7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167089" y="2388428"/>
                        <a:ext cx="685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7A1379FB-0EA4-4AC1-8A29-6FC5E912BF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4639549"/>
              </p:ext>
            </p:extLst>
          </p:nvPr>
        </p:nvGraphicFramePr>
        <p:xfrm>
          <a:off x="879613" y="3105007"/>
          <a:ext cx="67310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0" name="Equation" r:id="rId15" imgW="672840" imgH="901440" progId="Equation.DSMT4">
                  <p:embed/>
                </p:oleObj>
              </mc:Choice>
              <mc:Fallback>
                <p:oleObj name="Equation" r:id="rId15" imgW="672840" imgH="901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79613" y="3105007"/>
                        <a:ext cx="673100" cy="90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81610B6-F5DA-4A30-A774-3A5D393B6C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1648091"/>
              </p:ext>
            </p:extLst>
          </p:nvPr>
        </p:nvGraphicFramePr>
        <p:xfrm>
          <a:off x="1701586" y="3003407"/>
          <a:ext cx="1219200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1" name="Equation" r:id="rId17" imgW="1218960" imgH="1002960" progId="Equation.DSMT4">
                  <p:embed/>
                </p:oleObj>
              </mc:Choice>
              <mc:Fallback>
                <p:oleObj name="Equation" r:id="rId17" imgW="1218960" imgH="100296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7A1379FB-0EA4-4AC1-8A29-6FC5E912BF2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01586" y="3003407"/>
                        <a:ext cx="1219200" cy="100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B9B0D701-922F-48DA-993E-E7A1AA5E9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4756404"/>
              </p:ext>
            </p:extLst>
          </p:nvPr>
        </p:nvGraphicFramePr>
        <p:xfrm>
          <a:off x="2855085" y="3168507"/>
          <a:ext cx="5334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2" name="Equation" r:id="rId19" imgW="533160" imgH="774360" progId="Equation.DSMT4">
                  <p:embed/>
                </p:oleObj>
              </mc:Choice>
              <mc:Fallback>
                <p:oleObj name="Equation" r:id="rId19" imgW="533160" imgH="7743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F81610B6-F5DA-4A30-A774-3A5D393B6C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855085" y="3168507"/>
                        <a:ext cx="533400" cy="774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937EB37A-97F3-43C8-B994-EB7479B4D4C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745502"/>
              </p:ext>
            </p:extLst>
          </p:nvPr>
        </p:nvGraphicFramePr>
        <p:xfrm>
          <a:off x="892313" y="4440679"/>
          <a:ext cx="10668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3" name="Equation" r:id="rId21" imgW="1066680" imgH="571320" progId="Equation.DSMT4">
                  <p:embed/>
                </p:oleObj>
              </mc:Choice>
              <mc:Fallback>
                <p:oleObj name="Equation" r:id="rId21" imgW="1066680" imgH="571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892313" y="4440679"/>
                        <a:ext cx="10668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A766CF79-BFAF-45A1-BC8B-E57D9852D2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826037"/>
              </p:ext>
            </p:extLst>
          </p:nvPr>
        </p:nvGraphicFramePr>
        <p:xfrm>
          <a:off x="2011297" y="4521951"/>
          <a:ext cx="8001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4" name="Equation" r:id="rId23" imgW="799920" imgH="393480" progId="Equation.DSMT4">
                  <p:embed/>
                </p:oleObj>
              </mc:Choice>
              <mc:Fallback>
                <p:oleObj name="Equation" r:id="rId23" imgW="799920" imgH="393480" progId="Equation.DSMT4">
                  <p:embed/>
                  <p:pic>
                    <p:nvPicPr>
                      <p:cNvPr id="14" name="Object 13">
                        <a:extLst>
                          <a:ext uri="{FF2B5EF4-FFF2-40B4-BE49-F238E27FC236}">
                            <a16:creationId xmlns:a16="http://schemas.microsoft.com/office/drawing/2014/main" id="{937EB37A-97F3-43C8-B994-EB7479B4D4C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011297" y="4521951"/>
                        <a:ext cx="800100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0A48AC03-22D9-4044-AF85-A943483AE6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677918"/>
              </p:ext>
            </p:extLst>
          </p:nvPr>
        </p:nvGraphicFramePr>
        <p:xfrm>
          <a:off x="3006428" y="4572000"/>
          <a:ext cx="4953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5" name="Equation" r:id="rId25" imgW="495000" imgH="304560" progId="Equation.DSMT4">
                  <p:embed/>
                </p:oleObj>
              </mc:Choice>
              <mc:Fallback>
                <p:oleObj name="Equation" r:id="rId25" imgW="495000" imgH="304560" progId="Equation.DSMT4">
                  <p:embed/>
                  <p:pic>
                    <p:nvPicPr>
                      <p:cNvPr id="15" name="Object 14">
                        <a:extLst>
                          <a:ext uri="{FF2B5EF4-FFF2-40B4-BE49-F238E27FC236}">
                            <a16:creationId xmlns:a16="http://schemas.microsoft.com/office/drawing/2014/main" id="{A766CF79-BFAF-45A1-BC8B-E57D9852D22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3006428" y="4572000"/>
                        <a:ext cx="4953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7568582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latin typeface="+mn-lt"/>
              </a:rPr>
              <a:t>n</a:t>
            </a:r>
            <a:r>
              <a:rPr lang="en-US" dirty="0"/>
              <a:t>th Root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60"/>
            <a:ext cx="8464215" cy="2696028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70A040-E247-4D3B-86C0-18823B94BB0C}"/>
              </a:ext>
            </a:extLst>
          </p:cNvPr>
          <p:cNvSpPr txBox="1"/>
          <p:nvPr/>
        </p:nvSpPr>
        <p:spPr>
          <a:xfrm>
            <a:off x="641088" y="1531620"/>
            <a:ext cx="78561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In general, if </a:t>
            </a:r>
            <a:r>
              <a:rPr lang="en-US" i="1" dirty="0">
                <a:latin typeface="+mn-lt"/>
              </a:rPr>
              <a:t>n</a:t>
            </a:r>
            <a:r>
              <a:rPr lang="en-US" dirty="0"/>
              <a:t> ≥ 2 </a:t>
            </a:r>
            <a:r>
              <a:rPr lang="en-US" dirty="0">
                <a:latin typeface="+mj-lt"/>
              </a:rPr>
              <a:t>is</a:t>
            </a:r>
            <a:r>
              <a:rPr lang="en-US" dirty="0"/>
              <a:t> </a:t>
            </a:r>
            <a:r>
              <a:rPr lang="en-US" dirty="0">
                <a:latin typeface="+mj-lt"/>
              </a:rPr>
              <a:t>an integer and </a:t>
            </a:r>
            <a:r>
              <a:rPr lang="en-US" i="1" dirty="0">
                <a:latin typeface="+mn-lt"/>
              </a:rPr>
              <a:t>a</a:t>
            </a:r>
            <a:r>
              <a:rPr lang="en-US" dirty="0">
                <a:latin typeface="+mj-lt"/>
              </a:rPr>
              <a:t> is a real number, we have</a:t>
            </a:r>
          </a:p>
          <a:p>
            <a:endParaRPr lang="en-US" dirty="0">
              <a:latin typeface="+mj-lt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17B3479B-6CDC-455A-AF58-EF552CC3074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707257"/>
              </p:ext>
            </p:extLst>
          </p:nvPr>
        </p:nvGraphicFramePr>
        <p:xfrm>
          <a:off x="2511592" y="2537476"/>
          <a:ext cx="4114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14" name="Equation" r:id="rId3" imgW="4114800" imgH="1143000" progId="Equation.DSMT4">
                  <p:embed/>
                </p:oleObj>
              </mc:Choice>
              <mc:Fallback>
                <p:oleObj name="Equation" r:id="rId3" imgW="4114800" imgH="11430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7B3479B-6CDC-455A-AF58-EF552CC307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1592" y="2537476"/>
                        <a:ext cx="4114800" cy="1143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7457026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2F8E0-A350-442F-8223-816CE199C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2:</a:t>
            </a:r>
            <a:r>
              <a:rPr lang="en-US" dirty="0"/>
              <a:t> Using a Calculator to Approximate Roots</a:t>
            </a:r>
            <a:endParaRPr lang="en-US" sz="1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F5CB3-2BC9-4167-9B50-874D5FDAF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calculator to approximate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figure shows the result using a TI-84 Plus C graphing calculator. </a:t>
            </a:r>
          </a:p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C2FDC08D-8AA1-4816-9DDE-52F3331D39F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754227"/>
              </p:ext>
            </p:extLst>
          </p:nvPr>
        </p:nvGraphicFramePr>
        <p:xfrm>
          <a:off x="5567293" y="1435689"/>
          <a:ext cx="673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836" name="Equation" r:id="rId3" imgW="672840" imgH="444240" progId="Equation.DSMT4">
                  <p:embed/>
                </p:oleObj>
              </mc:Choice>
              <mc:Fallback>
                <p:oleObj name="Equation" r:id="rId3" imgW="6728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67293" y="1435689"/>
                        <a:ext cx="673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ABFF798E-2DB2-487D-89A9-968AA489AA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1896" y="2098061"/>
            <a:ext cx="3640207" cy="2741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88010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341A4-CA0C-47C9-BDE9-4A866D183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Radicals</a:t>
            </a:r>
            <a:endParaRPr lang="en-US" sz="1800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D6FA65D-F1FC-42E1-B946-12FED7FE9840}"/>
              </a:ext>
            </a:extLst>
          </p:cNvPr>
          <p:cNvSpPr/>
          <p:nvPr/>
        </p:nvSpPr>
        <p:spPr bwMode="auto">
          <a:xfrm>
            <a:off x="336885" y="1339259"/>
            <a:ext cx="8464215" cy="2944506"/>
          </a:xfrm>
          <a:prstGeom prst="roundRect">
            <a:avLst/>
          </a:prstGeom>
          <a:solidFill>
            <a:srgbClr val="FFFD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2075" tIns="46038" rIns="92075" bIns="4603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444050BE-DCB4-4A7B-8057-EA1EF01B4D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4303685"/>
              </p:ext>
            </p:extLst>
          </p:nvPr>
        </p:nvGraphicFramePr>
        <p:xfrm>
          <a:off x="3051342" y="1703319"/>
          <a:ext cx="3035300" cy="227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59" name="Equation" r:id="rId3" imgW="3035160" imgH="2273040" progId="Equation.DSMT4">
                  <p:embed/>
                </p:oleObj>
              </mc:Choice>
              <mc:Fallback>
                <p:oleObj name="Equation" r:id="rId3" imgW="3035160" imgH="227304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17B3479B-6CDC-455A-AF58-EF552CC307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1342" y="1703319"/>
                        <a:ext cx="3035300" cy="2273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1305639"/>
      </p:ext>
    </p:extLst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F7215-3CA0-4FF5-B588-AB386B7E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Example 3: </a:t>
            </a:r>
            <a:r>
              <a:rPr lang="en-US" dirty="0"/>
              <a:t>Simplifying Radicals </a:t>
            </a:r>
            <a:r>
              <a:rPr lang="en-US" sz="1800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9712A-8200-4485-962D-3BF0E1DC5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>
                <a:cs typeface="Raavi" panose="020B0502040204020203" pitchFamily="34" charset="0"/>
              </a:rPr>
              <a:t>a)</a:t>
            </a:r>
          </a:p>
          <a:p>
            <a:pPr>
              <a:spcBef>
                <a:spcPts val="1800"/>
              </a:spcBef>
            </a:pPr>
            <a:endParaRPr lang="en-US" dirty="0">
              <a:cs typeface="Raavi" panose="020B0502040204020203" pitchFamily="34" charset="0"/>
            </a:endParaRPr>
          </a:p>
          <a:p>
            <a:pPr>
              <a:spcBef>
                <a:spcPts val="1800"/>
              </a:spcBef>
            </a:pPr>
            <a:r>
              <a:rPr lang="en-US" dirty="0">
                <a:cs typeface="Raavi" panose="020B0502040204020203" pitchFamily="34" charset="0"/>
              </a:rPr>
              <a:t>b)</a:t>
            </a:r>
          </a:p>
          <a:p>
            <a:pPr>
              <a:spcBef>
                <a:spcPts val="1800"/>
              </a:spcBef>
            </a:pPr>
            <a:endParaRPr lang="en-US" dirty="0">
              <a:cs typeface="Raavi" panose="020B0502040204020203" pitchFamily="34" charset="0"/>
            </a:endParaRPr>
          </a:p>
          <a:p>
            <a:pPr>
              <a:spcBef>
                <a:spcPts val="1800"/>
              </a:spcBef>
            </a:pPr>
            <a:r>
              <a:rPr lang="en-US" dirty="0">
                <a:cs typeface="Raavi" panose="020B0502040204020203" pitchFamily="34" charset="0"/>
              </a:rPr>
              <a:t>c)  </a:t>
            </a:r>
            <a:endParaRPr lang="en-US" dirty="0">
              <a:latin typeface="+mn-lt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D518953-E89D-40BE-A081-556E9673FA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7955203"/>
              </p:ext>
            </p:extLst>
          </p:nvPr>
        </p:nvGraphicFramePr>
        <p:xfrm>
          <a:off x="898663" y="1435689"/>
          <a:ext cx="647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0" name="Equation" r:id="rId3" imgW="647640" imgH="444240" progId="Equation.DSMT4">
                  <p:embed/>
                </p:oleObj>
              </mc:Choice>
              <mc:Fallback>
                <p:oleObj name="Equation" r:id="rId3" imgW="6476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8663" y="1435689"/>
                        <a:ext cx="647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BF24EBF-EB23-4741-B1CA-B8D3EE1BEE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257176"/>
              </p:ext>
            </p:extLst>
          </p:nvPr>
        </p:nvGraphicFramePr>
        <p:xfrm>
          <a:off x="905024" y="2763012"/>
          <a:ext cx="6477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1" name="Equation" r:id="rId5" imgW="647640" imgH="444240" progId="Equation.DSMT4">
                  <p:embed/>
                </p:oleObj>
              </mc:Choice>
              <mc:Fallback>
                <p:oleObj name="Equation" r:id="rId5" imgW="6476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5024" y="2763012"/>
                        <a:ext cx="6477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A81BFD0-AC18-449D-8AAC-18B06404FB72}"/>
              </a:ext>
            </a:extLst>
          </p:cNvPr>
          <p:cNvSpPr txBox="1"/>
          <p:nvPr/>
        </p:nvSpPr>
        <p:spPr>
          <a:xfrm>
            <a:off x="1823507" y="1884976"/>
            <a:ext cx="2035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Factor out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25</a:t>
            </a:r>
            <a:r>
              <a:rPr lang="en-US" sz="2000" dirty="0">
                <a:solidFill>
                  <a:srgbClr val="0B3081"/>
                </a:solidFill>
                <a:latin typeface="+mj-lt"/>
              </a:rPr>
              <a:t>, a perfect square.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B1DA3FB-94D9-48E6-BF3C-95BB96D7D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8554107"/>
              </p:ext>
            </p:extLst>
          </p:nvPr>
        </p:nvGraphicFramePr>
        <p:xfrm>
          <a:off x="1866900" y="1435689"/>
          <a:ext cx="1308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2" name="Equation" r:id="rId7" imgW="1307880" imgH="444240" progId="Equation.DSMT4">
                  <p:embed/>
                </p:oleObj>
              </mc:Choice>
              <mc:Fallback>
                <p:oleObj name="Equation" r:id="rId7" imgW="130788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66900" y="1435689"/>
                        <a:ext cx="1308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45963A35-F97B-41E3-B8D3-DE47B05405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996415"/>
              </p:ext>
            </p:extLst>
          </p:nvPr>
        </p:nvGraphicFramePr>
        <p:xfrm>
          <a:off x="3695530" y="1440476"/>
          <a:ext cx="15748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3" name="Equation" r:id="rId9" imgW="1574640" imgH="444240" progId="Equation.DSMT4">
                  <p:embed/>
                </p:oleObj>
              </mc:Choice>
              <mc:Fallback>
                <p:oleObj name="Equation" r:id="rId9" imgW="157464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695530" y="1440476"/>
                        <a:ext cx="15748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3A15FFD-ED01-4C7F-AEFF-139FE96B15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505529"/>
              </p:ext>
            </p:extLst>
          </p:nvPr>
        </p:nvGraphicFramePr>
        <p:xfrm>
          <a:off x="4047561" y="1927396"/>
          <a:ext cx="1409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4" name="Equation" r:id="rId11" imgW="1409400" imgH="330120" progId="Equation.DSMT4">
                  <p:embed/>
                </p:oleObj>
              </mc:Choice>
              <mc:Fallback>
                <p:oleObj name="Equation" r:id="rId11" imgW="1409400" imgH="33012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444050BE-DCB4-4A7B-8057-EA1EF01B4D7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47561" y="1927396"/>
                        <a:ext cx="14097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77F3CF7-1A64-4D84-8075-6F8FADF432F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551211"/>
              </p:ext>
            </p:extLst>
          </p:nvPr>
        </p:nvGraphicFramePr>
        <p:xfrm>
          <a:off x="5398898" y="1440476"/>
          <a:ext cx="927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5" name="Equation" r:id="rId13" imgW="927000" imgH="444240" progId="Equation.DSMT4">
                  <p:embed/>
                </p:oleObj>
              </mc:Choice>
              <mc:Fallback>
                <p:oleObj name="Equation" r:id="rId13" imgW="927000" imgH="444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98898" y="1440476"/>
                        <a:ext cx="927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6442EDD6-6093-4E16-8BC8-8EEF926BD64A}"/>
              </a:ext>
            </a:extLst>
          </p:cNvPr>
          <p:cNvSpPr txBox="1"/>
          <p:nvPr/>
        </p:nvSpPr>
        <p:spPr>
          <a:xfrm>
            <a:off x="1823507" y="3212299"/>
            <a:ext cx="2035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Factor out </a:t>
            </a:r>
            <a:r>
              <a:rPr lang="en-US" sz="2000" dirty="0">
                <a:solidFill>
                  <a:srgbClr val="0B3081"/>
                </a:solidFill>
                <a:latin typeface="+mn-lt"/>
              </a:rPr>
              <a:t>27</a:t>
            </a:r>
            <a:r>
              <a:rPr lang="en-US" sz="2000" dirty="0">
                <a:solidFill>
                  <a:srgbClr val="0B3081"/>
                </a:solidFill>
                <a:latin typeface="+mj-lt"/>
              </a:rPr>
              <a:t>, a perfect cube.</a:t>
            </a:r>
          </a:p>
        </p:txBody>
      </p:sp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4A1CDB07-F4D9-4959-9C73-1DE740F0DB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1026522"/>
              </p:ext>
            </p:extLst>
          </p:nvPr>
        </p:nvGraphicFramePr>
        <p:xfrm>
          <a:off x="1866900" y="2763012"/>
          <a:ext cx="1308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6" name="Equation" r:id="rId15" imgW="1307880" imgH="444240" progId="Equation.DSMT4">
                  <p:embed/>
                </p:oleObj>
              </mc:Choice>
              <mc:Fallback>
                <p:oleObj name="Equation" r:id="rId15" imgW="1307880" imgH="444240" progId="Equation.DSMT4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9B1DA3FB-94D9-48E6-BF3C-95BB96D7D8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66900" y="2763012"/>
                        <a:ext cx="1308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1548DCC-E5DD-4F20-8B85-B19D86AD0D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4862428"/>
              </p:ext>
            </p:extLst>
          </p:nvPr>
        </p:nvGraphicFramePr>
        <p:xfrm>
          <a:off x="3724443" y="2763012"/>
          <a:ext cx="15875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7" name="Equation" r:id="rId17" imgW="1587240" imgH="444240" progId="Equation.DSMT4">
                  <p:embed/>
                </p:oleObj>
              </mc:Choice>
              <mc:Fallback>
                <p:oleObj name="Equation" r:id="rId17" imgW="1587240" imgH="44424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4A1CDB07-F4D9-4959-9C73-1DE740F0DBE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724443" y="2763012"/>
                        <a:ext cx="15875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C741F151-281E-4F0E-9756-BCBD69C7DA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140022"/>
              </p:ext>
            </p:extLst>
          </p:nvPr>
        </p:nvGraphicFramePr>
        <p:xfrm>
          <a:off x="4020129" y="3283178"/>
          <a:ext cx="1409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8" name="Equation" r:id="rId19" imgW="1409400" imgH="330120" progId="Equation.DSMT4">
                  <p:embed/>
                </p:oleObj>
              </mc:Choice>
              <mc:Fallback>
                <p:oleObj name="Equation" r:id="rId19" imgW="1409400" imgH="33012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3A15FFD-ED01-4C7F-AEFF-139FE96B15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020129" y="3283178"/>
                        <a:ext cx="140970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AD30BCDB-2C0B-4004-8E9C-99648D43F0B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5533354"/>
              </p:ext>
            </p:extLst>
          </p:nvPr>
        </p:nvGraphicFramePr>
        <p:xfrm>
          <a:off x="5438655" y="2767799"/>
          <a:ext cx="9271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69" name="Equation" r:id="rId20" imgW="927000" imgH="444240" progId="Equation.DSMT4">
                  <p:embed/>
                </p:oleObj>
              </mc:Choice>
              <mc:Fallback>
                <p:oleObj name="Equation" r:id="rId20" imgW="927000" imgH="44424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51548DCC-E5DD-4F20-8B85-B19D86AD0D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438655" y="2767799"/>
                        <a:ext cx="927100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8FDC408B-F6CC-4783-B0F1-A7F9F3D531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9183087"/>
              </p:ext>
            </p:extLst>
          </p:nvPr>
        </p:nvGraphicFramePr>
        <p:xfrm>
          <a:off x="889127" y="4040188"/>
          <a:ext cx="1181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70" name="Equation" r:id="rId22" imgW="1180800" imgH="495000" progId="Equation.DSMT4">
                  <p:embed/>
                </p:oleObj>
              </mc:Choice>
              <mc:Fallback>
                <p:oleObj name="Equation" r:id="rId22" imgW="1180800" imgH="49500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BF24EBF-EB23-4741-B1CA-B8D3EE1BEE5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889127" y="4040188"/>
                        <a:ext cx="11811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9C39EED1-26EE-4B2E-BB24-3AE53CCD00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5757776"/>
              </p:ext>
            </p:extLst>
          </p:nvPr>
        </p:nvGraphicFramePr>
        <p:xfrm>
          <a:off x="2194751" y="4040188"/>
          <a:ext cx="23241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71" name="Equation" r:id="rId24" imgW="2323800" imgH="495000" progId="Equation.DSMT4">
                  <p:embed/>
                </p:oleObj>
              </mc:Choice>
              <mc:Fallback>
                <p:oleObj name="Equation" r:id="rId24" imgW="2323800" imgH="495000" progId="Equation.DSMT4">
                  <p:embed/>
                  <p:pic>
                    <p:nvPicPr>
                      <p:cNvPr id="16" name="Object 15">
                        <a:extLst>
                          <a:ext uri="{FF2B5EF4-FFF2-40B4-BE49-F238E27FC236}">
                            <a16:creationId xmlns:a16="http://schemas.microsoft.com/office/drawing/2014/main" id="{8FDC408B-F6CC-4783-B0F1-A7F9F3D531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194751" y="4040188"/>
                        <a:ext cx="23241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B9791B25-9626-498E-9C9B-2067CD36227B}"/>
              </a:ext>
            </a:extLst>
          </p:cNvPr>
          <p:cNvSpPr txBox="1"/>
          <p:nvPr/>
        </p:nvSpPr>
        <p:spPr>
          <a:xfrm>
            <a:off x="2194751" y="4538833"/>
            <a:ext cx="25509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Factor perfect cubes inside radical.</a:t>
            </a:r>
          </a:p>
        </p:txBody>
      </p:sp>
      <p:graphicFrame>
        <p:nvGraphicFramePr>
          <p:cNvPr id="19" name="Object 18">
            <a:extLst>
              <a:ext uri="{FF2B5EF4-FFF2-40B4-BE49-F238E27FC236}">
                <a16:creationId xmlns:a16="http://schemas.microsoft.com/office/drawing/2014/main" id="{9C0B08D2-4465-4E8A-97CD-FFBD01CE03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907956"/>
              </p:ext>
            </p:extLst>
          </p:nvPr>
        </p:nvGraphicFramePr>
        <p:xfrm>
          <a:off x="4626321" y="3980033"/>
          <a:ext cx="23495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72" name="Equation" r:id="rId26" imgW="2349360" imgH="558720" progId="Equation.DSMT4">
                  <p:embed/>
                </p:oleObj>
              </mc:Choice>
              <mc:Fallback>
                <p:oleObj name="Equation" r:id="rId26" imgW="2349360" imgH="558720" progId="Equation.DSMT4">
                  <p:embed/>
                  <p:pic>
                    <p:nvPicPr>
                      <p:cNvPr id="17" name="Object 16">
                        <a:extLst>
                          <a:ext uri="{FF2B5EF4-FFF2-40B4-BE49-F238E27FC236}">
                            <a16:creationId xmlns:a16="http://schemas.microsoft.com/office/drawing/2014/main" id="{9C39EED1-26EE-4B2E-BB24-3AE53CCD00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626321" y="3980033"/>
                        <a:ext cx="23495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80CB1A6C-DD14-4BC4-AA1E-28C0C61C3157}"/>
              </a:ext>
            </a:extLst>
          </p:cNvPr>
          <p:cNvSpPr txBox="1"/>
          <p:nvPr/>
        </p:nvSpPr>
        <p:spPr>
          <a:xfrm>
            <a:off x="5001768" y="4538833"/>
            <a:ext cx="2550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B3081"/>
                </a:solidFill>
                <a:latin typeface="+mj-lt"/>
              </a:rPr>
              <a:t>Group perfect cubes.</a:t>
            </a:r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D95C8C91-F9F1-4157-A3FC-92D196263D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489776"/>
              </p:ext>
            </p:extLst>
          </p:nvPr>
        </p:nvGraphicFramePr>
        <p:xfrm>
          <a:off x="1865567" y="5408647"/>
          <a:ext cx="22352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73" name="Equation" r:id="rId28" imgW="2234880" imgH="571320" progId="Equation.DSMT4">
                  <p:embed/>
                </p:oleObj>
              </mc:Choice>
              <mc:Fallback>
                <p:oleObj name="Equation" r:id="rId28" imgW="2234880" imgH="571320" progId="Equation.DSMT4">
                  <p:embed/>
                  <p:pic>
                    <p:nvPicPr>
                      <p:cNvPr id="19" name="Object 18">
                        <a:extLst>
                          <a:ext uri="{FF2B5EF4-FFF2-40B4-BE49-F238E27FC236}">
                            <a16:creationId xmlns:a16="http://schemas.microsoft.com/office/drawing/2014/main" id="{9C0B08D2-4465-4E8A-97CD-FFBD01CE03F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865567" y="5408647"/>
                        <a:ext cx="22352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0B323C71-808A-456E-A99A-3960302E6B2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160868"/>
              </p:ext>
            </p:extLst>
          </p:nvPr>
        </p:nvGraphicFramePr>
        <p:xfrm>
          <a:off x="4144931" y="5395394"/>
          <a:ext cx="25019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74" name="Equation" r:id="rId30" imgW="2501640" imgH="571320" progId="Equation.DSMT4">
                  <p:embed/>
                </p:oleObj>
              </mc:Choice>
              <mc:Fallback>
                <p:oleObj name="Equation" r:id="rId30" imgW="2501640" imgH="571320" progId="Equation.DSMT4">
                  <p:embed/>
                  <p:pic>
                    <p:nvPicPr>
                      <p:cNvPr id="21" name="Object 20">
                        <a:extLst>
                          <a:ext uri="{FF2B5EF4-FFF2-40B4-BE49-F238E27FC236}">
                            <a16:creationId xmlns:a16="http://schemas.microsoft.com/office/drawing/2014/main" id="{D95C8C91-F9F1-4157-A3FC-92D196263D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4144931" y="5395394"/>
                        <a:ext cx="25019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>
            <a:extLst>
              <a:ext uri="{FF2B5EF4-FFF2-40B4-BE49-F238E27FC236}">
                <a16:creationId xmlns:a16="http://schemas.microsoft.com/office/drawing/2014/main" id="{F91BA91A-2B33-403E-8129-82C886CB56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212713"/>
              </p:ext>
            </p:extLst>
          </p:nvPr>
        </p:nvGraphicFramePr>
        <p:xfrm>
          <a:off x="6727253" y="5418586"/>
          <a:ext cx="165100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0275" name="Equation" r:id="rId32" imgW="1650960" imgH="495000" progId="Equation.DSMT4">
                  <p:embed/>
                </p:oleObj>
              </mc:Choice>
              <mc:Fallback>
                <p:oleObj name="Equation" r:id="rId32" imgW="1650960" imgH="495000" progId="Equation.DSMT4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0B323C71-808A-456E-A99A-3960302E6B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6727253" y="5418586"/>
                        <a:ext cx="1651000" cy="495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6386516"/>
      </p:ext>
    </p:extLst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8" grpId="0"/>
      <p:bldP spid="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14417</TotalTime>
  <Words>526</Words>
  <Application>Microsoft Office PowerPoint</Application>
  <PresentationFormat>On-screen Show (4:3)</PresentationFormat>
  <Paragraphs>107</Paragraphs>
  <Slides>26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Times New Roman</vt:lpstr>
      <vt:lpstr>Default Design</vt:lpstr>
      <vt:lpstr>Equation</vt:lpstr>
      <vt:lpstr>MathType 6.0 Equation</vt:lpstr>
      <vt:lpstr>PowerPoint Presentation</vt:lpstr>
      <vt:lpstr>PowerPoint Presentation</vt:lpstr>
      <vt:lpstr>Objectives</vt:lpstr>
      <vt:lpstr>Principal nth Root</vt:lpstr>
      <vt:lpstr>Example 1: Simplifying Principal nth Roots</vt:lpstr>
      <vt:lpstr>nth Root</vt:lpstr>
      <vt:lpstr>Example 2: Using a Calculator to Approximate Roots</vt:lpstr>
      <vt:lpstr>Properties of Radicals</vt:lpstr>
      <vt:lpstr>Example 3: Simplifying Radicals (1 of 2)</vt:lpstr>
      <vt:lpstr>Example 3: Simplifying Radicals (2 of 2)</vt:lpstr>
      <vt:lpstr>Example 4: Combining Like Radicals  (1 of 2)</vt:lpstr>
      <vt:lpstr>Example 4: Combining Like Radicals  (2 of 2)</vt:lpstr>
      <vt:lpstr>Rationalize Denominators and Numerators </vt:lpstr>
      <vt:lpstr>Example 5: Rationalizing Denominators (1 of 3)</vt:lpstr>
      <vt:lpstr>Example 5: Rationalizing Denominators (2 of 3)</vt:lpstr>
      <vt:lpstr>Example 5: Rationalizing Denominators (3 of 3)</vt:lpstr>
      <vt:lpstr>Example 6: Rationalizing Numerators  (1 of 2)</vt:lpstr>
      <vt:lpstr>Example 6: Rationalizing Numerators  (2 of 2)</vt:lpstr>
      <vt:lpstr>   </vt:lpstr>
      <vt:lpstr>Example 7: Writing Expressions Containing Fractional Exponents as Radicals</vt:lpstr>
      <vt:lpstr>   </vt:lpstr>
      <vt:lpstr>Example 8: Simplifying Expressions With Rational Exponents</vt:lpstr>
      <vt:lpstr>Example 9: Simplifying Expressions With Rational Exponents (1 of 2)</vt:lpstr>
      <vt:lpstr>Example 9: Simplifying Expressions With Rational Exponents (2 of 2)</vt:lpstr>
      <vt:lpstr>Example 10: Writing an Expression as a Single Quotient</vt:lpstr>
      <vt:lpstr>Example 11: Factoring an Expression Containing Rational Exponents</vt:lpstr>
    </vt:vector>
  </TitlesOfParts>
  <Company>Copyright © 2020, 2016, 2012 Pearson Education,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 and Trigonometry</dc:title>
  <dc:creator>Sullivan</dc:creator>
  <cp:lastModifiedBy>Denise Heban</cp:lastModifiedBy>
  <cp:revision>1145</cp:revision>
  <dcterms:created xsi:type="dcterms:W3CDTF">2001-10-26T14:49:56Z</dcterms:created>
  <dcterms:modified xsi:type="dcterms:W3CDTF">2019-03-16T16:45:50Z</dcterms:modified>
</cp:coreProperties>
</file>