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9" r:id="rId2"/>
    <p:sldId id="437" r:id="rId3"/>
    <p:sldId id="414" r:id="rId4"/>
    <p:sldId id="948" r:id="rId5"/>
    <p:sldId id="1153" r:id="rId6"/>
    <p:sldId id="1154" r:id="rId7"/>
    <p:sldId id="1155" r:id="rId8"/>
    <p:sldId id="1156" r:id="rId9"/>
    <p:sldId id="1158" r:id="rId10"/>
    <p:sldId id="1159" r:id="rId11"/>
    <p:sldId id="1160" r:id="rId12"/>
    <p:sldId id="1161" r:id="rId13"/>
    <p:sldId id="1162" r:id="rId14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17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28" userDrawn="1">
          <p15:clr>
            <a:srgbClr val="A4A3A4"/>
          </p15:clr>
        </p15:guide>
        <p15:guide id="3" pos="264" userDrawn="1">
          <p15:clr>
            <a:srgbClr val="A4A3A4"/>
          </p15:clr>
        </p15:guide>
        <p15:guide id="6" orient="horz" pos="3024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20" orient="horz" pos="1824" userDrawn="1">
          <p15:clr>
            <a:srgbClr val="A4A3A4"/>
          </p15:clr>
        </p15:guide>
        <p15:guide id="21" pos="3168" userDrawn="1">
          <p15:clr>
            <a:srgbClr val="A4A3A4"/>
          </p15:clr>
        </p15:guide>
        <p15:guide id="24" pos="24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081"/>
    <a:srgbClr val="B40000"/>
    <a:srgbClr val="000000"/>
    <a:srgbClr val="E9F6F6"/>
    <a:srgbClr val="FFFDE0"/>
    <a:srgbClr val="FFFFFF"/>
    <a:srgbClr val="FFFF00"/>
    <a:srgbClr val="FFFF99"/>
    <a:srgbClr val="FFF78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6" autoAdjust="0"/>
    <p:restoredTop sz="89564" autoAdjust="0"/>
  </p:normalViewPr>
  <p:slideViewPr>
    <p:cSldViewPr snapToGrid="0" showGuides="1">
      <p:cViewPr varScale="1">
        <p:scale>
          <a:sx n="48" d="100"/>
          <a:sy n="48" d="100"/>
        </p:scale>
        <p:origin x="-80" y="-516"/>
      </p:cViewPr>
      <p:guideLst>
        <p:guide orient="horz" pos="528"/>
        <p:guide orient="horz" pos="3024"/>
        <p:guide orient="horz" pos="96"/>
        <p:guide orient="horz" pos="1824"/>
        <p:guide pos="264"/>
        <p:guide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R</a:t>
            </a:r>
            <a:r>
              <a:rPr lang="en-GB" altLang="en-US" sz="4800" kern="0" dirty="0"/>
              <a:t/>
            </a:r>
            <a:br>
              <a:rPr lang="en-GB" altLang="en-US" sz="4800" kern="0" dirty="0"/>
            </a:br>
            <a:r>
              <a:rPr lang="en-GB" altLang="en-US" sz="4800" kern="0" dirty="0"/>
              <a:t/>
            </a:r>
            <a:br>
              <a:rPr lang="en-GB" altLang="en-US" sz="4800" kern="0" dirty="0"/>
            </a:br>
            <a:r>
              <a:rPr lang="en-GB" altLang="en-US" kern="0" dirty="0"/>
              <a:t/>
            </a:r>
            <a:br>
              <a:rPr lang="en-GB" altLang="en-US" kern="0" dirty="0"/>
            </a:br>
            <a:r>
              <a:rPr lang="en-GB" altLang="en-US" kern="0" dirty="0"/>
              <a:t/>
            </a: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Review</a:t>
            </a:r>
            <a:r>
              <a:rPr lang="en-GB" altLang="en-US" kern="0" dirty="0"/>
              <a:t/>
            </a:r>
            <a:br>
              <a:rPr lang="en-GB" altLang="en-US" kern="0" dirty="0"/>
            </a:br>
            <a:r>
              <a:rPr lang="en-GB" altLang="en-US" kern="0" dirty="0"/>
              <a:t/>
            </a: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Using Synthetic Division to Find the Quotient and Remainder </a:t>
            </a:r>
            <a:r>
              <a:rPr lang="en-US" sz="1800" dirty="0"/>
              <a:t>(7 of 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62063" indent="-1262063"/>
            <a:r>
              <a:rPr lang="en-US" b="1" dirty="0"/>
              <a:t>Step 7: </a:t>
            </a:r>
            <a:r>
              <a:rPr lang="en-US" dirty="0"/>
              <a:t>The final entry in row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, the </a:t>
            </a:r>
            <a:r>
              <a:rPr lang="en-US" dirty="0">
                <a:latin typeface="+mn-lt"/>
              </a:rPr>
              <a:t>5</a:t>
            </a:r>
            <a:r>
              <a:rPr lang="en-US" dirty="0"/>
              <a:t>, is the remainder; the other entries in row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, the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,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, and </a:t>
            </a:r>
            <a:r>
              <a:rPr lang="en-US" dirty="0">
                <a:latin typeface="+mn-lt"/>
              </a:rPr>
              <a:t>–4</a:t>
            </a:r>
            <a:r>
              <a:rPr lang="en-US" dirty="0"/>
              <a:t>, are the coefficients (in descending order) of a polynomial whose degree is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 less than that of the dividend. This is the quotient. </a:t>
            </a:r>
          </a:p>
          <a:p>
            <a:pPr marL="1262063" indent="-1262063"/>
            <a:r>
              <a:rPr lang="en-US" dirty="0"/>
              <a:t>That is, </a:t>
            </a:r>
          </a:p>
          <a:p>
            <a:pPr marL="1262063" indent="-1262063"/>
            <a:r>
              <a:rPr lang="en-US" dirty="0"/>
              <a:t>	Quotient </a:t>
            </a:r>
            <a:r>
              <a:rPr lang="en-US" dirty="0">
                <a:latin typeface="+mn-lt"/>
              </a:rPr>
              <a:t>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 </a:t>
            </a:r>
            <a:r>
              <a:rPr lang="en-US" dirty="0"/>
              <a:t>	Remainder </a:t>
            </a:r>
            <a:r>
              <a:rPr lang="en-US" dirty="0">
                <a:latin typeface="+mn-lt"/>
              </a:rPr>
              <a:t>= 5</a:t>
            </a:r>
          </a:p>
        </p:txBody>
      </p:sp>
    </p:spTree>
    <p:extLst>
      <p:ext uri="{BB962C8B-B14F-4D97-AF65-F5344CB8AC3E}">
        <p14:creationId xmlns:p14="http://schemas.microsoft.com/office/powerpoint/2010/main" val="398286374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Using Synthetic Division to Find the Quotient and Remainder </a:t>
            </a:r>
            <a:r>
              <a:rPr lang="en-US" sz="1800" dirty="0"/>
              <a:t>(8 of 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62063" indent="-1262063"/>
            <a:r>
              <a:rPr lang="en-US" b="1" dirty="0"/>
              <a:t>Check: </a:t>
            </a:r>
            <a:r>
              <a:rPr lang="en-US" dirty="0"/>
              <a:t>Divisor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/>
              <a:t>Quotient </a:t>
            </a:r>
            <a:r>
              <a:rPr lang="en-US" dirty="0">
                <a:latin typeface="+mn-lt"/>
              </a:rPr>
              <a:t>+</a:t>
            </a:r>
            <a:r>
              <a:rPr lang="en-US" dirty="0"/>
              <a:t> Remainder</a:t>
            </a:r>
          </a:p>
          <a:p>
            <a:pPr marL="1262063" indent="-1262063"/>
            <a:r>
              <a:rPr lang="en-US" dirty="0">
                <a:latin typeface="+mn-lt"/>
              </a:rPr>
              <a:t>	 =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4) + 5</a:t>
            </a:r>
          </a:p>
          <a:p>
            <a:pPr marL="1371600" indent="-1371600"/>
            <a:r>
              <a:rPr lang="en-US" dirty="0">
                <a:latin typeface="+mn-lt"/>
              </a:rPr>
              <a:t>	= 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4) + 5</a:t>
            </a:r>
          </a:p>
          <a:p>
            <a:pPr marL="1371600" indent="-1371600"/>
            <a:r>
              <a:rPr lang="en-US" i="1" dirty="0">
                <a:latin typeface="+mn-lt"/>
              </a:rPr>
              <a:t>	= 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 = </a:t>
            </a:r>
            <a:r>
              <a:rPr lang="en-US" dirty="0"/>
              <a:t>Dividend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0380473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 </a:t>
            </a:r>
            <a:r>
              <a:rPr lang="en-US" dirty="0"/>
              <a:t>Using Synthetic Division to Verify a Factor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synthetic division to show that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 </a:t>
            </a:r>
            <a:r>
              <a:rPr lang="en-US" dirty="0"/>
              <a:t>is a factor of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			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6</a:t>
            </a:r>
            <a:r>
              <a:rPr lang="en-US" dirty="0">
                <a:latin typeface="+mn-lt"/>
              </a:rPr>
              <a:t> – 18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9 </a:t>
            </a:r>
          </a:p>
          <a:p>
            <a:r>
              <a:rPr lang="en-US" dirty="0"/>
              <a:t>The divisor is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 =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(–3), </a:t>
            </a:r>
            <a:r>
              <a:rPr lang="en-US" dirty="0"/>
              <a:t>so place </a:t>
            </a:r>
            <a:r>
              <a:rPr lang="en-US" dirty="0">
                <a:latin typeface="+mn-lt"/>
              </a:rPr>
              <a:t>–3</a:t>
            </a:r>
            <a:r>
              <a:rPr lang="en-US" dirty="0"/>
              <a:t> to the left of the division symbol. Then the row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 entries will be multiplied by </a:t>
            </a:r>
            <a:r>
              <a:rPr lang="en-US" dirty="0">
                <a:latin typeface="+mn-lt"/>
              </a:rPr>
              <a:t>–3</a:t>
            </a:r>
            <a:r>
              <a:rPr lang="en-US" dirty="0"/>
              <a:t>, entered in row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, and added to row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.</a:t>
            </a:r>
            <a:r>
              <a:rPr lang="en-US" dirty="0">
                <a:latin typeface="+mn-lt"/>
              </a:rPr>
              <a:t>		</a:t>
            </a:r>
          </a:p>
          <a:p>
            <a:pPr marL="1262063" indent="-1262063">
              <a:lnSpc>
                <a:spcPct val="150000"/>
              </a:lnSpc>
            </a:pPr>
            <a:r>
              <a:rPr lang="en-US" dirty="0">
                <a:solidFill>
                  <a:srgbClr val="0B3081"/>
                </a:solidFill>
              </a:rPr>
              <a:t>					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6844DD46-CE9E-4D98-8957-D7E38EDED6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893999"/>
              </p:ext>
            </p:extLst>
          </p:nvPr>
        </p:nvGraphicFramePr>
        <p:xfrm>
          <a:off x="1577975" y="4616450"/>
          <a:ext cx="58674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3" imgW="5867280" imgH="1714320" progId="Equation.DSMT4">
                  <p:embed/>
                </p:oleObj>
              </mc:Choice>
              <mc:Fallback>
                <p:oleObj name="Equation" r:id="rId3" imgW="5867280" imgH="17143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xmlns="" id="{497483A8-15DF-4E6A-BE69-F24EEBE56F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7975" y="4616450"/>
                        <a:ext cx="5867400" cy="171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136588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 </a:t>
            </a:r>
            <a:r>
              <a:rPr lang="en-US" dirty="0"/>
              <a:t>Using Synthetic Division to Verify a Factor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 remainder is </a:t>
            </a:r>
            <a:r>
              <a:rPr lang="en-US" dirty="0">
                <a:latin typeface="+mn-lt"/>
              </a:rPr>
              <a:t>0</a:t>
            </a:r>
            <a:r>
              <a:rPr lang="en-US" dirty="0"/>
              <a:t>, we have</a:t>
            </a:r>
          </a:p>
          <a:p>
            <a:r>
              <a:rPr lang="en-US" dirty="0"/>
              <a:t>	Divisor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/>
              <a:t>Quotient + Remainder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		=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+ 3)(2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5</a:t>
            </a:r>
            <a:r>
              <a:rPr lang="en-US" dirty="0">
                <a:latin typeface="+mn-lt"/>
              </a:rPr>
              <a:t> – 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3) </a:t>
            </a:r>
          </a:p>
          <a:p>
            <a:r>
              <a:rPr lang="en-US" dirty="0">
                <a:latin typeface="+mn-lt"/>
              </a:rPr>
              <a:t>		=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6</a:t>
            </a:r>
            <a:r>
              <a:rPr lang="en-US" dirty="0">
                <a:latin typeface="+mn-lt"/>
              </a:rPr>
              <a:t> – 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5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5</a:t>
            </a:r>
            <a:r>
              <a:rPr lang="en-US" dirty="0">
                <a:latin typeface="+mn-lt"/>
              </a:rPr>
              <a:t> – 18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+ 3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9</a:t>
            </a:r>
          </a:p>
          <a:p>
            <a:r>
              <a:rPr lang="en-US" dirty="0">
                <a:latin typeface="+mn-lt"/>
              </a:rPr>
              <a:t>		=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6</a:t>
            </a:r>
            <a:r>
              <a:rPr lang="en-US" dirty="0">
                <a:latin typeface="+mn-lt"/>
              </a:rPr>
              <a:t>– 18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9</a:t>
            </a:r>
          </a:p>
          <a:p>
            <a:r>
              <a:rPr lang="en-US" dirty="0"/>
              <a:t>As we see,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 </a:t>
            </a:r>
            <a:r>
              <a:rPr lang="en-US" dirty="0"/>
              <a:t>is a factor of 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6</a:t>
            </a:r>
            <a:r>
              <a:rPr lang="en-US" dirty="0">
                <a:latin typeface="+mn-lt"/>
              </a:rPr>
              <a:t>– 18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9</a:t>
            </a:r>
            <a:r>
              <a:rPr lang="en-US" dirty="0"/>
              <a:t>.</a:t>
            </a:r>
            <a:endParaRPr lang="en-US" dirty="0">
              <a:latin typeface="+mn-lt"/>
            </a:endParaRPr>
          </a:p>
          <a:p>
            <a:pPr marL="1262063" indent="-1262063">
              <a:lnSpc>
                <a:spcPct val="150000"/>
              </a:lnSpc>
            </a:pPr>
            <a:r>
              <a:rPr lang="en-US" dirty="0">
                <a:solidFill>
                  <a:srgbClr val="0B308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04841518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R.6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altLang="en-US" sz="4800" b="1" kern="0" dirty="0"/>
              <a:t>Synthetic Division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Divide Polynomials Using Synthetic Division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Using Synthetic Division to Find the Quotient and Remainder </a:t>
            </a:r>
            <a:r>
              <a:rPr lang="en-US" sz="1800" dirty="0"/>
              <a:t>(1 of 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synthetic division to find the quotient and remainder when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 </a:t>
            </a:r>
            <a:r>
              <a:rPr lang="en-US" dirty="0"/>
              <a:t>is divided by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</a:t>
            </a:r>
          </a:p>
          <a:p>
            <a:pPr marL="1262063" indent="-1262063"/>
            <a:r>
              <a:rPr lang="en-US" b="1" dirty="0"/>
              <a:t>Step 1: </a:t>
            </a:r>
            <a:r>
              <a:rPr lang="en-US" dirty="0"/>
              <a:t>Write the dividend in descending powers of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. Then copy the coefficients, remembering to insert a </a:t>
            </a:r>
            <a:r>
              <a:rPr lang="en-US" dirty="0">
                <a:latin typeface="+mn-lt"/>
              </a:rPr>
              <a:t>0</a:t>
            </a:r>
            <a:r>
              <a:rPr lang="en-US" dirty="0"/>
              <a:t> for any missing powers of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.</a:t>
            </a:r>
          </a:p>
          <a:p>
            <a:r>
              <a:rPr lang="en-US" dirty="0">
                <a:latin typeface="+mn-lt"/>
              </a:rPr>
              <a:t>		1   2   –3   1  	</a:t>
            </a:r>
            <a:r>
              <a:rPr lang="en-US" dirty="0">
                <a:solidFill>
                  <a:srgbClr val="0B3081"/>
                </a:solidFill>
              </a:rPr>
              <a:t>Row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337568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Using Synthetic Division to Find the Quotient and Remainder </a:t>
            </a:r>
            <a:r>
              <a:rPr lang="en-US" sz="1800" dirty="0"/>
              <a:t>(2 of 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62063" indent="-1262063"/>
            <a:r>
              <a:rPr lang="en-US" b="1" dirty="0"/>
              <a:t>Step 2: </a:t>
            </a:r>
            <a:r>
              <a:rPr lang="en-US" dirty="0"/>
              <a:t>Insert the usual division symbol. </a:t>
            </a:r>
          </a:p>
          <a:p>
            <a:pPr marL="1262063" indent="-1262063"/>
            <a:r>
              <a:rPr lang="en-US" dirty="0"/>
              <a:t>	In synthetic division, the divisor is of the form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</a:t>
            </a:r>
            <a:r>
              <a:rPr lang="en-US" i="1" dirty="0">
                <a:latin typeface="+mn-lt"/>
              </a:rPr>
              <a:t>c</a:t>
            </a:r>
            <a:r>
              <a:rPr lang="en-US" dirty="0"/>
              <a:t>, and </a:t>
            </a:r>
            <a:r>
              <a:rPr lang="en-US" i="1" dirty="0">
                <a:latin typeface="+mn-lt"/>
              </a:rPr>
              <a:t>c</a:t>
            </a:r>
            <a:r>
              <a:rPr lang="en-US" i="1" dirty="0"/>
              <a:t> </a:t>
            </a:r>
            <a:r>
              <a:rPr lang="en-US" dirty="0"/>
              <a:t>is the number placed to the left of the division symbol. </a:t>
            </a:r>
          </a:p>
          <a:p>
            <a:pPr marL="1262063" indent="-1262063"/>
            <a:r>
              <a:rPr lang="en-US" dirty="0"/>
              <a:t>	Here, since the divisor is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</a:t>
            </a:r>
            <a:r>
              <a:rPr lang="en-US" dirty="0"/>
              <a:t>, insert </a:t>
            </a:r>
            <a:r>
              <a:rPr lang="en-US" dirty="0">
                <a:latin typeface="+mn-lt"/>
              </a:rPr>
              <a:t>–1</a:t>
            </a:r>
            <a:r>
              <a:rPr lang="en-US" dirty="0"/>
              <a:t> to the left of the division symbol.</a:t>
            </a:r>
          </a:p>
          <a:p>
            <a:pPr marL="1262063" indent="-1262063">
              <a:lnSpc>
                <a:spcPct val="150000"/>
              </a:lnSpc>
            </a:pPr>
            <a:r>
              <a:rPr lang="en-US" dirty="0">
                <a:solidFill>
                  <a:srgbClr val="0B3081"/>
                </a:solidFill>
              </a:rPr>
              <a:t>					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1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497483A8-15DF-4E6A-BE69-F24EEBE56F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909422"/>
              </p:ext>
            </p:extLst>
          </p:nvPr>
        </p:nvGraphicFramePr>
        <p:xfrm>
          <a:off x="1600685" y="4395716"/>
          <a:ext cx="2336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2336760" imgH="583920" progId="Equation.DSMT4">
                  <p:embed/>
                </p:oleObj>
              </mc:Choice>
              <mc:Fallback>
                <p:oleObj name="Equation" r:id="rId3" imgW="23367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685" y="4395716"/>
                        <a:ext cx="23368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017380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Using Synthetic Division to Find the Quotient and Remainder </a:t>
            </a:r>
            <a:r>
              <a:rPr lang="en-US" sz="1800" dirty="0"/>
              <a:t>(3 of 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62063" indent="-1262063"/>
            <a:r>
              <a:rPr lang="en-US" b="1" dirty="0"/>
              <a:t>Step 3: </a:t>
            </a:r>
            <a:r>
              <a:rPr lang="en-US" dirty="0"/>
              <a:t>Bring </a:t>
            </a:r>
            <a:r>
              <a:rPr lang="en-US" dirty="0" smtClean="0"/>
              <a:t>the 1 down two </a:t>
            </a:r>
            <a:r>
              <a:rPr lang="en-US" dirty="0"/>
              <a:t>rows, and enter it in row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.</a:t>
            </a:r>
          </a:p>
          <a:p>
            <a:pPr marL="1262063" indent="-1262063">
              <a:lnSpc>
                <a:spcPct val="150000"/>
              </a:lnSpc>
            </a:pPr>
            <a:r>
              <a:rPr lang="en-US" dirty="0">
                <a:solidFill>
                  <a:srgbClr val="0B3081"/>
                </a:solidFill>
              </a:rPr>
              <a:t>					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1</a:t>
            </a:r>
          </a:p>
          <a:p>
            <a:pPr marL="4572000" lvl="3">
              <a:spcBef>
                <a:spcPts val="1200"/>
              </a:spcBef>
            </a:pPr>
            <a:r>
              <a:rPr lang="en-US" dirty="0">
                <a:solidFill>
                  <a:srgbClr val="0B3081"/>
                </a:solidFill>
              </a:rPr>
              <a:t>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2</a:t>
            </a:r>
          </a:p>
          <a:p>
            <a:pPr marL="4572000" lvl="3">
              <a:spcBef>
                <a:spcPts val="1200"/>
              </a:spcBef>
            </a:pPr>
            <a:r>
              <a:rPr lang="en-US" dirty="0">
                <a:solidFill>
                  <a:srgbClr val="0B3081"/>
                </a:solidFill>
              </a:rPr>
              <a:t>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3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497483A8-15DF-4E6A-BE69-F24EEBE56F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343686"/>
              </p:ext>
            </p:extLst>
          </p:nvPr>
        </p:nvGraphicFramePr>
        <p:xfrm>
          <a:off x="1600686" y="2527300"/>
          <a:ext cx="23368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2336760" imgH="1638000" progId="Equation.DSMT4">
                  <p:embed/>
                </p:oleObj>
              </mc:Choice>
              <mc:Fallback>
                <p:oleObj name="Equation" r:id="rId3" imgW="2336760" imgH="1638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xmlns="" id="{497483A8-15DF-4E6A-BE69-F24EEBE56F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686" y="2527300"/>
                        <a:ext cx="2336800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C1826309-7AE2-4510-AD5A-CCBDADEFC110}"/>
              </a:ext>
            </a:extLst>
          </p:cNvPr>
          <p:cNvCxnSpPr/>
          <p:nvPr/>
        </p:nvCxnSpPr>
        <p:spPr bwMode="auto">
          <a:xfrm>
            <a:off x="2166734" y="3110948"/>
            <a:ext cx="0" cy="4770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B308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8301262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Using Synthetic Division to Find the Quotient and Remainder </a:t>
            </a:r>
            <a:r>
              <a:rPr lang="en-US" sz="1800" dirty="0"/>
              <a:t>(4 of 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indent="-1371600"/>
            <a:r>
              <a:rPr lang="en-US" b="1" dirty="0"/>
              <a:t>Step 4: </a:t>
            </a:r>
            <a:r>
              <a:rPr lang="en-US" dirty="0"/>
              <a:t>Multiply the latest entry in row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 by </a:t>
            </a:r>
            <a:r>
              <a:rPr lang="en-US" dirty="0">
                <a:latin typeface="+mn-lt"/>
              </a:rPr>
              <a:t>–1</a:t>
            </a:r>
            <a:r>
              <a:rPr lang="en-US" dirty="0"/>
              <a:t>, and place the result in row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, one column over to the right.</a:t>
            </a:r>
          </a:p>
          <a:p>
            <a:pPr marL="1262063" indent="-1262063">
              <a:lnSpc>
                <a:spcPct val="150000"/>
              </a:lnSpc>
            </a:pPr>
            <a:r>
              <a:rPr lang="en-US" dirty="0">
                <a:solidFill>
                  <a:srgbClr val="0B3081"/>
                </a:solidFill>
              </a:rPr>
              <a:t>					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1</a:t>
            </a:r>
          </a:p>
          <a:p>
            <a:pPr marL="4572000" lvl="3">
              <a:spcBef>
                <a:spcPts val="1200"/>
              </a:spcBef>
            </a:pPr>
            <a:r>
              <a:rPr lang="en-US" dirty="0">
                <a:solidFill>
                  <a:srgbClr val="0B3081"/>
                </a:solidFill>
              </a:rPr>
              <a:t>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2</a:t>
            </a:r>
          </a:p>
          <a:p>
            <a:pPr marL="4572000" lvl="3">
              <a:spcBef>
                <a:spcPts val="1200"/>
              </a:spcBef>
            </a:pPr>
            <a:r>
              <a:rPr lang="en-US" dirty="0">
                <a:solidFill>
                  <a:srgbClr val="0B3081"/>
                </a:solidFill>
              </a:rPr>
              <a:t>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3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497483A8-15DF-4E6A-BE69-F24EEBE56F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63814"/>
              </p:ext>
            </p:extLst>
          </p:nvPr>
        </p:nvGraphicFramePr>
        <p:xfrm>
          <a:off x="1600686" y="2954338"/>
          <a:ext cx="23368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2336760" imgH="1638000" progId="Equation.DSMT4">
                  <p:embed/>
                </p:oleObj>
              </mc:Choice>
              <mc:Fallback>
                <p:oleObj name="Equation" r:id="rId3" imgW="2336760" imgH="1638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xmlns="" id="{497483A8-15DF-4E6A-BE69-F24EEBE56F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686" y="2954338"/>
                        <a:ext cx="2336800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37CEAFDD-CA61-43DC-B5BA-6F0ABD369A74}"/>
              </a:ext>
            </a:extLst>
          </p:cNvPr>
          <p:cNvGrpSpPr/>
          <p:nvPr/>
        </p:nvGrpSpPr>
        <p:grpSpPr>
          <a:xfrm rot="20929346">
            <a:off x="2177251" y="3962062"/>
            <a:ext cx="396984" cy="638786"/>
            <a:chOff x="2226946" y="3991879"/>
            <a:chExt cx="396984" cy="63878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B87D2B5A-C7F4-4A85-8776-5814EEC0E127}"/>
                </a:ext>
              </a:extLst>
            </p:cNvPr>
            <p:cNvSpPr txBox="1"/>
            <p:nvPr/>
          </p:nvSpPr>
          <p:spPr>
            <a:xfrm rot="18767030">
              <a:off x="2095104" y="4123721"/>
              <a:ext cx="638786" cy="37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B3081"/>
                  </a:solidFill>
                  <a:latin typeface="+mn-lt"/>
                  <a:ea typeface="Cambria Math" panose="02040503050406030204" pitchFamily="18" charset="0"/>
                </a:rPr>
                <a:t>⨯</a:t>
              </a:r>
              <a:r>
                <a:rPr lang="en-US" sz="1800" dirty="0">
                  <a:solidFill>
                    <a:srgbClr val="0B3081"/>
                  </a:solidFill>
                  <a:latin typeface="+mn-lt"/>
                </a:rPr>
                <a:t>–1 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xmlns="" id="{0301EA17-B11F-44DF-BF1A-1B085BFA004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55574" y="4281455"/>
              <a:ext cx="268356" cy="28136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3662896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Using Synthetic Division to Find the Quotient and Remainder </a:t>
            </a:r>
            <a:r>
              <a:rPr lang="en-US" sz="1800" dirty="0"/>
              <a:t>(5 of 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62063" indent="-1262063"/>
            <a:r>
              <a:rPr lang="en-US" b="1" dirty="0"/>
              <a:t>Step 5: </a:t>
            </a:r>
            <a:r>
              <a:rPr lang="en-US" dirty="0"/>
              <a:t>Add the entry in row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 to the entry above it in row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, and enter the sum in row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.</a:t>
            </a:r>
          </a:p>
          <a:p>
            <a:pPr marL="1262063" indent="-1262063">
              <a:lnSpc>
                <a:spcPct val="150000"/>
              </a:lnSpc>
            </a:pPr>
            <a:r>
              <a:rPr lang="en-US" dirty="0">
                <a:solidFill>
                  <a:srgbClr val="0B3081"/>
                </a:solidFill>
              </a:rPr>
              <a:t>					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1</a:t>
            </a:r>
          </a:p>
          <a:p>
            <a:pPr marL="4572000" lvl="3">
              <a:spcBef>
                <a:spcPts val="1200"/>
              </a:spcBef>
            </a:pPr>
            <a:r>
              <a:rPr lang="en-US" dirty="0">
                <a:solidFill>
                  <a:srgbClr val="0B3081"/>
                </a:solidFill>
              </a:rPr>
              <a:t>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2</a:t>
            </a:r>
          </a:p>
          <a:p>
            <a:pPr marL="4572000" lvl="3">
              <a:spcBef>
                <a:spcPts val="1200"/>
              </a:spcBef>
            </a:pPr>
            <a:r>
              <a:rPr lang="en-US" dirty="0">
                <a:solidFill>
                  <a:srgbClr val="0B3081"/>
                </a:solidFill>
              </a:rPr>
              <a:t>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3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497483A8-15DF-4E6A-BE69-F24EEBE56F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2383"/>
              </p:ext>
            </p:extLst>
          </p:nvPr>
        </p:nvGraphicFramePr>
        <p:xfrm>
          <a:off x="1600200" y="2479675"/>
          <a:ext cx="23368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2336760" imgH="1714320" progId="Equation.DSMT4">
                  <p:embed/>
                </p:oleObj>
              </mc:Choice>
              <mc:Fallback>
                <p:oleObj name="Equation" r:id="rId3" imgW="2336760" imgH="17143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xmlns="" id="{497483A8-15DF-4E6A-BE69-F24EEBE56F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2479675"/>
                        <a:ext cx="2336800" cy="171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37CEAFDD-CA61-43DC-B5BA-6F0ABD369A74}"/>
              </a:ext>
            </a:extLst>
          </p:cNvPr>
          <p:cNvGrpSpPr/>
          <p:nvPr/>
        </p:nvGrpSpPr>
        <p:grpSpPr>
          <a:xfrm rot="20929346">
            <a:off x="2195352" y="3522970"/>
            <a:ext cx="378710" cy="638786"/>
            <a:chOff x="2245220" y="3991879"/>
            <a:chExt cx="378710" cy="63878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B87D2B5A-C7F4-4A85-8776-5814EEC0E127}"/>
                </a:ext>
              </a:extLst>
            </p:cNvPr>
            <p:cNvSpPr txBox="1"/>
            <p:nvPr/>
          </p:nvSpPr>
          <p:spPr>
            <a:xfrm rot="18767030">
              <a:off x="2095104" y="4141995"/>
              <a:ext cx="6387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B3081"/>
                  </a:solidFill>
                  <a:latin typeface="+mn-lt"/>
                  <a:ea typeface="Cambria Math" panose="02040503050406030204" pitchFamily="18" charset="0"/>
                </a:rPr>
                <a:t>⨯</a:t>
              </a:r>
              <a:r>
                <a:rPr lang="en-US" sz="1600" dirty="0">
                  <a:solidFill>
                    <a:srgbClr val="0B3081"/>
                  </a:solidFill>
                  <a:latin typeface="+mn-lt"/>
                </a:rPr>
                <a:t>–1 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xmlns="" id="{0301EA17-B11F-44DF-BF1A-1B085BFA004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55574" y="4281455"/>
              <a:ext cx="268356" cy="28136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80235061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Using Synthetic Division to Find the Quotient and Remainder </a:t>
            </a:r>
            <a:r>
              <a:rPr lang="en-US" sz="1800" dirty="0"/>
              <a:t>(6 of 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62063" indent="-1262063"/>
            <a:r>
              <a:rPr lang="en-US" b="1" dirty="0"/>
              <a:t>Step 6: </a:t>
            </a:r>
            <a:r>
              <a:rPr lang="en-US" dirty="0"/>
              <a:t>Repeat Steps </a:t>
            </a:r>
            <a:r>
              <a:rPr lang="en-US" dirty="0">
                <a:latin typeface="+mn-lt"/>
              </a:rPr>
              <a:t>4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5</a:t>
            </a:r>
            <a:r>
              <a:rPr lang="en-US" dirty="0"/>
              <a:t> until no more entries are available in row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.</a:t>
            </a:r>
          </a:p>
          <a:p>
            <a:pPr marL="1262063" indent="-1262063">
              <a:lnSpc>
                <a:spcPct val="150000"/>
              </a:lnSpc>
            </a:pPr>
            <a:r>
              <a:rPr lang="en-US" dirty="0">
                <a:solidFill>
                  <a:srgbClr val="0B3081"/>
                </a:solidFill>
              </a:rPr>
              <a:t>					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1</a:t>
            </a:r>
          </a:p>
          <a:p>
            <a:pPr marL="4572000" lvl="3">
              <a:spcBef>
                <a:spcPts val="1200"/>
              </a:spcBef>
            </a:pPr>
            <a:r>
              <a:rPr lang="en-US" dirty="0">
                <a:solidFill>
                  <a:srgbClr val="0B3081"/>
                </a:solidFill>
              </a:rPr>
              <a:t>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2</a:t>
            </a:r>
          </a:p>
          <a:p>
            <a:pPr marL="4572000" lvl="3">
              <a:spcBef>
                <a:spcPts val="1200"/>
              </a:spcBef>
            </a:pPr>
            <a:r>
              <a:rPr lang="en-US" dirty="0">
                <a:solidFill>
                  <a:srgbClr val="0B3081"/>
                </a:solidFill>
              </a:rPr>
              <a:t>Row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3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497483A8-15DF-4E6A-BE69-F24EEBE56F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221317"/>
              </p:ext>
            </p:extLst>
          </p:nvPr>
        </p:nvGraphicFramePr>
        <p:xfrm>
          <a:off x="1587500" y="2479675"/>
          <a:ext cx="23622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2361960" imgH="1714320" progId="Equation.DSMT4">
                  <p:embed/>
                </p:oleObj>
              </mc:Choice>
              <mc:Fallback>
                <p:oleObj name="Equation" r:id="rId3" imgW="2361960" imgH="17143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xmlns="" id="{497483A8-15DF-4E6A-BE69-F24EEBE56F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7500" y="2479675"/>
                        <a:ext cx="2362200" cy="171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37CEAFDD-CA61-43DC-B5BA-6F0ABD369A74}"/>
              </a:ext>
            </a:extLst>
          </p:cNvPr>
          <p:cNvGrpSpPr/>
          <p:nvPr/>
        </p:nvGrpSpPr>
        <p:grpSpPr>
          <a:xfrm rot="20929346">
            <a:off x="2185413" y="3522970"/>
            <a:ext cx="378710" cy="638786"/>
            <a:chOff x="2245220" y="3991879"/>
            <a:chExt cx="378710" cy="63878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B87D2B5A-C7F4-4A85-8776-5814EEC0E127}"/>
                </a:ext>
              </a:extLst>
            </p:cNvPr>
            <p:cNvSpPr txBox="1"/>
            <p:nvPr/>
          </p:nvSpPr>
          <p:spPr>
            <a:xfrm rot="18767030">
              <a:off x="2095104" y="4141995"/>
              <a:ext cx="6387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B3081"/>
                  </a:solidFill>
                  <a:latin typeface="+mn-lt"/>
                  <a:ea typeface="Cambria Math" panose="02040503050406030204" pitchFamily="18" charset="0"/>
                </a:rPr>
                <a:t>⨯</a:t>
              </a:r>
              <a:r>
                <a:rPr lang="en-US" sz="1600" dirty="0">
                  <a:solidFill>
                    <a:srgbClr val="0B3081"/>
                  </a:solidFill>
                  <a:latin typeface="+mn-lt"/>
                </a:rPr>
                <a:t>–1 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xmlns="" id="{0301EA17-B11F-44DF-BF1A-1B085BFA004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55574" y="4281455"/>
              <a:ext cx="268356" cy="28136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AF11D4F5-8A20-4C4A-BB3C-74EB45F8DD65}"/>
              </a:ext>
            </a:extLst>
          </p:cNvPr>
          <p:cNvGrpSpPr/>
          <p:nvPr/>
        </p:nvGrpSpPr>
        <p:grpSpPr>
          <a:xfrm rot="20929346">
            <a:off x="2685546" y="3525091"/>
            <a:ext cx="378710" cy="638786"/>
            <a:chOff x="2245220" y="3991879"/>
            <a:chExt cx="378710" cy="63878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EB517A91-F77D-4B22-805A-E99A58A58D39}"/>
                </a:ext>
              </a:extLst>
            </p:cNvPr>
            <p:cNvSpPr txBox="1"/>
            <p:nvPr/>
          </p:nvSpPr>
          <p:spPr>
            <a:xfrm rot="18767030">
              <a:off x="2095104" y="4141995"/>
              <a:ext cx="6387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B3081"/>
                  </a:solidFill>
                  <a:latin typeface="+mn-lt"/>
                  <a:ea typeface="Cambria Math" panose="02040503050406030204" pitchFamily="18" charset="0"/>
                </a:rPr>
                <a:t>⨯</a:t>
              </a:r>
              <a:r>
                <a:rPr lang="en-US" sz="1600" dirty="0">
                  <a:solidFill>
                    <a:srgbClr val="0B3081"/>
                  </a:solidFill>
                  <a:latin typeface="+mn-lt"/>
                </a:rPr>
                <a:t>–1 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xmlns="" id="{40DFF782-B2D3-4A07-B38D-2DCED8B391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55574" y="4281455"/>
              <a:ext cx="268356" cy="28136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44C515DF-4E26-4782-AC73-DFF8904C7EB1}"/>
              </a:ext>
            </a:extLst>
          </p:cNvPr>
          <p:cNvGrpSpPr/>
          <p:nvPr/>
        </p:nvGrpSpPr>
        <p:grpSpPr>
          <a:xfrm rot="20929346">
            <a:off x="3400529" y="3543587"/>
            <a:ext cx="378710" cy="638786"/>
            <a:chOff x="2245220" y="3991879"/>
            <a:chExt cx="378710" cy="638786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E629DD8C-3A11-457B-B0A2-D2D273358A95}"/>
                </a:ext>
              </a:extLst>
            </p:cNvPr>
            <p:cNvSpPr txBox="1"/>
            <p:nvPr/>
          </p:nvSpPr>
          <p:spPr>
            <a:xfrm rot="18767030">
              <a:off x="2095104" y="4141995"/>
              <a:ext cx="6387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B3081"/>
                  </a:solidFill>
                  <a:latin typeface="+mn-lt"/>
                  <a:ea typeface="Cambria Math" panose="02040503050406030204" pitchFamily="18" charset="0"/>
                </a:rPr>
                <a:t>⨯</a:t>
              </a:r>
              <a:r>
                <a:rPr lang="en-US" sz="1600" dirty="0">
                  <a:solidFill>
                    <a:srgbClr val="0B3081"/>
                  </a:solidFill>
                  <a:latin typeface="+mn-lt"/>
                </a:rPr>
                <a:t>–1 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xmlns="" id="{B33F45EC-845D-4361-BB21-311BCCDCDCF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55574" y="4281455"/>
              <a:ext cx="268356" cy="28136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22981076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15087</TotalTime>
  <Words>438</Words>
  <Application>Microsoft Office PowerPoint</Application>
  <PresentationFormat>On-screen Show (4:3)</PresentationFormat>
  <Paragraphs>64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Cambria Math</vt:lpstr>
      <vt:lpstr>Default Design</vt:lpstr>
      <vt:lpstr>Equation</vt:lpstr>
      <vt:lpstr>PowerPoint Presentation</vt:lpstr>
      <vt:lpstr>PowerPoint Presentation</vt:lpstr>
      <vt:lpstr>Objectives</vt:lpstr>
      <vt:lpstr>Example 1: Using Synthetic Division to Find the Quotient and Remainder (1 of 8)</vt:lpstr>
      <vt:lpstr>Example 1: Using Synthetic Division to Find the Quotient and Remainder (2 of 8)</vt:lpstr>
      <vt:lpstr>Example 1: Using Synthetic Division to Find the Quotient and Remainder (3 of 8)</vt:lpstr>
      <vt:lpstr>Example 1: Using Synthetic Division to Find the Quotient and Remainder (4 of 8)</vt:lpstr>
      <vt:lpstr>Example 1: Using Synthetic Division to Find the Quotient and Remainder (5 of 8)</vt:lpstr>
      <vt:lpstr>Example 1: Using Synthetic Division to Find the Quotient and Remainder (6 of 8)</vt:lpstr>
      <vt:lpstr>Example 1: Using Synthetic Division to Find the Quotient and Remainder (7 of 8)</vt:lpstr>
      <vt:lpstr>Example 1: Using Synthetic Division to Find the Quotient and Remainder (8 of 8)</vt:lpstr>
      <vt:lpstr>Example 2: Using Synthetic Division to Verify a Factor (1 of 2)</vt:lpstr>
      <vt:lpstr>Example 2: Using Synthetic Division to Verify a Factor (2 of 2)</vt:lpstr>
    </vt:vector>
  </TitlesOfParts>
  <Company>Copyright © 2020, 2016, 2012 Pearson Education,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Lisa Lenz</cp:lastModifiedBy>
  <cp:revision>1199</cp:revision>
  <dcterms:created xsi:type="dcterms:W3CDTF">2001-10-26T14:49:56Z</dcterms:created>
  <dcterms:modified xsi:type="dcterms:W3CDTF">2019-03-14T01:33:40Z</dcterms:modified>
</cp:coreProperties>
</file>