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49" r:id="rId2"/>
    <p:sldId id="437" r:id="rId3"/>
    <p:sldId id="414" r:id="rId4"/>
    <p:sldId id="948" r:id="rId5"/>
    <p:sldId id="1008" r:id="rId6"/>
    <p:sldId id="1129" r:id="rId7"/>
    <p:sldId id="1130" r:id="rId8"/>
    <p:sldId id="1131" r:id="rId9"/>
    <p:sldId id="1132" r:id="rId10"/>
    <p:sldId id="1134" r:id="rId11"/>
    <p:sldId id="1135" r:id="rId12"/>
    <p:sldId id="1110" r:id="rId13"/>
    <p:sldId id="1136" r:id="rId14"/>
    <p:sldId id="1137" r:id="rId15"/>
    <p:sldId id="1138" r:id="rId16"/>
    <p:sldId id="1139" r:id="rId17"/>
    <p:sldId id="1141" r:id="rId18"/>
    <p:sldId id="1142" r:id="rId19"/>
    <p:sldId id="1133" r:id="rId20"/>
    <p:sldId id="1143" r:id="rId21"/>
    <p:sldId id="1144" r:id="rId22"/>
    <p:sldId id="1145" r:id="rId23"/>
    <p:sldId id="1091" r:id="rId24"/>
    <p:sldId id="1146" r:id="rId25"/>
    <p:sldId id="1147" r:id="rId26"/>
    <p:sldId id="1148" r:id="rId27"/>
    <p:sldId id="1149" r:id="rId28"/>
    <p:sldId id="1150" r:id="rId29"/>
    <p:sldId id="1152" r:id="rId30"/>
  </p:sldIdLst>
  <p:sldSz cx="9144000" cy="6858000" type="screen4x3"/>
  <p:notesSz cx="6858000" cy="9144000"/>
  <p:embeddedFontLst>
    <p:embeddedFont>
      <p:font typeface="Cambria Math" panose="02040503050406030204" pitchFamily="18" charset="0"/>
      <p:regular r:id="rId33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3" pos="264" userDrawn="1">
          <p15:clr>
            <a:srgbClr val="A4A3A4"/>
          </p15:clr>
        </p15:guide>
        <p15:guide id="5" orient="horz" pos="2304" userDrawn="1">
          <p15:clr>
            <a:srgbClr val="A4A3A4"/>
          </p15:clr>
        </p15:guide>
        <p15:guide id="6" orient="horz" pos="2760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8" pos="1440" userDrawn="1">
          <p15:clr>
            <a:srgbClr val="A4A3A4"/>
          </p15:clr>
        </p15:guide>
        <p15:guide id="20" orient="horz" pos="1656" userDrawn="1">
          <p15:clr>
            <a:srgbClr val="A4A3A4"/>
          </p15:clr>
        </p15:guide>
        <p15:guide id="21" pos="4008" userDrawn="1">
          <p15:clr>
            <a:srgbClr val="A4A3A4"/>
          </p15:clr>
        </p15:guide>
        <p15:guide id="22" orient="horz" pos="3216" userDrawn="1">
          <p15:clr>
            <a:srgbClr val="A4A3A4"/>
          </p15:clr>
        </p15:guide>
        <p15:guide id="23" orient="horz" pos="36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00"/>
    <a:srgbClr val="000000"/>
    <a:srgbClr val="0B3081"/>
    <a:srgbClr val="E9F6F6"/>
    <a:srgbClr val="FFFDE0"/>
    <a:srgbClr val="FFFFFF"/>
    <a:srgbClr val="FFFF00"/>
    <a:srgbClr val="FFFF99"/>
    <a:srgbClr val="FFF78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6" autoAdjust="0"/>
    <p:restoredTop sz="89564" autoAdjust="0"/>
  </p:normalViewPr>
  <p:slideViewPr>
    <p:cSldViewPr snapToGrid="0" showGuides="1">
      <p:cViewPr varScale="1">
        <p:scale>
          <a:sx n="79" d="100"/>
          <a:sy n="79" d="100"/>
        </p:scale>
        <p:origin x="138" y="672"/>
      </p:cViewPr>
      <p:guideLst>
        <p:guide orient="horz" pos="528"/>
        <p:guide pos="264"/>
        <p:guide orient="horz" pos="2304"/>
        <p:guide orient="horz" pos="2760"/>
        <p:guide orient="horz" pos="96"/>
        <p:guide pos="2760"/>
        <p:guide pos="1440"/>
        <p:guide orient="horz" pos="1656"/>
        <p:guide pos="4008"/>
        <p:guide orient="horz" pos="3216"/>
        <p:guide orient="horz" pos="3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R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Review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7:</a:t>
            </a:r>
            <a:r>
              <a:rPr lang="en-US" dirty="0"/>
              <a:t> Factoring a Perfect Square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dirty="0">
                <a:latin typeface="+mn-lt"/>
              </a:rPr>
              <a:t>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+ 9 </a:t>
            </a:r>
          </a:p>
          <a:p>
            <a:endParaRPr lang="en-US" dirty="0">
              <a:latin typeface="+mn-lt"/>
            </a:endParaRPr>
          </a:p>
          <a:p>
            <a:r>
              <a:rPr lang="en-US" dirty="0"/>
              <a:t>The first term, </a:t>
            </a:r>
            <a:r>
              <a:rPr lang="en-US" dirty="0">
                <a:latin typeface="+mn-lt"/>
              </a:rPr>
              <a:t>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(2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, </a:t>
            </a:r>
            <a:r>
              <a:rPr lang="en-US" dirty="0"/>
              <a:t>and the third term, </a:t>
            </a:r>
            <a:r>
              <a:rPr lang="en-US" dirty="0">
                <a:latin typeface="+mn-lt"/>
              </a:rPr>
              <a:t>9 = 3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, are perfect squares. </a:t>
            </a:r>
          </a:p>
          <a:p>
            <a:r>
              <a:rPr lang="en-US" dirty="0"/>
              <a:t>Because the middle term, </a:t>
            </a:r>
            <a:r>
              <a:rPr lang="en-US" dirty="0">
                <a:latin typeface="+mn-lt"/>
              </a:rPr>
              <a:t>12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, is twice the product of 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 </a:t>
            </a:r>
            <a:r>
              <a:rPr lang="en-US" dirty="0"/>
              <a:t>and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, we have a perfect square.</a:t>
            </a:r>
          </a:p>
          <a:p>
            <a:pPr algn="ctr"/>
            <a:r>
              <a:rPr lang="en-US" dirty="0">
                <a:latin typeface="+mn-lt"/>
              </a:rPr>
              <a:t>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+ 9 = (2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</a:t>
            </a:r>
            <a:r>
              <a:rPr lang="en-US" baseline="45000" dirty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725167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8:</a:t>
            </a:r>
            <a:r>
              <a:rPr lang="en-US" dirty="0"/>
              <a:t> Factoring a Perfect Square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dirty="0">
                <a:latin typeface="+mn-lt"/>
              </a:rPr>
              <a:t>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+ 16 </a:t>
            </a:r>
          </a:p>
          <a:p>
            <a:endParaRPr lang="en-US" dirty="0">
              <a:latin typeface="+mn-lt"/>
            </a:endParaRPr>
          </a:p>
          <a:p>
            <a:r>
              <a:rPr lang="en-US" dirty="0"/>
              <a:t>The first term, </a:t>
            </a:r>
            <a:r>
              <a:rPr lang="en-US" dirty="0">
                <a:latin typeface="+mn-lt"/>
              </a:rPr>
              <a:t>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, </a:t>
            </a:r>
            <a:r>
              <a:rPr lang="en-US" dirty="0"/>
              <a:t>and the third term, </a:t>
            </a:r>
            <a:r>
              <a:rPr lang="en-US" dirty="0">
                <a:latin typeface="+mn-lt"/>
              </a:rPr>
              <a:t>16 = 4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, are perfect squares. </a:t>
            </a:r>
          </a:p>
          <a:p>
            <a:r>
              <a:rPr lang="en-US" dirty="0"/>
              <a:t>Because the middle term, </a:t>
            </a:r>
            <a:r>
              <a:rPr lang="en-US" dirty="0">
                <a:latin typeface="+mn-lt"/>
              </a:rPr>
              <a:t>24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, is twice the product of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 </a:t>
            </a:r>
            <a:r>
              <a:rPr lang="en-US" dirty="0"/>
              <a:t>and </a:t>
            </a:r>
            <a:r>
              <a:rPr lang="en-US" dirty="0">
                <a:latin typeface="+mn-lt"/>
              </a:rPr>
              <a:t>4</a:t>
            </a:r>
            <a:r>
              <a:rPr lang="en-US" dirty="0"/>
              <a:t>, we have a perfect square.</a:t>
            </a:r>
          </a:p>
          <a:p>
            <a:pPr algn="ctr"/>
            <a:r>
              <a:rPr lang="en-US" dirty="0">
                <a:latin typeface="+mn-lt"/>
              </a:rPr>
              <a:t>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+ 16 = 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</a:t>
            </a:r>
            <a:r>
              <a:rPr lang="en-US" baseline="45000" dirty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800283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a Second-Degree Polynomial:</a:t>
            </a:r>
            <a:br>
              <a:rPr lang="en-US" dirty="0"/>
            </a:b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Bx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C</a:t>
            </a:r>
            <a:endParaRPr lang="en-US" sz="1800" i="1" dirty="0">
              <a:latin typeface="+mn-l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419100" y="1339260"/>
            <a:ext cx="8382000" cy="2815298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To factor a second-degree polynomial </a:t>
            </a:r>
            <a:br>
              <a:rPr lang="en-US" dirty="0">
                <a:latin typeface="+mj-lt"/>
              </a:rPr>
            </a:br>
            <a:r>
              <a:rPr lang="en-US" i="1" dirty="0">
                <a:solidFill>
                  <a:srgbClr val="000000"/>
                </a:solidFill>
                <a:latin typeface="+mn-lt"/>
              </a:rPr>
              <a:t>x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Bx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C</a:t>
            </a:r>
            <a:r>
              <a:rPr lang="en-US" dirty="0">
                <a:latin typeface="+mj-lt"/>
              </a:rPr>
              <a:t>, find integers whose product is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j-lt"/>
              </a:rPr>
              <a:t> and whose sum is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. That is, if there are numbers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,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, where </a:t>
            </a:r>
            <a:r>
              <a:rPr lang="en-US" i="1" dirty="0">
                <a:latin typeface="+mn-lt"/>
              </a:rPr>
              <a:t>ab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j-lt"/>
              </a:rPr>
              <a:t>and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=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, then</a:t>
            </a:r>
          </a:p>
          <a:p>
            <a:endParaRPr lang="en-US" sz="1100" dirty="0">
              <a:latin typeface="+mj-lt"/>
            </a:endParaRPr>
          </a:p>
          <a:p>
            <a:pPr algn="ctr"/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baseline="4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+ </a:t>
            </a:r>
            <a:r>
              <a:rPr lang="en-US" i="1" dirty="0">
                <a:solidFill>
                  <a:srgbClr val="000000"/>
                </a:solidFill>
              </a:rPr>
              <a:t>Bx</a:t>
            </a:r>
            <a:r>
              <a:rPr lang="en-US" dirty="0">
                <a:solidFill>
                  <a:srgbClr val="000000"/>
                </a:solidFill>
              </a:rPr>
              <a:t> + </a:t>
            </a:r>
            <a:r>
              <a:rPr lang="en-US" i="1" dirty="0">
                <a:solidFill>
                  <a:srgbClr val="000000"/>
                </a:solidFill>
              </a:rPr>
              <a:t>C </a:t>
            </a:r>
            <a:r>
              <a:rPr lang="en-US" dirty="0">
                <a:solidFill>
                  <a:srgbClr val="000000"/>
                </a:solidFill>
              </a:rPr>
              <a:t>= 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+ </a:t>
            </a:r>
            <a:r>
              <a:rPr lang="en-US" i="1" dirty="0">
                <a:solidFill>
                  <a:srgbClr val="000000"/>
                </a:solidFill>
              </a:rPr>
              <a:t>a</a:t>
            </a:r>
            <a:r>
              <a:rPr lang="en-US" dirty="0">
                <a:solidFill>
                  <a:srgbClr val="000000"/>
                </a:solidFill>
              </a:rPr>
              <a:t>)(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+ </a:t>
            </a:r>
            <a:r>
              <a:rPr lang="en-US" i="1" dirty="0">
                <a:solidFill>
                  <a:srgbClr val="000000"/>
                </a:solidFill>
              </a:rPr>
              <a:t>b</a:t>
            </a:r>
            <a:r>
              <a:rPr lang="en-US" dirty="0">
                <a:solidFill>
                  <a:srgbClr val="000000"/>
                </a:solidFill>
              </a:rPr>
              <a:t>)</a:t>
            </a:r>
            <a:endParaRPr lang="en-US" baseline="4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9615084"/>
      </p:ext>
    </p:extLst>
  </p:cSld>
  <p:clrMapOvr>
    <a:masterClrMapping/>
  </p:clrMapOvr>
  <p:transition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56AF8-993C-47C0-8A7D-E6BB8AC4A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</a:t>
            </a:r>
            <a:r>
              <a:rPr lang="en-US" dirty="0"/>
              <a:t> Factoring a Trinomial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C1359-8C32-4BA2-8069-35746B8B2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+ 9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+ 14 </a:t>
            </a:r>
          </a:p>
          <a:p>
            <a:r>
              <a:rPr lang="en-US" dirty="0"/>
              <a:t>First determine all pairs of integers whose product is </a:t>
            </a:r>
            <a:r>
              <a:rPr lang="en-US" dirty="0">
                <a:latin typeface="+mn-lt"/>
              </a:rPr>
              <a:t>14</a:t>
            </a:r>
            <a:r>
              <a:rPr lang="en-US" dirty="0"/>
              <a:t>, and then compute their sums.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Integers whose product is </a:t>
            </a:r>
            <a:r>
              <a:rPr lang="en-US" sz="2400" b="1" dirty="0">
                <a:latin typeface="+mn-lt"/>
              </a:rPr>
              <a:t>14    </a:t>
            </a:r>
            <a:r>
              <a:rPr lang="en-US" sz="2400" dirty="0">
                <a:latin typeface="+mn-lt"/>
              </a:rPr>
              <a:t>1, 14   –1, –14     2, 7   –2, –7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Sum    				 </a:t>
            </a:r>
            <a:r>
              <a:rPr lang="en-US" sz="2400" dirty="0">
                <a:latin typeface="+mn-lt"/>
              </a:rPr>
              <a:t>15        –15          9        –9</a:t>
            </a:r>
            <a:r>
              <a:rPr lang="en-US" sz="2400" dirty="0"/>
              <a:t>    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The integers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7</a:t>
            </a:r>
            <a:r>
              <a:rPr lang="en-US" dirty="0"/>
              <a:t> have a product of </a:t>
            </a:r>
            <a:r>
              <a:rPr lang="en-US" dirty="0">
                <a:latin typeface="+mn-lt"/>
              </a:rPr>
              <a:t>14</a:t>
            </a:r>
            <a:r>
              <a:rPr lang="en-US" dirty="0"/>
              <a:t> and add up to </a:t>
            </a:r>
            <a:r>
              <a:rPr lang="en-US" dirty="0">
                <a:latin typeface="+mn-lt"/>
              </a:rPr>
              <a:t>9</a:t>
            </a:r>
            <a:r>
              <a:rPr lang="en-US" dirty="0"/>
              <a:t>, the coefficient of the middle term.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As a result,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+ 9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+ 14 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+ 7)</a:t>
            </a:r>
            <a:endParaRPr lang="en-US" b="1" dirty="0">
              <a:latin typeface="+mn-lt"/>
            </a:endParaRPr>
          </a:p>
          <a:p>
            <a:r>
              <a:rPr lang="en-US" sz="2400" dirty="0">
                <a:latin typeface="+mn-lt"/>
              </a:rPr>
              <a:t>	</a:t>
            </a:r>
            <a:endParaRPr lang="en-US" sz="2400" b="1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701BB2C-63D8-4529-BA72-C2CA073F8FE5}"/>
              </a:ext>
            </a:extLst>
          </p:cNvPr>
          <p:cNvGrpSpPr/>
          <p:nvPr/>
        </p:nvGrpSpPr>
        <p:grpSpPr>
          <a:xfrm>
            <a:off x="336885" y="2862470"/>
            <a:ext cx="8249831" cy="510210"/>
            <a:chOff x="336885" y="2862470"/>
            <a:chExt cx="8249831" cy="51021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949B1A3-C3F6-4F67-85A3-21653053DA15}"/>
                </a:ext>
              </a:extLst>
            </p:cNvPr>
            <p:cNvSpPr/>
            <p:nvPr/>
          </p:nvSpPr>
          <p:spPr bwMode="auto">
            <a:xfrm>
              <a:off x="336885" y="2862470"/>
              <a:ext cx="4443837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B34CF4C-92D5-433A-9DAA-697BC9CED2F9}"/>
                </a:ext>
              </a:extLst>
            </p:cNvPr>
            <p:cNvSpPr/>
            <p:nvPr/>
          </p:nvSpPr>
          <p:spPr bwMode="auto">
            <a:xfrm>
              <a:off x="4780722" y="2862470"/>
              <a:ext cx="854765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AC34474-EDDB-4BC9-B85B-E9E662AFB26D}"/>
                </a:ext>
              </a:extLst>
            </p:cNvPr>
            <p:cNvSpPr/>
            <p:nvPr/>
          </p:nvSpPr>
          <p:spPr bwMode="auto">
            <a:xfrm>
              <a:off x="5635487" y="2862470"/>
              <a:ext cx="1192696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8AE631-D147-4BF8-9120-D4B7E17F1F0C}"/>
                </a:ext>
              </a:extLst>
            </p:cNvPr>
            <p:cNvSpPr/>
            <p:nvPr/>
          </p:nvSpPr>
          <p:spPr bwMode="auto">
            <a:xfrm>
              <a:off x="6828183" y="2862470"/>
              <a:ext cx="775252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04CA4E-BA05-4B09-8135-F3A744A06E98}"/>
                </a:ext>
              </a:extLst>
            </p:cNvPr>
            <p:cNvSpPr/>
            <p:nvPr/>
          </p:nvSpPr>
          <p:spPr bwMode="auto">
            <a:xfrm>
              <a:off x="7603787" y="2865784"/>
              <a:ext cx="982929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5B12C79-09C4-432C-9640-69685FC45EFC}"/>
              </a:ext>
            </a:extLst>
          </p:cNvPr>
          <p:cNvGrpSpPr/>
          <p:nvPr/>
        </p:nvGrpSpPr>
        <p:grpSpPr>
          <a:xfrm>
            <a:off x="336885" y="3369366"/>
            <a:ext cx="8249831" cy="506896"/>
            <a:chOff x="336885" y="2862470"/>
            <a:chExt cx="8249831" cy="5068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9A2FCC1-1F0B-40CF-89F0-C88D007CC93C}"/>
                </a:ext>
              </a:extLst>
            </p:cNvPr>
            <p:cNvSpPr/>
            <p:nvPr/>
          </p:nvSpPr>
          <p:spPr bwMode="auto">
            <a:xfrm>
              <a:off x="336885" y="2862470"/>
              <a:ext cx="4443837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95BA9B4-7BF6-4F9C-9691-FD93A3693708}"/>
                </a:ext>
              </a:extLst>
            </p:cNvPr>
            <p:cNvSpPr/>
            <p:nvPr/>
          </p:nvSpPr>
          <p:spPr bwMode="auto">
            <a:xfrm>
              <a:off x="4780722" y="2862470"/>
              <a:ext cx="854765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A34E63-73B6-404D-8F0F-79F7D5502DC3}"/>
                </a:ext>
              </a:extLst>
            </p:cNvPr>
            <p:cNvSpPr/>
            <p:nvPr/>
          </p:nvSpPr>
          <p:spPr bwMode="auto">
            <a:xfrm>
              <a:off x="5635487" y="2862470"/>
              <a:ext cx="1192696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D4D17A1-C0EC-4D13-ABA5-480AECB7A413}"/>
                </a:ext>
              </a:extLst>
            </p:cNvPr>
            <p:cNvSpPr/>
            <p:nvPr/>
          </p:nvSpPr>
          <p:spPr bwMode="auto">
            <a:xfrm>
              <a:off x="6828183" y="2862470"/>
              <a:ext cx="775252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71DF795-BB96-4FCE-9E2A-CACCADCC0A8B}"/>
                </a:ext>
              </a:extLst>
            </p:cNvPr>
            <p:cNvSpPr/>
            <p:nvPr/>
          </p:nvSpPr>
          <p:spPr bwMode="auto">
            <a:xfrm>
              <a:off x="7603787" y="2865784"/>
              <a:ext cx="982929" cy="500268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1EA352EA-7619-42AC-A5E0-3255E4885DDB}"/>
              </a:ext>
            </a:extLst>
          </p:cNvPr>
          <p:cNvSpPr/>
          <p:nvPr/>
        </p:nvSpPr>
        <p:spPr bwMode="auto">
          <a:xfrm>
            <a:off x="6827832" y="2724912"/>
            <a:ext cx="775604" cy="1261872"/>
          </a:xfrm>
          <a:prstGeom prst="ellipse">
            <a:avLst/>
          </a:prstGeom>
          <a:noFill/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5128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56AF8-993C-47C0-8A7D-E6BB8AC4A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</a:t>
            </a:r>
            <a:r>
              <a:rPr lang="en-US" dirty="0"/>
              <a:t> Factoring a Trinomial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C1359-8C32-4BA2-8069-35746B8B2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7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+ 10 </a:t>
            </a:r>
          </a:p>
          <a:p>
            <a:r>
              <a:rPr lang="en-US" dirty="0"/>
              <a:t>First determine all pairs of integers whose product is </a:t>
            </a:r>
            <a:r>
              <a:rPr lang="en-US" dirty="0">
                <a:latin typeface="+mn-lt"/>
              </a:rPr>
              <a:t>10</a:t>
            </a:r>
            <a:r>
              <a:rPr lang="en-US" dirty="0"/>
              <a:t>, and then compute each sum.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Integers whose product is </a:t>
            </a:r>
            <a:r>
              <a:rPr lang="en-US" sz="2400" b="1" dirty="0">
                <a:latin typeface="+mn-lt"/>
              </a:rPr>
              <a:t>10    </a:t>
            </a:r>
            <a:r>
              <a:rPr lang="en-US" sz="2400" dirty="0">
                <a:latin typeface="+mn-lt"/>
              </a:rPr>
              <a:t>1, 10    –1, –10    2, 5   –2, –5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Sum    				</a:t>
            </a:r>
            <a:r>
              <a:rPr lang="en-US" sz="2400" dirty="0">
                <a:latin typeface="+mn-lt"/>
              </a:rPr>
              <a:t>11         –11          7        –7</a:t>
            </a:r>
            <a:r>
              <a:rPr lang="en-US" sz="2400" dirty="0"/>
              <a:t>    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Since </a:t>
            </a:r>
            <a:r>
              <a:rPr lang="en-US" dirty="0">
                <a:latin typeface="+mn-lt"/>
              </a:rPr>
              <a:t>–7</a:t>
            </a:r>
            <a:r>
              <a:rPr lang="en-US" dirty="0"/>
              <a:t> is the coefficient of the middle term,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7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+ 10 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5)</a:t>
            </a:r>
            <a:endParaRPr lang="en-US" b="1" dirty="0">
              <a:latin typeface="+mn-lt"/>
            </a:endParaRPr>
          </a:p>
          <a:p>
            <a:r>
              <a:rPr lang="en-US" sz="2400" dirty="0">
                <a:latin typeface="+mn-lt"/>
              </a:rPr>
              <a:t>	</a:t>
            </a:r>
            <a:endParaRPr lang="en-US" sz="2400" b="1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701BB2C-63D8-4529-BA72-C2CA073F8FE5}"/>
              </a:ext>
            </a:extLst>
          </p:cNvPr>
          <p:cNvGrpSpPr/>
          <p:nvPr/>
        </p:nvGrpSpPr>
        <p:grpSpPr>
          <a:xfrm>
            <a:off x="336885" y="2862470"/>
            <a:ext cx="8249831" cy="510210"/>
            <a:chOff x="336885" y="2862470"/>
            <a:chExt cx="8249831" cy="51021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949B1A3-C3F6-4F67-85A3-21653053DA15}"/>
                </a:ext>
              </a:extLst>
            </p:cNvPr>
            <p:cNvSpPr/>
            <p:nvPr/>
          </p:nvSpPr>
          <p:spPr bwMode="auto">
            <a:xfrm>
              <a:off x="336885" y="2862470"/>
              <a:ext cx="4443837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B34CF4C-92D5-433A-9DAA-697BC9CED2F9}"/>
                </a:ext>
              </a:extLst>
            </p:cNvPr>
            <p:cNvSpPr/>
            <p:nvPr/>
          </p:nvSpPr>
          <p:spPr bwMode="auto">
            <a:xfrm>
              <a:off x="4780722" y="2862470"/>
              <a:ext cx="854765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AC34474-EDDB-4BC9-B85B-E9E662AFB26D}"/>
                </a:ext>
              </a:extLst>
            </p:cNvPr>
            <p:cNvSpPr/>
            <p:nvPr/>
          </p:nvSpPr>
          <p:spPr bwMode="auto">
            <a:xfrm>
              <a:off x="5635487" y="2862470"/>
              <a:ext cx="1192696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8AE631-D147-4BF8-9120-D4B7E17F1F0C}"/>
                </a:ext>
              </a:extLst>
            </p:cNvPr>
            <p:cNvSpPr/>
            <p:nvPr/>
          </p:nvSpPr>
          <p:spPr bwMode="auto">
            <a:xfrm>
              <a:off x="6828183" y="2862470"/>
              <a:ext cx="775252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04CA4E-BA05-4B09-8135-F3A744A06E98}"/>
                </a:ext>
              </a:extLst>
            </p:cNvPr>
            <p:cNvSpPr/>
            <p:nvPr/>
          </p:nvSpPr>
          <p:spPr bwMode="auto">
            <a:xfrm>
              <a:off x="7603787" y="2865784"/>
              <a:ext cx="982929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5B12C79-09C4-432C-9640-69685FC45EFC}"/>
              </a:ext>
            </a:extLst>
          </p:cNvPr>
          <p:cNvGrpSpPr/>
          <p:nvPr/>
        </p:nvGrpSpPr>
        <p:grpSpPr>
          <a:xfrm>
            <a:off x="336885" y="3369366"/>
            <a:ext cx="8249831" cy="506896"/>
            <a:chOff x="336885" y="2862470"/>
            <a:chExt cx="8249831" cy="5068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9A2FCC1-1F0B-40CF-89F0-C88D007CC93C}"/>
                </a:ext>
              </a:extLst>
            </p:cNvPr>
            <p:cNvSpPr/>
            <p:nvPr/>
          </p:nvSpPr>
          <p:spPr bwMode="auto">
            <a:xfrm>
              <a:off x="336885" y="2862470"/>
              <a:ext cx="4443837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95BA9B4-7BF6-4F9C-9691-FD93A3693708}"/>
                </a:ext>
              </a:extLst>
            </p:cNvPr>
            <p:cNvSpPr/>
            <p:nvPr/>
          </p:nvSpPr>
          <p:spPr bwMode="auto">
            <a:xfrm>
              <a:off x="4780722" y="2862470"/>
              <a:ext cx="854765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A34E63-73B6-404D-8F0F-79F7D5502DC3}"/>
                </a:ext>
              </a:extLst>
            </p:cNvPr>
            <p:cNvSpPr/>
            <p:nvPr/>
          </p:nvSpPr>
          <p:spPr bwMode="auto">
            <a:xfrm>
              <a:off x="5635487" y="2862470"/>
              <a:ext cx="1192696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D4D17A1-C0EC-4D13-ABA5-480AECB7A413}"/>
                </a:ext>
              </a:extLst>
            </p:cNvPr>
            <p:cNvSpPr/>
            <p:nvPr/>
          </p:nvSpPr>
          <p:spPr bwMode="auto">
            <a:xfrm>
              <a:off x="6828183" y="2862470"/>
              <a:ext cx="775252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71DF795-BB96-4FCE-9E2A-CACCADCC0A8B}"/>
                </a:ext>
              </a:extLst>
            </p:cNvPr>
            <p:cNvSpPr/>
            <p:nvPr/>
          </p:nvSpPr>
          <p:spPr bwMode="auto">
            <a:xfrm>
              <a:off x="7603787" y="2865784"/>
              <a:ext cx="982929" cy="500268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A1C9F70D-B063-493A-921A-66CBD425EF8F}"/>
              </a:ext>
            </a:extLst>
          </p:cNvPr>
          <p:cNvSpPr/>
          <p:nvPr/>
        </p:nvSpPr>
        <p:spPr bwMode="auto">
          <a:xfrm>
            <a:off x="7605072" y="2724912"/>
            <a:ext cx="981644" cy="1261872"/>
          </a:xfrm>
          <a:prstGeom prst="ellipse">
            <a:avLst/>
          </a:prstGeom>
          <a:noFill/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95366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56AF8-993C-47C0-8A7D-E6BB8AC4A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11:</a:t>
            </a:r>
            <a:r>
              <a:rPr lang="en-US" dirty="0"/>
              <a:t> Factoring a Trinomial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C1359-8C32-4BA2-8069-35746B8B2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20 </a:t>
            </a:r>
          </a:p>
          <a:p>
            <a:r>
              <a:rPr lang="en-US" dirty="0"/>
              <a:t>First determine all pairs of integers whose product is </a:t>
            </a:r>
            <a:r>
              <a:rPr lang="en-US" dirty="0">
                <a:latin typeface="+mn-lt"/>
              </a:rPr>
              <a:t>–20</a:t>
            </a:r>
            <a:r>
              <a:rPr lang="en-US" dirty="0"/>
              <a:t>, and then compute each sum.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b="1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Since </a:t>
            </a:r>
            <a:r>
              <a:rPr lang="en-US" dirty="0">
                <a:latin typeface="+mn-lt"/>
              </a:rPr>
              <a:t>–1</a:t>
            </a:r>
            <a:r>
              <a:rPr lang="en-US" dirty="0"/>
              <a:t> is the coefficient of the middle term,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20 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5)</a:t>
            </a:r>
            <a:endParaRPr lang="en-US" b="1" dirty="0">
              <a:latin typeface="+mn-lt"/>
            </a:endParaRPr>
          </a:p>
          <a:p>
            <a:r>
              <a:rPr lang="en-US" sz="2400" dirty="0">
                <a:latin typeface="+mn-lt"/>
              </a:rPr>
              <a:t>	</a:t>
            </a:r>
            <a:endParaRPr lang="en-US" sz="2400" b="1" dirty="0">
              <a:latin typeface="+mn-lt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1C9F70D-B063-493A-921A-66CBD425EF8F}"/>
              </a:ext>
            </a:extLst>
          </p:cNvPr>
          <p:cNvSpPr/>
          <p:nvPr/>
        </p:nvSpPr>
        <p:spPr bwMode="auto">
          <a:xfrm>
            <a:off x="8279753" y="2797630"/>
            <a:ext cx="741562" cy="1261872"/>
          </a:xfrm>
          <a:prstGeom prst="ellipse">
            <a:avLst/>
          </a:prstGeom>
          <a:noFill/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AE6C80C-3434-476B-B123-71865503BC6B}"/>
              </a:ext>
            </a:extLst>
          </p:cNvPr>
          <p:cNvGrpSpPr/>
          <p:nvPr/>
        </p:nvGrpSpPr>
        <p:grpSpPr>
          <a:xfrm>
            <a:off x="344502" y="3033116"/>
            <a:ext cx="8659384" cy="400360"/>
            <a:chOff x="-385748" y="3033116"/>
            <a:chExt cx="8659384" cy="40036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49EB13F-BE41-4FF1-9D5C-9E2837088E14}"/>
                </a:ext>
              </a:extLst>
            </p:cNvPr>
            <p:cNvSpPr txBox="1"/>
            <p:nvPr/>
          </p:nvSpPr>
          <p:spPr>
            <a:xfrm>
              <a:off x="-385748" y="3033116"/>
              <a:ext cx="3898604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Integers whose product is </a:t>
              </a:r>
              <a:r>
                <a:rPr lang="en-US" sz="2000" b="1" dirty="0"/>
                <a:t>–20</a:t>
              </a:r>
              <a:endParaRPr lang="en-US" sz="20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FFDFF5A-7D91-43AD-A547-C2DE4896031D}"/>
                </a:ext>
              </a:extLst>
            </p:cNvPr>
            <p:cNvSpPr txBox="1"/>
            <p:nvPr/>
          </p:nvSpPr>
          <p:spPr>
            <a:xfrm>
              <a:off x="3507534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1, –20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62B82F3-EED5-4A49-8D8B-CF07CA8477CC}"/>
                </a:ext>
              </a:extLst>
            </p:cNvPr>
            <p:cNvSpPr txBox="1"/>
            <p:nvPr/>
          </p:nvSpPr>
          <p:spPr>
            <a:xfrm>
              <a:off x="4332860" y="303336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1, 20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45949B7-60BE-466C-87E2-4E0EDC3C97F6}"/>
                </a:ext>
              </a:extLst>
            </p:cNvPr>
            <p:cNvSpPr txBox="1"/>
            <p:nvPr/>
          </p:nvSpPr>
          <p:spPr>
            <a:xfrm>
              <a:off x="5157259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2, 10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E3DD115-DAD6-427F-8A11-900328A194FC}"/>
                </a:ext>
              </a:extLst>
            </p:cNvPr>
            <p:cNvSpPr txBox="1"/>
            <p:nvPr/>
          </p:nvSpPr>
          <p:spPr>
            <a:xfrm>
              <a:off x="5982488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2, </a:t>
              </a:r>
              <a:r>
                <a:rPr lang="en-US" sz="2000" dirty="0"/>
                <a:t>–1</a:t>
              </a:r>
              <a:r>
                <a:rPr lang="en-US" sz="2000" dirty="0">
                  <a:latin typeface="+mn-lt"/>
                </a:rPr>
                <a:t>0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AE004CA-0E4B-4114-8D2D-403B070C067F}"/>
                </a:ext>
              </a:extLst>
            </p:cNvPr>
            <p:cNvSpPr txBox="1"/>
            <p:nvPr/>
          </p:nvSpPr>
          <p:spPr>
            <a:xfrm>
              <a:off x="6806984" y="3033116"/>
              <a:ext cx="733567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4, 5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B6CDD88-BDA7-4982-A899-FAC27AC8F9F9}"/>
                </a:ext>
              </a:extLst>
            </p:cNvPr>
            <p:cNvSpPr txBox="1"/>
            <p:nvPr/>
          </p:nvSpPr>
          <p:spPr>
            <a:xfrm>
              <a:off x="7540069" y="3033116"/>
              <a:ext cx="733567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4, </a:t>
              </a:r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5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D5F757D-9736-4C89-BB89-8BE92C78DDDD}"/>
              </a:ext>
            </a:extLst>
          </p:cNvPr>
          <p:cNvGrpSpPr/>
          <p:nvPr/>
        </p:nvGrpSpPr>
        <p:grpSpPr>
          <a:xfrm>
            <a:off x="344502" y="3428566"/>
            <a:ext cx="8659384" cy="400360"/>
            <a:chOff x="-385748" y="3033116"/>
            <a:chExt cx="8659384" cy="40036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5E42759-8D4D-44E0-825A-4D29BD6E7DEF}"/>
                </a:ext>
              </a:extLst>
            </p:cNvPr>
            <p:cNvSpPr txBox="1"/>
            <p:nvPr/>
          </p:nvSpPr>
          <p:spPr>
            <a:xfrm>
              <a:off x="-385748" y="3033116"/>
              <a:ext cx="3898604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Sum</a:t>
              </a:r>
              <a:endParaRPr lang="en-US" sz="20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6C44CCF-1B27-42A1-9A28-20D040F17E5D}"/>
                </a:ext>
              </a:extLst>
            </p:cNvPr>
            <p:cNvSpPr txBox="1"/>
            <p:nvPr/>
          </p:nvSpPr>
          <p:spPr>
            <a:xfrm>
              <a:off x="3507534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–19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3D7A2D3-2201-492A-81CB-9F1180379D68}"/>
                </a:ext>
              </a:extLst>
            </p:cNvPr>
            <p:cNvSpPr txBox="1"/>
            <p:nvPr/>
          </p:nvSpPr>
          <p:spPr>
            <a:xfrm>
              <a:off x="4332860" y="303336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19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F0D9B8D-F8DD-4962-8F6F-554B9A177B9D}"/>
                </a:ext>
              </a:extLst>
            </p:cNvPr>
            <p:cNvSpPr txBox="1"/>
            <p:nvPr/>
          </p:nvSpPr>
          <p:spPr>
            <a:xfrm>
              <a:off x="5157259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8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34CB53B-68B0-4341-8152-ADDD99FC7556}"/>
                </a:ext>
              </a:extLst>
            </p:cNvPr>
            <p:cNvSpPr txBox="1"/>
            <p:nvPr/>
          </p:nvSpPr>
          <p:spPr>
            <a:xfrm>
              <a:off x="5982488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8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C0EDE2C-0652-4C89-BE43-417CF086213E}"/>
                </a:ext>
              </a:extLst>
            </p:cNvPr>
            <p:cNvSpPr txBox="1"/>
            <p:nvPr/>
          </p:nvSpPr>
          <p:spPr>
            <a:xfrm>
              <a:off x="6806984" y="3033116"/>
              <a:ext cx="733567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1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325EDB6-E473-4520-B0F7-266012EF14E7}"/>
                </a:ext>
              </a:extLst>
            </p:cNvPr>
            <p:cNvSpPr txBox="1"/>
            <p:nvPr/>
          </p:nvSpPr>
          <p:spPr>
            <a:xfrm>
              <a:off x="7540069" y="3033116"/>
              <a:ext cx="733567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599306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56AF8-993C-47C0-8A7D-E6BB8AC4A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12:</a:t>
            </a:r>
            <a:r>
              <a:rPr lang="en-US" dirty="0"/>
              <a:t> Factoring a Trinomial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C1359-8C32-4BA2-8069-35746B8B2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15 </a:t>
            </a:r>
          </a:p>
          <a:p>
            <a:r>
              <a:rPr lang="en-US" dirty="0"/>
              <a:t>The integers </a:t>
            </a:r>
            <a:r>
              <a:rPr lang="en-US" dirty="0">
                <a:latin typeface="+mn-lt"/>
              </a:rPr>
              <a:t>–3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5</a:t>
            </a:r>
            <a:r>
              <a:rPr lang="en-US" dirty="0"/>
              <a:t> have a product of </a:t>
            </a:r>
            <a:r>
              <a:rPr lang="en-US" dirty="0">
                <a:latin typeface="+mn-lt"/>
              </a:rPr>
              <a:t>–15 </a:t>
            </a:r>
            <a:r>
              <a:rPr lang="en-US" dirty="0"/>
              <a:t>and have the sum of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. </a:t>
            </a:r>
          </a:p>
          <a:p>
            <a:r>
              <a:rPr lang="en-US" dirty="0"/>
              <a:t>So,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15 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3)(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+ 5)</a:t>
            </a:r>
            <a:endParaRPr lang="en-US" b="1" dirty="0">
              <a:latin typeface="+mn-lt"/>
            </a:endParaRPr>
          </a:p>
          <a:p>
            <a:r>
              <a:rPr lang="en-US" sz="2400" dirty="0">
                <a:latin typeface="+mn-lt"/>
              </a:rPr>
              <a:t>	</a:t>
            </a: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680877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56AF8-993C-47C0-8A7D-E6BB8AC4A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</a:t>
            </a:r>
            <a:r>
              <a:rPr lang="en-US" dirty="0"/>
              <a:t> Identifying a Prime Polynomial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C1359-8C32-4BA2-8069-35746B8B2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that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+ 8 </a:t>
            </a:r>
            <a:r>
              <a:rPr lang="en-US" dirty="0"/>
              <a:t>is prime.</a:t>
            </a:r>
          </a:p>
          <a:p>
            <a:r>
              <a:rPr lang="en-US" dirty="0"/>
              <a:t>First list the pairs of integers whose product is </a:t>
            </a:r>
            <a:r>
              <a:rPr lang="en-US" dirty="0">
                <a:latin typeface="+mn-lt"/>
              </a:rPr>
              <a:t>8</a:t>
            </a:r>
            <a:r>
              <a:rPr lang="en-US" dirty="0"/>
              <a:t>, and then compute their sums.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Integers whose product is </a:t>
            </a:r>
            <a:r>
              <a:rPr lang="en-US" sz="2400" b="1" dirty="0">
                <a:latin typeface="+mn-lt"/>
              </a:rPr>
              <a:t>8       </a:t>
            </a:r>
            <a:r>
              <a:rPr lang="en-US" sz="2400" dirty="0">
                <a:latin typeface="+mn-lt"/>
              </a:rPr>
              <a:t>1, 8     –1, –8      2, 4   –2, –4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Sum    				  </a:t>
            </a:r>
            <a:r>
              <a:rPr lang="en-US" sz="2400" dirty="0">
                <a:latin typeface="+mn-lt"/>
              </a:rPr>
              <a:t>9          –9          6        –6</a:t>
            </a:r>
            <a:r>
              <a:rPr lang="en-US" sz="2400" dirty="0"/>
              <a:t>    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Since the coefficient of the middle term in </a:t>
            </a:r>
            <a:br>
              <a:rPr lang="en-US" dirty="0"/>
            </a:b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+ 8 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+ 0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+ 8 </a:t>
            </a:r>
            <a:r>
              <a:rPr lang="en-US" dirty="0"/>
              <a:t>is </a:t>
            </a:r>
            <a:r>
              <a:rPr lang="en-US" dirty="0">
                <a:latin typeface="+mn-lt"/>
              </a:rPr>
              <a:t>0</a:t>
            </a:r>
            <a:r>
              <a:rPr lang="en-US" dirty="0"/>
              <a:t> and none of the sums equals </a:t>
            </a:r>
            <a:r>
              <a:rPr lang="en-US" dirty="0">
                <a:latin typeface="+mn-lt"/>
              </a:rPr>
              <a:t>0</a:t>
            </a:r>
            <a:r>
              <a:rPr lang="en-US" dirty="0"/>
              <a:t>, we conclude that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+ 8 </a:t>
            </a:r>
            <a:r>
              <a:rPr lang="en-US" dirty="0"/>
              <a:t>is prime. </a:t>
            </a:r>
            <a:r>
              <a:rPr lang="en-US" sz="2400" dirty="0">
                <a:latin typeface="+mn-lt"/>
              </a:rPr>
              <a:t>	</a:t>
            </a:r>
            <a:endParaRPr lang="en-US" sz="2400" b="1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701BB2C-63D8-4529-BA72-C2CA073F8FE5}"/>
              </a:ext>
            </a:extLst>
          </p:cNvPr>
          <p:cNvGrpSpPr/>
          <p:nvPr/>
        </p:nvGrpSpPr>
        <p:grpSpPr>
          <a:xfrm>
            <a:off x="336885" y="2862470"/>
            <a:ext cx="8249831" cy="510210"/>
            <a:chOff x="336885" y="2862470"/>
            <a:chExt cx="8249831" cy="51021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949B1A3-C3F6-4F67-85A3-21653053DA15}"/>
                </a:ext>
              </a:extLst>
            </p:cNvPr>
            <p:cNvSpPr/>
            <p:nvPr/>
          </p:nvSpPr>
          <p:spPr bwMode="auto">
            <a:xfrm>
              <a:off x="336885" y="2862470"/>
              <a:ext cx="4443837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B34CF4C-92D5-433A-9DAA-697BC9CED2F9}"/>
                </a:ext>
              </a:extLst>
            </p:cNvPr>
            <p:cNvSpPr/>
            <p:nvPr/>
          </p:nvSpPr>
          <p:spPr bwMode="auto">
            <a:xfrm>
              <a:off x="4780722" y="2862470"/>
              <a:ext cx="854765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AC34474-EDDB-4BC9-B85B-E9E662AFB26D}"/>
                </a:ext>
              </a:extLst>
            </p:cNvPr>
            <p:cNvSpPr/>
            <p:nvPr/>
          </p:nvSpPr>
          <p:spPr bwMode="auto">
            <a:xfrm>
              <a:off x="5635487" y="2862470"/>
              <a:ext cx="1192696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8AE631-D147-4BF8-9120-D4B7E17F1F0C}"/>
                </a:ext>
              </a:extLst>
            </p:cNvPr>
            <p:cNvSpPr/>
            <p:nvPr/>
          </p:nvSpPr>
          <p:spPr bwMode="auto">
            <a:xfrm>
              <a:off x="6828183" y="2862470"/>
              <a:ext cx="775252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04CA4E-BA05-4B09-8135-F3A744A06E98}"/>
                </a:ext>
              </a:extLst>
            </p:cNvPr>
            <p:cNvSpPr/>
            <p:nvPr/>
          </p:nvSpPr>
          <p:spPr bwMode="auto">
            <a:xfrm>
              <a:off x="7603787" y="2865784"/>
              <a:ext cx="982929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5B12C79-09C4-432C-9640-69685FC45EFC}"/>
              </a:ext>
            </a:extLst>
          </p:cNvPr>
          <p:cNvGrpSpPr/>
          <p:nvPr/>
        </p:nvGrpSpPr>
        <p:grpSpPr>
          <a:xfrm>
            <a:off x="336885" y="3369366"/>
            <a:ext cx="8249831" cy="506896"/>
            <a:chOff x="336885" y="2862470"/>
            <a:chExt cx="8249831" cy="5068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9A2FCC1-1F0B-40CF-89F0-C88D007CC93C}"/>
                </a:ext>
              </a:extLst>
            </p:cNvPr>
            <p:cNvSpPr/>
            <p:nvPr/>
          </p:nvSpPr>
          <p:spPr bwMode="auto">
            <a:xfrm>
              <a:off x="336885" y="2862470"/>
              <a:ext cx="4443837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95BA9B4-7BF6-4F9C-9691-FD93A3693708}"/>
                </a:ext>
              </a:extLst>
            </p:cNvPr>
            <p:cNvSpPr/>
            <p:nvPr/>
          </p:nvSpPr>
          <p:spPr bwMode="auto">
            <a:xfrm>
              <a:off x="4780722" y="2862470"/>
              <a:ext cx="854765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A34E63-73B6-404D-8F0F-79F7D5502DC3}"/>
                </a:ext>
              </a:extLst>
            </p:cNvPr>
            <p:cNvSpPr/>
            <p:nvPr/>
          </p:nvSpPr>
          <p:spPr bwMode="auto">
            <a:xfrm>
              <a:off x="5635487" y="2862470"/>
              <a:ext cx="1192696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D4D17A1-C0EC-4D13-ABA5-480AECB7A413}"/>
                </a:ext>
              </a:extLst>
            </p:cNvPr>
            <p:cNvSpPr/>
            <p:nvPr/>
          </p:nvSpPr>
          <p:spPr bwMode="auto">
            <a:xfrm>
              <a:off x="6828183" y="2862470"/>
              <a:ext cx="775252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71DF795-BB96-4FCE-9E2A-CACCADCC0A8B}"/>
                </a:ext>
              </a:extLst>
            </p:cNvPr>
            <p:cNvSpPr/>
            <p:nvPr/>
          </p:nvSpPr>
          <p:spPr bwMode="auto">
            <a:xfrm>
              <a:off x="7603787" y="2865784"/>
              <a:ext cx="982929" cy="500268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581670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 Polynomials</a:t>
            </a:r>
            <a:endParaRPr lang="en-US" sz="1800" i="1" dirty="0">
              <a:latin typeface="+mn-lt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419100" y="1339260"/>
            <a:ext cx="8382000" cy="1870284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THEOREM</a:t>
            </a:r>
            <a:r>
              <a:rPr lang="en-US" dirty="0">
                <a:latin typeface="+mj-lt"/>
              </a:rPr>
              <a:t> </a:t>
            </a:r>
          </a:p>
          <a:p>
            <a:r>
              <a:rPr lang="en-US" dirty="0">
                <a:latin typeface="+mj-lt"/>
              </a:rPr>
              <a:t>Any polynomial of the form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x</a:t>
            </a:r>
            <a:r>
              <a:rPr lang="en-US" baseline="45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 + </a:t>
            </a:r>
            <a:r>
              <a:rPr lang="en-US" i="1" dirty="0">
                <a:solidFill>
                  <a:srgbClr val="000000"/>
                </a:solidFill>
                <a:latin typeface="+mn-lt"/>
              </a:rPr>
              <a:t>a</a:t>
            </a:r>
            <a:r>
              <a:rPr lang="en-US" baseline="45000" dirty="0">
                <a:solidFill>
                  <a:srgbClr val="000000"/>
                </a:solidFill>
              </a:rPr>
              <a:t>2</a:t>
            </a:r>
            <a:r>
              <a:rPr lang="en-US" dirty="0">
                <a:latin typeface="+mj-lt"/>
              </a:rPr>
              <a:t>,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</a:t>
            </a:r>
            <a:r>
              <a:rPr lang="en-US" dirty="0">
                <a:latin typeface="+mj-lt"/>
              </a:rPr>
              <a:t> real number, is prime. </a:t>
            </a:r>
            <a:endParaRPr lang="en-US" baseline="4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8071289"/>
      </p:ext>
    </p:extLst>
  </p:cSld>
  <p:clrMapOvr>
    <a:masterClrMapping/>
  </p:clrMapOvr>
  <p:transition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4E18-D09E-45F1-BFEC-30E501397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14: </a:t>
            </a:r>
            <a:r>
              <a:rPr lang="en-US" dirty="0"/>
              <a:t>Factoring by Grouping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A9777-C12E-4BC2-A470-FCDA79A9E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 by grouping:</a:t>
            </a:r>
          </a:p>
          <a:p>
            <a:pPr algn="ctr"/>
            <a:r>
              <a:rPr lang="en-US" dirty="0">
                <a:latin typeface="+mn-lt"/>
              </a:rPr>
              <a:t>(2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(2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⋅5</a:t>
            </a:r>
          </a:p>
          <a:p>
            <a:r>
              <a:rPr lang="en-US" dirty="0"/>
              <a:t>Notice the common factor 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</a:t>
            </a:r>
            <a:r>
              <a:rPr lang="en-US" dirty="0"/>
              <a:t>. Using the Distributive Property yields</a:t>
            </a:r>
          </a:p>
          <a:p>
            <a:pPr algn="ctr"/>
            <a:r>
              <a:rPr lang="en-US" dirty="0">
                <a:latin typeface="+mn-lt"/>
              </a:rPr>
              <a:t>(2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(2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⋅5 = (2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+ 1)(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+ 5)</a:t>
            </a:r>
          </a:p>
          <a:p>
            <a:r>
              <a:rPr lang="en-US" dirty="0">
                <a:ea typeface="Cambria Math" panose="02040503050406030204" pitchFamily="18" charset="0"/>
              </a:rPr>
              <a:t>Since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2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+ 1 </a:t>
            </a:r>
            <a:r>
              <a:rPr lang="en-US" dirty="0">
                <a:ea typeface="Cambria Math" panose="02040503050406030204" pitchFamily="18" charset="0"/>
              </a:rPr>
              <a:t>and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+ 5 </a:t>
            </a:r>
            <a:r>
              <a:rPr lang="en-US" dirty="0">
                <a:ea typeface="Cambria Math" panose="02040503050406030204" pitchFamily="18" charset="0"/>
              </a:rPr>
              <a:t>are prime, the factorization is complete.</a:t>
            </a:r>
            <a:endParaRPr lang="en-US" dirty="0">
              <a:latin typeface="+mn-lt"/>
              <a:ea typeface="Cambria Math" panose="02040503050406030204" pitchFamily="18" charset="0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852389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R.5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altLang="en-US" sz="4800" b="1" kern="0" dirty="0"/>
              <a:t>Factoring Polynomials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4E18-D09E-45F1-BFEC-30E501397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15: </a:t>
            </a:r>
            <a:r>
              <a:rPr lang="en-US" dirty="0"/>
              <a:t>Factoring by Grouping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A9777-C12E-4BC2-A470-FCDA79A9E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 by grouping:</a:t>
            </a:r>
          </a:p>
          <a:p>
            <a:pPr algn="ctr"/>
            <a:r>
              <a:rPr lang="en-US" dirty="0">
                <a:latin typeface="+mn-lt"/>
              </a:rPr>
              <a:t>5(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+ 4(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– 2)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+ 1)</a:t>
            </a:r>
            <a:r>
              <a:rPr lang="en-US" baseline="45000" dirty="0">
                <a:latin typeface="+mn-lt"/>
              </a:rPr>
              <a:t>2</a:t>
            </a:r>
            <a:endParaRPr lang="en-US" dirty="0">
              <a:latin typeface="+mn-lt"/>
              <a:ea typeface="Cambria Math" panose="02040503050406030204" pitchFamily="18" charset="0"/>
            </a:endParaRPr>
          </a:p>
          <a:p>
            <a:r>
              <a:rPr lang="en-US" dirty="0"/>
              <a:t>Here,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is the common factor of both </a:t>
            </a:r>
            <a:r>
              <a:rPr lang="en-US" dirty="0">
                <a:latin typeface="+mn-lt"/>
              </a:rPr>
              <a:t>5(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</a:t>
            </a:r>
            <a:r>
              <a:rPr lang="en-US" dirty="0">
                <a:ea typeface="Cambria Math" panose="02040503050406030204" pitchFamily="18" charset="0"/>
              </a:rPr>
              <a:t>and 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4(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– 2)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+ 1)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. </a:t>
            </a:r>
          </a:p>
          <a:p>
            <a:r>
              <a:rPr lang="en-US" dirty="0"/>
              <a:t>As a result,</a:t>
            </a:r>
          </a:p>
          <a:p>
            <a:r>
              <a:rPr lang="en-US" dirty="0">
                <a:latin typeface="+mn-lt"/>
              </a:rPr>
              <a:t>5(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+ 4(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– 2)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(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+ 1)</a:t>
            </a:r>
            <a:r>
              <a:rPr lang="en-US" baseline="45000" dirty="0">
                <a:latin typeface="+mn-lt"/>
              </a:rPr>
              <a:t>2</a:t>
            </a:r>
          </a:p>
          <a:p>
            <a:r>
              <a:rPr lang="en-US" dirty="0">
                <a:latin typeface="+mn-lt"/>
                <a:ea typeface="Cambria Math" panose="02040503050406030204" pitchFamily="18" charset="0"/>
              </a:rPr>
              <a:t>		=</a:t>
            </a:r>
            <a:r>
              <a:rPr lang="en-US" dirty="0">
                <a:latin typeface="+mn-lt"/>
              </a:rPr>
              <a:t> 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[5(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 + 4(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2)]</a:t>
            </a:r>
          </a:p>
          <a:p>
            <a:r>
              <a:rPr lang="en-US" dirty="0">
                <a:latin typeface="+mn-lt"/>
                <a:ea typeface="Cambria Math" panose="02040503050406030204" pitchFamily="18" charset="0"/>
              </a:rPr>
              <a:t>		=</a:t>
            </a:r>
            <a:r>
              <a:rPr lang="en-US" dirty="0">
                <a:latin typeface="+mn-lt"/>
              </a:rPr>
              <a:t> 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[5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+ 5 + 4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8]</a:t>
            </a:r>
          </a:p>
          <a:p>
            <a:r>
              <a:rPr lang="en-US" dirty="0">
                <a:latin typeface="+mn-lt"/>
                <a:ea typeface="Cambria Math" panose="02040503050406030204" pitchFamily="18" charset="0"/>
              </a:rPr>
              <a:t>		=</a:t>
            </a:r>
            <a:r>
              <a:rPr lang="en-US" dirty="0">
                <a:latin typeface="+mn-lt"/>
              </a:rPr>
              <a:t> 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(9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3)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381247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4E18-D09E-45F1-BFEC-30E501397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16: </a:t>
            </a:r>
            <a:r>
              <a:rPr lang="en-US" dirty="0"/>
              <a:t>Factoring by Grouping </a:t>
            </a:r>
            <a:br>
              <a:rPr lang="en-US" dirty="0"/>
            </a:b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A9777-C12E-4BC2-A470-FCDA79A9E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 by grouping:</a:t>
            </a:r>
          </a:p>
          <a:p>
            <a:pPr algn="ctr"/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– 3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</a:t>
            </a:r>
            <a:endParaRPr lang="en-US" dirty="0">
              <a:latin typeface="+mn-lt"/>
              <a:ea typeface="Cambria Math" panose="02040503050406030204" pitchFamily="18" charset="0"/>
            </a:endParaRPr>
          </a:p>
          <a:p>
            <a:r>
              <a:rPr lang="en-US" dirty="0"/>
              <a:t>To see whether factoring by grouping will work, group the first two terms and the last two terms. Then look for a common factor in each group. </a:t>
            </a:r>
          </a:p>
          <a:p>
            <a:r>
              <a:rPr lang="en-US" dirty="0"/>
              <a:t>In this example, factor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from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– 3</a:t>
            </a:r>
            <a:r>
              <a:rPr lang="en-US" i="1" dirty="0">
                <a:latin typeface="+mn-lt"/>
              </a:rPr>
              <a:t>x </a:t>
            </a:r>
            <a:r>
              <a:rPr lang="en-US" dirty="0"/>
              <a:t>and </a:t>
            </a:r>
            <a:r>
              <a:rPr lang="en-US" dirty="0">
                <a:latin typeface="+mn-lt"/>
              </a:rPr>
              <a:t>2</a:t>
            </a:r>
            <a:r>
              <a:rPr lang="en-US" dirty="0"/>
              <a:t> from </a:t>
            </a:r>
            <a:br>
              <a:rPr lang="en-US" dirty="0"/>
            </a:b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</a:t>
            </a:r>
            <a:r>
              <a:rPr lang="en-US" dirty="0"/>
              <a:t>. The remaining factor in each case is the same,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1</a:t>
            </a:r>
            <a:r>
              <a:rPr lang="en-US" dirty="0"/>
              <a:t>. This means that factoring by grouping will work, as follows:</a:t>
            </a: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127691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4E18-D09E-45F1-BFEC-30E501397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16: </a:t>
            </a:r>
            <a:r>
              <a:rPr lang="en-US" dirty="0"/>
              <a:t>Factoring by Grouping </a:t>
            </a:r>
            <a:br>
              <a:rPr lang="en-US" dirty="0"/>
            </a:b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A9777-C12E-4BC2-A470-FCDA79A9E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	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– 3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 = (3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–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 + (2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2)</a:t>
            </a:r>
          </a:p>
          <a:p>
            <a:r>
              <a:rPr lang="en-US" dirty="0">
                <a:latin typeface="+mn-lt"/>
              </a:rPr>
              <a:t>			       =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1) + 2(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1)</a:t>
            </a:r>
          </a:p>
          <a:p>
            <a:r>
              <a:rPr lang="en-US" dirty="0">
                <a:latin typeface="+mn-lt"/>
              </a:rPr>
              <a:t>			       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1)(3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+ 2) </a:t>
            </a:r>
          </a:p>
          <a:p>
            <a:r>
              <a:rPr lang="en-US" dirty="0">
                <a:ea typeface="Cambria Math" panose="02040503050406030204" pitchFamily="18" charset="0"/>
              </a:rPr>
              <a:t>Since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– 1 </a:t>
            </a:r>
            <a:r>
              <a:rPr lang="en-US" dirty="0">
                <a:ea typeface="Cambria Math" panose="02040503050406030204" pitchFamily="18" charset="0"/>
              </a:rPr>
              <a:t>and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3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+ 2 </a:t>
            </a:r>
            <a:r>
              <a:rPr lang="en-US" dirty="0">
                <a:ea typeface="Cambria Math" panose="02040503050406030204" pitchFamily="18" charset="0"/>
              </a:rPr>
              <a:t>are prime, the factorization is complete. 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482370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Steps for Factoring </a:t>
            </a:r>
            <a:r>
              <a:rPr lang="en-US" altLang="en-US" sz="3000" i="1" dirty="0">
                <a:latin typeface="+mn-lt"/>
                <a:cs typeface="Times New Roman" panose="02020603050405020304" pitchFamily="18" charset="0"/>
              </a:rPr>
              <a:t>Ax</a:t>
            </a:r>
            <a:r>
              <a:rPr lang="en-US" altLang="en-US" sz="3000" baseline="45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altLang="en-US" sz="3000" dirty="0">
                <a:latin typeface="+mn-lt"/>
                <a:cs typeface="Times New Roman" panose="02020603050405020304" pitchFamily="18" charset="0"/>
              </a:rPr>
              <a:t> + </a:t>
            </a:r>
            <a:r>
              <a:rPr lang="en-US" altLang="en-US" sz="3000" i="1" dirty="0">
                <a:latin typeface="+mn-lt"/>
                <a:cs typeface="Times New Roman" panose="02020603050405020304" pitchFamily="18" charset="0"/>
              </a:rPr>
              <a:t>Bx</a:t>
            </a:r>
            <a:r>
              <a:rPr lang="en-US" altLang="en-US" sz="3000" dirty="0">
                <a:latin typeface="+mn-lt"/>
                <a:cs typeface="Times New Roman" panose="02020603050405020304" pitchFamily="18" charset="0"/>
              </a:rPr>
              <a:t> + </a:t>
            </a:r>
            <a:r>
              <a:rPr lang="en-US" altLang="en-US" sz="3000" i="1" dirty="0">
                <a:latin typeface="+mn-lt"/>
                <a:cs typeface="Times New Roman" panose="02020603050405020304" pitchFamily="18" charset="0"/>
              </a:rPr>
              <a:t>C</a:t>
            </a:r>
            <a:r>
              <a:rPr lang="en-US" altLang="en-US" sz="3000" i="1" dirty="0">
                <a:cs typeface="Times New Roman" panose="02020603050405020304" pitchFamily="18" charset="0"/>
              </a:rPr>
              <a:t>, </a:t>
            </a:r>
            <a:r>
              <a:rPr lang="en-US" altLang="en-US" sz="3000" dirty="0">
                <a:cs typeface="Times New Roman" panose="02020603050405020304" pitchFamily="18" charset="0"/>
              </a:rPr>
              <a:t>When</a:t>
            </a:r>
            <a:r>
              <a:rPr lang="en-US" altLang="en-US" sz="3000" i="1" dirty="0">
                <a:cs typeface="Times New Roman" panose="02020603050405020304" pitchFamily="18" charset="0"/>
              </a:rPr>
              <a:t> </a:t>
            </a:r>
            <a:r>
              <a:rPr lang="en-US" altLang="en-US" sz="3000" i="1" dirty="0">
                <a:latin typeface="+mn-lt"/>
                <a:cs typeface="Times New Roman" panose="02020603050405020304" pitchFamily="18" charset="0"/>
              </a:rPr>
              <a:t>A </a:t>
            </a:r>
            <a:r>
              <a:rPr lang="en-US" altLang="en-US" sz="3000" dirty="0">
                <a:latin typeface="+mn-lt"/>
                <a:cs typeface="Times New Roman" panose="02020603050405020304" pitchFamily="18" charset="0"/>
              </a:rPr>
              <a:t>≠ 1 </a:t>
            </a:r>
            <a:r>
              <a:rPr lang="en-US" altLang="en-US" sz="3000" dirty="0">
                <a:cs typeface="Times New Roman" panose="02020603050405020304" pitchFamily="18" charset="0"/>
              </a:rPr>
              <a:t>and </a:t>
            </a:r>
            <a:r>
              <a:rPr lang="en-US" altLang="en-US" sz="3000" i="1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altLang="en-US" sz="3000" dirty="0">
                <a:cs typeface="Times New Roman" panose="02020603050405020304" pitchFamily="18" charset="0"/>
              </a:rPr>
              <a:t>, </a:t>
            </a:r>
            <a:r>
              <a:rPr lang="en-US" altLang="en-US" sz="3000" i="1" dirty="0">
                <a:latin typeface="+mn-lt"/>
                <a:cs typeface="Times New Roman" panose="02020603050405020304" pitchFamily="18" charset="0"/>
              </a:rPr>
              <a:t>B</a:t>
            </a:r>
            <a:r>
              <a:rPr lang="en-US" altLang="en-US" sz="3000" dirty="0">
                <a:cs typeface="Times New Roman" panose="02020603050405020304" pitchFamily="18" charset="0"/>
              </a:rPr>
              <a:t>, and </a:t>
            </a:r>
            <a:r>
              <a:rPr lang="en-US" altLang="en-US" sz="3000" i="1" dirty="0">
                <a:latin typeface="+mn-lt"/>
                <a:cs typeface="Times New Roman" panose="02020603050405020304" pitchFamily="18" charset="0"/>
              </a:rPr>
              <a:t>C</a:t>
            </a:r>
            <a:r>
              <a:rPr lang="en-US" altLang="en-US" sz="3000" dirty="0">
                <a:cs typeface="Times New Roman" panose="02020603050405020304" pitchFamily="18" charset="0"/>
              </a:rPr>
              <a:t> Have No Common Factors</a:t>
            </a:r>
            <a:br>
              <a:rPr lang="en-US" altLang="en-US" sz="2400" dirty="0">
                <a:cs typeface="Times New Roman" panose="02020603050405020304" pitchFamily="18" charset="0"/>
              </a:rPr>
            </a:b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3647152"/>
          </a:xfrm>
          <a:prstGeom prst="roundRect">
            <a:avLst/>
          </a:prstGeom>
          <a:solidFill>
            <a:srgbClr val="E9F6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latin typeface="+mj-lt"/>
              </a:rPr>
              <a:t>Step 1: </a:t>
            </a:r>
            <a:r>
              <a:rPr lang="en-US" dirty="0">
                <a:latin typeface="+mj-lt"/>
              </a:rPr>
              <a:t>Find the value of </a:t>
            </a:r>
            <a:r>
              <a:rPr lang="en-US" i="1" dirty="0">
                <a:latin typeface="+mn-lt"/>
              </a:rPr>
              <a:t>AC</a:t>
            </a:r>
            <a:r>
              <a:rPr lang="en-US" dirty="0">
                <a:latin typeface="+mj-lt"/>
              </a:rPr>
              <a:t>.</a:t>
            </a:r>
          </a:p>
          <a:p>
            <a:pPr marL="1316038" indent="-1316038"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latin typeface="+mj-lt"/>
              </a:rPr>
              <a:t>Step 2: </a:t>
            </a:r>
            <a:r>
              <a:rPr lang="en-US" dirty="0">
                <a:latin typeface="+mj-lt"/>
              </a:rPr>
              <a:t>Find a pair of integers whose product is </a:t>
            </a:r>
            <a:r>
              <a:rPr lang="en-US" i="1" dirty="0"/>
              <a:t>AC </a:t>
            </a:r>
            <a:r>
              <a:rPr lang="en-US" dirty="0">
                <a:latin typeface="+mj-lt"/>
              </a:rPr>
              <a:t>and that add up to </a:t>
            </a:r>
            <a:r>
              <a:rPr lang="en-US" i="1" dirty="0"/>
              <a:t>B</a:t>
            </a:r>
            <a:r>
              <a:rPr lang="en-US" dirty="0"/>
              <a:t>. </a:t>
            </a:r>
            <a:r>
              <a:rPr lang="en-US" dirty="0">
                <a:latin typeface="+mj-lt"/>
              </a:rPr>
              <a:t>That is, find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and</a:t>
            </a:r>
            <a:r>
              <a:rPr lang="en-US" dirty="0"/>
              <a:t> </a:t>
            </a:r>
            <a:r>
              <a:rPr lang="en-US" i="1" dirty="0"/>
              <a:t>b </a:t>
            </a:r>
            <a:r>
              <a:rPr lang="en-US" dirty="0">
                <a:latin typeface="+mj-lt"/>
              </a:rPr>
              <a:t>so that</a:t>
            </a:r>
            <a:r>
              <a:rPr lang="en-US" dirty="0"/>
              <a:t> </a:t>
            </a:r>
            <a:r>
              <a:rPr lang="en-US" i="1" dirty="0"/>
              <a:t>ab </a:t>
            </a:r>
            <a:r>
              <a:rPr lang="en-US" dirty="0"/>
              <a:t>= </a:t>
            </a:r>
            <a:r>
              <a:rPr lang="en-US" i="1" dirty="0"/>
              <a:t>AC </a:t>
            </a:r>
            <a:r>
              <a:rPr lang="en-US" dirty="0"/>
              <a:t>and </a:t>
            </a:r>
            <a:r>
              <a:rPr lang="en-US" i="1" dirty="0"/>
              <a:t>a </a:t>
            </a:r>
            <a:r>
              <a:rPr lang="en-US" dirty="0"/>
              <a:t>+ </a:t>
            </a:r>
            <a:r>
              <a:rPr lang="en-US" i="1" dirty="0"/>
              <a:t>b </a:t>
            </a:r>
            <a:r>
              <a:rPr lang="en-US" dirty="0"/>
              <a:t>= </a:t>
            </a:r>
            <a:r>
              <a:rPr lang="en-US" i="1" dirty="0"/>
              <a:t>B.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latin typeface="+mj-lt"/>
              </a:rPr>
              <a:t>Step 3: </a:t>
            </a:r>
            <a:r>
              <a:rPr lang="en-US" dirty="0">
                <a:latin typeface="+mj-lt"/>
              </a:rPr>
              <a:t>Write </a:t>
            </a:r>
            <a:r>
              <a:rPr lang="en-US" i="1" dirty="0"/>
              <a:t>Ax</a:t>
            </a:r>
            <a:r>
              <a:rPr lang="en-US" baseline="45000" dirty="0"/>
              <a:t>2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/>
              <a:t>Bx </a:t>
            </a:r>
            <a:r>
              <a:rPr lang="en-US" dirty="0"/>
              <a:t>+ </a:t>
            </a:r>
            <a:r>
              <a:rPr lang="en-US" i="1" dirty="0"/>
              <a:t>C </a:t>
            </a:r>
            <a:r>
              <a:rPr lang="en-US" dirty="0"/>
              <a:t>= </a:t>
            </a:r>
            <a:r>
              <a:rPr lang="en-US" i="1" dirty="0"/>
              <a:t>Ax</a:t>
            </a:r>
            <a:r>
              <a:rPr lang="en-US" baseline="45000" dirty="0"/>
              <a:t>2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/>
              <a:t>ax </a:t>
            </a:r>
            <a:r>
              <a:rPr lang="en-US" dirty="0"/>
              <a:t>+ </a:t>
            </a:r>
            <a:r>
              <a:rPr lang="en-US" i="1" dirty="0"/>
              <a:t>bx </a:t>
            </a:r>
            <a:r>
              <a:rPr lang="en-US" dirty="0"/>
              <a:t>+ </a:t>
            </a:r>
            <a:r>
              <a:rPr lang="en-US" i="1" dirty="0"/>
              <a:t>C.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latin typeface="+mj-lt"/>
              </a:rPr>
              <a:t>Step 4: </a:t>
            </a:r>
            <a:r>
              <a:rPr lang="en-US" dirty="0">
                <a:latin typeface="+mj-lt"/>
              </a:rPr>
              <a:t>Factor this last expression by grouping.</a:t>
            </a:r>
          </a:p>
        </p:txBody>
      </p:sp>
    </p:spTree>
    <p:extLst>
      <p:ext uri="{BB962C8B-B14F-4D97-AF65-F5344CB8AC3E}">
        <p14:creationId xmlns:p14="http://schemas.microsoft.com/office/powerpoint/2010/main" val="875456802"/>
      </p:ext>
    </p:extLst>
  </p:cSld>
  <p:clrMapOvr>
    <a:masterClrMapping/>
  </p:clrMapOvr>
  <p:transition>
    <p:pull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12FCB-05C7-4C16-BEE7-22081D61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17: </a:t>
            </a:r>
            <a:r>
              <a:rPr lang="en-US" dirty="0"/>
              <a:t>Factoring a Trinomial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F3769-74FC-45ED-8EAF-9C34B4D75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+ 10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</a:t>
            </a:r>
          </a:p>
          <a:p>
            <a:r>
              <a:rPr lang="en-US" dirty="0"/>
              <a:t>Comparing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+ 10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 </a:t>
            </a:r>
            <a:r>
              <a:rPr lang="en-US" dirty="0"/>
              <a:t>to </a:t>
            </a:r>
            <a:r>
              <a:rPr lang="en-US" i="1" dirty="0">
                <a:latin typeface="+mn-lt"/>
              </a:rPr>
              <a:t>Ax</a:t>
            </a:r>
            <a:r>
              <a:rPr lang="en-US" baseline="45000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+ </a:t>
            </a:r>
            <a:r>
              <a:rPr lang="en-US" i="1" dirty="0">
                <a:latin typeface="+mn-lt"/>
              </a:rPr>
              <a:t>Bx </a:t>
            </a:r>
            <a:r>
              <a:rPr lang="en-US" dirty="0">
                <a:latin typeface="+mn-lt"/>
              </a:rPr>
              <a:t>+ </a:t>
            </a:r>
            <a:r>
              <a:rPr lang="en-US" i="1" dirty="0">
                <a:latin typeface="+mn-lt"/>
              </a:rPr>
              <a:t>C, </a:t>
            </a:r>
            <a:r>
              <a:rPr lang="en-US" dirty="0"/>
              <a:t>we find that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= 3,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= 10</a:t>
            </a:r>
            <a:r>
              <a:rPr lang="en-US" dirty="0"/>
              <a:t>, and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n-lt"/>
              </a:rPr>
              <a:t> = 3</a:t>
            </a:r>
            <a:r>
              <a:rPr lang="en-US" dirty="0"/>
              <a:t>.</a:t>
            </a:r>
            <a:r>
              <a:rPr lang="en-US" i="1" dirty="0">
                <a:latin typeface="+mn-lt"/>
              </a:rPr>
              <a:t> </a:t>
            </a:r>
          </a:p>
          <a:p>
            <a:r>
              <a:rPr lang="en-US" b="1" dirty="0"/>
              <a:t>Step 1:</a:t>
            </a:r>
            <a:r>
              <a:rPr lang="en-US" dirty="0"/>
              <a:t> The value of </a:t>
            </a:r>
            <a:r>
              <a:rPr lang="en-US" i="1" dirty="0">
                <a:latin typeface="+mn-lt"/>
              </a:rPr>
              <a:t>AC </a:t>
            </a:r>
            <a:r>
              <a:rPr lang="en-US" dirty="0"/>
              <a:t>is</a:t>
            </a:r>
            <a:r>
              <a:rPr lang="en-US" dirty="0">
                <a:latin typeface="+mn-lt"/>
              </a:rPr>
              <a:t> 3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3 = 9.</a:t>
            </a:r>
          </a:p>
          <a:p>
            <a:r>
              <a:rPr lang="en-US" b="1" dirty="0"/>
              <a:t>Step 2:</a:t>
            </a:r>
            <a:r>
              <a:rPr lang="en-US" dirty="0"/>
              <a:t> Determine the pairs of integers whose product is </a:t>
            </a:r>
            <a:r>
              <a:rPr lang="en-US" i="1" dirty="0">
                <a:latin typeface="+mn-lt"/>
              </a:rPr>
              <a:t>AC </a:t>
            </a:r>
            <a:r>
              <a:rPr lang="en-US" dirty="0">
                <a:latin typeface="+mn-lt"/>
              </a:rPr>
              <a:t>= 9 </a:t>
            </a:r>
            <a:r>
              <a:rPr lang="en-US" dirty="0"/>
              <a:t>and compute their sums.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200" b="1" dirty="0"/>
              <a:t>Integers whose product is 9          </a:t>
            </a:r>
            <a:r>
              <a:rPr lang="en-US" sz="2200" dirty="0">
                <a:latin typeface="+mn-lt"/>
              </a:rPr>
              <a:t>1, 9        –1, –9      3, 3    –3, –3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1" dirty="0"/>
              <a:t>Sum    				</a:t>
            </a:r>
            <a:r>
              <a:rPr lang="en-US" sz="2200" dirty="0">
                <a:latin typeface="+mn-lt"/>
              </a:rPr>
              <a:t>10  </a:t>
            </a:r>
            <a:r>
              <a:rPr lang="en-US" sz="2200" dirty="0"/>
              <a:t>      </a:t>
            </a:r>
            <a:r>
              <a:rPr lang="en-US" sz="2200" dirty="0">
                <a:latin typeface="+mn-lt"/>
              </a:rPr>
              <a:t>–10          6         –6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integers whose product is </a:t>
            </a:r>
            <a:r>
              <a:rPr lang="en-US" dirty="0">
                <a:latin typeface="+mn-lt"/>
              </a:rPr>
              <a:t>9</a:t>
            </a:r>
            <a:r>
              <a:rPr lang="en-US" dirty="0"/>
              <a:t> and add up to </a:t>
            </a:r>
            <a:br>
              <a:rPr lang="en-US" dirty="0"/>
            </a:b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= 10</a:t>
            </a:r>
            <a:r>
              <a:rPr lang="en-US" dirty="0"/>
              <a:t> are </a:t>
            </a:r>
            <a:r>
              <a:rPr lang="en-US" dirty="0">
                <a:latin typeface="+mn-lt"/>
              </a:rPr>
              <a:t>1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9</a:t>
            </a:r>
            <a:r>
              <a:rPr lang="en-US" dirty="0"/>
              <a:t>. </a:t>
            </a:r>
            <a:r>
              <a:rPr lang="en-US" sz="2200" dirty="0"/>
              <a:t>    </a:t>
            </a:r>
          </a:p>
          <a:p>
            <a:endParaRPr lang="en-US" dirty="0"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3C5D49A-58AD-4E47-8F8A-7670D49ACF73}"/>
              </a:ext>
            </a:extLst>
          </p:cNvPr>
          <p:cNvGrpSpPr/>
          <p:nvPr/>
        </p:nvGrpSpPr>
        <p:grpSpPr>
          <a:xfrm>
            <a:off x="336885" y="4353339"/>
            <a:ext cx="8249831" cy="510210"/>
            <a:chOff x="336885" y="2862470"/>
            <a:chExt cx="8249831" cy="51021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8CB54D9-A161-43DC-B2BC-2BE73F873B40}"/>
                </a:ext>
              </a:extLst>
            </p:cNvPr>
            <p:cNvSpPr/>
            <p:nvPr/>
          </p:nvSpPr>
          <p:spPr bwMode="auto">
            <a:xfrm>
              <a:off x="336885" y="2862470"/>
              <a:ext cx="4443837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521D21-F119-4ED0-9EBE-11371D0A6915}"/>
                </a:ext>
              </a:extLst>
            </p:cNvPr>
            <p:cNvSpPr/>
            <p:nvPr/>
          </p:nvSpPr>
          <p:spPr bwMode="auto">
            <a:xfrm>
              <a:off x="4780722" y="2862470"/>
              <a:ext cx="854765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3B4DDEB-D139-4622-B3F7-B92FF7DE7527}"/>
                </a:ext>
              </a:extLst>
            </p:cNvPr>
            <p:cNvSpPr/>
            <p:nvPr/>
          </p:nvSpPr>
          <p:spPr bwMode="auto">
            <a:xfrm>
              <a:off x="5635487" y="2862470"/>
              <a:ext cx="1192696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EF907FD-4B6F-4380-82D5-A8DA884B44EE}"/>
                </a:ext>
              </a:extLst>
            </p:cNvPr>
            <p:cNvSpPr/>
            <p:nvPr/>
          </p:nvSpPr>
          <p:spPr bwMode="auto">
            <a:xfrm>
              <a:off x="6828183" y="2862470"/>
              <a:ext cx="775252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5932514-39F6-4EED-ACAC-3A131A2EBDC3}"/>
                </a:ext>
              </a:extLst>
            </p:cNvPr>
            <p:cNvSpPr/>
            <p:nvPr/>
          </p:nvSpPr>
          <p:spPr bwMode="auto">
            <a:xfrm>
              <a:off x="7603787" y="2865784"/>
              <a:ext cx="982929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420DBD2-7E86-4B5A-BDEE-7125A7046CC2}"/>
              </a:ext>
            </a:extLst>
          </p:cNvPr>
          <p:cNvGrpSpPr/>
          <p:nvPr/>
        </p:nvGrpSpPr>
        <p:grpSpPr>
          <a:xfrm>
            <a:off x="336885" y="4860235"/>
            <a:ext cx="8249831" cy="506896"/>
            <a:chOff x="336885" y="2862470"/>
            <a:chExt cx="8249831" cy="5068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C8F8804-5CBF-4CAC-8E18-1755C7A52C3F}"/>
                </a:ext>
              </a:extLst>
            </p:cNvPr>
            <p:cNvSpPr/>
            <p:nvPr/>
          </p:nvSpPr>
          <p:spPr bwMode="auto">
            <a:xfrm>
              <a:off x="336885" y="2862470"/>
              <a:ext cx="4443837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36D0FF9-9D4F-44AB-BD95-5D6B241BE812}"/>
                </a:ext>
              </a:extLst>
            </p:cNvPr>
            <p:cNvSpPr/>
            <p:nvPr/>
          </p:nvSpPr>
          <p:spPr bwMode="auto">
            <a:xfrm>
              <a:off x="4780722" y="2862470"/>
              <a:ext cx="854765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CD00CD5-C2DB-4A28-9A76-0CEB8C52F86A}"/>
                </a:ext>
              </a:extLst>
            </p:cNvPr>
            <p:cNvSpPr/>
            <p:nvPr/>
          </p:nvSpPr>
          <p:spPr bwMode="auto">
            <a:xfrm>
              <a:off x="5635487" y="2862470"/>
              <a:ext cx="1192696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EFD15A8-F5B0-44D8-85A0-CFAC4BAFCA4D}"/>
                </a:ext>
              </a:extLst>
            </p:cNvPr>
            <p:cNvSpPr/>
            <p:nvPr/>
          </p:nvSpPr>
          <p:spPr bwMode="auto">
            <a:xfrm>
              <a:off x="6828183" y="2862470"/>
              <a:ext cx="775252" cy="506896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A5F7293-96F7-494B-9AD8-AED72146848F}"/>
                </a:ext>
              </a:extLst>
            </p:cNvPr>
            <p:cNvSpPr/>
            <p:nvPr/>
          </p:nvSpPr>
          <p:spPr bwMode="auto">
            <a:xfrm>
              <a:off x="7603787" y="2865784"/>
              <a:ext cx="982929" cy="500268"/>
            </a:xfrm>
            <a:prstGeom prst="rect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956319C5-3329-4406-9528-5423EFECECA9}"/>
              </a:ext>
            </a:extLst>
          </p:cNvPr>
          <p:cNvSpPr/>
          <p:nvPr/>
        </p:nvSpPr>
        <p:spPr bwMode="auto">
          <a:xfrm>
            <a:off x="4760845" y="4244008"/>
            <a:ext cx="875688" cy="1262269"/>
          </a:xfrm>
          <a:prstGeom prst="ellipse">
            <a:avLst/>
          </a:prstGeom>
          <a:noFill/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2766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12FCB-05C7-4C16-BEE7-22081D61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17: </a:t>
            </a:r>
            <a:r>
              <a:rPr lang="en-US" dirty="0"/>
              <a:t>Factoring a Trinomial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F3769-74FC-45ED-8EAF-9C34B4D75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Step 3:</a:t>
            </a:r>
            <a:r>
              <a:rPr lang="en-US" dirty="0"/>
              <a:t> Write 	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+ 10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 =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+ 9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+ 3</a:t>
            </a:r>
          </a:p>
          <a:p>
            <a:r>
              <a:rPr lang="en-US" b="1" dirty="0"/>
              <a:t>Step 4:</a:t>
            </a:r>
            <a:r>
              <a:rPr lang="en-US" dirty="0"/>
              <a:t> Factor by grouping. 	</a:t>
            </a:r>
          </a:p>
          <a:p>
            <a:r>
              <a:rPr lang="en-US" dirty="0"/>
              <a:t>		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+ 10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 = (3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+ 9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 + 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+ 3)</a:t>
            </a:r>
          </a:p>
          <a:p>
            <a:r>
              <a:rPr lang="en-US" dirty="0">
                <a:latin typeface="+mn-lt"/>
              </a:rPr>
              <a:t>				  =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+ 3) + 1(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+ 3)</a:t>
            </a:r>
          </a:p>
          <a:p>
            <a:r>
              <a:rPr lang="en-US" dirty="0">
                <a:latin typeface="+mn-lt"/>
              </a:rPr>
              <a:t>				  = 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+ 3)(3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 </a:t>
            </a:r>
          </a:p>
          <a:p>
            <a:r>
              <a:rPr lang="en-US" dirty="0"/>
              <a:t>As a result,</a:t>
            </a:r>
          </a:p>
          <a:p>
            <a:r>
              <a:rPr lang="en-US" dirty="0">
                <a:latin typeface="+mn-lt"/>
              </a:rPr>
              <a:t>		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+ 10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 = 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+ 3)(3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 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282045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12FCB-05C7-4C16-BEE7-22081D61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18: </a:t>
            </a:r>
            <a:r>
              <a:rPr lang="en-US" dirty="0"/>
              <a:t>Factoring a Trinomial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F3769-74FC-45ED-8EAF-9C34B4D75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</a:t>
            </a:r>
          </a:p>
          <a:p>
            <a:r>
              <a:rPr lang="en-US" dirty="0"/>
              <a:t>Comparing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 </a:t>
            </a:r>
            <a:r>
              <a:rPr lang="en-US" dirty="0"/>
              <a:t>to </a:t>
            </a:r>
            <a:r>
              <a:rPr lang="en-US" i="1" dirty="0">
                <a:latin typeface="+mn-lt"/>
              </a:rPr>
              <a:t>Ax</a:t>
            </a:r>
            <a:r>
              <a:rPr lang="en-US" baseline="45000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+ </a:t>
            </a:r>
            <a:r>
              <a:rPr lang="en-US" i="1" dirty="0">
                <a:latin typeface="+mn-lt"/>
              </a:rPr>
              <a:t>Bx </a:t>
            </a:r>
            <a:r>
              <a:rPr lang="en-US" dirty="0">
                <a:latin typeface="+mn-lt"/>
              </a:rPr>
              <a:t>+ </a:t>
            </a:r>
            <a:r>
              <a:rPr lang="en-US" i="1" dirty="0">
                <a:latin typeface="+mn-lt"/>
              </a:rPr>
              <a:t>C, </a:t>
            </a:r>
            <a:r>
              <a:rPr lang="en-US" dirty="0"/>
              <a:t>we find that </a:t>
            </a:r>
            <a:br>
              <a:rPr lang="en-US" dirty="0"/>
            </a:b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 = 3,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= –1</a:t>
            </a:r>
            <a:r>
              <a:rPr lang="en-US" dirty="0"/>
              <a:t>, and </a:t>
            </a:r>
            <a:r>
              <a:rPr lang="en-US" i="1" dirty="0">
                <a:latin typeface="+mn-lt"/>
              </a:rPr>
              <a:t>C</a:t>
            </a:r>
            <a:r>
              <a:rPr lang="en-US" dirty="0">
                <a:latin typeface="+mn-lt"/>
              </a:rPr>
              <a:t> = –4</a:t>
            </a:r>
            <a:r>
              <a:rPr lang="en-US" dirty="0"/>
              <a:t>.</a:t>
            </a:r>
            <a:r>
              <a:rPr lang="en-US" i="1" dirty="0">
                <a:latin typeface="+mn-lt"/>
              </a:rPr>
              <a:t> </a:t>
            </a:r>
          </a:p>
          <a:p>
            <a:r>
              <a:rPr lang="en-US" b="1" dirty="0"/>
              <a:t>Step 1:</a:t>
            </a:r>
            <a:r>
              <a:rPr lang="en-US" dirty="0"/>
              <a:t> The value of </a:t>
            </a:r>
            <a:r>
              <a:rPr lang="en-US" i="1" dirty="0">
                <a:latin typeface="+mn-lt"/>
              </a:rPr>
              <a:t>AC </a:t>
            </a:r>
            <a:r>
              <a:rPr lang="en-US" dirty="0"/>
              <a:t>is</a:t>
            </a:r>
            <a:r>
              <a:rPr lang="en-US" dirty="0">
                <a:latin typeface="+mn-lt"/>
              </a:rPr>
              <a:t> 3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⋅(</a:t>
            </a:r>
            <a:r>
              <a:rPr lang="en-US" dirty="0">
                <a:latin typeface="+mn-lt"/>
              </a:rPr>
              <a:t>–4) = –12.</a:t>
            </a:r>
          </a:p>
          <a:p>
            <a:r>
              <a:rPr lang="en-US" b="1" dirty="0"/>
              <a:t>Step 2:</a:t>
            </a:r>
            <a:r>
              <a:rPr lang="en-US" dirty="0"/>
              <a:t> Determine the pairs of integers whose product is </a:t>
            </a:r>
            <a:r>
              <a:rPr lang="en-US" i="1" dirty="0">
                <a:latin typeface="+mn-lt"/>
              </a:rPr>
              <a:t>AC </a:t>
            </a:r>
            <a:r>
              <a:rPr lang="en-US" dirty="0">
                <a:latin typeface="+mn-lt"/>
              </a:rPr>
              <a:t>= –12 </a:t>
            </a:r>
            <a:r>
              <a:rPr lang="en-US" dirty="0"/>
              <a:t>and compute their sums.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integers whose product is </a:t>
            </a:r>
            <a:r>
              <a:rPr lang="en-US" dirty="0">
                <a:latin typeface="+mn-lt"/>
              </a:rPr>
              <a:t>–12 </a:t>
            </a:r>
            <a:r>
              <a:rPr lang="en-US" dirty="0"/>
              <a:t>and add up to </a:t>
            </a:r>
            <a:br>
              <a:rPr lang="en-US" dirty="0"/>
            </a:b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= –1 </a:t>
            </a:r>
            <a:r>
              <a:rPr lang="en-US" dirty="0"/>
              <a:t>are </a:t>
            </a:r>
            <a:r>
              <a:rPr lang="en-US" dirty="0">
                <a:latin typeface="+mn-lt"/>
              </a:rPr>
              <a:t>3</a:t>
            </a:r>
            <a:r>
              <a:rPr lang="en-US" dirty="0"/>
              <a:t> and </a:t>
            </a:r>
            <a:r>
              <a:rPr lang="en-US" dirty="0">
                <a:latin typeface="+mn-lt"/>
              </a:rPr>
              <a:t>–4</a:t>
            </a:r>
            <a:r>
              <a:rPr lang="en-US" dirty="0"/>
              <a:t>. </a:t>
            </a:r>
            <a:r>
              <a:rPr lang="en-US" sz="2200" dirty="0"/>
              <a:t>    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D70ED53-C10A-4742-A3C4-18DFAA303E39}"/>
              </a:ext>
            </a:extLst>
          </p:cNvPr>
          <p:cNvSpPr/>
          <p:nvPr/>
        </p:nvSpPr>
        <p:spPr bwMode="auto">
          <a:xfrm>
            <a:off x="8270319" y="4169227"/>
            <a:ext cx="756740" cy="1261872"/>
          </a:xfrm>
          <a:prstGeom prst="ellipse">
            <a:avLst/>
          </a:prstGeom>
          <a:noFill/>
          <a:ln w="57150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516251D-7C26-4AFC-9667-5C3E250D06CB}"/>
              </a:ext>
            </a:extLst>
          </p:cNvPr>
          <p:cNvGrpSpPr/>
          <p:nvPr/>
        </p:nvGrpSpPr>
        <p:grpSpPr>
          <a:xfrm>
            <a:off x="344502" y="4404713"/>
            <a:ext cx="8659384" cy="400360"/>
            <a:chOff x="-385748" y="3033116"/>
            <a:chExt cx="8659384" cy="40036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51222F1-483A-445F-8270-A6C0A82C7FB9}"/>
                </a:ext>
              </a:extLst>
            </p:cNvPr>
            <p:cNvSpPr txBox="1"/>
            <p:nvPr/>
          </p:nvSpPr>
          <p:spPr>
            <a:xfrm>
              <a:off x="-385748" y="3033116"/>
              <a:ext cx="3898604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Integers whose product is </a:t>
              </a:r>
              <a:r>
                <a:rPr lang="en-US" sz="2000" b="1" dirty="0"/>
                <a:t>–12</a:t>
              </a:r>
              <a:endParaRPr lang="en-US" sz="2000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CEFCAF0-2E9B-4059-8867-5A04FA3E1E0B}"/>
                </a:ext>
              </a:extLst>
            </p:cNvPr>
            <p:cNvSpPr txBox="1"/>
            <p:nvPr/>
          </p:nvSpPr>
          <p:spPr>
            <a:xfrm>
              <a:off x="3507534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1, –12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8EB40DB-4CB3-4D43-9EC5-358822B8CB6D}"/>
                </a:ext>
              </a:extLst>
            </p:cNvPr>
            <p:cNvSpPr txBox="1"/>
            <p:nvPr/>
          </p:nvSpPr>
          <p:spPr>
            <a:xfrm>
              <a:off x="4332860" y="303336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1, 12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C88A2CB-5BAE-4976-B927-C06D3EDE8104}"/>
                </a:ext>
              </a:extLst>
            </p:cNvPr>
            <p:cNvSpPr txBox="1"/>
            <p:nvPr/>
          </p:nvSpPr>
          <p:spPr>
            <a:xfrm>
              <a:off x="5157259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2, 6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B3B2E67-4BBA-4BCE-8D5A-E01DE91DFE2C}"/>
                </a:ext>
              </a:extLst>
            </p:cNvPr>
            <p:cNvSpPr txBox="1"/>
            <p:nvPr/>
          </p:nvSpPr>
          <p:spPr>
            <a:xfrm>
              <a:off x="5982488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2, </a:t>
              </a:r>
              <a:r>
                <a:rPr lang="en-US" sz="2000" dirty="0"/>
                <a:t>–6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5F3BBBE-ACB9-4234-8129-2F3CFAC7C466}"/>
                </a:ext>
              </a:extLst>
            </p:cNvPr>
            <p:cNvSpPr txBox="1"/>
            <p:nvPr/>
          </p:nvSpPr>
          <p:spPr>
            <a:xfrm>
              <a:off x="6806984" y="3033116"/>
              <a:ext cx="733567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3, 4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1E2F715-A353-4FF5-AE8D-F1DA11C825DF}"/>
                </a:ext>
              </a:extLst>
            </p:cNvPr>
            <p:cNvSpPr txBox="1"/>
            <p:nvPr/>
          </p:nvSpPr>
          <p:spPr>
            <a:xfrm>
              <a:off x="7540069" y="3033116"/>
              <a:ext cx="733567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3, </a:t>
              </a:r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4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853D7CE-25DD-4789-A373-AEE5F1928AD6}"/>
              </a:ext>
            </a:extLst>
          </p:cNvPr>
          <p:cNvGrpSpPr/>
          <p:nvPr/>
        </p:nvGrpSpPr>
        <p:grpSpPr>
          <a:xfrm>
            <a:off x="344502" y="4800163"/>
            <a:ext cx="8659384" cy="400360"/>
            <a:chOff x="-385748" y="3033116"/>
            <a:chExt cx="8659384" cy="40036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6EC5EB8-C2CC-4131-84FC-C4FEA7D323C0}"/>
                </a:ext>
              </a:extLst>
            </p:cNvPr>
            <p:cNvSpPr txBox="1"/>
            <p:nvPr/>
          </p:nvSpPr>
          <p:spPr>
            <a:xfrm>
              <a:off x="-385748" y="3033116"/>
              <a:ext cx="3898604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latin typeface="+mj-lt"/>
                </a:rPr>
                <a:t>Sum</a:t>
              </a:r>
              <a:endParaRPr lang="en-US" sz="2000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152D1FD-FDEB-4B3F-BBC3-73F07D9B5580}"/>
                </a:ext>
              </a:extLst>
            </p:cNvPr>
            <p:cNvSpPr txBox="1"/>
            <p:nvPr/>
          </p:nvSpPr>
          <p:spPr>
            <a:xfrm>
              <a:off x="3507534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–11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F68585E-03D6-49C3-95A9-0E48919452A7}"/>
                </a:ext>
              </a:extLst>
            </p:cNvPr>
            <p:cNvSpPr txBox="1"/>
            <p:nvPr/>
          </p:nvSpPr>
          <p:spPr>
            <a:xfrm>
              <a:off x="4332860" y="303336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11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3412F3D-D134-41CD-A084-2F48FC6FD777}"/>
                </a:ext>
              </a:extLst>
            </p:cNvPr>
            <p:cNvSpPr txBox="1"/>
            <p:nvPr/>
          </p:nvSpPr>
          <p:spPr>
            <a:xfrm>
              <a:off x="5157259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4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CC5F376-CA00-4AF3-9112-20DFDE6AAF61}"/>
                </a:ext>
              </a:extLst>
            </p:cNvPr>
            <p:cNvSpPr txBox="1"/>
            <p:nvPr/>
          </p:nvSpPr>
          <p:spPr>
            <a:xfrm>
              <a:off x="5982488" y="3033116"/>
              <a:ext cx="823452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4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B612230-1916-47E5-B39F-8026B7F5181E}"/>
                </a:ext>
              </a:extLst>
            </p:cNvPr>
            <p:cNvSpPr txBox="1"/>
            <p:nvPr/>
          </p:nvSpPr>
          <p:spPr>
            <a:xfrm>
              <a:off x="6806984" y="3033116"/>
              <a:ext cx="733567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1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16E6B10-52DE-4B5D-9F7C-4B2EB819B63D}"/>
                </a:ext>
              </a:extLst>
            </p:cNvPr>
            <p:cNvSpPr txBox="1"/>
            <p:nvPr/>
          </p:nvSpPr>
          <p:spPr>
            <a:xfrm>
              <a:off x="7540069" y="3033116"/>
              <a:ext cx="733567" cy="400110"/>
            </a:xfrm>
            <a:prstGeom prst="rect">
              <a:avLst/>
            </a:prstGeom>
            <a:noFill/>
            <a:ln w="19050">
              <a:solidFill>
                <a:srgbClr val="0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000" dirty="0"/>
                <a:t>–</a:t>
              </a:r>
              <a:r>
                <a:rPr lang="en-US" sz="2000" dirty="0">
                  <a:latin typeface="+mn-lt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896215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12FCB-05C7-4C16-BEE7-22081D61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18: </a:t>
            </a:r>
            <a:r>
              <a:rPr lang="en-US" dirty="0"/>
              <a:t>Factoring a Trinomial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F3769-74FC-45ED-8EAF-9C34B4D75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Step 3:</a:t>
            </a:r>
            <a:r>
              <a:rPr lang="en-US" dirty="0"/>
              <a:t> Write 	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 =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4</a:t>
            </a:r>
          </a:p>
          <a:p>
            <a:r>
              <a:rPr lang="en-US" b="1" dirty="0"/>
              <a:t>Step 4:</a:t>
            </a:r>
            <a:r>
              <a:rPr lang="en-US" dirty="0"/>
              <a:t> Factor by grouping. 	</a:t>
            </a:r>
          </a:p>
          <a:p>
            <a:r>
              <a:rPr lang="en-US" dirty="0">
                <a:latin typeface="+mn-lt"/>
              </a:rPr>
              <a:t>		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 = (3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 + (–4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–</a:t>
            </a:r>
            <a:r>
              <a:rPr lang="en-US" dirty="0">
                <a:latin typeface="+mn-lt"/>
              </a:rPr>
              <a:t> 4)</a:t>
            </a:r>
          </a:p>
          <a:p>
            <a:r>
              <a:rPr lang="en-US" dirty="0">
                <a:latin typeface="+mn-lt"/>
              </a:rPr>
              <a:t>			        =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 – 4(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</a:t>
            </a:r>
          </a:p>
          <a:p>
            <a:r>
              <a:rPr lang="en-US" dirty="0">
                <a:latin typeface="+mn-lt"/>
              </a:rPr>
              <a:t>			        = 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+ 1)(3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4) </a:t>
            </a:r>
          </a:p>
          <a:p>
            <a:r>
              <a:rPr lang="en-US" dirty="0"/>
              <a:t>As a result,</a:t>
            </a:r>
          </a:p>
          <a:p>
            <a:r>
              <a:rPr lang="en-US" dirty="0">
                <a:latin typeface="+mn-lt"/>
              </a:rPr>
              <a:t>		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 = (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+ 1)(3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4) 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337246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Completing the Square of </a:t>
            </a:r>
            <a:r>
              <a:rPr lang="en-US" altLang="en-US" sz="3000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sz="3000" baseline="45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altLang="en-US" sz="3000" dirty="0">
                <a:latin typeface="+mn-lt"/>
                <a:cs typeface="Times New Roman" panose="02020603050405020304" pitchFamily="18" charset="0"/>
              </a:rPr>
              <a:t> + </a:t>
            </a:r>
            <a:r>
              <a:rPr lang="en-US" altLang="en-US" sz="3000" i="1" dirty="0">
                <a:latin typeface="+mn-lt"/>
                <a:cs typeface="Times New Roman" panose="02020603050405020304" pitchFamily="18" charset="0"/>
              </a:rPr>
              <a:t>bx</a:t>
            </a:r>
            <a:br>
              <a:rPr lang="en-US" altLang="en-US" sz="2400" dirty="0">
                <a:cs typeface="Times New Roman" panose="02020603050405020304" pitchFamily="18" charset="0"/>
              </a:rPr>
            </a:b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4574523"/>
          </a:xfrm>
          <a:prstGeom prst="roundRect">
            <a:avLst/>
          </a:prstGeom>
          <a:solidFill>
            <a:srgbClr val="E9F6F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Identify the coefficient of the first-degree term, namely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Multiply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j-lt"/>
              </a:rPr>
              <a:t> by    and then square the result. </a:t>
            </a:r>
          </a:p>
          <a:p>
            <a:pPr marL="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+mj-lt"/>
              </a:rPr>
              <a:t>That is, compute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Add           to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baseline="45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cs typeface="Times New Roman" panose="02020603050405020304" pitchFamily="18" charset="0"/>
              </a:rPr>
              <a:t>bx </a:t>
            </a:r>
            <a:r>
              <a:rPr lang="en-US" altLang="en-US" dirty="0">
                <a:latin typeface="+mj-lt"/>
                <a:cs typeface="Times New Roman" panose="02020603050405020304" pitchFamily="18" charset="0"/>
              </a:rPr>
              <a:t>to get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BC5D93E-DF40-4EE4-B342-F5586026FF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151153"/>
              </p:ext>
            </p:extLst>
          </p:nvPr>
        </p:nvGraphicFramePr>
        <p:xfrm>
          <a:off x="3216137" y="2486626"/>
          <a:ext cx="266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3" imgW="266400" imgH="774360" progId="Equation.DSMT4">
                  <p:embed/>
                </p:oleObj>
              </mc:Choice>
              <mc:Fallback>
                <p:oleObj name="Equation" r:id="rId3" imgW="26640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16137" y="2486626"/>
                        <a:ext cx="2667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055BCF1-FF04-44F5-A31A-8153599AFE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346826"/>
              </p:ext>
            </p:extLst>
          </p:nvPr>
        </p:nvGraphicFramePr>
        <p:xfrm>
          <a:off x="3917605" y="3242994"/>
          <a:ext cx="9779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5" imgW="977760" imgH="901440" progId="Equation.DSMT4">
                  <p:embed/>
                </p:oleObj>
              </mc:Choice>
              <mc:Fallback>
                <p:oleObj name="Equation" r:id="rId5" imgW="977760" imgH="9014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ABC5D93E-DF40-4EE4-B342-F5586026FF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17605" y="3242994"/>
                        <a:ext cx="9779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10E2E3F-87B1-4139-86E1-697BEF66BF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088057"/>
              </p:ext>
            </p:extLst>
          </p:nvPr>
        </p:nvGraphicFramePr>
        <p:xfrm>
          <a:off x="1963531" y="3926977"/>
          <a:ext cx="8636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7" imgW="863280" imgH="901440" progId="Equation.DSMT4">
                  <p:embed/>
                </p:oleObj>
              </mc:Choice>
              <mc:Fallback>
                <p:oleObj name="Equation" r:id="rId7" imgW="863280" imgH="9014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055BCF1-FF04-44F5-A31A-8153599AFE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63531" y="3926977"/>
                        <a:ext cx="8636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908334E-C1F3-46BD-A3AA-375E74A1DB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937992"/>
              </p:ext>
            </p:extLst>
          </p:nvPr>
        </p:nvGraphicFramePr>
        <p:xfrm>
          <a:off x="2708442" y="4734186"/>
          <a:ext cx="37211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9" imgW="3720960" imgH="901440" progId="Equation.DSMT4">
                  <p:embed/>
                </p:oleObj>
              </mc:Choice>
              <mc:Fallback>
                <p:oleObj name="Equation" r:id="rId9" imgW="3720960" imgH="9014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10E2E3F-87B1-4139-86E1-697BEF66BF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08442" y="4734186"/>
                        <a:ext cx="37211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545041"/>
      </p:ext>
    </p:extLst>
  </p:cSld>
  <p:clrMapOvr>
    <a:masterClrMapping/>
  </p:clrMapOvr>
  <p:transition>
    <p:pull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19: </a:t>
            </a:r>
            <a:r>
              <a:rPr lang="en-US" dirty="0"/>
              <a:t>Completing the Square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588454" cy="4775981"/>
          </a:xfrm>
        </p:spPr>
        <p:txBody>
          <a:bodyPr/>
          <a:lstStyle/>
          <a:p>
            <a:r>
              <a:rPr lang="en-US" sz="2400" dirty="0"/>
              <a:t>Determine the number that must be added to each expression to complete the square.</a:t>
            </a:r>
          </a:p>
          <a:p>
            <a:r>
              <a:rPr lang="en-US" sz="2400" dirty="0"/>
              <a:t>Then factor the expression.</a:t>
            </a:r>
          </a:p>
          <a:p>
            <a:pPr>
              <a:lnSpc>
                <a:spcPct val="150000"/>
              </a:lnSpc>
            </a:pPr>
            <a:r>
              <a:rPr lang="en-US" sz="2200" b="1" dirty="0"/>
              <a:t>Start		Add		    Result	      Factored Form</a:t>
            </a:r>
          </a:p>
          <a:p>
            <a:pPr>
              <a:lnSpc>
                <a:spcPct val="150000"/>
              </a:lnSpc>
            </a:pPr>
            <a:r>
              <a:rPr lang="en-US" sz="2200" i="1" dirty="0">
                <a:latin typeface="+mn-lt"/>
              </a:rPr>
              <a:t>y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+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solidFill>
                  <a:srgbClr val="B40000"/>
                </a:solidFill>
                <a:latin typeface="+mn-lt"/>
              </a:rPr>
              <a:t>6</a:t>
            </a:r>
            <a:r>
              <a:rPr lang="en-US" sz="2200" i="1" dirty="0">
                <a:latin typeface="+mn-lt"/>
              </a:rPr>
              <a:t>y </a:t>
            </a:r>
            <a:r>
              <a:rPr lang="en-US" sz="2200" dirty="0">
                <a:latin typeface="+mn-lt"/>
              </a:rPr>
              <a:t> 			</a:t>
            </a:r>
            <a:r>
              <a:rPr lang="en-US" sz="2200" i="1" dirty="0">
                <a:latin typeface="+mn-lt"/>
              </a:rPr>
              <a:t>     y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+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+mn-lt"/>
              </a:rPr>
              <a:t>6</a:t>
            </a:r>
            <a:r>
              <a:rPr lang="en-US" sz="2200" i="1" dirty="0">
                <a:solidFill>
                  <a:srgbClr val="000000"/>
                </a:solidFill>
                <a:latin typeface="+mn-lt"/>
              </a:rPr>
              <a:t>y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+ 9	      (</a:t>
            </a:r>
            <a:r>
              <a:rPr lang="en-US" sz="2200" i="1" dirty="0">
                <a:latin typeface="+mn-lt"/>
              </a:rPr>
              <a:t>y</a:t>
            </a:r>
            <a:r>
              <a:rPr lang="en-US" sz="2200" dirty="0">
                <a:latin typeface="+mn-lt"/>
              </a:rPr>
              <a:t> + 3)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	</a:t>
            </a:r>
          </a:p>
          <a:p>
            <a:pPr>
              <a:lnSpc>
                <a:spcPct val="200000"/>
              </a:lnSpc>
            </a:pP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+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solidFill>
                  <a:srgbClr val="B40000"/>
                </a:solidFill>
                <a:latin typeface="+mn-lt"/>
              </a:rPr>
              <a:t>10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 			  </a:t>
            </a:r>
            <a:r>
              <a:rPr lang="en-US" sz="2200" i="1" dirty="0">
                <a:latin typeface="+mn-lt"/>
              </a:rPr>
              <a:t>   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+ 10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+ 25      (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 + 5)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	</a:t>
            </a:r>
          </a:p>
          <a:p>
            <a:pPr>
              <a:lnSpc>
                <a:spcPct val="200000"/>
              </a:lnSpc>
            </a:pPr>
            <a:r>
              <a:rPr lang="en-US" sz="2200" i="1" dirty="0">
                <a:latin typeface="+mn-lt"/>
              </a:rPr>
              <a:t>a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– </a:t>
            </a:r>
            <a:r>
              <a:rPr lang="en-US" sz="2200" dirty="0">
                <a:solidFill>
                  <a:srgbClr val="B40000"/>
                </a:solidFill>
                <a:latin typeface="+mn-lt"/>
              </a:rPr>
              <a:t>4</a:t>
            </a:r>
            <a:r>
              <a:rPr lang="en-US" sz="2200" i="1" dirty="0">
                <a:latin typeface="+mn-lt"/>
              </a:rPr>
              <a:t>a </a:t>
            </a:r>
            <a:r>
              <a:rPr lang="en-US" sz="2200" dirty="0">
                <a:latin typeface="+mn-lt"/>
              </a:rPr>
              <a:t> 			</a:t>
            </a:r>
            <a:r>
              <a:rPr lang="en-US" sz="2200" i="1" dirty="0">
                <a:latin typeface="+mn-lt"/>
              </a:rPr>
              <a:t>     a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– 4</a:t>
            </a:r>
            <a:r>
              <a:rPr lang="en-US" sz="2200" i="1" dirty="0">
                <a:latin typeface="+mn-lt"/>
              </a:rPr>
              <a:t>a </a:t>
            </a:r>
            <a:r>
              <a:rPr lang="en-US" sz="2200" dirty="0">
                <a:latin typeface="+mn-lt"/>
              </a:rPr>
              <a:t>+ 4	      (</a:t>
            </a:r>
            <a:r>
              <a:rPr lang="en-US" sz="2200" i="1" dirty="0">
                <a:latin typeface="+mn-lt"/>
              </a:rPr>
              <a:t>a</a:t>
            </a:r>
            <a:r>
              <a:rPr lang="en-US" sz="2200" dirty="0">
                <a:latin typeface="+mn-lt"/>
              </a:rPr>
              <a:t> – 2)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	</a:t>
            </a:r>
          </a:p>
          <a:p>
            <a:pPr>
              <a:lnSpc>
                <a:spcPct val="200000"/>
              </a:lnSpc>
            </a:pPr>
            <a:r>
              <a:rPr lang="en-US" sz="2200" i="1" dirty="0">
                <a:latin typeface="+mn-lt"/>
              </a:rPr>
              <a:t>p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– </a:t>
            </a:r>
            <a:r>
              <a:rPr lang="en-US" sz="2200" dirty="0">
                <a:solidFill>
                  <a:srgbClr val="B40000"/>
                </a:solidFill>
                <a:latin typeface="+mn-lt"/>
              </a:rPr>
              <a:t>7</a:t>
            </a:r>
            <a:r>
              <a:rPr lang="en-US" sz="2200" i="1" dirty="0">
                <a:latin typeface="+mn-lt"/>
              </a:rPr>
              <a:t>p </a:t>
            </a:r>
            <a:r>
              <a:rPr lang="en-US" sz="2200" dirty="0">
                <a:latin typeface="+mn-lt"/>
              </a:rPr>
              <a:t> 			</a:t>
            </a:r>
            <a:r>
              <a:rPr lang="en-US" sz="2200" i="1" dirty="0">
                <a:latin typeface="+mn-lt"/>
              </a:rPr>
              <a:t>   </a:t>
            </a:r>
            <a:r>
              <a:rPr lang="en-US" sz="2200" dirty="0">
                <a:latin typeface="+mn-lt"/>
              </a:rPr>
              <a:t>	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E97FEA9-2396-47DB-BB0B-635DE61D76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072012"/>
              </p:ext>
            </p:extLst>
          </p:nvPr>
        </p:nvGraphicFramePr>
        <p:xfrm>
          <a:off x="2230369" y="3156652"/>
          <a:ext cx="1308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3" imgW="1307880" imgH="736560" progId="Equation.DSMT4">
                  <p:embed/>
                </p:oleObj>
              </mc:Choice>
              <mc:Fallback>
                <p:oleObj name="Equation" r:id="rId3" imgW="1307880" imgH="736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10E2E3F-87B1-4139-86E1-697BEF66BF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0369" y="3156652"/>
                        <a:ext cx="13081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CA3D46D-0400-42D6-A8BB-252D3072A8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597564"/>
              </p:ext>
            </p:extLst>
          </p:nvPr>
        </p:nvGraphicFramePr>
        <p:xfrm>
          <a:off x="2230369" y="3868049"/>
          <a:ext cx="1562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5" imgW="1562040" imgH="736560" progId="Equation.DSMT4">
                  <p:embed/>
                </p:oleObj>
              </mc:Choice>
              <mc:Fallback>
                <p:oleObj name="Equation" r:id="rId5" imgW="1562040" imgH="736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E97FEA9-2396-47DB-BB0B-635DE61D76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30369" y="3868049"/>
                        <a:ext cx="15621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A58D58D-D40D-4479-AA1A-EB2FAB8825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319622"/>
              </p:ext>
            </p:extLst>
          </p:nvPr>
        </p:nvGraphicFramePr>
        <p:xfrm>
          <a:off x="2230369" y="4611925"/>
          <a:ext cx="16891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7" imgW="1688760" imgH="736560" progId="Equation.DSMT4">
                  <p:embed/>
                </p:oleObj>
              </mc:Choice>
              <mc:Fallback>
                <p:oleObj name="Equation" r:id="rId7" imgW="1688760" imgH="7365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CA3D46D-0400-42D6-A8BB-252D3072A8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30369" y="4611925"/>
                        <a:ext cx="16891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10A48AAA-2FE7-41FA-8336-58A8A9E575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697568"/>
              </p:ext>
            </p:extLst>
          </p:nvPr>
        </p:nvGraphicFramePr>
        <p:xfrm>
          <a:off x="2230369" y="5348121"/>
          <a:ext cx="1879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9" imgW="1879560" imgH="736560" progId="Equation.DSMT4">
                  <p:embed/>
                </p:oleObj>
              </mc:Choice>
              <mc:Fallback>
                <p:oleObj name="Equation" r:id="rId9" imgW="1879560" imgH="7365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1A58D58D-D40D-4479-AA1A-EB2FAB8825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30369" y="5348121"/>
                        <a:ext cx="18796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D7FA45A-199F-484D-942E-4626DB9F83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734064"/>
              </p:ext>
            </p:extLst>
          </p:nvPr>
        </p:nvGraphicFramePr>
        <p:xfrm>
          <a:off x="4360033" y="5422311"/>
          <a:ext cx="15113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11" imgW="1511280" imgH="634680" progId="Equation.DSMT4">
                  <p:embed/>
                </p:oleObj>
              </mc:Choice>
              <mc:Fallback>
                <p:oleObj name="Equation" r:id="rId11" imgW="1511280" imgH="6346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10A48AAA-2FE7-41FA-8336-58A8A9E575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360033" y="5422311"/>
                        <a:ext cx="15113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37193D5-E924-45DD-A744-15B9AF9478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274679"/>
              </p:ext>
            </p:extLst>
          </p:nvPr>
        </p:nvGraphicFramePr>
        <p:xfrm>
          <a:off x="6344336" y="5339454"/>
          <a:ext cx="1028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13" imgW="1028520" imgH="736560" progId="Equation.DSMT4">
                  <p:embed/>
                </p:oleObj>
              </mc:Choice>
              <mc:Fallback>
                <p:oleObj name="Equation" r:id="rId13" imgW="1028520" imgH="7365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FD7FA45A-199F-484D-942E-4626DB9F83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44336" y="5339454"/>
                        <a:ext cx="10287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752792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Factor the Difference of Two Squares and the Sum and Difference of Two Cubes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Factor Perfect Squares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Factor a Second-Degree Polynomial: </a:t>
            </a:r>
            <a:br>
              <a:rPr lang="en-US" altLang="en-US" dirty="0">
                <a:cs typeface="Times New Roman" panose="02020603050405020304" pitchFamily="18" charset="0"/>
              </a:rPr>
            </a:b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n-US" altLang="en-US" baseline="45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Bx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Factor by Grouping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Factor a Second-Degree Polynomial: </a:t>
            </a:r>
            <a:br>
              <a:rPr lang="en-US" altLang="en-US" dirty="0">
                <a:cs typeface="Times New Roman" panose="02020603050405020304" pitchFamily="18" charset="0"/>
              </a:rPr>
            </a:b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Ax</a:t>
            </a:r>
            <a:r>
              <a:rPr lang="en-US" altLang="en-US" baseline="45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Bx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C, A 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≠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Complete the Square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Identifying Common Monomial Factors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b="1" dirty="0"/>
          </a:p>
          <a:p>
            <a:endParaRPr lang="en-US" sz="2400" b="1" dirty="0"/>
          </a:p>
          <a:p>
            <a:r>
              <a:rPr lang="en-US" sz="2200" b="1" dirty="0"/>
              <a:t>Polynomial					Factored Form</a:t>
            </a:r>
          </a:p>
          <a:p>
            <a:r>
              <a:rPr lang="en-US" sz="2200" dirty="0">
                <a:latin typeface="+mn-lt"/>
              </a:rPr>
              <a:t>4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+ 2		2		2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 + 1		4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+ 2 = 2(2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 + 1)</a:t>
            </a:r>
          </a:p>
          <a:p>
            <a:r>
              <a:rPr lang="en-US" sz="2200" dirty="0">
                <a:latin typeface="+mn-lt"/>
              </a:rPr>
              <a:t>5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– 10 		5		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 – 2		5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– 10 = 5(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 – 2)</a:t>
            </a:r>
          </a:p>
          <a:p>
            <a:r>
              <a:rPr lang="en-US" sz="2200" dirty="0">
                <a:latin typeface="+mn-lt"/>
              </a:rPr>
              <a:t>8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+ </a:t>
            </a:r>
            <a:r>
              <a:rPr lang="en-US" sz="2200" dirty="0">
                <a:latin typeface="+mn-lt"/>
              </a:rPr>
              <a:t>4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+ 2 	2		</a:t>
            </a:r>
            <a:r>
              <a:rPr lang="en-US" sz="2200" dirty="0">
                <a:latin typeface="+mn-lt"/>
                <a:ea typeface="Yu Gothic" panose="020B0400000000000000" pitchFamily="34" charset="-128"/>
              </a:rPr>
              <a:t>4</a:t>
            </a:r>
            <a:r>
              <a:rPr lang="en-US" sz="2200" i="1" dirty="0">
                <a:latin typeface="+mn-lt"/>
                <a:ea typeface="Yu Gothic" panose="020B0400000000000000" pitchFamily="34" charset="-128"/>
              </a:rPr>
              <a:t>x</a:t>
            </a:r>
            <a:r>
              <a:rPr lang="en-US" sz="2200" baseline="45000" dirty="0">
                <a:latin typeface="+mn-lt"/>
                <a:ea typeface="Yu Gothic" panose="020B0400000000000000" pitchFamily="34" charset="-128"/>
              </a:rPr>
              <a:t>2</a:t>
            </a:r>
            <a:r>
              <a:rPr lang="en-US" sz="2200" i="1" dirty="0">
                <a:latin typeface="+mn-lt"/>
                <a:ea typeface="Yu Gothic" panose="020B0400000000000000" pitchFamily="34" charset="-128"/>
              </a:rPr>
              <a:t> + </a:t>
            </a:r>
            <a:r>
              <a:rPr lang="en-US" sz="2200" dirty="0">
                <a:latin typeface="+mn-lt"/>
                <a:ea typeface="Yu Gothic" panose="020B0400000000000000" pitchFamily="34" charset="-128"/>
              </a:rPr>
              <a:t>2</a:t>
            </a:r>
            <a:r>
              <a:rPr lang="en-US" sz="2200" i="1" dirty="0">
                <a:latin typeface="+mn-lt"/>
                <a:ea typeface="Yu Gothic" panose="020B0400000000000000" pitchFamily="34" charset="-128"/>
              </a:rPr>
              <a:t>x </a:t>
            </a:r>
            <a:r>
              <a:rPr lang="en-US" sz="2200" dirty="0">
                <a:latin typeface="+mn-lt"/>
                <a:ea typeface="Yu Gothic" panose="020B0400000000000000" pitchFamily="34" charset="-128"/>
              </a:rPr>
              <a:t>+ 1 </a:t>
            </a:r>
            <a:r>
              <a:rPr lang="en-US" sz="2200" dirty="0">
                <a:latin typeface="+mn-lt"/>
              </a:rPr>
              <a:t>	8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+ </a:t>
            </a:r>
            <a:r>
              <a:rPr lang="en-US" sz="2200" dirty="0">
                <a:latin typeface="+mn-lt"/>
              </a:rPr>
              <a:t>4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+ 2 </a:t>
            </a:r>
          </a:p>
          <a:p>
            <a:r>
              <a:rPr lang="en-US" sz="2200" dirty="0">
                <a:latin typeface="+mn-lt"/>
              </a:rPr>
              <a:t>						          = 2(</a:t>
            </a:r>
            <a:r>
              <a:rPr lang="en-US" sz="2200" dirty="0">
                <a:latin typeface="+mn-lt"/>
                <a:ea typeface="Yu Gothic" panose="020B0400000000000000" pitchFamily="34" charset="-128"/>
              </a:rPr>
              <a:t>4</a:t>
            </a:r>
            <a:r>
              <a:rPr lang="en-US" sz="2200" i="1" dirty="0">
                <a:latin typeface="+mn-lt"/>
                <a:ea typeface="Yu Gothic" panose="020B0400000000000000" pitchFamily="34" charset="-128"/>
              </a:rPr>
              <a:t>x</a:t>
            </a:r>
            <a:r>
              <a:rPr lang="en-US" sz="2200" baseline="45000" dirty="0">
                <a:latin typeface="+mn-lt"/>
                <a:ea typeface="Yu Gothic" panose="020B0400000000000000" pitchFamily="34" charset="-128"/>
              </a:rPr>
              <a:t>2</a:t>
            </a:r>
            <a:r>
              <a:rPr lang="en-US" sz="2200" i="1" dirty="0">
                <a:latin typeface="+mn-lt"/>
                <a:ea typeface="Yu Gothic" panose="020B0400000000000000" pitchFamily="34" charset="-128"/>
              </a:rPr>
              <a:t> + </a:t>
            </a:r>
            <a:r>
              <a:rPr lang="en-US" sz="2200" dirty="0">
                <a:latin typeface="+mn-lt"/>
                <a:ea typeface="Yu Gothic" panose="020B0400000000000000" pitchFamily="34" charset="-128"/>
              </a:rPr>
              <a:t>2</a:t>
            </a:r>
            <a:r>
              <a:rPr lang="en-US" sz="2200" i="1" dirty="0">
                <a:latin typeface="+mn-lt"/>
                <a:ea typeface="Yu Gothic" panose="020B0400000000000000" pitchFamily="34" charset="-128"/>
              </a:rPr>
              <a:t>x </a:t>
            </a:r>
            <a:r>
              <a:rPr lang="en-US" sz="2200" dirty="0">
                <a:latin typeface="+mn-lt"/>
                <a:ea typeface="Yu Gothic" panose="020B0400000000000000" pitchFamily="34" charset="-128"/>
              </a:rPr>
              <a:t>+ 1)</a:t>
            </a:r>
          </a:p>
          <a:p>
            <a:r>
              <a:rPr lang="en-US" sz="2200" dirty="0">
                <a:latin typeface="+mn-lt"/>
              </a:rPr>
              <a:t>12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– 20 	4		3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 – 5		12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– 20 = 4(3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 – 5)</a:t>
            </a:r>
          </a:p>
          <a:p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3</a:t>
            </a:r>
            <a:r>
              <a:rPr lang="en-US" sz="2200" dirty="0">
                <a:latin typeface="+mn-lt"/>
              </a:rPr>
              <a:t> + </a:t>
            </a:r>
            <a:r>
              <a:rPr lang="en-US" sz="2200" i="1" dirty="0">
                <a:latin typeface="+mn-lt"/>
              </a:rPr>
              <a:t>x 		x</a:t>
            </a:r>
            <a:r>
              <a:rPr lang="en-US" sz="2200" dirty="0">
                <a:latin typeface="+mn-lt"/>
              </a:rPr>
              <a:t>		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 + 1		</a:t>
            </a:r>
            <a:r>
              <a:rPr lang="en-US" sz="2200" i="1" dirty="0">
                <a:latin typeface="+mn-lt"/>
              </a:rPr>
              <a:t> x</a:t>
            </a:r>
            <a:r>
              <a:rPr lang="en-US" sz="2200" baseline="45000" dirty="0">
                <a:latin typeface="+mn-lt"/>
              </a:rPr>
              <a:t>3</a:t>
            </a:r>
            <a:r>
              <a:rPr lang="en-US" sz="2200" dirty="0">
                <a:latin typeface="+mn-lt"/>
              </a:rPr>
              <a:t> + 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= 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(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 + 1)</a:t>
            </a:r>
          </a:p>
          <a:p>
            <a:r>
              <a:rPr lang="en-US" sz="2200" dirty="0">
                <a:latin typeface="+mn-lt"/>
              </a:rPr>
              <a:t>5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3</a:t>
            </a:r>
            <a:r>
              <a:rPr lang="en-US" sz="2200" dirty="0">
                <a:latin typeface="+mn-lt"/>
              </a:rPr>
              <a:t> – 4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	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		5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 – 4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		5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3</a:t>
            </a:r>
            <a:r>
              <a:rPr lang="en-US" sz="2200" dirty="0">
                <a:latin typeface="+mn-lt"/>
              </a:rPr>
              <a:t> – 4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= 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(5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 – 4)</a:t>
            </a:r>
          </a:p>
          <a:p>
            <a:r>
              <a:rPr lang="en-US" sz="2200" dirty="0">
                <a:latin typeface="+mn-lt"/>
              </a:rPr>
              <a:t>8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+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12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 	4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		2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+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3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	 	8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baseline="45000" dirty="0">
                <a:latin typeface="+mn-lt"/>
              </a:rPr>
              <a:t>2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+</a:t>
            </a:r>
            <a:r>
              <a:rPr lang="en-US" sz="2200" i="1" dirty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12</a:t>
            </a:r>
            <a:r>
              <a:rPr lang="en-US" sz="2200" i="1" dirty="0">
                <a:latin typeface="+mn-lt"/>
              </a:rPr>
              <a:t>x </a:t>
            </a:r>
            <a:r>
              <a:rPr lang="en-US" sz="2200" dirty="0">
                <a:latin typeface="+mn-lt"/>
              </a:rPr>
              <a:t>= 4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(2</a:t>
            </a:r>
            <a:r>
              <a:rPr lang="en-US" sz="2200" i="1" dirty="0">
                <a:latin typeface="+mn-lt"/>
              </a:rPr>
              <a:t>x</a:t>
            </a:r>
            <a:r>
              <a:rPr lang="en-US" sz="2200" dirty="0">
                <a:latin typeface="+mn-lt"/>
              </a:rPr>
              <a:t> + 3)</a:t>
            </a:r>
          </a:p>
          <a:p>
            <a:endParaRPr lang="en-US" sz="22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6E90DF-F039-400A-A558-AA862098329C}"/>
              </a:ext>
            </a:extLst>
          </p:cNvPr>
          <p:cNvSpPr txBox="1"/>
          <p:nvPr/>
        </p:nvSpPr>
        <p:spPr>
          <a:xfrm>
            <a:off x="2176678" y="1638661"/>
            <a:ext cx="190831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+mj-lt"/>
              </a:rPr>
              <a:t>Common Monomial Factor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5C8A88-F9DA-4DB9-BF4B-36E3F571D6E5}"/>
              </a:ext>
            </a:extLst>
          </p:cNvPr>
          <p:cNvSpPr txBox="1"/>
          <p:nvPr/>
        </p:nvSpPr>
        <p:spPr>
          <a:xfrm>
            <a:off x="4008789" y="1976881"/>
            <a:ext cx="19083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+mj-lt"/>
              </a:rPr>
              <a:t>Remaining Factor</a:t>
            </a:r>
          </a:p>
        </p:txBody>
      </p:sp>
    </p:spTree>
    <p:extLst>
      <p:ext uri="{BB962C8B-B14F-4D97-AF65-F5344CB8AC3E}">
        <p14:creationId xmlns:p14="http://schemas.microsoft.com/office/powerpoint/2010/main" val="13375685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</a:t>
            </a:r>
            <a:r>
              <a:rPr lang="en-US" dirty="0"/>
              <a:t> Factoring the Difference of Two Squares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25 </a:t>
            </a:r>
          </a:p>
          <a:p>
            <a:endParaRPr lang="en-US" dirty="0"/>
          </a:p>
          <a:p>
            <a:r>
              <a:rPr lang="en-US" dirty="0"/>
              <a:t>Note that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25 </a:t>
            </a:r>
            <a:r>
              <a:rPr lang="en-US" dirty="0"/>
              <a:t>is the difference of two squares, </a:t>
            </a:r>
            <a:br>
              <a:rPr lang="en-US" dirty="0"/>
            </a:b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5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.</a:t>
            </a:r>
          </a:p>
          <a:p>
            <a:pPr algn="ctr"/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25 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5)(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+ 5)</a:t>
            </a:r>
          </a:p>
        </p:txBody>
      </p:sp>
    </p:spTree>
    <p:extLst>
      <p:ext uri="{BB962C8B-B14F-4D97-AF65-F5344CB8AC3E}">
        <p14:creationId xmlns:p14="http://schemas.microsoft.com/office/powerpoint/2010/main" val="355388010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</a:t>
            </a:r>
            <a:r>
              <a:rPr lang="en-US" dirty="0"/>
              <a:t> Factoring the Difference of Two Cubes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27 </a:t>
            </a:r>
          </a:p>
          <a:p>
            <a:endParaRPr lang="en-US" dirty="0"/>
          </a:p>
          <a:p>
            <a:r>
              <a:rPr lang="en-US" dirty="0"/>
              <a:t>Because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27 </a:t>
            </a:r>
            <a:r>
              <a:rPr lang="en-US" dirty="0"/>
              <a:t>is the difference of two cubes, </a:t>
            </a:r>
            <a:br>
              <a:rPr lang="en-US" dirty="0"/>
            </a:b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3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,</a:t>
            </a:r>
          </a:p>
          <a:p>
            <a:pPr algn="ctr"/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27 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3)(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+ 9)</a:t>
            </a:r>
          </a:p>
        </p:txBody>
      </p:sp>
    </p:spTree>
    <p:extLst>
      <p:ext uri="{BB962C8B-B14F-4D97-AF65-F5344CB8AC3E}">
        <p14:creationId xmlns:p14="http://schemas.microsoft.com/office/powerpoint/2010/main" val="199641567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</a:t>
            </a:r>
            <a:r>
              <a:rPr lang="en-US" dirty="0"/>
              <a:t> Factoring the Sum of Two Cubes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+ 64 </a:t>
            </a:r>
          </a:p>
          <a:p>
            <a:endParaRPr lang="en-US" dirty="0"/>
          </a:p>
          <a:p>
            <a:r>
              <a:rPr lang="en-US" dirty="0"/>
              <a:t>Because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+ 64 </a:t>
            </a:r>
            <a:r>
              <a:rPr lang="en-US" dirty="0"/>
              <a:t>is the sum of two cubes,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4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,</a:t>
            </a:r>
          </a:p>
          <a:p>
            <a:pPr algn="ctr"/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+ 64 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+ 16)</a:t>
            </a:r>
          </a:p>
        </p:txBody>
      </p:sp>
    </p:spTree>
    <p:extLst>
      <p:ext uri="{BB962C8B-B14F-4D97-AF65-F5344CB8AC3E}">
        <p14:creationId xmlns:p14="http://schemas.microsoft.com/office/powerpoint/2010/main" val="247298945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</a:t>
            </a:r>
            <a:r>
              <a:rPr lang="en-US" dirty="0"/>
              <a:t> Factoring the Difference of Two Squares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625 </a:t>
            </a:r>
          </a:p>
          <a:p>
            <a:endParaRPr lang="en-US" dirty="0"/>
          </a:p>
          <a:p>
            <a:r>
              <a:rPr lang="en-US" dirty="0"/>
              <a:t>Because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625 </a:t>
            </a:r>
            <a:r>
              <a:rPr lang="en-US" dirty="0"/>
              <a:t>is the difference of two squares, </a:t>
            </a:r>
            <a:br>
              <a:rPr lang="en-US" dirty="0"/>
            </a:b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= 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  <a:r>
              <a:rPr lang="en-US" dirty="0"/>
              <a:t>and</a:t>
            </a:r>
            <a:r>
              <a:rPr lang="en-US" dirty="0">
                <a:latin typeface="+mn-lt"/>
              </a:rPr>
              <a:t> 625 = 25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,</a:t>
            </a:r>
          </a:p>
          <a:p>
            <a:pPr algn="ctr"/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625 = 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25)(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+ 25)</a:t>
            </a:r>
          </a:p>
          <a:p>
            <a:r>
              <a:rPr lang="en-US" dirty="0"/>
              <a:t>But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25 </a:t>
            </a:r>
            <a:r>
              <a:rPr lang="en-US" dirty="0"/>
              <a:t>is also the difference of two squares.</a:t>
            </a:r>
          </a:p>
          <a:p>
            <a:r>
              <a:rPr lang="en-US" dirty="0"/>
              <a:t>Then,</a:t>
            </a:r>
          </a:p>
          <a:p>
            <a:pPr lvl="0" algn="ctr"/>
            <a:r>
              <a:rPr lang="en-US" i="1" dirty="0">
                <a:solidFill>
                  <a:srgbClr val="000000"/>
                </a:solidFill>
                <a:latin typeface="Times New Roman"/>
              </a:rPr>
              <a:t>x</a:t>
            </a:r>
            <a:r>
              <a:rPr lang="en-US" baseline="45000" dirty="0">
                <a:solidFill>
                  <a:srgbClr val="000000"/>
                </a:solidFill>
                <a:latin typeface="Times New Roman"/>
              </a:rPr>
              <a:t>4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– 625 = (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x</a:t>
            </a:r>
            <a:r>
              <a:rPr lang="en-US" baseline="4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– 25)(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x</a:t>
            </a:r>
            <a:r>
              <a:rPr lang="en-US" baseline="4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+ 25) </a:t>
            </a:r>
            <a:r>
              <a:rPr lang="en-US" dirty="0">
                <a:latin typeface="+mn-lt"/>
              </a:rPr>
              <a:t>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5)(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+ 5)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x</a:t>
            </a:r>
            <a:r>
              <a:rPr lang="en-US" baseline="4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+ 25)</a:t>
            </a:r>
          </a:p>
          <a:p>
            <a:pPr algn="ctr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831332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</a:t>
            </a:r>
            <a:r>
              <a:rPr lang="en-US" dirty="0"/>
              <a:t> Factoring a Perfect Square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completely: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+ 8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+ 16 </a:t>
            </a:r>
          </a:p>
          <a:p>
            <a:endParaRPr lang="en-US" dirty="0"/>
          </a:p>
          <a:p>
            <a:r>
              <a:rPr lang="en-US" dirty="0"/>
              <a:t>The first term,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, and the third term, </a:t>
            </a:r>
            <a:r>
              <a:rPr lang="en-US" dirty="0">
                <a:latin typeface="+mn-lt"/>
              </a:rPr>
              <a:t>16 = 4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, are perfect squares. </a:t>
            </a:r>
          </a:p>
          <a:p>
            <a:r>
              <a:rPr lang="en-US" dirty="0"/>
              <a:t>Because the middle term, </a:t>
            </a:r>
            <a:r>
              <a:rPr lang="en-US" dirty="0">
                <a:latin typeface="+mn-lt"/>
              </a:rPr>
              <a:t>8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, is twice the product of </a:t>
            </a:r>
            <a:r>
              <a:rPr lang="en-US" i="1" dirty="0">
                <a:latin typeface="+mn-lt"/>
              </a:rPr>
              <a:t>x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dirty="0">
                <a:latin typeface="+mn-lt"/>
              </a:rPr>
              <a:t>4</a:t>
            </a:r>
            <a:r>
              <a:rPr lang="en-US" dirty="0"/>
              <a:t>, we have a perfect square.</a:t>
            </a:r>
          </a:p>
          <a:p>
            <a:pPr algn="ctr"/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+ 8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+ 16 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</a:t>
            </a:r>
            <a:r>
              <a:rPr lang="en-US" baseline="45000" dirty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901249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15030</TotalTime>
  <Words>1323</Words>
  <Application>Microsoft Office PowerPoint</Application>
  <PresentationFormat>On-screen Show (4:3)</PresentationFormat>
  <Paragraphs>219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Cambria Math</vt:lpstr>
      <vt:lpstr>Times New Roman</vt:lpstr>
      <vt:lpstr>Default Design</vt:lpstr>
      <vt:lpstr>Equation</vt:lpstr>
      <vt:lpstr>PowerPoint Presentation</vt:lpstr>
      <vt:lpstr>PowerPoint Presentation</vt:lpstr>
      <vt:lpstr>Objectives</vt:lpstr>
      <vt:lpstr>Example 1: Identifying Common Monomial Factors</vt:lpstr>
      <vt:lpstr>Example 2: Factoring the Difference of Two Squares</vt:lpstr>
      <vt:lpstr>Example 3: Factoring the Difference of Two Cubes</vt:lpstr>
      <vt:lpstr>Example 4: Factoring the Sum of Two Cubes</vt:lpstr>
      <vt:lpstr>Example 5: Factoring the Difference of Two Squares</vt:lpstr>
      <vt:lpstr>Example 6: Factoring a Perfect Square</vt:lpstr>
      <vt:lpstr>Example 7: Factoring a Perfect Square</vt:lpstr>
      <vt:lpstr>Example 8: Factoring a Perfect Square</vt:lpstr>
      <vt:lpstr>Factor a Second-Degree Polynomial: x2 + Bx + C</vt:lpstr>
      <vt:lpstr>Example 9: Factoring a Trinomial</vt:lpstr>
      <vt:lpstr>Example 10: Factoring a Trinomial</vt:lpstr>
      <vt:lpstr>Example 11: Factoring a Trinomial</vt:lpstr>
      <vt:lpstr>Example 12: Factoring a Trinomial</vt:lpstr>
      <vt:lpstr>Example 13: Identifying a Prime Polynomial</vt:lpstr>
      <vt:lpstr>Prime Polynomials</vt:lpstr>
      <vt:lpstr>Example 14: Factoring by Grouping</vt:lpstr>
      <vt:lpstr>Example 15: Factoring by Grouping</vt:lpstr>
      <vt:lpstr>Example 16: Factoring by Grouping  (1 of 2)</vt:lpstr>
      <vt:lpstr>Example 16: Factoring by Grouping  (2 of 2)</vt:lpstr>
      <vt:lpstr>Steps for Factoring Ax2 + Bx + C, When A ≠ 1 and A, B, and C Have No Common Factors </vt:lpstr>
      <vt:lpstr>Example 17: Factoring a Trinomial (1 of 2)</vt:lpstr>
      <vt:lpstr>Example 17: Factoring a Trinomial (2 of 2)</vt:lpstr>
      <vt:lpstr>Example 18: Factoring a Trinomial (1 of 2)</vt:lpstr>
      <vt:lpstr>Example 18: Factoring a Trinomial (2 of 2)</vt:lpstr>
      <vt:lpstr>Completing the Square of x2 + bx </vt:lpstr>
      <vt:lpstr>Example 19: Completing the Square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Denise Heban</cp:lastModifiedBy>
  <cp:revision>1195</cp:revision>
  <dcterms:created xsi:type="dcterms:W3CDTF">2001-10-26T14:49:56Z</dcterms:created>
  <dcterms:modified xsi:type="dcterms:W3CDTF">2019-03-15T09:32:14Z</dcterms:modified>
</cp:coreProperties>
</file>