
<file path=[Content_Types].xml><?xml version="1.0" encoding="utf-8"?>
<Types xmlns="http://schemas.openxmlformats.org/package/2006/content-types">
  <Default Extension="bin" ContentType="application/vnd.openxmlformats-officedocument.oleObject"/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49" r:id="rId2"/>
    <p:sldId id="437" r:id="rId3"/>
    <p:sldId id="414" r:id="rId4"/>
    <p:sldId id="885" r:id="rId5"/>
    <p:sldId id="948" r:id="rId6"/>
    <p:sldId id="1008" r:id="rId7"/>
    <p:sldId id="1100" r:id="rId8"/>
    <p:sldId id="1101" r:id="rId9"/>
    <p:sldId id="1102" r:id="rId10"/>
    <p:sldId id="1103" r:id="rId11"/>
    <p:sldId id="1104" r:id="rId12"/>
    <p:sldId id="1105" r:id="rId13"/>
    <p:sldId id="1106" r:id="rId14"/>
    <p:sldId id="1107" r:id="rId15"/>
    <p:sldId id="1108" r:id="rId16"/>
    <p:sldId id="1109" r:id="rId17"/>
    <p:sldId id="1110" r:id="rId18"/>
    <p:sldId id="1111" r:id="rId19"/>
    <p:sldId id="1112" r:id="rId20"/>
    <p:sldId id="1113" r:id="rId21"/>
    <p:sldId id="1114" r:id="rId22"/>
    <p:sldId id="1115" r:id="rId23"/>
    <p:sldId id="1116" r:id="rId24"/>
    <p:sldId id="1117" r:id="rId25"/>
    <p:sldId id="1118" r:id="rId26"/>
    <p:sldId id="1119" r:id="rId27"/>
    <p:sldId id="1120" r:id="rId28"/>
    <p:sldId id="1121" r:id="rId29"/>
    <p:sldId id="1122" r:id="rId30"/>
    <p:sldId id="1123" r:id="rId31"/>
    <p:sldId id="1124" r:id="rId32"/>
    <p:sldId id="1125" r:id="rId33"/>
    <p:sldId id="1126" r:id="rId34"/>
    <p:sldId id="1127" r:id="rId35"/>
    <p:sldId id="1128" r:id="rId36"/>
  </p:sldIdLst>
  <p:sldSz cx="9144000" cy="6858000" type="screen4x3"/>
  <p:notesSz cx="6858000" cy="9144000"/>
  <p:embeddedFontLst>
    <p:embeddedFont>
      <p:font typeface="Cambria Math" panose="02040503050406030204" pitchFamily="18" charset="0"/>
      <p:regular r:id="rId39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3" pos="264" userDrawn="1">
          <p15:clr>
            <a:srgbClr val="A4A3A4"/>
          </p15:clr>
        </p15:guide>
        <p15:guide id="5" orient="horz" pos="2880" userDrawn="1">
          <p15:clr>
            <a:srgbClr val="A4A3A4"/>
          </p15:clr>
        </p15:guide>
        <p15:guide id="6" orient="horz" pos="3816" userDrawn="1">
          <p15:clr>
            <a:srgbClr val="A4A3A4"/>
          </p15:clr>
        </p15:guide>
        <p15:guide id="7" orient="horz" pos="96" userDrawn="1">
          <p15:clr>
            <a:srgbClr val="A4A3A4"/>
          </p15:clr>
        </p15:guide>
        <p15:guide id="16" pos="1200" userDrawn="1">
          <p15:clr>
            <a:srgbClr val="A4A3A4"/>
          </p15:clr>
        </p15:guide>
        <p15:guide id="17" orient="horz" userDrawn="1">
          <p15:clr>
            <a:srgbClr val="A4A3A4"/>
          </p15:clr>
        </p15:guide>
        <p15:guide id="18" pos="1992" userDrawn="1">
          <p15:clr>
            <a:srgbClr val="A4A3A4"/>
          </p15:clr>
        </p15:guide>
        <p15:guide id="20" orient="horz" pos="1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mala Trim" initials="P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081"/>
    <a:srgbClr val="000000"/>
    <a:srgbClr val="E9F6F6"/>
    <a:srgbClr val="FFFDE0"/>
    <a:srgbClr val="B40000"/>
    <a:srgbClr val="FFFFFF"/>
    <a:srgbClr val="FFFF00"/>
    <a:srgbClr val="FFFF99"/>
    <a:srgbClr val="FFF78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26" autoAdjust="0"/>
    <p:restoredTop sz="89564" autoAdjust="0"/>
  </p:normalViewPr>
  <p:slideViewPr>
    <p:cSldViewPr snapToGrid="0" showGuides="1">
      <p:cViewPr varScale="1">
        <p:scale>
          <a:sx n="79" d="100"/>
          <a:sy n="79" d="100"/>
        </p:scale>
        <p:origin x="138" y="672"/>
      </p:cViewPr>
      <p:guideLst>
        <p:guide orient="horz" pos="528"/>
        <p:guide pos="264"/>
        <p:guide orient="horz" pos="2880"/>
        <p:guide orient="horz" pos="3816"/>
        <p:guide orient="horz" pos="96"/>
        <p:guide pos="1200"/>
        <p:guide orient="horz"/>
        <p:guide pos="1992"/>
        <p:guide orient="horz" pos="1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EB6229F-CC72-43BF-9BA0-5D2E711E9A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953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2D7151C-8607-4119-8FBA-40C98127D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373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00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83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910498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885" y="152402"/>
            <a:ext cx="8349916" cy="10464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0495013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241" y="144534"/>
            <a:ext cx="8563759" cy="906881"/>
          </a:xfrm>
        </p:spPr>
        <p:txBody>
          <a:bodyPr/>
          <a:lstStyle>
            <a:lvl1pPr algn="l"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243" y="1291310"/>
            <a:ext cx="8563757" cy="50493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8586253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4884201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263" y="1451808"/>
            <a:ext cx="4014537" cy="47805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1809"/>
            <a:ext cx="4038600" cy="47805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9372132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5753557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0483695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6085699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481263" y="152402"/>
            <a:ext cx="8205537" cy="10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1263" y="1435689"/>
            <a:ext cx="8205537" cy="477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6" name="Rectangle 7"/>
          <p:cNvSpPr>
            <a:spLocks noChangeArrowheads="1"/>
          </p:cNvSpPr>
          <p:nvPr userDrawn="1"/>
        </p:nvSpPr>
        <p:spPr bwMode="gray">
          <a:xfrm>
            <a:off x="-2868" y="6402988"/>
            <a:ext cx="9144000" cy="457200"/>
          </a:xfrm>
          <a:prstGeom prst="rect">
            <a:avLst/>
          </a:prstGeom>
          <a:solidFill>
            <a:srgbClr val="0B3081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/>
          </a:p>
        </p:txBody>
      </p:sp>
      <p:sp>
        <p:nvSpPr>
          <p:cNvPr id="17" name="TextBox 18"/>
          <p:cNvSpPr txBox="1">
            <a:spLocks noChangeArrowheads="1"/>
          </p:cNvSpPr>
          <p:nvPr userDrawn="1"/>
        </p:nvSpPr>
        <p:spPr bwMode="auto">
          <a:xfrm>
            <a:off x="8421787" y="6437912"/>
            <a:ext cx="6735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CBF99CB4-5873-4A68-928F-B77E57D2F814}" type="slidenum">
              <a:rPr lang="en-US" altLang="en-US" sz="1400" smtClean="0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400" dirty="0">
              <a:solidFill>
                <a:schemeClr val="bg1"/>
              </a:solidFill>
            </a:endParaRPr>
          </a:p>
        </p:txBody>
      </p:sp>
      <p:pic>
        <p:nvPicPr>
          <p:cNvPr id="18" name="Shape 40"/>
          <p:cNvPicPr preferRelativeResize="0"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6" y="6462783"/>
            <a:ext cx="10826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0"/>
          <p:cNvSpPr txBox="1">
            <a:spLocks noChangeArrowheads="1"/>
          </p:cNvSpPr>
          <p:nvPr userDrawn="1"/>
        </p:nvSpPr>
        <p:spPr bwMode="auto">
          <a:xfrm>
            <a:off x="3005672" y="6484355"/>
            <a:ext cx="39690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Copyright © 2020, 2016, 2012 Pearson Education,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>
    <p:pull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B308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  <a:ea typeface="+mn-ea"/>
          <a:cs typeface="+mn-cs"/>
        </a:defRPr>
      </a:lvl1pPr>
      <a:lvl2pPr marL="4572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2pPr>
      <a:lvl3pPr marL="9144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3pPr>
      <a:lvl4pPr marL="13716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4pPr>
      <a:lvl5pPr marL="18288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2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692150"/>
            <a:ext cx="41910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6600" kern="0" dirty="0"/>
              <a:t>Chapter R</a:t>
            </a:r>
            <a:br>
              <a:rPr lang="en-GB" altLang="en-US" sz="4800" kern="0" dirty="0"/>
            </a:br>
            <a:br>
              <a:rPr lang="en-GB" altLang="en-US" sz="4800" kern="0" dirty="0"/>
            </a:b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2068161"/>
            <a:ext cx="482441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4800" b="1" dirty="0"/>
              <a:t>Review</a:t>
            </a: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169593-7EBB-4ACA-90A3-27B9B1FB20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00" y="863600"/>
            <a:ext cx="3810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5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6ACED-CCE9-42CE-8EA3-46BFC1755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4: </a:t>
            </a:r>
            <a:r>
              <a:rPr lang="en-US" dirty="0"/>
              <a:t>Adding Polynomials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F2413-C4EF-4005-85D7-5903463E5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Vertical Addition: </a:t>
            </a:r>
            <a:r>
              <a:rPr lang="en-US" dirty="0"/>
              <a:t>The idea here is to vertically line up the like terms in each polynomial and then add the coefficients.</a:t>
            </a:r>
          </a:p>
          <a:p>
            <a:r>
              <a:rPr lang="en-US" b="1" i="1" dirty="0">
                <a:latin typeface="+mn-lt"/>
              </a:rPr>
              <a:t>		</a:t>
            </a:r>
            <a:r>
              <a:rPr lang="en-US" b="1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b="1" baseline="45000" dirty="0">
                <a:solidFill>
                  <a:srgbClr val="0B3081"/>
                </a:solidFill>
                <a:latin typeface="+mn-lt"/>
              </a:rPr>
              <a:t>4</a:t>
            </a:r>
            <a:r>
              <a:rPr lang="en-US" b="1" dirty="0">
                <a:solidFill>
                  <a:srgbClr val="0B3081"/>
                </a:solidFill>
                <a:latin typeface="+mn-lt"/>
              </a:rPr>
              <a:t> 	</a:t>
            </a:r>
            <a:r>
              <a:rPr lang="en-US" b="1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b="1" baseline="45000" dirty="0">
                <a:solidFill>
                  <a:srgbClr val="0B3081"/>
                </a:solidFill>
                <a:latin typeface="+mn-lt"/>
              </a:rPr>
              <a:t>3</a:t>
            </a:r>
            <a:r>
              <a:rPr lang="en-US" b="1" dirty="0">
                <a:solidFill>
                  <a:srgbClr val="0B3081"/>
                </a:solidFill>
                <a:latin typeface="+mn-lt"/>
              </a:rPr>
              <a:t> 	</a:t>
            </a:r>
            <a:r>
              <a:rPr lang="en-US" b="1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b="1" baseline="45000" dirty="0">
                <a:solidFill>
                  <a:srgbClr val="0B3081"/>
                </a:solidFill>
                <a:latin typeface="+mn-lt"/>
              </a:rPr>
              <a:t>2</a:t>
            </a:r>
            <a:r>
              <a:rPr lang="en-US" b="1" dirty="0">
                <a:solidFill>
                  <a:srgbClr val="0B3081"/>
                </a:solidFill>
                <a:latin typeface="+mn-lt"/>
              </a:rPr>
              <a:t> 	</a:t>
            </a:r>
            <a:r>
              <a:rPr lang="en-US" b="1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b="1" baseline="45000" dirty="0">
                <a:solidFill>
                  <a:srgbClr val="0B3081"/>
                </a:solidFill>
                <a:latin typeface="+mn-lt"/>
              </a:rPr>
              <a:t>1</a:t>
            </a:r>
            <a:r>
              <a:rPr lang="en-US" b="1" i="1" dirty="0">
                <a:solidFill>
                  <a:srgbClr val="0B3081"/>
                </a:solidFill>
                <a:latin typeface="+mn-lt"/>
              </a:rPr>
              <a:t> 	x</a:t>
            </a:r>
            <a:r>
              <a:rPr lang="en-US" b="1" baseline="45000" dirty="0">
                <a:solidFill>
                  <a:srgbClr val="0B3081"/>
                </a:solidFill>
                <a:latin typeface="+mn-lt"/>
              </a:rPr>
              <a:t>0</a:t>
            </a:r>
            <a:r>
              <a:rPr lang="en-US" b="1" dirty="0">
                <a:solidFill>
                  <a:srgbClr val="0B3081"/>
                </a:solidFill>
                <a:latin typeface="+mn-lt"/>
              </a:rPr>
              <a:t> </a:t>
            </a:r>
          </a:p>
          <a:p>
            <a:r>
              <a:rPr lang="en-US" dirty="0">
                <a:latin typeface="+mn-lt"/>
              </a:rPr>
              <a:t>		        7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 –  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 +  5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   – 1</a:t>
            </a:r>
          </a:p>
          <a:p>
            <a:r>
              <a:rPr lang="en-US" dirty="0">
                <a:latin typeface="+mn-lt"/>
              </a:rPr>
              <a:t>	    + 4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  – 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 + 2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 + 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</a:t>
            </a:r>
          </a:p>
          <a:p>
            <a:r>
              <a:rPr lang="en-US" dirty="0">
                <a:latin typeface="+mn-lt"/>
              </a:rPr>
              <a:t>                 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 </a:t>
            </a:r>
            <a:r>
              <a:rPr lang="en-US" dirty="0">
                <a:latin typeface="+mn-lt"/>
              </a:rPr>
              <a:t>  + 4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 +  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 +  7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 –  1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B4FD2A4-AF68-41B6-A5B6-F62C7E8E1EF4}"/>
              </a:ext>
            </a:extLst>
          </p:cNvPr>
          <p:cNvCxnSpPr/>
          <p:nvPr/>
        </p:nvCxnSpPr>
        <p:spPr bwMode="auto">
          <a:xfrm>
            <a:off x="1709530" y="4293704"/>
            <a:ext cx="4572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0088362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6ACED-CCE9-42CE-8EA3-46BFC1755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 </a:t>
            </a:r>
            <a:r>
              <a:rPr lang="en-US" dirty="0"/>
              <a:t>Subtracting Polynomials </a:t>
            </a:r>
            <a:br>
              <a:rPr lang="en-US" dirty="0"/>
            </a:b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F2413-C4EF-4005-85D7-5903463E5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difference: </a:t>
            </a:r>
          </a:p>
          <a:p>
            <a:pPr algn="ctr"/>
            <a:r>
              <a:rPr lang="en-US" dirty="0">
                <a:latin typeface="+mn-lt"/>
              </a:rPr>
              <a:t>(4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– 5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+ 7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2) – (3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– 9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5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+ 3)	 </a:t>
            </a:r>
          </a:p>
          <a:p>
            <a:r>
              <a:rPr lang="en-US" b="1" i="1" dirty="0"/>
              <a:t>Horizontal Subtraction: </a:t>
            </a:r>
          </a:p>
          <a:p>
            <a:r>
              <a:rPr lang="en-US" dirty="0">
                <a:latin typeface="+mn-lt"/>
              </a:rPr>
              <a:t>(4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– 5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+ 7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2) – (3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– 9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5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+ 3) </a:t>
            </a:r>
          </a:p>
          <a:p>
            <a:r>
              <a:rPr lang="en-US" dirty="0">
                <a:latin typeface="+mn-lt"/>
              </a:rPr>
              <a:t>	= 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– 5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+ 7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2 + (–3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+ 9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+ 5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3) </a:t>
            </a:r>
          </a:p>
          <a:p>
            <a:r>
              <a:rPr lang="en-US" dirty="0">
                <a:latin typeface="+mn-lt"/>
              </a:rPr>
              <a:t>	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	= (4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 </a:t>
            </a:r>
            <a:r>
              <a:rPr lang="en-US" dirty="0">
                <a:latin typeface="+mn-lt"/>
              </a:rPr>
              <a:t>–3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) – 5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(7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+ 9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) + 5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(–2 – 3) </a:t>
            </a:r>
          </a:p>
          <a:p>
            <a:r>
              <a:rPr lang="en-US" dirty="0">
                <a:latin typeface="+mn-lt"/>
              </a:rPr>
              <a:t>	=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– 5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+ 16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+ 5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 – 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C84EB5-99B4-4816-B963-9D6B7B399B37}"/>
              </a:ext>
            </a:extLst>
          </p:cNvPr>
          <p:cNvSpPr txBox="1"/>
          <p:nvPr/>
        </p:nvSpPr>
        <p:spPr>
          <a:xfrm>
            <a:off x="4185419" y="4273826"/>
            <a:ext cx="4403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Be sure to change the sign of each term in the second polynomial.</a:t>
            </a: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C8925628-ACA9-455D-816F-34383AF5E7FD}"/>
              </a:ext>
            </a:extLst>
          </p:cNvPr>
          <p:cNvSpPr/>
          <p:nvPr/>
        </p:nvSpPr>
        <p:spPr bwMode="auto">
          <a:xfrm rot="16200000">
            <a:off x="5963478" y="2584174"/>
            <a:ext cx="298174" cy="3081130"/>
          </a:xfrm>
          <a:prstGeom prst="leftBrace">
            <a:avLst/>
          </a:prstGeom>
          <a:noFill/>
          <a:ln w="28575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35138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6ACED-CCE9-42CE-8EA3-46BFC1755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 </a:t>
            </a:r>
            <a:r>
              <a:rPr lang="en-US" dirty="0"/>
              <a:t>Subtracting Polynomials </a:t>
            </a:r>
            <a:br>
              <a:rPr lang="en-US" dirty="0"/>
            </a:b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F2413-C4EF-4005-85D7-5903463E5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Vertical Subtraction: </a:t>
            </a:r>
            <a:r>
              <a:rPr lang="en-US" dirty="0"/>
              <a:t>We line up like terms, change the sign of each coefficient of the second polynomial, and add.</a:t>
            </a:r>
          </a:p>
          <a:p>
            <a:r>
              <a:rPr lang="en-US" b="1" i="1" dirty="0">
                <a:solidFill>
                  <a:srgbClr val="0B3081"/>
                </a:solidFill>
                <a:latin typeface="+mn-lt"/>
              </a:rPr>
              <a:t>       x</a:t>
            </a:r>
            <a:r>
              <a:rPr lang="en-US" b="1" baseline="45000" dirty="0">
                <a:solidFill>
                  <a:srgbClr val="0B3081"/>
                </a:solidFill>
                <a:latin typeface="+mn-lt"/>
              </a:rPr>
              <a:t>4</a:t>
            </a:r>
            <a:r>
              <a:rPr lang="en-US" b="1" dirty="0">
                <a:solidFill>
                  <a:srgbClr val="0B3081"/>
                </a:solidFill>
                <a:latin typeface="+mn-lt"/>
              </a:rPr>
              <a:t>      </a:t>
            </a:r>
            <a:r>
              <a:rPr lang="en-US" b="1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b="1" baseline="45000" dirty="0">
                <a:solidFill>
                  <a:srgbClr val="0B3081"/>
                </a:solidFill>
                <a:latin typeface="+mn-lt"/>
              </a:rPr>
              <a:t>3</a:t>
            </a:r>
            <a:r>
              <a:rPr lang="en-US" b="1" dirty="0">
                <a:solidFill>
                  <a:srgbClr val="0B3081"/>
                </a:solidFill>
                <a:latin typeface="+mn-lt"/>
              </a:rPr>
              <a:t>      </a:t>
            </a:r>
            <a:r>
              <a:rPr lang="en-US" b="1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b="1" baseline="45000" dirty="0">
                <a:solidFill>
                  <a:srgbClr val="0B3081"/>
                </a:solidFill>
                <a:latin typeface="+mn-lt"/>
              </a:rPr>
              <a:t>2</a:t>
            </a:r>
            <a:r>
              <a:rPr lang="en-US" b="1" dirty="0">
                <a:solidFill>
                  <a:srgbClr val="0B3081"/>
                </a:solidFill>
                <a:latin typeface="+mn-lt"/>
              </a:rPr>
              <a:t> 	  </a:t>
            </a:r>
            <a:r>
              <a:rPr lang="en-US" b="1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b="1" baseline="45000" dirty="0">
                <a:solidFill>
                  <a:srgbClr val="0B3081"/>
                </a:solidFill>
                <a:latin typeface="+mn-lt"/>
              </a:rPr>
              <a:t>1</a:t>
            </a:r>
            <a:r>
              <a:rPr lang="en-US" b="1" i="1" dirty="0">
                <a:solidFill>
                  <a:srgbClr val="0B3081"/>
                </a:solidFill>
                <a:latin typeface="+mn-lt"/>
              </a:rPr>
              <a:t> 	x</a:t>
            </a:r>
            <a:r>
              <a:rPr lang="en-US" b="1" baseline="45000" dirty="0">
                <a:solidFill>
                  <a:srgbClr val="0B3081"/>
                </a:solidFill>
                <a:latin typeface="+mn-lt"/>
              </a:rPr>
              <a:t>0</a:t>
            </a:r>
            <a:r>
              <a:rPr lang="en-US" b="1" dirty="0">
                <a:solidFill>
                  <a:srgbClr val="0B3081"/>
                </a:solidFill>
                <a:latin typeface="+mn-lt"/>
              </a:rPr>
              <a:t>           </a:t>
            </a:r>
            <a:r>
              <a:rPr lang="en-US" b="1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b="1" baseline="45000" dirty="0">
                <a:solidFill>
                  <a:srgbClr val="0B3081"/>
                </a:solidFill>
                <a:latin typeface="+mn-lt"/>
              </a:rPr>
              <a:t>4</a:t>
            </a:r>
            <a:r>
              <a:rPr lang="en-US" b="1" dirty="0">
                <a:solidFill>
                  <a:srgbClr val="0B3081"/>
                </a:solidFill>
                <a:latin typeface="+mn-lt"/>
              </a:rPr>
              <a:t>     </a:t>
            </a:r>
            <a:r>
              <a:rPr lang="en-US" b="1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b="1" baseline="45000" dirty="0">
                <a:solidFill>
                  <a:srgbClr val="0B3081"/>
                </a:solidFill>
                <a:latin typeface="+mn-lt"/>
              </a:rPr>
              <a:t>3</a:t>
            </a:r>
            <a:r>
              <a:rPr lang="en-US" b="1" dirty="0">
                <a:solidFill>
                  <a:srgbClr val="0B3081"/>
                </a:solidFill>
                <a:latin typeface="+mn-lt"/>
              </a:rPr>
              <a:t>     </a:t>
            </a:r>
            <a:r>
              <a:rPr lang="en-US" b="1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b="1" baseline="45000" dirty="0">
                <a:solidFill>
                  <a:srgbClr val="0B3081"/>
                </a:solidFill>
                <a:latin typeface="+mn-lt"/>
              </a:rPr>
              <a:t>2</a:t>
            </a:r>
            <a:r>
              <a:rPr lang="en-US" b="1" dirty="0">
                <a:solidFill>
                  <a:srgbClr val="0B3081"/>
                </a:solidFill>
                <a:latin typeface="+mn-lt"/>
              </a:rPr>
              <a:t>     </a:t>
            </a:r>
            <a:r>
              <a:rPr lang="en-US" b="1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b="1" baseline="45000" dirty="0">
                <a:solidFill>
                  <a:srgbClr val="0B3081"/>
                </a:solidFill>
                <a:latin typeface="+mn-lt"/>
              </a:rPr>
              <a:t>1</a:t>
            </a:r>
            <a:r>
              <a:rPr lang="en-US" b="1" dirty="0">
                <a:solidFill>
                  <a:srgbClr val="0B3081"/>
                </a:solidFill>
                <a:latin typeface="+mn-lt"/>
              </a:rPr>
              <a:t>    </a:t>
            </a:r>
            <a:r>
              <a:rPr lang="en-US" b="1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b="1" baseline="45000" dirty="0">
                <a:solidFill>
                  <a:srgbClr val="0B3081"/>
                </a:solidFill>
                <a:latin typeface="+mn-lt"/>
              </a:rPr>
              <a:t>0</a:t>
            </a:r>
            <a:r>
              <a:rPr lang="en-US" b="1" dirty="0">
                <a:solidFill>
                  <a:srgbClr val="0B3081"/>
                </a:solidFill>
                <a:latin typeface="+mn-lt"/>
              </a:rPr>
              <a:t> </a:t>
            </a:r>
          </a:p>
          <a:p>
            <a:r>
              <a:rPr lang="en-US" dirty="0">
                <a:latin typeface="+mn-lt"/>
              </a:rPr>
              <a:t>     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– 5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+ 7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        – 2   = </a:t>
            </a:r>
            <a:r>
              <a:rPr lang="en-US" dirty="0"/>
              <a:t>    </a:t>
            </a:r>
            <a:r>
              <a:rPr lang="en-US" dirty="0">
                <a:latin typeface="+mn-lt"/>
              </a:rPr>
              <a:t>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– 5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+ 7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        – 2 </a:t>
            </a:r>
          </a:p>
          <a:p>
            <a:r>
              <a:rPr lang="en-US" dirty="0">
                <a:latin typeface="+mn-lt"/>
              </a:rPr>
              <a:t>– [3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          – 9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5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+ 3] = + –3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         + 9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+ 5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3</a:t>
            </a:r>
          </a:p>
          <a:p>
            <a:r>
              <a:rPr lang="en-US" dirty="0">
                <a:latin typeface="+mn-lt"/>
              </a:rPr>
              <a:t> 					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– 5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+ 16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+ 5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 –5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B4FD2A4-AF68-41B6-A5B6-F62C7E8E1EF4}"/>
              </a:ext>
            </a:extLst>
          </p:cNvPr>
          <p:cNvCxnSpPr>
            <a:cxnSpLocks/>
          </p:cNvCxnSpPr>
          <p:nvPr/>
        </p:nvCxnSpPr>
        <p:spPr bwMode="auto">
          <a:xfrm>
            <a:off x="844829" y="4343399"/>
            <a:ext cx="332960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BA215C2-E273-491F-969F-47318AE99214}"/>
              </a:ext>
            </a:extLst>
          </p:cNvPr>
          <p:cNvCxnSpPr>
            <a:cxnSpLocks/>
          </p:cNvCxnSpPr>
          <p:nvPr/>
        </p:nvCxnSpPr>
        <p:spPr bwMode="auto">
          <a:xfrm>
            <a:off x="4873490" y="4343399"/>
            <a:ext cx="345550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1803613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42D45-F03D-4012-8B82-A11B7848A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6: </a:t>
            </a:r>
            <a:r>
              <a:rPr lang="en-US" dirty="0"/>
              <a:t>Multiplying Polynomials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6DFC4-FED9-4010-8CCF-43C8A26A6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product: </a:t>
            </a:r>
            <a:r>
              <a:rPr lang="en-US" dirty="0">
                <a:latin typeface="+mn-lt"/>
              </a:rPr>
              <a:t>(3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+ 4)(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+ 3)</a:t>
            </a:r>
          </a:p>
          <a:p>
            <a:r>
              <a:rPr lang="en-US" b="1" i="1" dirty="0"/>
              <a:t>Horizontal Multiplication: </a:t>
            </a:r>
          </a:p>
          <a:p>
            <a:r>
              <a:rPr lang="en-US" dirty="0">
                <a:latin typeface="+mn-lt"/>
              </a:rPr>
              <a:t>(3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+ 4)(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+ 3) </a:t>
            </a:r>
          </a:p>
          <a:p>
            <a:r>
              <a:rPr lang="en-US" dirty="0">
                <a:latin typeface="+mn-lt"/>
              </a:rPr>
              <a:t>	= 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+ 3) + 4(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+ 3) </a:t>
            </a:r>
          </a:p>
          <a:p>
            <a:r>
              <a:rPr lang="en-US" sz="2000" dirty="0">
                <a:solidFill>
                  <a:srgbClr val="0B3081"/>
                </a:solidFill>
              </a:rPr>
              <a:t>	Distributive Property</a:t>
            </a:r>
          </a:p>
          <a:p>
            <a:r>
              <a:rPr lang="en-US" dirty="0">
                <a:latin typeface="+mn-lt"/>
              </a:rPr>
              <a:t>	= (3</a:t>
            </a:r>
            <a:r>
              <a:rPr lang="en-US" i="1" dirty="0">
                <a:latin typeface="+mn-lt"/>
              </a:rPr>
              <a:t>x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⋅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</a:t>
            </a:r>
            <a:r>
              <a:rPr lang="en-US" dirty="0">
                <a:latin typeface="+mn-lt"/>
              </a:rPr>
              <a:t>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</a:t>
            </a:r>
            <a:r>
              <a:rPr lang="en-US" dirty="0">
                <a:latin typeface="+mn-lt"/>
              </a:rPr>
              <a:t>3) + (4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</a:t>
            </a:r>
            <a:r>
              <a:rPr lang="en-US" dirty="0">
                <a:latin typeface="+mn-lt"/>
              </a:rPr>
              <a:t>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</a:t>
            </a:r>
            <a:r>
              <a:rPr lang="en-US" dirty="0">
                <a:latin typeface="+mn-lt"/>
              </a:rPr>
              <a:t>3) </a:t>
            </a:r>
          </a:p>
          <a:p>
            <a:r>
              <a:rPr lang="en-US" sz="2000" dirty="0">
                <a:solidFill>
                  <a:srgbClr val="0B3081"/>
                </a:solidFill>
              </a:rPr>
              <a:t>	Distributive Property</a:t>
            </a:r>
          </a:p>
          <a:p>
            <a:r>
              <a:rPr lang="en-US" dirty="0">
                <a:latin typeface="+mn-lt"/>
              </a:rPr>
              <a:t>	= (3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– 6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+ 9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) + (4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8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+ 12) </a:t>
            </a:r>
          </a:p>
          <a:p>
            <a:r>
              <a:rPr lang="en-US" sz="2000" dirty="0">
                <a:solidFill>
                  <a:srgbClr val="0B3081"/>
                </a:solidFill>
              </a:rPr>
              <a:t>	Law of Exponents</a:t>
            </a:r>
          </a:p>
          <a:p>
            <a:r>
              <a:rPr lang="en-US" dirty="0">
                <a:latin typeface="+mn-lt"/>
              </a:rPr>
              <a:t>	= 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– 2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</a:t>
            </a:r>
            <a:r>
              <a:rPr lang="en-US" dirty="0"/>
              <a:t>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+ 12 </a:t>
            </a:r>
          </a:p>
          <a:p>
            <a:r>
              <a:rPr lang="en-US" sz="2000" dirty="0">
                <a:solidFill>
                  <a:srgbClr val="0B3081"/>
                </a:solidFill>
              </a:rPr>
              <a:t>	Combine like terms.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424864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42D45-F03D-4012-8B82-A11B7848A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6: </a:t>
            </a:r>
            <a:r>
              <a:rPr lang="en-US" dirty="0"/>
              <a:t>Multiplying Polynomials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6DFC4-FED9-4010-8CCF-43C8A26A6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Vertical Multiplication: </a:t>
            </a:r>
            <a:r>
              <a:rPr lang="en-US" dirty="0"/>
              <a:t>The idea here is very much like multiplying a two-digit number by a three-digit number.</a:t>
            </a:r>
            <a:endParaRPr lang="en-US" b="1" i="1" dirty="0"/>
          </a:p>
          <a:p>
            <a:r>
              <a:rPr lang="en-US" i="1" dirty="0">
                <a:latin typeface="+mn-lt"/>
              </a:rPr>
              <a:t>		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</a:t>
            </a:r>
          </a:p>
          <a:p>
            <a:r>
              <a:rPr lang="en-US" dirty="0">
                <a:latin typeface="+mn-lt"/>
              </a:rPr>
              <a:t>    		       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</a:t>
            </a:r>
          </a:p>
          <a:p>
            <a:r>
              <a:rPr lang="en-US" dirty="0">
                <a:latin typeface="+mn-lt"/>
              </a:rPr>
              <a:t>         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– 6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+ 9</a:t>
            </a:r>
            <a:r>
              <a:rPr lang="en-US" i="1" dirty="0">
                <a:latin typeface="+mn-lt"/>
              </a:rPr>
              <a:t>x 	</a:t>
            </a:r>
            <a:r>
              <a:rPr lang="en-US" sz="2000" dirty="0">
                <a:solidFill>
                  <a:srgbClr val="0B3081"/>
                </a:solidFill>
              </a:rPr>
              <a:t>This line is 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3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(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sz="2000" baseline="45000" dirty="0">
                <a:solidFill>
                  <a:srgbClr val="0B3081"/>
                </a:solidFill>
                <a:latin typeface="+mn-lt"/>
              </a:rPr>
              <a:t>2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 – 2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 + 3). </a:t>
            </a:r>
            <a:endParaRPr lang="en-US" dirty="0">
              <a:solidFill>
                <a:srgbClr val="0B3081"/>
              </a:solidFill>
              <a:latin typeface="+mn-lt"/>
            </a:endParaRPr>
          </a:p>
          <a:p>
            <a:r>
              <a:rPr lang="en-US" dirty="0">
                <a:latin typeface="+mn-lt"/>
              </a:rPr>
              <a:t>                  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8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+ 12 	</a:t>
            </a:r>
            <a:r>
              <a:rPr lang="en-US" sz="2000" dirty="0">
                <a:solidFill>
                  <a:srgbClr val="0B3081"/>
                </a:solidFill>
              </a:rPr>
              <a:t>This line is 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4(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sz="2000" baseline="45000" dirty="0">
                <a:solidFill>
                  <a:srgbClr val="0B3081"/>
                </a:solidFill>
                <a:latin typeface="+mn-lt"/>
              </a:rPr>
              <a:t>2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 – 2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 + 3). </a:t>
            </a:r>
            <a:endParaRPr lang="en-US" dirty="0">
              <a:solidFill>
                <a:srgbClr val="0B3081"/>
              </a:solidFill>
              <a:latin typeface="+mn-lt"/>
            </a:endParaRPr>
          </a:p>
          <a:p>
            <a:r>
              <a:rPr lang="en-US" dirty="0">
                <a:latin typeface="+mn-lt"/>
              </a:rPr>
              <a:t>         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– 2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 +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 + 12 	</a:t>
            </a:r>
            <a:r>
              <a:rPr lang="en-US" sz="2000" dirty="0">
                <a:solidFill>
                  <a:srgbClr val="0B3081"/>
                </a:solidFill>
              </a:rPr>
              <a:t>Sum of the above two lines</a:t>
            </a:r>
          </a:p>
          <a:p>
            <a:endParaRPr lang="en-US" sz="2000" dirty="0">
              <a:solidFill>
                <a:srgbClr val="0B3081"/>
              </a:solidFill>
            </a:endParaRPr>
          </a:p>
          <a:p>
            <a:endParaRPr lang="en-US" sz="2000" dirty="0">
              <a:solidFill>
                <a:srgbClr val="0B3081"/>
              </a:solidFill>
            </a:endParaRPr>
          </a:p>
          <a:p>
            <a:endParaRPr lang="en-US" sz="2000" dirty="0">
              <a:solidFill>
                <a:srgbClr val="0B3081"/>
              </a:solidFill>
            </a:endParaRPr>
          </a:p>
          <a:p>
            <a:endParaRPr lang="en-US" b="1" i="1" dirty="0"/>
          </a:p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A214360-CD54-4253-8355-F943479C4F83}"/>
              </a:ext>
            </a:extLst>
          </p:cNvPr>
          <p:cNvCxnSpPr>
            <a:cxnSpLocks/>
          </p:cNvCxnSpPr>
          <p:nvPr/>
        </p:nvCxnSpPr>
        <p:spPr bwMode="auto">
          <a:xfrm>
            <a:off x="1164532" y="3796747"/>
            <a:ext cx="272166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97BD18D-5899-4193-8058-DA67E3B73B1E}"/>
              </a:ext>
            </a:extLst>
          </p:cNvPr>
          <p:cNvCxnSpPr>
            <a:cxnSpLocks/>
          </p:cNvCxnSpPr>
          <p:nvPr/>
        </p:nvCxnSpPr>
        <p:spPr bwMode="auto">
          <a:xfrm>
            <a:off x="1164532" y="4833730"/>
            <a:ext cx="272166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C6277E1-6731-4CE1-8A9E-620D227924B0}"/>
              </a:ext>
            </a:extLst>
          </p:cNvPr>
          <p:cNvSpPr txBox="1"/>
          <p:nvPr/>
        </p:nvSpPr>
        <p:spPr>
          <a:xfrm>
            <a:off x="457199" y="4310510"/>
            <a:ext cx="7454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(+)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22271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48718-9D65-4889-A7D0-7FDF75626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7: </a:t>
            </a:r>
            <a:r>
              <a:rPr lang="en-US" dirty="0"/>
              <a:t>Using Foil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41CF7-D217-467B-8B21-76B47356D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a) 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2)(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+ 2) </a:t>
            </a:r>
          </a:p>
          <a:p>
            <a:r>
              <a:rPr lang="en-US" dirty="0">
                <a:latin typeface="+mn-lt"/>
              </a:rPr>
              <a:t>			=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4 </a:t>
            </a:r>
          </a:p>
          <a:p>
            <a:r>
              <a:rPr lang="en-US" dirty="0">
                <a:latin typeface="+mn-lt"/>
              </a:rPr>
              <a:t>			=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</a:t>
            </a:r>
          </a:p>
          <a:p>
            <a:r>
              <a:rPr lang="en-US" dirty="0"/>
              <a:t>b) 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  </a:t>
            </a:r>
          </a:p>
          <a:p>
            <a:r>
              <a:rPr lang="en-US" dirty="0">
                <a:latin typeface="+mn-lt"/>
              </a:rPr>
              <a:t>			= 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+ 3)(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+ 3)</a:t>
            </a:r>
          </a:p>
          <a:p>
            <a:r>
              <a:rPr lang="en-US" dirty="0">
                <a:latin typeface="+mn-lt"/>
              </a:rPr>
              <a:t>			=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+ 9 </a:t>
            </a:r>
          </a:p>
          <a:p>
            <a:r>
              <a:rPr lang="en-US" dirty="0">
                <a:latin typeface="+mn-lt"/>
              </a:rPr>
              <a:t>			=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+ 6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+ 9</a:t>
            </a:r>
          </a:p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D105D8-E1DC-47C3-AADF-2091A7813835}"/>
              </a:ext>
            </a:extLst>
          </p:cNvPr>
          <p:cNvSpPr txBox="1"/>
          <p:nvPr/>
        </p:nvSpPr>
        <p:spPr>
          <a:xfrm>
            <a:off x="3389244" y="1540566"/>
            <a:ext cx="2415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B3081"/>
                </a:solidFill>
                <a:latin typeface="+mj-lt"/>
              </a:rPr>
              <a:t>F    O     I     L</a:t>
            </a:r>
          </a:p>
        </p:txBody>
      </p:sp>
    </p:spTree>
    <p:extLst>
      <p:ext uri="{BB962C8B-B14F-4D97-AF65-F5344CB8AC3E}">
        <p14:creationId xmlns:p14="http://schemas.microsoft.com/office/powerpoint/2010/main" val="305439247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48718-9D65-4889-A7D0-7FDF75626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7: </a:t>
            </a:r>
            <a:r>
              <a:rPr lang="en-US" dirty="0"/>
              <a:t>Using Foil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41CF7-D217-467B-8B21-76B47356D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c) 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4)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  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	= 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4)(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4)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	=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4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+ 16 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	=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8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+ 16</a:t>
            </a:r>
          </a:p>
          <a:p>
            <a:r>
              <a:rPr lang="en-US" dirty="0"/>
              <a:t>d) 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+ 2)(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+ 4)   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	=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+ 4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+ 8 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	=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+ 6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+ 8</a:t>
            </a:r>
          </a:p>
          <a:p>
            <a:r>
              <a:rPr lang="en-US" dirty="0"/>
              <a:t>e) </a:t>
            </a:r>
            <a:r>
              <a:rPr lang="en-US" dirty="0">
                <a:latin typeface="+mn-lt"/>
              </a:rPr>
              <a:t>(3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+ 2)(2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+ 5)   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	= 6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+ 15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+ 10 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	= 6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+ 19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+ 10</a:t>
            </a:r>
          </a:p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736299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D2B148E-DF0E-4CF4-9322-9295AF4E9D73}"/>
              </a:ext>
            </a:extLst>
          </p:cNvPr>
          <p:cNvSpPr/>
          <p:nvPr/>
        </p:nvSpPr>
        <p:spPr bwMode="auto">
          <a:xfrm>
            <a:off x="378158" y="2943509"/>
            <a:ext cx="8382000" cy="1737822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Formulas for Special Products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419100" y="1339259"/>
            <a:ext cx="8382000" cy="1354245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2964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Difference of Two Squares</a:t>
            </a:r>
          </a:p>
          <a:p>
            <a:pPr algn="ctr"/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 – </a:t>
            </a:r>
            <a:r>
              <a:rPr lang="en-US" i="1" dirty="0"/>
              <a:t>a</a:t>
            </a:r>
            <a:r>
              <a:rPr lang="en-US" dirty="0"/>
              <a:t>)(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dirty="0"/>
              <a:t>) = </a:t>
            </a:r>
            <a:r>
              <a:rPr lang="en-US" i="1" dirty="0"/>
              <a:t>x</a:t>
            </a:r>
            <a:r>
              <a:rPr lang="en-US" baseline="45000" dirty="0"/>
              <a:t>2</a:t>
            </a:r>
            <a:r>
              <a:rPr lang="en-US" dirty="0"/>
              <a:t> – </a:t>
            </a:r>
            <a:r>
              <a:rPr lang="en-US" i="1" dirty="0"/>
              <a:t>a</a:t>
            </a:r>
            <a:r>
              <a:rPr lang="en-US" baseline="45000" dirty="0"/>
              <a:t>2</a:t>
            </a:r>
            <a:endParaRPr lang="en-US" dirty="0"/>
          </a:p>
          <a:p>
            <a:pPr algn="ctr"/>
            <a:endParaRPr lang="en-US" baseline="45000" dirty="0">
              <a:latin typeface="+mn-lt"/>
            </a:endParaRPr>
          </a:p>
          <a:p>
            <a:endParaRPr lang="en-US" b="1" dirty="0">
              <a:latin typeface="+mj-lt"/>
            </a:endParaRPr>
          </a:p>
          <a:p>
            <a:r>
              <a:rPr lang="en-US" b="1" dirty="0">
                <a:latin typeface="+mj-lt"/>
              </a:rPr>
              <a:t>Squares of Binomials, or Perfect Squares</a:t>
            </a:r>
          </a:p>
          <a:p>
            <a:pPr algn="ctr"/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dirty="0"/>
              <a:t>)</a:t>
            </a:r>
            <a:r>
              <a:rPr lang="en-US" baseline="45000" dirty="0"/>
              <a:t>2</a:t>
            </a:r>
            <a:r>
              <a:rPr lang="en-US" dirty="0"/>
              <a:t> = </a:t>
            </a:r>
            <a:r>
              <a:rPr lang="en-US" i="1" dirty="0"/>
              <a:t>x</a:t>
            </a:r>
            <a:r>
              <a:rPr lang="en-US" baseline="45000" dirty="0"/>
              <a:t>2</a:t>
            </a:r>
            <a:r>
              <a:rPr lang="en-US" dirty="0"/>
              <a:t> + 2</a:t>
            </a:r>
            <a:r>
              <a:rPr lang="en-US" i="1" dirty="0"/>
              <a:t>ax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45000" dirty="0"/>
              <a:t>2</a:t>
            </a:r>
            <a:endParaRPr lang="en-US" dirty="0"/>
          </a:p>
          <a:p>
            <a:pPr algn="ctr"/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 – </a:t>
            </a:r>
            <a:r>
              <a:rPr lang="en-US" i="1" dirty="0"/>
              <a:t>a</a:t>
            </a:r>
            <a:r>
              <a:rPr lang="en-US" dirty="0"/>
              <a:t>)</a:t>
            </a:r>
            <a:r>
              <a:rPr lang="en-US" baseline="45000" dirty="0"/>
              <a:t>2</a:t>
            </a:r>
            <a:r>
              <a:rPr lang="en-US" dirty="0"/>
              <a:t> = </a:t>
            </a:r>
            <a:r>
              <a:rPr lang="en-US" i="1" dirty="0"/>
              <a:t>x</a:t>
            </a:r>
            <a:r>
              <a:rPr lang="en-US" baseline="45000" dirty="0"/>
              <a:t>2</a:t>
            </a:r>
            <a:r>
              <a:rPr lang="en-US" dirty="0"/>
              <a:t> – 2</a:t>
            </a:r>
            <a:r>
              <a:rPr lang="en-US" i="1" dirty="0"/>
              <a:t>ax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45000" dirty="0"/>
              <a:t>2</a:t>
            </a:r>
            <a:endParaRPr lang="en-US" baseline="45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961508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3B60E-F06D-4D1D-9822-21E26DFB6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8: </a:t>
            </a:r>
            <a:r>
              <a:rPr lang="en-US" dirty="0"/>
              <a:t>Using Special Product Formulas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9A453-74E9-433B-B504-20D0058E4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a) 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6)(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+ 6)</a:t>
            </a:r>
          </a:p>
          <a:p>
            <a:pPr algn="ctr">
              <a:spcBef>
                <a:spcPts val="600"/>
              </a:spcBef>
            </a:pPr>
            <a:r>
              <a:rPr lang="en-US" dirty="0">
                <a:latin typeface="+mn-lt"/>
              </a:rPr>
              <a:t>=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6</a:t>
            </a:r>
            <a:r>
              <a:rPr lang="en-US" baseline="45000" dirty="0">
                <a:latin typeface="+mn-lt"/>
              </a:rPr>
              <a:t>2</a:t>
            </a:r>
            <a:endParaRPr lang="en-US" dirty="0">
              <a:latin typeface="+mn-lt"/>
            </a:endParaRPr>
          </a:p>
          <a:p>
            <a:pPr algn="ctr">
              <a:spcBef>
                <a:spcPts val="600"/>
              </a:spcBef>
            </a:pPr>
            <a:r>
              <a:rPr lang="en-US" dirty="0">
                <a:latin typeface="+mn-lt"/>
              </a:rPr>
              <a:t>=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36</a:t>
            </a:r>
          </a:p>
          <a:p>
            <a:pPr>
              <a:spcBef>
                <a:spcPts val="600"/>
              </a:spcBef>
            </a:pPr>
            <a:r>
              <a:rPr lang="en-US" dirty="0"/>
              <a:t>b) 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+ 5)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		=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+ 2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⋅5⋅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+ 5</a:t>
            </a:r>
            <a:r>
              <a:rPr lang="en-US" baseline="45000" dirty="0">
                <a:latin typeface="+mn-lt"/>
              </a:rPr>
              <a:t>2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		=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+ 10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F8A6DD-A6B6-4495-B5CF-9B85C59AD570}"/>
              </a:ext>
            </a:extLst>
          </p:cNvPr>
          <p:cNvSpPr txBox="1"/>
          <p:nvPr/>
        </p:nvSpPr>
        <p:spPr>
          <a:xfrm>
            <a:off x="6680140" y="1909990"/>
            <a:ext cx="2126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Difference of two squares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E1A555-51FB-4FB4-80CA-A9371B982085}"/>
              </a:ext>
            </a:extLst>
          </p:cNvPr>
          <p:cNvSpPr txBox="1"/>
          <p:nvPr/>
        </p:nvSpPr>
        <p:spPr>
          <a:xfrm>
            <a:off x="6680140" y="3552117"/>
            <a:ext cx="2126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Square of a binomial</a:t>
            </a:r>
          </a:p>
        </p:txBody>
      </p:sp>
    </p:spTree>
    <p:extLst>
      <p:ext uri="{BB962C8B-B14F-4D97-AF65-F5344CB8AC3E}">
        <p14:creationId xmlns:p14="http://schemas.microsoft.com/office/powerpoint/2010/main" val="289033514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3B60E-F06D-4D1D-9822-21E26DFB6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8: </a:t>
            </a:r>
            <a:r>
              <a:rPr lang="en-US" dirty="0"/>
              <a:t>Using Special Product Formulas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9A453-74E9-433B-B504-20D0058E4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c) </a:t>
            </a:r>
            <a:r>
              <a:rPr lang="en-US" dirty="0">
                <a:latin typeface="+mn-lt"/>
              </a:rPr>
              <a:t>(3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		= (3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+ 2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⋅2⋅3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</a:t>
            </a:r>
            <a:r>
              <a:rPr lang="en-US" baseline="45000" dirty="0">
                <a:latin typeface="+mn-lt"/>
              </a:rPr>
              <a:t>2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		= 9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+ 12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</a:t>
            </a:r>
          </a:p>
          <a:p>
            <a:pPr>
              <a:spcBef>
                <a:spcPts val="600"/>
              </a:spcBef>
            </a:pPr>
            <a:r>
              <a:rPr lang="en-US" dirty="0"/>
              <a:t>d) </a:t>
            </a:r>
            <a:r>
              <a:rPr lang="en-US" dirty="0">
                <a:latin typeface="+mn-lt"/>
              </a:rPr>
              <a:t>(2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3)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		= (2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2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⋅3⋅2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</a:t>
            </a:r>
            <a:r>
              <a:rPr lang="en-US" baseline="45000" dirty="0">
                <a:latin typeface="+mn-lt"/>
              </a:rPr>
              <a:t>2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		= 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12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+ 9</a:t>
            </a:r>
          </a:p>
          <a:p>
            <a:pPr>
              <a:spcBef>
                <a:spcPts val="600"/>
              </a:spcBef>
            </a:pPr>
            <a:endParaRPr lang="en-US" dirty="0">
              <a:latin typeface="+mn-lt"/>
            </a:endParaRPr>
          </a:p>
          <a:p>
            <a:pPr>
              <a:spcBef>
                <a:spcPts val="600"/>
              </a:spcBef>
            </a:pPr>
            <a:endParaRPr lang="en-US" dirty="0">
              <a:latin typeface="+mn-lt"/>
            </a:endParaRPr>
          </a:p>
          <a:p>
            <a:pPr algn="ctr"/>
            <a:endParaRPr lang="en-US" baseline="45000" dirty="0"/>
          </a:p>
        </p:txBody>
      </p:sp>
    </p:spTree>
    <p:extLst>
      <p:ext uri="{BB962C8B-B14F-4D97-AF65-F5344CB8AC3E}">
        <p14:creationId xmlns:p14="http://schemas.microsoft.com/office/powerpoint/2010/main" val="3122133007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7" y="692150"/>
            <a:ext cx="8174479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6600" kern="0" dirty="0"/>
              <a:t>Section R.4</a:t>
            </a: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1989138"/>
            <a:ext cx="8174478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US" altLang="en-US" sz="4800" b="1" kern="0" dirty="0"/>
              <a:t>Polynomials</a:t>
            </a:r>
            <a:endParaRPr lang="en-GB" altLang="en-US" sz="4800" kern="0" dirty="0"/>
          </a:p>
        </p:txBody>
      </p:sp>
    </p:spTree>
    <p:extLst>
      <p:ext uri="{BB962C8B-B14F-4D97-AF65-F5344CB8AC3E}">
        <p14:creationId xmlns:p14="http://schemas.microsoft.com/office/powerpoint/2010/main" val="6344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5CDB3-E2D3-46F8-8330-6BD6BFA0C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9: </a:t>
            </a:r>
            <a:r>
              <a:rPr lang="en-US" dirty="0"/>
              <a:t>Cubing a Binomial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554CC-7C02-4644-99C5-DC1FB985D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35690"/>
            <a:ext cx="8349916" cy="499492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a) 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+ 3)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= 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+ 3)(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= 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+ 3)(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+ 6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+ 9)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= 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+ 6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+ 9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) + (3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+ 18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+ 27)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=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+ 9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+ 27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+ 27</a:t>
            </a:r>
          </a:p>
          <a:p>
            <a:pPr>
              <a:spcBef>
                <a:spcPts val="600"/>
              </a:spcBef>
            </a:pPr>
            <a:r>
              <a:rPr lang="en-US" dirty="0"/>
              <a:t> b) 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2)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= 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2)(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2)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= 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2)(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+ 4)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= 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– 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+ 4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) – (2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8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+ 8)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+mn-lt"/>
              </a:rPr>
              <a:t>		=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– 6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+ 12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8</a:t>
            </a:r>
          </a:p>
          <a:p>
            <a:r>
              <a:rPr lang="en-US" dirty="0">
                <a:latin typeface="+mn-lt"/>
              </a:rPr>
              <a:t> </a:t>
            </a:r>
          </a:p>
          <a:p>
            <a:endParaRPr lang="en-US" dirty="0"/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475066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Cubes of Binomials, or Perfect Cubes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419100" y="1339258"/>
            <a:ext cx="8078129" cy="1788255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Cubes of Binomials, or Perfect Cubes</a:t>
            </a:r>
          </a:p>
          <a:p>
            <a:pPr algn="ctr"/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dirty="0"/>
              <a:t>)</a:t>
            </a:r>
            <a:r>
              <a:rPr lang="en-US" baseline="45000" dirty="0"/>
              <a:t>3</a:t>
            </a:r>
            <a:r>
              <a:rPr lang="en-US" dirty="0"/>
              <a:t> = </a:t>
            </a:r>
            <a:r>
              <a:rPr lang="en-US" i="1" dirty="0"/>
              <a:t>x</a:t>
            </a:r>
            <a:r>
              <a:rPr lang="en-US" baseline="45000" dirty="0"/>
              <a:t>3</a:t>
            </a:r>
            <a:r>
              <a:rPr lang="en-US" dirty="0"/>
              <a:t> + 3</a:t>
            </a:r>
            <a:r>
              <a:rPr lang="en-US" i="1" dirty="0"/>
              <a:t>ax</a:t>
            </a:r>
            <a:r>
              <a:rPr lang="en-US" baseline="45000" dirty="0"/>
              <a:t>2</a:t>
            </a:r>
            <a:r>
              <a:rPr lang="en-US" dirty="0"/>
              <a:t> + 3</a:t>
            </a:r>
            <a:r>
              <a:rPr lang="en-US" i="1" dirty="0"/>
              <a:t>a</a:t>
            </a:r>
            <a:r>
              <a:rPr lang="en-US" baseline="45000" dirty="0"/>
              <a:t>2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45000" dirty="0"/>
              <a:t>3</a:t>
            </a:r>
            <a:endParaRPr lang="en-US" dirty="0"/>
          </a:p>
          <a:p>
            <a:pPr algn="ctr"/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 – </a:t>
            </a:r>
            <a:r>
              <a:rPr lang="en-US" i="1" dirty="0"/>
              <a:t>a</a:t>
            </a:r>
            <a:r>
              <a:rPr lang="en-US" dirty="0"/>
              <a:t>)</a:t>
            </a:r>
            <a:r>
              <a:rPr lang="en-US" baseline="45000" dirty="0"/>
              <a:t>3</a:t>
            </a:r>
            <a:r>
              <a:rPr lang="en-US" dirty="0"/>
              <a:t> = </a:t>
            </a:r>
            <a:r>
              <a:rPr lang="en-US" i="1" dirty="0"/>
              <a:t>x</a:t>
            </a:r>
            <a:r>
              <a:rPr lang="en-US" baseline="45000" dirty="0"/>
              <a:t>3</a:t>
            </a:r>
            <a:r>
              <a:rPr lang="en-US" dirty="0"/>
              <a:t> – 3</a:t>
            </a:r>
            <a:r>
              <a:rPr lang="en-US" i="1" dirty="0"/>
              <a:t>ax</a:t>
            </a:r>
            <a:r>
              <a:rPr lang="en-US" baseline="45000" dirty="0"/>
              <a:t>2</a:t>
            </a:r>
            <a:r>
              <a:rPr lang="en-US" dirty="0"/>
              <a:t> + 3</a:t>
            </a:r>
            <a:r>
              <a:rPr lang="en-US" i="1" dirty="0"/>
              <a:t>a</a:t>
            </a:r>
            <a:r>
              <a:rPr lang="en-US" baseline="45000" dirty="0"/>
              <a:t>2</a:t>
            </a:r>
            <a:r>
              <a:rPr lang="en-US" i="1" dirty="0"/>
              <a:t>x</a:t>
            </a:r>
            <a:r>
              <a:rPr lang="en-US" dirty="0"/>
              <a:t> – </a:t>
            </a:r>
            <a:r>
              <a:rPr lang="en-US" i="1" dirty="0"/>
              <a:t>a</a:t>
            </a:r>
            <a:r>
              <a:rPr lang="en-US" baseline="45000" dirty="0"/>
              <a:t>3</a:t>
            </a:r>
            <a:endParaRPr lang="en-US" baseline="45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2250924"/>
      </p:ext>
    </p:extLst>
  </p:cSld>
  <p:clrMapOvr>
    <a:masterClrMapping/>
  </p:clrMapOvr>
  <p:transition>
    <p:pull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3296F-95A3-44A4-88B1-88F07D240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10: </a:t>
            </a:r>
            <a:r>
              <a:rPr lang="en-US" dirty="0"/>
              <a:t>Forming the Difference of Two Cubes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56D58-7579-44DB-9935-5E693F17A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2)(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+ 4)</a:t>
            </a:r>
          </a:p>
          <a:p>
            <a:r>
              <a:rPr lang="en-US" dirty="0">
                <a:latin typeface="+mn-lt"/>
              </a:rPr>
              <a:t>			=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+ 4) – 2(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+ 4)</a:t>
            </a:r>
          </a:p>
          <a:p>
            <a:r>
              <a:rPr lang="en-US" dirty="0">
                <a:latin typeface="+mn-lt"/>
              </a:rPr>
              <a:t>			=</a:t>
            </a:r>
            <a:r>
              <a:rPr lang="en-US" i="1" dirty="0">
                <a:latin typeface="+mn-lt"/>
              </a:rPr>
              <a:t> 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+ 2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+ 4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2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8</a:t>
            </a:r>
          </a:p>
          <a:p>
            <a:r>
              <a:rPr lang="en-US" i="1" dirty="0">
                <a:latin typeface="+mn-lt"/>
              </a:rPr>
              <a:t>			= 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– 8</a:t>
            </a:r>
          </a:p>
          <a:p>
            <a:endParaRPr lang="en-US" i="1" dirty="0">
              <a:latin typeface="+mn-lt"/>
            </a:endParaRPr>
          </a:p>
          <a:p>
            <a:endParaRPr lang="en-US" dirty="0"/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196388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3296F-95A3-44A4-88B1-88F07D240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11: </a:t>
            </a:r>
            <a:r>
              <a:rPr lang="en-US" dirty="0"/>
              <a:t>Forming the Sum of Two Cubes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56D58-7579-44DB-9935-5E693F17A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+ 1)(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+ 1)</a:t>
            </a:r>
          </a:p>
          <a:p>
            <a:r>
              <a:rPr lang="en-US" dirty="0">
                <a:latin typeface="+mn-lt"/>
              </a:rPr>
              <a:t>			=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+ 1) + 1(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+ 1)</a:t>
            </a:r>
          </a:p>
          <a:p>
            <a:r>
              <a:rPr lang="en-US" dirty="0">
                <a:latin typeface="+mn-lt"/>
              </a:rPr>
              <a:t>			=</a:t>
            </a:r>
            <a:r>
              <a:rPr lang="en-US" i="1" dirty="0">
                <a:latin typeface="+mn-lt"/>
              </a:rPr>
              <a:t> 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</a:t>
            </a:r>
          </a:p>
          <a:p>
            <a:r>
              <a:rPr lang="en-US" i="1" dirty="0">
                <a:latin typeface="+mn-lt"/>
              </a:rPr>
              <a:t>			= x</a:t>
            </a:r>
            <a:r>
              <a:rPr lang="en-US" baseline="45000" dirty="0">
                <a:latin typeface="+mn-lt"/>
              </a:rPr>
              <a:t>3 </a:t>
            </a:r>
            <a:r>
              <a:rPr lang="en-US" dirty="0">
                <a:latin typeface="+mn-lt"/>
              </a:rPr>
              <a:t>+ 1</a:t>
            </a:r>
          </a:p>
          <a:p>
            <a:endParaRPr lang="en-US" i="1" dirty="0">
              <a:latin typeface="+mn-lt"/>
            </a:endParaRPr>
          </a:p>
          <a:p>
            <a:endParaRPr lang="en-US" dirty="0"/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350504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and Sum of Two Cubes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419100" y="1339259"/>
            <a:ext cx="8382000" cy="1304550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57F7FA1-DF57-4C07-8FDC-4CD4946CFDF9}"/>
              </a:ext>
            </a:extLst>
          </p:cNvPr>
          <p:cNvSpPr/>
          <p:nvPr/>
        </p:nvSpPr>
        <p:spPr bwMode="auto">
          <a:xfrm>
            <a:off x="419100" y="2967591"/>
            <a:ext cx="8382000" cy="1304550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2964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Difference of Two Cubes</a:t>
            </a:r>
          </a:p>
          <a:p>
            <a:pPr algn="ctr"/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 – </a:t>
            </a:r>
            <a:r>
              <a:rPr lang="en-US" i="1" dirty="0"/>
              <a:t>a</a:t>
            </a:r>
            <a:r>
              <a:rPr lang="en-US" dirty="0"/>
              <a:t>)(</a:t>
            </a:r>
            <a:r>
              <a:rPr lang="en-US" i="1" dirty="0"/>
              <a:t>x</a:t>
            </a:r>
            <a:r>
              <a:rPr lang="en-US" baseline="45000" dirty="0"/>
              <a:t>2</a:t>
            </a:r>
            <a:r>
              <a:rPr lang="en-US" dirty="0"/>
              <a:t> + </a:t>
            </a:r>
            <a:r>
              <a:rPr lang="en-US" i="1" dirty="0"/>
              <a:t>ax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45000" dirty="0"/>
              <a:t>2</a:t>
            </a:r>
            <a:r>
              <a:rPr lang="en-US" dirty="0"/>
              <a:t>) = </a:t>
            </a:r>
            <a:r>
              <a:rPr lang="en-US" i="1" dirty="0"/>
              <a:t>x</a:t>
            </a:r>
            <a:r>
              <a:rPr lang="en-US" baseline="45000" dirty="0"/>
              <a:t>3</a:t>
            </a:r>
            <a:r>
              <a:rPr lang="en-US" dirty="0"/>
              <a:t> – </a:t>
            </a:r>
            <a:r>
              <a:rPr lang="en-US" i="1" dirty="0"/>
              <a:t>a</a:t>
            </a:r>
            <a:r>
              <a:rPr lang="en-US" baseline="45000" dirty="0"/>
              <a:t>3</a:t>
            </a:r>
          </a:p>
          <a:p>
            <a:pPr algn="ctr"/>
            <a:endParaRPr lang="en-US" baseline="45000" dirty="0"/>
          </a:p>
          <a:p>
            <a:endParaRPr lang="en-US" b="1" dirty="0">
              <a:latin typeface="+mj-lt"/>
            </a:endParaRPr>
          </a:p>
          <a:p>
            <a:r>
              <a:rPr lang="en-US" b="1" dirty="0">
                <a:latin typeface="+mj-lt"/>
              </a:rPr>
              <a:t>Sum of Two Cubes</a:t>
            </a:r>
          </a:p>
          <a:p>
            <a:pPr algn="ctr"/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dirty="0"/>
              <a:t>)(</a:t>
            </a:r>
            <a:r>
              <a:rPr lang="en-US" i="1" dirty="0"/>
              <a:t>x</a:t>
            </a:r>
            <a:r>
              <a:rPr lang="en-US" baseline="45000" dirty="0"/>
              <a:t>2</a:t>
            </a:r>
            <a:r>
              <a:rPr lang="en-US" dirty="0"/>
              <a:t> – </a:t>
            </a:r>
            <a:r>
              <a:rPr lang="en-US" i="1" dirty="0"/>
              <a:t>ax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45000" dirty="0"/>
              <a:t>2</a:t>
            </a:r>
            <a:r>
              <a:rPr lang="en-US" dirty="0"/>
              <a:t>) = </a:t>
            </a:r>
            <a:r>
              <a:rPr lang="en-US" i="1" dirty="0"/>
              <a:t>x</a:t>
            </a:r>
            <a:r>
              <a:rPr lang="en-US" baseline="45000" dirty="0"/>
              <a:t>3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45000" dirty="0"/>
              <a:t>3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167657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04174-8789-461D-9526-C21A4D927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12: </a:t>
            </a:r>
            <a:r>
              <a:rPr lang="en-US" dirty="0"/>
              <a:t>Dividing Two Integers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31D24-938A-4A8D-97AF-A42891724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Divide </a:t>
            </a:r>
            <a:r>
              <a:rPr lang="en-US" dirty="0">
                <a:latin typeface="+mn-lt"/>
              </a:rPr>
              <a:t>623</a:t>
            </a:r>
            <a:r>
              <a:rPr lang="en-US" dirty="0"/>
              <a:t> by </a:t>
            </a:r>
            <a:r>
              <a:rPr lang="en-US" dirty="0">
                <a:latin typeface="+mn-lt"/>
              </a:rPr>
              <a:t>12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So,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2487FCB-884A-46BD-B472-E65C657C7D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448730"/>
              </p:ext>
            </p:extLst>
          </p:nvPr>
        </p:nvGraphicFramePr>
        <p:xfrm>
          <a:off x="3524250" y="1981200"/>
          <a:ext cx="1041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0" name="Equation" r:id="rId3" imgW="1041120" imgH="914400" progId="Equation.DSMT4">
                  <p:embed/>
                </p:oleObj>
              </mc:Choice>
              <mc:Fallback>
                <p:oleObj name="Equation" r:id="rId3" imgW="104112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24250" y="1981200"/>
                        <a:ext cx="10414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DE95E86-24E7-4437-934C-E7A8DE2E0611}"/>
              </a:ext>
            </a:extLst>
          </p:cNvPr>
          <p:cNvSpPr txBox="1"/>
          <p:nvPr/>
        </p:nvSpPr>
        <p:spPr>
          <a:xfrm>
            <a:off x="4084461" y="1915180"/>
            <a:ext cx="427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04F770-E380-4526-8150-94A3B8772F65}"/>
              </a:ext>
            </a:extLst>
          </p:cNvPr>
          <p:cNvSpPr txBox="1"/>
          <p:nvPr/>
        </p:nvSpPr>
        <p:spPr>
          <a:xfrm>
            <a:off x="3905298" y="2641754"/>
            <a:ext cx="546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60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7C2712-2AA7-4EAB-A6D6-2BC1665EC0C9}"/>
              </a:ext>
            </a:extLst>
          </p:cNvPr>
          <p:cNvSpPr txBox="1"/>
          <p:nvPr/>
        </p:nvSpPr>
        <p:spPr>
          <a:xfrm>
            <a:off x="4084461" y="3009504"/>
            <a:ext cx="546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03F19D-52EB-45D8-9F77-A8C948C42E94}"/>
              </a:ext>
            </a:extLst>
          </p:cNvPr>
          <p:cNvSpPr txBox="1"/>
          <p:nvPr/>
        </p:nvSpPr>
        <p:spPr>
          <a:xfrm>
            <a:off x="4839607" y="2393774"/>
            <a:ext cx="14312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Dividend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074362-9D59-40E4-94CF-4D3C2AFC2338}"/>
              </a:ext>
            </a:extLst>
          </p:cNvPr>
          <p:cNvSpPr txBox="1"/>
          <p:nvPr/>
        </p:nvSpPr>
        <p:spPr>
          <a:xfrm>
            <a:off x="2423647" y="2400030"/>
            <a:ext cx="974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Divisor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CF5343-22D0-4320-9562-F1293C87F369}"/>
              </a:ext>
            </a:extLst>
          </p:cNvPr>
          <p:cNvSpPr txBox="1"/>
          <p:nvPr/>
        </p:nvSpPr>
        <p:spPr>
          <a:xfrm>
            <a:off x="4839607" y="2707665"/>
            <a:ext cx="14312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n-lt"/>
              </a:rPr>
              <a:t>5</a:t>
            </a:r>
            <a:r>
              <a:rPr lang="en-US" sz="2000" dirty="0">
                <a:solidFill>
                  <a:srgbClr val="0B3081"/>
                </a:solidFill>
                <a:latin typeface="+mn-lt"/>
                <a:ea typeface="Cambria Math" panose="02040503050406030204" pitchFamily="18" charset="0"/>
              </a:rPr>
              <a:t>⋅12</a:t>
            </a:r>
            <a:endParaRPr lang="en-US" sz="2000" dirty="0">
              <a:solidFill>
                <a:srgbClr val="0B3081"/>
              </a:solidFill>
              <a:latin typeface="+mn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1940B9-557C-4B4C-AB83-1B247A40F893}"/>
              </a:ext>
            </a:extLst>
          </p:cNvPr>
          <p:cNvSpPr txBox="1"/>
          <p:nvPr/>
        </p:nvSpPr>
        <p:spPr>
          <a:xfrm>
            <a:off x="4839607" y="3107775"/>
            <a:ext cx="3747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Subtract and bring down the 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3</a:t>
            </a:r>
            <a:r>
              <a:rPr lang="en-US" sz="2000" dirty="0">
                <a:solidFill>
                  <a:srgbClr val="0B3081"/>
                </a:solidFill>
                <a:latin typeface="+mj-lt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D7BECC-C22F-4FD2-B00F-58C6A72674B9}"/>
              </a:ext>
            </a:extLst>
          </p:cNvPr>
          <p:cNvSpPr txBox="1"/>
          <p:nvPr/>
        </p:nvSpPr>
        <p:spPr>
          <a:xfrm>
            <a:off x="4084460" y="3330465"/>
            <a:ext cx="546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62F569-FB6E-48C3-BC36-A6668EA26842}"/>
              </a:ext>
            </a:extLst>
          </p:cNvPr>
          <p:cNvSpPr txBox="1"/>
          <p:nvPr/>
        </p:nvSpPr>
        <p:spPr>
          <a:xfrm>
            <a:off x="4839607" y="3416060"/>
            <a:ext cx="14312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n-lt"/>
              </a:rPr>
              <a:t>1</a:t>
            </a:r>
            <a:r>
              <a:rPr lang="en-US" sz="2000" dirty="0">
                <a:solidFill>
                  <a:srgbClr val="0B3081"/>
                </a:solidFill>
                <a:latin typeface="+mn-lt"/>
                <a:ea typeface="Cambria Math" panose="02040503050406030204" pitchFamily="18" charset="0"/>
              </a:rPr>
              <a:t>⋅12</a:t>
            </a:r>
            <a:endParaRPr lang="en-US" sz="2000" dirty="0">
              <a:solidFill>
                <a:srgbClr val="0B3081"/>
              </a:solidFill>
              <a:latin typeface="+mn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6EAD5E-EE1D-4930-8E3E-F33FE108E1DA}"/>
              </a:ext>
            </a:extLst>
          </p:cNvPr>
          <p:cNvSpPr txBox="1"/>
          <p:nvPr/>
        </p:nvSpPr>
        <p:spPr>
          <a:xfrm>
            <a:off x="4258396" y="1916194"/>
            <a:ext cx="546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170A3CF-8D4D-4099-8916-5F32604D7602}"/>
              </a:ext>
            </a:extLst>
          </p:cNvPr>
          <p:cNvSpPr txBox="1"/>
          <p:nvPr/>
        </p:nvSpPr>
        <p:spPr>
          <a:xfrm>
            <a:off x="3905298" y="3720172"/>
            <a:ext cx="726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11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C7A4F81-E079-4DE2-A765-0EFC8C61CF46}"/>
              </a:ext>
            </a:extLst>
          </p:cNvPr>
          <p:cNvSpPr txBox="1"/>
          <p:nvPr/>
        </p:nvSpPr>
        <p:spPr>
          <a:xfrm>
            <a:off x="4839607" y="3818443"/>
            <a:ext cx="3747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Subtract; the remainder is 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11</a:t>
            </a:r>
            <a:r>
              <a:rPr lang="en-US" sz="2000" dirty="0">
                <a:solidFill>
                  <a:srgbClr val="0B3081"/>
                </a:solidFill>
                <a:latin typeface="+mj-lt"/>
              </a:rPr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6F16233-09C4-4606-81E6-9AC4752F774E}"/>
              </a:ext>
            </a:extLst>
          </p:cNvPr>
          <p:cNvSpPr txBox="1"/>
          <p:nvPr/>
        </p:nvSpPr>
        <p:spPr>
          <a:xfrm>
            <a:off x="4839607" y="1989069"/>
            <a:ext cx="14312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Quotient</a:t>
            </a:r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94BEF9B5-A6AC-4CE7-9AF5-65776F5F78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17970"/>
              </p:ext>
            </p:extLst>
          </p:nvPr>
        </p:nvGraphicFramePr>
        <p:xfrm>
          <a:off x="1060450" y="4386263"/>
          <a:ext cx="2082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1" name="Equation" r:id="rId5" imgW="2082600" imgH="774360" progId="Equation.DSMT4">
                  <p:embed/>
                </p:oleObj>
              </mc:Choice>
              <mc:Fallback>
                <p:oleObj name="Equation" r:id="rId5" imgW="208260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0450" y="4386263"/>
                        <a:ext cx="20828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813694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Division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419100" y="3545744"/>
            <a:ext cx="8382000" cy="797656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To check the answer obtained in a division problem, multiply the quotient by the divisor and add the remainder. The answer should be the dividend.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Quotient </a:t>
            </a:r>
            <a:r>
              <a:rPr lang="en-US" dirty="0">
                <a:latin typeface="+mj-lt"/>
                <a:ea typeface="Cambria Math" panose="02040503050406030204" pitchFamily="18" charset="0"/>
              </a:rPr>
              <a:t>⋅ Divisor + Remainder = Dividend</a:t>
            </a:r>
            <a:endParaRPr lang="en-US" dirty="0">
              <a:latin typeface="+mj-lt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877155"/>
      </p:ext>
    </p:extLst>
  </p:cSld>
  <p:clrMapOvr>
    <a:masterClrMapping/>
  </p:clrMapOvr>
  <p:transition>
    <p:pull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B20C8-74FA-4E36-AA11-3C43AAF6F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13: </a:t>
            </a:r>
            <a:r>
              <a:rPr lang="en-US" dirty="0"/>
              <a:t>Dividing Two Polynomials </a:t>
            </a:r>
            <a:r>
              <a:rPr lang="en-US" sz="1800" dirty="0"/>
              <a:t>(1 of 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B916F-4CB0-4C0E-B638-5861E0D19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quotient and the remainder when</a:t>
            </a:r>
          </a:p>
          <a:p>
            <a:pPr algn="ctr"/>
            <a:r>
              <a:rPr lang="en-US" dirty="0">
                <a:latin typeface="+mn-lt"/>
              </a:rPr>
              <a:t>5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2 </a:t>
            </a:r>
            <a:r>
              <a:rPr lang="en-US" dirty="0"/>
              <a:t>is divided by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+ 2</a:t>
            </a:r>
          </a:p>
          <a:p>
            <a:r>
              <a:rPr lang="en-US" dirty="0"/>
              <a:t>Each polynomial is in standard form. The dividend is </a:t>
            </a:r>
            <a:r>
              <a:rPr lang="en-US" dirty="0">
                <a:latin typeface="+mn-lt"/>
              </a:rPr>
              <a:t>5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2</a:t>
            </a:r>
            <a:r>
              <a:rPr lang="en-US" dirty="0"/>
              <a:t>, and the divisor is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+ 2</a:t>
            </a:r>
            <a:r>
              <a:rPr lang="en-US" dirty="0"/>
              <a:t>.</a:t>
            </a:r>
          </a:p>
          <a:p>
            <a:r>
              <a:rPr lang="en-US" b="1" dirty="0"/>
              <a:t>Step 1: </a:t>
            </a:r>
            <a:r>
              <a:rPr lang="en-US" dirty="0"/>
              <a:t>Divide the leading term of the dividend, </a:t>
            </a:r>
            <a:r>
              <a:rPr lang="en-US" dirty="0">
                <a:latin typeface="+mn-lt"/>
              </a:rPr>
              <a:t>5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/>
              <a:t>, by the leading term of the divisor,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/>
              <a:t>. Enter the result, </a:t>
            </a:r>
            <a:r>
              <a:rPr lang="en-US" dirty="0">
                <a:latin typeface="+mn-lt"/>
              </a:rPr>
              <a:t>5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/>
              <a:t>, over the term </a:t>
            </a:r>
            <a:r>
              <a:rPr lang="en-US" dirty="0">
                <a:latin typeface="+mn-lt"/>
              </a:rPr>
              <a:t>5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/>
              <a:t>, as below. It is necessary to leave a space for the missing </a:t>
            </a:r>
            <a:r>
              <a:rPr lang="en-US" i="1" dirty="0">
                <a:latin typeface="+mn-lt"/>
              </a:rPr>
              <a:t>x</a:t>
            </a:r>
            <a:r>
              <a:rPr lang="en-US" baseline="30000" dirty="0">
                <a:latin typeface="+mn-lt"/>
              </a:rPr>
              <a:t>3</a:t>
            </a:r>
            <a:r>
              <a:rPr lang="en-US" dirty="0"/>
              <a:t> term in the dividend.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E4A090C-5047-46A2-8E61-D1777AD171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7074083"/>
              </p:ext>
            </p:extLst>
          </p:nvPr>
        </p:nvGraphicFramePr>
        <p:xfrm>
          <a:off x="3184111" y="5370513"/>
          <a:ext cx="34925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39" name="Equation" r:id="rId3" imgW="3492360" imgH="1015920" progId="Equation.DSMT4">
                  <p:embed/>
                </p:oleObj>
              </mc:Choice>
              <mc:Fallback>
                <p:oleObj name="Equation" r:id="rId3" imgW="349236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84111" y="5370513"/>
                        <a:ext cx="34925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1423C5E-A653-4F98-9ED5-F1166781B51A}"/>
              </a:ext>
            </a:extLst>
          </p:cNvPr>
          <p:cNvSpPr txBox="1"/>
          <p:nvPr/>
        </p:nvSpPr>
        <p:spPr>
          <a:xfrm>
            <a:off x="4114803" y="5313857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r>
              <a:rPr lang="en-US" i="1" dirty="0"/>
              <a:t>x</a:t>
            </a:r>
            <a:r>
              <a:rPr lang="en-US" baseline="45000" dirty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81983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B20C8-74FA-4E36-AA11-3C43AAF6F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13: </a:t>
            </a:r>
            <a:r>
              <a:rPr lang="en-US" dirty="0"/>
              <a:t>Dividing Two Polynomials </a:t>
            </a:r>
            <a:r>
              <a:rPr lang="en-US" sz="1800" dirty="0"/>
              <a:t>(2 of 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B916F-4CB0-4C0E-B638-5861E0D19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Step 2: </a:t>
            </a:r>
            <a:r>
              <a:rPr lang="en-US" dirty="0"/>
              <a:t>Multiply </a:t>
            </a:r>
            <a:r>
              <a:rPr lang="en-US" dirty="0">
                <a:latin typeface="+mn-lt"/>
              </a:rPr>
              <a:t>5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/>
              <a:t> by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+ 2</a:t>
            </a:r>
            <a:r>
              <a:rPr lang="en-US" dirty="0"/>
              <a:t>, and enter the result below the dividend.</a:t>
            </a:r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E4A090C-5047-46A2-8E61-D1777AD171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331178"/>
              </p:ext>
            </p:extLst>
          </p:nvPr>
        </p:nvGraphicFramePr>
        <p:xfrm>
          <a:off x="877822" y="2417763"/>
          <a:ext cx="3492500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62" name="Equation" r:id="rId3" imgW="3492360" imgH="1650960" progId="Equation.DSMT4">
                  <p:embed/>
                </p:oleObj>
              </mc:Choice>
              <mc:Fallback>
                <p:oleObj name="Equation" r:id="rId3" imgW="3492360" imgH="16509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E4A090C-5047-46A2-8E61-D1777AD1711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7822" y="2417763"/>
                        <a:ext cx="3492500" cy="165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1423C5E-A653-4F98-9ED5-F1166781B51A}"/>
              </a:ext>
            </a:extLst>
          </p:cNvPr>
          <p:cNvSpPr txBox="1"/>
          <p:nvPr/>
        </p:nvSpPr>
        <p:spPr>
          <a:xfrm>
            <a:off x="1779103" y="2347933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r>
              <a:rPr lang="en-US" i="1" dirty="0"/>
              <a:t>x</a:t>
            </a:r>
            <a:r>
              <a:rPr lang="en-US" baseline="45000" dirty="0"/>
              <a:t>2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2DC8E3-7C3C-4861-B3A8-CC4E7EDEE3D5}"/>
              </a:ext>
            </a:extLst>
          </p:cNvPr>
          <p:cNvSpPr txBox="1"/>
          <p:nvPr/>
        </p:nvSpPr>
        <p:spPr>
          <a:xfrm>
            <a:off x="4566623" y="3579270"/>
            <a:ext cx="30765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n-lt"/>
              </a:rPr>
              <a:t>5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sz="2000" baseline="45000" dirty="0">
                <a:solidFill>
                  <a:srgbClr val="0B3081"/>
                </a:solidFill>
                <a:latin typeface="+mn-lt"/>
              </a:rPr>
              <a:t>2 </a:t>
            </a:r>
            <a:r>
              <a:rPr lang="en-US" sz="2000" dirty="0">
                <a:solidFill>
                  <a:srgbClr val="0B3081"/>
                </a:solidFill>
                <a:latin typeface="+mn-lt"/>
                <a:ea typeface="Cambria Math" panose="02040503050406030204" pitchFamily="18" charset="0"/>
              </a:rPr>
              <a:t>⋅ (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sz="2000" baseline="45000" dirty="0">
                <a:solidFill>
                  <a:srgbClr val="0B3081"/>
                </a:solidFill>
                <a:latin typeface="+mn-lt"/>
              </a:rPr>
              <a:t>2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 + 2) = 5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sz="2000" baseline="45000" dirty="0">
                <a:solidFill>
                  <a:srgbClr val="0B3081"/>
                </a:solidFill>
                <a:latin typeface="+mn-lt"/>
              </a:rPr>
              <a:t>4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 + 10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sz="2000" baseline="45000" dirty="0">
                <a:solidFill>
                  <a:srgbClr val="0B3081"/>
                </a:solidFill>
                <a:latin typeface="+mn-lt"/>
              </a:rPr>
              <a:t>2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 </a:t>
            </a:r>
            <a:r>
              <a:rPr lang="en-US" sz="2000" dirty="0">
                <a:solidFill>
                  <a:srgbClr val="0B3081"/>
                </a:solidFill>
                <a:latin typeface="+mn-lt"/>
                <a:ea typeface="Cambria Math" panose="02040503050406030204" pitchFamily="18" charset="0"/>
              </a:rPr>
              <a:t> </a:t>
            </a:r>
            <a:endParaRPr lang="en-US" sz="2000" dirty="0">
              <a:solidFill>
                <a:srgbClr val="0B3081"/>
              </a:solidFill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D61213-CE03-4E0F-A5EC-0F9A8F1890C2}"/>
              </a:ext>
            </a:extLst>
          </p:cNvPr>
          <p:cNvSpPr txBox="1"/>
          <p:nvPr/>
        </p:nvSpPr>
        <p:spPr>
          <a:xfrm>
            <a:off x="2546080" y="4138593"/>
            <a:ext cx="3817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Align the 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10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sz="2000" baseline="45000" dirty="0">
                <a:solidFill>
                  <a:srgbClr val="0B3081"/>
                </a:solidFill>
                <a:latin typeface="+mn-lt"/>
              </a:rPr>
              <a:t>2</a:t>
            </a:r>
            <a:r>
              <a:rPr lang="en-US" sz="2000" dirty="0">
                <a:solidFill>
                  <a:srgbClr val="0B3081"/>
                </a:solidFill>
                <a:latin typeface="+mj-lt"/>
              </a:rPr>
              <a:t> term under the 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–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x</a:t>
            </a:r>
            <a:r>
              <a:rPr lang="en-US" sz="2000" baseline="45000" dirty="0">
                <a:solidFill>
                  <a:srgbClr val="0B3081"/>
                </a:solidFill>
                <a:latin typeface="+mn-lt"/>
              </a:rPr>
              <a:t>2</a:t>
            </a:r>
            <a:r>
              <a:rPr lang="en-US" sz="2000" dirty="0">
                <a:solidFill>
                  <a:srgbClr val="0B3081"/>
                </a:solidFill>
                <a:latin typeface="+mj-lt"/>
              </a:rPr>
              <a:t> to make the next step easier.</a:t>
            </a:r>
          </a:p>
        </p:txBody>
      </p:sp>
    </p:spTree>
    <p:extLst>
      <p:ext uri="{BB962C8B-B14F-4D97-AF65-F5344CB8AC3E}">
        <p14:creationId xmlns:p14="http://schemas.microsoft.com/office/powerpoint/2010/main" val="3925278185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B20C8-74FA-4E36-AA11-3C43AAF6F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13: </a:t>
            </a:r>
            <a:r>
              <a:rPr lang="en-US" dirty="0"/>
              <a:t>Dividing Two Polynomials </a:t>
            </a:r>
            <a:r>
              <a:rPr lang="en-US" sz="1800" dirty="0"/>
              <a:t>(3 of 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B916F-4CB0-4C0E-B638-5861E0D19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Step 3: </a:t>
            </a:r>
            <a:r>
              <a:rPr lang="en-US" dirty="0"/>
              <a:t>Subtract and bring down the remaining terms.</a:t>
            </a:r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E4A090C-5047-46A2-8E61-D1777AD171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335313"/>
              </p:ext>
            </p:extLst>
          </p:nvPr>
        </p:nvGraphicFramePr>
        <p:xfrm>
          <a:off x="867880" y="2403475"/>
          <a:ext cx="3492500" cy="223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84" name="Equation" r:id="rId3" imgW="3492360" imgH="2234880" progId="Equation.DSMT4">
                  <p:embed/>
                </p:oleObj>
              </mc:Choice>
              <mc:Fallback>
                <p:oleObj name="Equation" r:id="rId3" imgW="3492360" imgH="22348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E4A090C-5047-46A2-8E61-D1777AD1711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7880" y="2403475"/>
                        <a:ext cx="3492500" cy="223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1423C5E-A653-4F98-9ED5-F1166781B51A}"/>
              </a:ext>
            </a:extLst>
          </p:cNvPr>
          <p:cNvSpPr txBox="1"/>
          <p:nvPr/>
        </p:nvSpPr>
        <p:spPr>
          <a:xfrm>
            <a:off x="1779103" y="2347933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r>
              <a:rPr lang="en-US" i="1" dirty="0"/>
              <a:t>x</a:t>
            </a:r>
            <a:r>
              <a:rPr lang="en-US" baseline="45000" dirty="0"/>
              <a:t>2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084F57-11CE-4A6D-8115-5B8E2A1B219E}"/>
              </a:ext>
            </a:extLst>
          </p:cNvPr>
          <p:cNvSpPr txBox="1"/>
          <p:nvPr/>
        </p:nvSpPr>
        <p:spPr>
          <a:xfrm>
            <a:off x="5102609" y="3410778"/>
            <a:ext cx="34314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Subtract (change the signs and add).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20D962-ABC2-4BB3-BE6E-38DCF1D4DDC5}"/>
              </a:ext>
            </a:extLst>
          </p:cNvPr>
          <p:cNvSpPr txBox="1"/>
          <p:nvPr/>
        </p:nvSpPr>
        <p:spPr>
          <a:xfrm>
            <a:off x="5102609" y="4229099"/>
            <a:ext cx="34314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Bring down the </a:t>
            </a:r>
            <a:r>
              <a:rPr lang="en-US" sz="2000" i="1" dirty="0">
                <a:solidFill>
                  <a:srgbClr val="0B3081"/>
                </a:solidFill>
                <a:latin typeface="+mn-lt"/>
              </a:rPr>
              <a:t>x </a:t>
            </a:r>
            <a:r>
              <a:rPr lang="en-US" sz="2000" dirty="0">
                <a:solidFill>
                  <a:srgbClr val="0B3081"/>
                </a:solidFill>
                <a:latin typeface="+mj-lt"/>
              </a:rPr>
              <a:t>and the –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2</a:t>
            </a:r>
            <a:r>
              <a:rPr lang="en-US" sz="2000" dirty="0">
                <a:solidFill>
                  <a:srgbClr val="0B3081"/>
                </a:solidFill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425703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CB815D-2DB2-4285-AEDD-3809679D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7954603-800D-40D0-BE66-6C67AA3B3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37517"/>
            <a:ext cx="7772400" cy="52135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Recognize Monomials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Recognize Polynomials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Add and Subtract Polynomials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Multiply Polynomials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Know Formulas for Special Products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Divide Polynomials Using Long Division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Work with Polynomials in Two Variables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8693323"/>
      </p:ext>
    </p:extLst>
  </p:cSld>
  <p:clrMapOvr>
    <a:masterClrMapping/>
  </p:clrMapOvr>
  <p:transition>
    <p:pull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B20C8-74FA-4E36-AA11-3C43AAF6F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13: </a:t>
            </a:r>
            <a:r>
              <a:rPr lang="en-US" dirty="0"/>
              <a:t>Dividing Two Polynomials </a:t>
            </a:r>
            <a:r>
              <a:rPr lang="en-US" sz="1800" dirty="0"/>
              <a:t>(4 of 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B916F-4CB0-4C0E-B638-5861E0D19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Step 4: </a:t>
            </a:r>
            <a:r>
              <a:rPr lang="en-US" dirty="0"/>
              <a:t>Repeat Steps 1–3 using </a:t>
            </a:r>
            <a:r>
              <a:rPr lang="en-US" dirty="0">
                <a:latin typeface="+mn-lt"/>
              </a:rPr>
              <a:t>–11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latin typeface="+mn-lt"/>
                <a:sym typeface="Symbol" panose="05050102010706020507" pitchFamily="18" charset="2"/>
              </a:rPr>
              <a:t></a:t>
            </a:r>
            <a:r>
              <a:rPr lang="en-US" dirty="0">
                <a:latin typeface="+mn-lt"/>
              </a:rPr>
              <a:t> 2 </a:t>
            </a:r>
            <a:r>
              <a:rPr lang="en-US" dirty="0"/>
              <a:t>as the dividend.</a:t>
            </a:r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E4A090C-5047-46A2-8E61-D1777AD171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818744"/>
              </p:ext>
            </p:extLst>
          </p:nvPr>
        </p:nvGraphicFramePr>
        <p:xfrm>
          <a:off x="846138" y="2416175"/>
          <a:ext cx="4330700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10" name="Equation" r:id="rId3" imgW="4330440" imgH="3403440" progId="Equation.DSMT4">
                  <p:embed/>
                </p:oleObj>
              </mc:Choice>
              <mc:Fallback>
                <p:oleObj name="Equation" r:id="rId3" imgW="4330440" imgH="34034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E4A090C-5047-46A2-8E61-D1777AD1711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6138" y="2416175"/>
                        <a:ext cx="4330700" cy="340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1423C5E-A653-4F98-9ED5-F1166781B51A}"/>
              </a:ext>
            </a:extLst>
          </p:cNvPr>
          <p:cNvSpPr txBox="1"/>
          <p:nvPr/>
        </p:nvSpPr>
        <p:spPr>
          <a:xfrm>
            <a:off x="1759225" y="2347933"/>
            <a:ext cx="3323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r>
              <a:rPr lang="en-US" i="1" dirty="0"/>
              <a:t>x</a:t>
            </a:r>
            <a:r>
              <a:rPr lang="en-US" baseline="45000" dirty="0"/>
              <a:t>2 </a:t>
            </a:r>
            <a:r>
              <a:rPr lang="en-US" dirty="0"/>
              <a:t>– 11 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20D962-ABC2-4BB3-BE6E-38DCF1D4DDC5}"/>
              </a:ext>
            </a:extLst>
          </p:cNvPr>
          <p:cNvSpPr txBox="1"/>
          <p:nvPr/>
        </p:nvSpPr>
        <p:spPr>
          <a:xfrm>
            <a:off x="5183670" y="4010441"/>
            <a:ext cx="3841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Divide</a:t>
            </a:r>
            <a:r>
              <a:rPr lang="en-US" sz="2000" dirty="0">
                <a:solidFill>
                  <a:srgbClr val="0B3081"/>
                </a:solidFill>
              </a:rPr>
              <a:t> –11</a:t>
            </a:r>
            <a:r>
              <a:rPr lang="en-US" sz="2000" i="1" dirty="0">
                <a:solidFill>
                  <a:srgbClr val="0B3081"/>
                </a:solidFill>
              </a:rPr>
              <a:t>x</a:t>
            </a:r>
            <a:r>
              <a:rPr lang="en-US" sz="2000" baseline="45000" dirty="0">
                <a:solidFill>
                  <a:srgbClr val="0B3081"/>
                </a:solidFill>
              </a:rPr>
              <a:t>2</a:t>
            </a:r>
            <a:r>
              <a:rPr lang="en-US" sz="2000" dirty="0">
                <a:solidFill>
                  <a:srgbClr val="0B3081"/>
                </a:solidFill>
              </a:rPr>
              <a:t> by </a:t>
            </a:r>
            <a:r>
              <a:rPr lang="en-US" sz="2000" i="1" dirty="0">
                <a:solidFill>
                  <a:srgbClr val="0B3081"/>
                </a:solidFill>
              </a:rPr>
              <a:t>x</a:t>
            </a:r>
            <a:r>
              <a:rPr lang="en-US" sz="2000" baseline="45000" dirty="0">
                <a:solidFill>
                  <a:srgbClr val="0B3081"/>
                </a:solidFill>
              </a:rPr>
              <a:t>2</a:t>
            </a:r>
            <a:r>
              <a:rPr lang="en-US" sz="2000" dirty="0">
                <a:solidFill>
                  <a:srgbClr val="0B3081"/>
                </a:solidFill>
              </a:rPr>
              <a:t> to get –11.</a:t>
            </a:r>
            <a:endParaRPr lang="en-US" sz="2000" dirty="0">
              <a:solidFill>
                <a:srgbClr val="0B3081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8505D6-B52A-4E2E-A3FE-977A36B9DB70}"/>
              </a:ext>
            </a:extLst>
          </p:cNvPr>
          <p:cNvSpPr txBox="1"/>
          <p:nvPr/>
        </p:nvSpPr>
        <p:spPr>
          <a:xfrm>
            <a:off x="5176685" y="4659243"/>
            <a:ext cx="35101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Multiply</a:t>
            </a:r>
            <a:r>
              <a:rPr lang="en-US" sz="2000" dirty="0">
                <a:solidFill>
                  <a:srgbClr val="0B3081"/>
                </a:solidFill>
              </a:rPr>
              <a:t> </a:t>
            </a:r>
            <a:r>
              <a:rPr lang="en-US" sz="2000" i="1" dirty="0">
                <a:solidFill>
                  <a:srgbClr val="0B3081"/>
                </a:solidFill>
              </a:rPr>
              <a:t>x</a:t>
            </a:r>
            <a:r>
              <a:rPr lang="en-US" sz="2000" baseline="45000" dirty="0">
                <a:solidFill>
                  <a:srgbClr val="0B3081"/>
                </a:solidFill>
              </a:rPr>
              <a:t>2</a:t>
            </a:r>
            <a:r>
              <a:rPr lang="en-US" sz="2000" dirty="0">
                <a:solidFill>
                  <a:srgbClr val="0B3081"/>
                </a:solidFill>
              </a:rPr>
              <a:t> + 2 by –11; </a:t>
            </a:r>
            <a:r>
              <a:rPr lang="en-US" sz="2000" dirty="0">
                <a:solidFill>
                  <a:srgbClr val="0B3081"/>
                </a:solidFill>
                <a:latin typeface="+mj-lt"/>
              </a:rPr>
              <a:t>subtract</a:t>
            </a:r>
            <a:r>
              <a:rPr lang="en-US" sz="2000" dirty="0">
                <a:solidFill>
                  <a:srgbClr val="0B3081"/>
                </a:solidFill>
              </a:rPr>
              <a:t>.</a:t>
            </a:r>
            <a:endParaRPr lang="en-US" sz="2000" dirty="0">
              <a:solidFill>
                <a:srgbClr val="0B308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508173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B20C8-74FA-4E36-AA11-3C43AAF6F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13: </a:t>
            </a:r>
            <a:r>
              <a:rPr lang="en-US" dirty="0"/>
              <a:t>Dividing Two Polynomials </a:t>
            </a:r>
            <a:r>
              <a:rPr lang="en-US" sz="1800" dirty="0"/>
              <a:t>(5 of 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B916F-4CB0-4C0E-B638-5861E0D19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/>
              <a:t> does not divide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 evenly (that is, the result is not a monomial), the process ends. </a:t>
            </a:r>
          </a:p>
          <a:p>
            <a:r>
              <a:rPr lang="en-US" dirty="0"/>
              <a:t>The quotient is </a:t>
            </a:r>
            <a:r>
              <a:rPr lang="en-US" dirty="0">
                <a:latin typeface="+mn-lt"/>
              </a:rPr>
              <a:t>5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11</a:t>
            </a:r>
            <a:r>
              <a:rPr lang="en-US" dirty="0"/>
              <a:t>, and the remainder is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+ 20</a:t>
            </a:r>
            <a:r>
              <a:rPr lang="en-US" dirty="0"/>
              <a:t>.</a:t>
            </a:r>
          </a:p>
          <a:p>
            <a:r>
              <a:rPr lang="en-US" b="1" dirty="0"/>
              <a:t>Check: </a:t>
            </a:r>
            <a:r>
              <a:rPr lang="en-US" dirty="0"/>
              <a:t>Quotient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⋅</a:t>
            </a:r>
            <a:r>
              <a:rPr lang="en-US" dirty="0"/>
              <a:t> Divisor + Remainder</a:t>
            </a:r>
          </a:p>
          <a:p>
            <a:r>
              <a:rPr lang="en-US" dirty="0">
                <a:latin typeface="+mn-lt"/>
              </a:rPr>
              <a:t>		= (5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11)(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+ 2) + (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+ 20)</a:t>
            </a:r>
          </a:p>
          <a:p>
            <a:r>
              <a:rPr lang="en-US" dirty="0">
                <a:latin typeface="+mn-lt"/>
              </a:rPr>
              <a:t>		= 5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+ 10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11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 </a:t>
            </a:r>
            <a:r>
              <a:rPr lang="en-US" dirty="0">
                <a:latin typeface="+mn-lt"/>
              </a:rPr>
              <a:t>– 22 +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+ 20</a:t>
            </a:r>
          </a:p>
          <a:p>
            <a:r>
              <a:rPr lang="en-US" dirty="0">
                <a:latin typeface="+mn-lt"/>
              </a:rPr>
              <a:t>		= 5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–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 </a:t>
            </a:r>
            <a:r>
              <a:rPr lang="en-US" dirty="0">
                <a:latin typeface="+mn-lt"/>
              </a:rPr>
              <a:t>+ 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– 2 = </a:t>
            </a:r>
            <a:r>
              <a:rPr lang="en-US" dirty="0"/>
              <a:t>Dividend</a:t>
            </a:r>
          </a:p>
          <a:p>
            <a:r>
              <a:rPr lang="en-US" dirty="0"/>
              <a:t>Then</a:t>
            </a:r>
          </a:p>
          <a:p>
            <a:endParaRPr lang="en-US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B24A175-7C50-4E85-BB06-7EB25C323E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8585431"/>
              </p:ext>
            </p:extLst>
          </p:nvPr>
        </p:nvGraphicFramePr>
        <p:xfrm>
          <a:off x="2041525" y="5380038"/>
          <a:ext cx="49403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33" name="Equation" r:id="rId3" imgW="4940280" imgH="876240" progId="Equation.DSMT4">
                  <p:embed/>
                </p:oleObj>
              </mc:Choice>
              <mc:Fallback>
                <p:oleObj name="Equation" r:id="rId3" imgW="4940280" imgH="8762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E4A090C-5047-46A2-8E61-D1777AD1711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41525" y="5380038"/>
                        <a:ext cx="49403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882914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EEB4B-509B-4F15-B7D4-887153492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14: </a:t>
            </a:r>
            <a:r>
              <a:rPr lang="en-US" dirty="0"/>
              <a:t>Dividing Two Polynomials.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BF484-B2B3-4605-9A4E-C1F814266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quotient and remainder when</a:t>
            </a:r>
          </a:p>
          <a:p>
            <a:pPr algn="ctr"/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–</a:t>
            </a:r>
            <a:r>
              <a:rPr lang="en-US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+ 1 </a:t>
            </a:r>
            <a:r>
              <a:rPr lang="en-US" dirty="0"/>
              <a:t>is divided by </a:t>
            </a:r>
            <a:r>
              <a:rPr lang="en-US" i="1" dirty="0">
                <a:latin typeface="+mn-lt"/>
              </a:rPr>
              <a:t>x</a:t>
            </a:r>
            <a:r>
              <a:rPr lang="en-US" baseline="30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 </a:t>
            </a:r>
          </a:p>
          <a:p>
            <a:r>
              <a:rPr lang="en-US" dirty="0"/>
              <a:t>In setting up this division problem, it is necessary to leave a space for the missing terms in the dividend.</a:t>
            </a:r>
          </a:p>
        </p:txBody>
      </p:sp>
    </p:spTree>
    <p:extLst>
      <p:ext uri="{BB962C8B-B14F-4D97-AF65-F5344CB8AC3E}">
        <p14:creationId xmlns:p14="http://schemas.microsoft.com/office/powerpoint/2010/main" val="207294272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E401D6C8-BC2E-4980-941F-0087761A0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As a result,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BEEB4B-509B-4F15-B7D4-887153492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1392"/>
            <a:ext cx="8349916" cy="1046425"/>
          </a:xfrm>
        </p:spPr>
        <p:txBody>
          <a:bodyPr/>
          <a:lstStyle/>
          <a:p>
            <a:r>
              <a:rPr lang="en-US" b="1" dirty="0"/>
              <a:t>Example 14: </a:t>
            </a:r>
            <a:r>
              <a:rPr lang="en-US" dirty="0"/>
              <a:t>Dividing Two Polynomials</a:t>
            </a:r>
            <a:endParaRPr lang="en-US" sz="1800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D35F7E5-4A11-4284-A102-2A05EFB2AF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508619"/>
              </p:ext>
            </p:extLst>
          </p:nvPr>
        </p:nvGraphicFramePr>
        <p:xfrm>
          <a:off x="2105922" y="1390650"/>
          <a:ext cx="42164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70" name="Equation" r:id="rId3" imgW="4216320" imgH="1015920" progId="Equation.DSMT4">
                  <p:embed/>
                </p:oleObj>
              </mc:Choice>
              <mc:Fallback>
                <p:oleObj name="Equation" r:id="rId3" imgW="4216320" imgH="101592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2D35F7E5-4A11-4284-A102-2A05EFB2AF5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05922" y="1390650"/>
                        <a:ext cx="42164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E836D79-C93D-472E-80BD-2826F18A2637}"/>
              </a:ext>
            </a:extLst>
          </p:cNvPr>
          <p:cNvSpPr txBox="1"/>
          <p:nvPr/>
        </p:nvSpPr>
        <p:spPr>
          <a:xfrm>
            <a:off x="6787675" y="1865205"/>
            <a:ext cx="14312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Dividend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10A590-8006-47CA-9EE6-E21618E30AF6}"/>
              </a:ext>
            </a:extLst>
          </p:cNvPr>
          <p:cNvSpPr txBox="1"/>
          <p:nvPr/>
        </p:nvSpPr>
        <p:spPr>
          <a:xfrm>
            <a:off x="694243" y="1871461"/>
            <a:ext cx="974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Divisor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1E2BA2-75AA-4055-A24F-7F6C88758D17}"/>
              </a:ext>
            </a:extLst>
          </p:cNvPr>
          <p:cNvSpPr txBox="1"/>
          <p:nvPr/>
        </p:nvSpPr>
        <p:spPr>
          <a:xfrm>
            <a:off x="6787675" y="1390927"/>
            <a:ext cx="14312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Quotient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043C12-0583-4B8A-A0BB-FD55676D41C4}"/>
              </a:ext>
            </a:extLst>
          </p:cNvPr>
          <p:cNvSpPr txBox="1"/>
          <p:nvPr/>
        </p:nvSpPr>
        <p:spPr>
          <a:xfrm>
            <a:off x="3478696" y="1267817"/>
            <a:ext cx="485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x</a:t>
            </a:r>
            <a:r>
              <a:rPr lang="en-US" baseline="45000" dirty="0"/>
              <a:t>2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1A973B-074F-422C-9003-EDDA0269C9BA}"/>
              </a:ext>
            </a:extLst>
          </p:cNvPr>
          <p:cNvSpPr txBox="1"/>
          <p:nvPr/>
        </p:nvSpPr>
        <p:spPr>
          <a:xfrm>
            <a:off x="3478696" y="2283018"/>
            <a:ext cx="2941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/>
              <a:t>x</a:t>
            </a:r>
            <a:r>
              <a:rPr lang="en-US" u="sng" baseline="45000" dirty="0"/>
              <a:t>4</a:t>
            </a:r>
            <a:r>
              <a:rPr lang="en-US" u="sng" dirty="0"/>
              <a:t> – </a:t>
            </a:r>
            <a:r>
              <a:rPr lang="en-US" i="1" u="sng" dirty="0"/>
              <a:t>x</a:t>
            </a:r>
            <a:r>
              <a:rPr lang="en-US" u="sng" baseline="45000" dirty="0"/>
              <a:t>3 </a:t>
            </a:r>
            <a:r>
              <a:rPr lang="en-US" u="sng" dirty="0"/>
              <a:t>+ </a:t>
            </a:r>
            <a:r>
              <a:rPr lang="en-US" i="1" u="sng" dirty="0"/>
              <a:t>x</a:t>
            </a:r>
            <a:r>
              <a:rPr lang="en-US" u="sng" baseline="45000" dirty="0"/>
              <a:t>2</a:t>
            </a:r>
            <a:endParaRPr lang="en-US" i="1" u="sng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897338-C38D-4A07-AF0D-E189212E432D}"/>
              </a:ext>
            </a:extLst>
          </p:cNvPr>
          <p:cNvSpPr txBox="1"/>
          <p:nvPr/>
        </p:nvSpPr>
        <p:spPr>
          <a:xfrm>
            <a:off x="694243" y="2377110"/>
            <a:ext cx="1201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Subtract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00F9A0-C828-483C-AF88-3103C5DDA543}"/>
              </a:ext>
            </a:extLst>
          </p:cNvPr>
          <p:cNvSpPr txBox="1"/>
          <p:nvPr/>
        </p:nvSpPr>
        <p:spPr>
          <a:xfrm>
            <a:off x="4104860" y="2774999"/>
            <a:ext cx="1659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x</a:t>
            </a:r>
            <a:r>
              <a:rPr lang="en-US" baseline="45000" dirty="0"/>
              <a:t>3</a:t>
            </a:r>
            <a:r>
              <a:rPr lang="en-US" dirty="0"/>
              <a:t> – 2</a:t>
            </a:r>
            <a:r>
              <a:rPr lang="en-US" i="1" dirty="0"/>
              <a:t>x</a:t>
            </a:r>
            <a:r>
              <a:rPr lang="en-US" baseline="45000" dirty="0"/>
              <a:t>2</a:t>
            </a:r>
            <a:r>
              <a:rPr lang="en-US" dirty="0"/>
              <a:t>      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353BD7-0BEA-48A7-B062-60B53A69D34E}"/>
              </a:ext>
            </a:extLst>
          </p:cNvPr>
          <p:cNvSpPr txBox="1"/>
          <p:nvPr/>
        </p:nvSpPr>
        <p:spPr>
          <a:xfrm>
            <a:off x="3997172" y="1311415"/>
            <a:ext cx="675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 </a:t>
            </a:r>
            <a:r>
              <a:rPr lang="en-US" i="1" dirty="0"/>
              <a:t>x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4067533-916F-43F8-A2C1-EA12ABD57B1D}"/>
              </a:ext>
            </a:extLst>
          </p:cNvPr>
          <p:cNvSpPr txBox="1"/>
          <p:nvPr/>
        </p:nvSpPr>
        <p:spPr>
          <a:xfrm>
            <a:off x="4055165" y="3274744"/>
            <a:ext cx="2803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/>
              <a:t>x</a:t>
            </a:r>
            <a:r>
              <a:rPr lang="en-US" u="sng" baseline="45000" dirty="0"/>
              <a:t>3   </a:t>
            </a:r>
            <a:r>
              <a:rPr lang="en-US" u="sng" dirty="0"/>
              <a:t>–  </a:t>
            </a:r>
            <a:r>
              <a:rPr lang="en-US" i="1" u="sng" dirty="0"/>
              <a:t>x</a:t>
            </a:r>
            <a:r>
              <a:rPr lang="en-US" u="sng" baseline="45000" dirty="0"/>
              <a:t>2</a:t>
            </a:r>
            <a:r>
              <a:rPr lang="en-US" u="sng" dirty="0"/>
              <a:t> + </a:t>
            </a:r>
            <a:r>
              <a:rPr lang="en-US" i="1" u="sng" dirty="0"/>
              <a:t>x  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916522D-5E5A-4D48-B541-55444121DFBE}"/>
              </a:ext>
            </a:extLst>
          </p:cNvPr>
          <p:cNvSpPr txBox="1"/>
          <p:nvPr/>
        </p:nvSpPr>
        <p:spPr>
          <a:xfrm>
            <a:off x="706140" y="3352770"/>
            <a:ext cx="1201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Subtract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8FCF73E-1CE4-495A-8B2F-C66AE79E20CC}"/>
              </a:ext>
            </a:extLst>
          </p:cNvPr>
          <p:cNvSpPr txBox="1"/>
          <p:nvPr/>
        </p:nvSpPr>
        <p:spPr>
          <a:xfrm>
            <a:off x="4701209" y="3743250"/>
            <a:ext cx="2157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–</a:t>
            </a:r>
            <a:r>
              <a:rPr lang="en-US" i="1" dirty="0"/>
              <a:t>x</a:t>
            </a:r>
            <a:r>
              <a:rPr lang="en-US" baseline="45000" dirty="0"/>
              <a:t>2</a:t>
            </a:r>
            <a:r>
              <a:rPr lang="en-US" dirty="0"/>
              <a:t> – </a:t>
            </a:r>
            <a:r>
              <a:rPr lang="en-US" i="1" dirty="0"/>
              <a:t>x</a:t>
            </a:r>
            <a:r>
              <a:rPr lang="en-US" dirty="0"/>
              <a:t> + 1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2C8DD79-C3F9-4E11-9801-AEA250E17F56}"/>
              </a:ext>
            </a:extLst>
          </p:cNvPr>
          <p:cNvSpPr txBox="1"/>
          <p:nvPr/>
        </p:nvSpPr>
        <p:spPr>
          <a:xfrm>
            <a:off x="4666124" y="1307022"/>
            <a:ext cx="675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– 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F0BF91D-F0AD-430C-A707-A9EDF99144C3}"/>
              </a:ext>
            </a:extLst>
          </p:cNvPr>
          <p:cNvSpPr txBox="1"/>
          <p:nvPr/>
        </p:nvSpPr>
        <p:spPr>
          <a:xfrm>
            <a:off x="4701209" y="4188281"/>
            <a:ext cx="30015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–</a:t>
            </a:r>
            <a:r>
              <a:rPr lang="en-US" i="1" u="sng" dirty="0"/>
              <a:t>x</a:t>
            </a:r>
            <a:r>
              <a:rPr lang="en-US" u="sng" baseline="45000" dirty="0"/>
              <a:t>2</a:t>
            </a:r>
            <a:r>
              <a:rPr lang="en-US" u="sng" dirty="0"/>
              <a:t> + </a:t>
            </a:r>
            <a:r>
              <a:rPr lang="en-US" i="1" u="sng" dirty="0"/>
              <a:t>x</a:t>
            </a:r>
            <a:r>
              <a:rPr lang="en-US" u="sng" dirty="0"/>
              <a:t> – 1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219775-155E-4F02-B6E9-AAD159900D5E}"/>
              </a:ext>
            </a:extLst>
          </p:cNvPr>
          <p:cNvSpPr txBox="1"/>
          <p:nvPr/>
        </p:nvSpPr>
        <p:spPr>
          <a:xfrm>
            <a:off x="706140" y="4276409"/>
            <a:ext cx="1201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Subtract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8675E1D-13A7-436D-A629-F4E5FA751499}"/>
              </a:ext>
            </a:extLst>
          </p:cNvPr>
          <p:cNvSpPr txBox="1"/>
          <p:nvPr/>
        </p:nvSpPr>
        <p:spPr>
          <a:xfrm>
            <a:off x="5176901" y="4615515"/>
            <a:ext cx="1701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–2</a:t>
            </a:r>
            <a:r>
              <a:rPr lang="en-US" i="1" dirty="0"/>
              <a:t>x</a:t>
            </a:r>
            <a:r>
              <a:rPr lang="en-US" dirty="0"/>
              <a:t> + 2</a:t>
            </a:r>
          </a:p>
        </p:txBody>
      </p:sp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E44DCDC8-C604-4491-B646-3EF690C909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515322"/>
              </p:ext>
            </p:extLst>
          </p:nvPr>
        </p:nvGraphicFramePr>
        <p:xfrm>
          <a:off x="2281859" y="5433687"/>
          <a:ext cx="48387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71" name="Equation" r:id="rId5" imgW="4838400" imgH="876240" progId="Equation.DSMT4">
                  <p:embed/>
                </p:oleObj>
              </mc:Choice>
              <mc:Fallback>
                <p:oleObj name="Equation" r:id="rId5" imgW="4838400" imgH="876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81859" y="5433687"/>
                        <a:ext cx="48387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3305105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  <p:bldP spid="13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5B17E-047B-463F-9062-AC5C15B16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15: </a:t>
            </a:r>
            <a:r>
              <a:rPr lang="en-US" dirty="0"/>
              <a:t>Examples of Polynomials in Two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A9133-B3E6-49AD-9DCA-19CFF4286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x</a:t>
            </a:r>
            <a:r>
              <a:rPr lang="es-ES" i="1" dirty="0">
                <a:latin typeface="+mn-lt"/>
              </a:rPr>
              <a:t>y</a:t>
            </a:r>
            <a:r>
              <a:rPr lang="en-US" baseline="45000" dirty="0">
                <a:latin typeface="+mn-lt"/>
              </a:rPr>
              <a:t>3</a:t>
            </a:r>
            <a:r>
              <a:rPr lang="es-ES" i="1" dirty="0">
                <a:latin typeface="+mn-lt"/>
              </a:rPr>
              <a:t> </a:t>
            </a:r>
            <a:r>
              <a:rPr lang="es-ES" dirty="0">
                <a:latin typeface="+mn-lt"/>
              </a:rPr>
              <a:t>+ 2 		</a:t>
            </a:r>
          </a:p>
          <a:p>
            <a:r>
              <a:rPr lang="es-ES" dirty="0">
                <a:latin typeface="+mn-lt"/>
              </a:rPr>
              <a:t>	</a:t>
            </a:r>
            <a:r>
              <a:rPr lang="es-ES" dirty="0" err="1">
                <a:solidFill>
                  <a:srgbClr val="0B3081"/>
                </a:solidFill>
              </a:rPr>
              <a:t>Two</a:t>
            </a:r>
            <a:r>
              <a:rPr lang="es-ES" dirty="0">
                <a:solidFill>
                  <a:srgbClr val="0B3081"/>
                </a:solidFill>
              </a:rPr>
              <a:t> variables, </a:t>
            </a:r>
            <a:r>
              <a:rPr lang="es-ES" dirty="0" err="1">
                <a:solidFill>
                  <a:srgbClr val="0B3081"/>
                </a:solidFill>
              </a:rPr>
              <a:t>degree</a:t>
            </a:r>
            <a:r>
              <a:rPr lang="es-ES" dirty="0">
                <a:solidFill>
                  <a:srgbClr val="0B3081"/>
                </a:solidFill>
              </a:rPr>
              <a:t> </a:t>
            </a:r>
            <a:r>
              <a:rPr lang="es-ES" dirty="0" err="1">
                <a:solidFill>
                  <a:srgbClr val="0B3081"/>
                </a:solidFill>
              </a:rPr>
              <a:t>is</a:t>
            </a:r>
            <a:r>
              <a:rPr lang="es-ES" dirty="0">
                <a:solidFill>
                  <a:srgbClr val="0B3081"/>
                </a:solidFill>
              </a:rPr>
              <a:t> </a:t>
            </a:r>
            <a:r>
              <a:rPr lang="es-ES" dirty="0">
                <a:solidFill>
                  <a:srgbClr val="0B3081"/>
                </a:solidFill>
                <a:latin typeface="+mn-lt"/>
              </a:rPr>
              <a:t>4</a:t>
            </a:r>
          </a:p>
          <a:p>
            <a:r>
              <a:rPr lang="es-ES" i="1" dirty="0">
                <a:latin typeface="+mn-lt"/>
              </a:rPr>
              <a:t>y</a:t>
            </a:r>
            <a:r>
              <a:rPr lang="en-US" baseline="45000" dirty="0">
                <a:latin typeface="+mn-lt"/>
              </a:rPr>
              <a:t>3</a:t>
            </a:r>
            <a:r>
              <a:rPr lang="es-ES" dirty="0">
                <a:latin typeface="+mn-lt"/>
              </a:rPr>
              <a:t> – </a:t>
            </a:r>
            <a:r>
              <a:rPr lang="es-ES" i="1" dirty="0">
                <a:latin typeface="+mn-lt"/>
                <a:sym typeface="Symbol" panose="05050102010706020507" pitchFamily="18" charset="2"/>
              </a:rPr>
              <a:t></a:t>
            </a:r>
            <a:r>
              <a:rPr lang="es-E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			</a:t>
            </a:r>
          </a:p>
          <a:p>
            <a:r>
              <a:rPr lang="en-US" baseline="45000" dirty="0">
                <a:solidFill>
                  <a:srgbClr val="0B3081"/>
                </a:solidFill>
                <a:latin typeface="+mn-lt"/>
              </a:rPr>
              <a:t>	</a:t>
            </a:r>
            <a:r>
              <a:rPr lang="es-ES" dirty="0" err="1">
                <a:solidFill>
                  <a:srgbClr val="0B3081"/>
                </a:solidFill>
              </a:rPr>
              <a:t>Two</a:t>
            </a:r>
            <a:r>
              <a:rPr lang="es-ES" dirty="0">
                <a:solidFill>
                  <a:srgbClr val="0B3081"/>
                </a:solidFill>
              </a:rPr>
              <a:t> variables, </a:t>
            </a:r>
            <a:r>
              <a:rPr lang="es-ES" dirty="0" err="1">
                <a:solidFill>
                  <a:srgbClr val="0B3081"/>
                </a:solidFill>
              </a:rPr>
              <a:t>degree</a:t>
            </a:r>
            <a:r>
              <a:rPr lang="es-ES" dirty="0">
                <a:solidFill>
                  <a:srgbClr val="0B3081"/>
                </a:solidFill>
              </a:rPr>
              <a:t> </a:t>
            </a:r>
            <a:r>
              <a:rPr lang="es-ES" dirty="0" err="1">
                <a:solidFill>
                  <a:srgbClr val="0B3081"/>
                </a:solidFill>
              </a:rPr>
              <a:t>is</a:t>
            </a:r>
            <a:r>
              <a:rPr lang="es-ES" dirty="0">
                <a:solidFill>
                  <a:srgbClr val="0B3081"/>
                </a:solidFill>
              </a:rPr>
              <a:t> </a:t>
            </a:r>
            <a:r>
              <a:rPr lang="es-ES" dirty="0">
                <a:solidFill>
                  <a:srgbClr val="0B3081"/>
                </a:solidFill>
                <a:latin typeface="+mn-lt"/>
              </a:rPr>
              <a:t>3</a:t>
            </a:r>
          </a:p>
          <a:p>
            <a:r>
              <a:rPr lang="es-ES" i="1" dirty="0">
                <a:latin typeface="+mn-lt"/>
              </a:rPr>
              <a:t>x</a:t>
            </a:r>
            <a:r>
              <a:rPr lang="es-ES" baseline="45000" dirty="0">
                <a:latin typeface="+mn-lt"/>
              </a:rPr>
              <a:t>4</a:t>
            </a:r>
            <a:r>
              <a:rPr lang="es-ES" dirty="0">
                <a:latin typeface="+mn-lt"/>
              </a:rPr>
              <a:t> – 2</a:t>
            </a:r>
            <a:r>
              <a:rPr lang="es-E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i="1" dirty="0">
                <a:latin typeface="+mn-lt"/>
              </a:rPr>
              <a:t>y + </a:t>
            </a:r>
            <a:r>
              <a:rPr lang="en-US" dirty="0">
                <a:latin typeface="+mn-lt"/>
              </a:rPr>
              <a:t>5</a:t>
            </a:r>
            <a:r>
              <a:rPr lang="en-US" i="1" dirty="0">
                <a:latin typeface="+mn-lt"/>
              </a:rPr>
              <a:t>xy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+ 3</a:t>
            </a:r>
            <a:r>
              <a:rPr lang="en-US" i="1" dirty="0">
                <a:latin typeface="+mn-lt"/>
              </a:rPr>
              <a:t>y</a:t>
            </a:r>
            <a:r>
              <a:rPr lang="es-ES" baseline="45000" dirty="0">
                <a:latin typeface="+mn-lt"/>
              </a:rPr>
              <a:t>4</a:t>
            </a:r>
          </a:p>
          <a:p>
            <a:r>
              <a:rPr lang="es-ES" dirty="0">
                <a:solidFill>
                  <a:srgbClr val="0B3081"/>
                </a:solidFill>
              </a:rPr>
              <a:t>	</a:t>
            </a:r>
            <a:r>
              <a:rPr lang="es-ES" dirty="0" err="1">
                <a:solidFill>
                  <a:srgbClr val="0B3081"/>
                </a:solidFill>
              </a:rPr>
              <a:t>Two</a:t>
            </a:r>
            <a:r>
              <a:rPr lang="es-ES" dirty="0">
                <a:solidFill>
                  <a:srgbClr val="0B3081"/>
                </a:solidFill>
              </a:rPr>
              <a:t> variables, </a:t>
            </a:r>
            <a:r>
              <a:rPr lang="es-ES" dirty="0" err="1">
                <a:solidFill>
                  <a:srgbClr val="0B3081"/>
                </a:solidFill>
              </a:rPr>
              <a:t>degree</a:t>
            </a:r>
            <a:r>
              <a:rPr lang="es-ES" dirty="0">
                <a:solidFill>
                  <a:srgbClr val="0B3081"/>
                </a:solidFill>
              </a:rPr>
              <a:t> </a:t>
            </a:r>
            <a:r>
              <a:rPr lang="es-ES" dirty="0" err="1">
                <a:solidFill>
                  <a:srgbClr val="0B3081"/>
                </a:solidFill>
              </a:rPr>
              <a:t>is</a:t>
            </a:r>
            <a:r>
              <a:rPr lang="es-ES" dirty="0">
                <a:solidFill>
                  <a:srgbClr val="0B3081"/>
                </a:solidFill>
              </a:rPr>
              <a:t> 4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3309731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A0D1C-67AF-4C3B-B417-576271905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16: </a:t>
            </a:r>
            <a:r>
              <a:rPr lang="en-US" dirty="0"/>
              <a:t>Using a Special Product Formula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ECC1D-9347-458A-822F-477421170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multiply </a:t>
            </a:r>
            <a:r>
              <a:rPr lang="en-US" dirty="0">
                <a:latin typeface="+mn-lt"/>
              </a:rPr>
              <a:t>(3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y</a:t>
            </a:r>
            <a:r>
              <a:rPr lang="en-US" dirty="0">
                <a:latin typeface="+mn-lt"/>
              </a:rPr>
              <a:t>)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/>
              <a:t>, use the Squares of Binomials formula with </a:t>
            </a:r>
            <a:r>
              <a:rPr lang="en-US" dirty="0">
                <a:latin typeface="+mn-lt"/>
              </a:rPr>
              <a:t>3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 instead of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 and with </a:t>
            </a:r>
            <a:r>
              <a:rPr lang="en-US" i="1" dirty="0">
                <a:latin typeface="+mn-lt"/>
              </a:rPr>
              <a:t>y</a:t>
            </a:r>
            <a:r>
              <a:rPr lang="en-US" dirty="0"/>
              <a:t> instead of </a:t>
            </a:r>
            <a:r>
              <a:rPr lang="en-US" i="1" dirty="0">
                <a:latin typeface="+mn-lt"/>
              </a:rPr>
              <a:t>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>
                <a:latin typeface="+mn-lt"/>
              </a:rPr>
              <a:t>(3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y</a:t>
            </a:r>
            <a:r>
              <a:rPr lang="en-US" dirty="0">
                <a:latin typeface="+mn-lt"/>
              </a:rPr>
              <a:t>)</a:t>
            </a:r>
            <a:r>
              <a:rPr lang="en-US" baseline="45000" dirty="0">
                <a:latin typeface="+mn-lt"/>
              </a:rPr>
              <a:t>2 </a:t>
            </a:r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	= (3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)</a:t>
            </a:r>
            <a:r>
              <a:rPr lang="en-US" baseline="45000" dirty="0">
                <a:latin typeface="+mn-lt"/>
              </a:rPr>
              <a:t>2 </a:t>
            </a:r>
            <a:r>
              <a:rPr lang="en-US" dirty="0">
                <a:latin typeface="+mn-lt"/>
              </a:rPr>
              <a:t>– 2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y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⋅3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y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</a:t>
            </a:r>
          </a:p>
          <a:p>
            <a:r>
              <a:rPr lang="en-US" dirty="0">
                <a:latin typeface="+mn-lt"/>
              </a:rPr>
              <a:t>	= 9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 </a:t>
            </a:r>
            <a:r>
              <a:rPr lang="en-US" dirty="0">
                <a:latin typeface="+mn-lt"/>
              </a:rPr>
              <a:t>– 6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xy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+ 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y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</a:t>
            </a:r>
          </a:p>
          <a:p>
            <a:endParaRPr lang="en-US" dirty="0"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5209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Monomial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419100" y="1339259"/>
            <a:ext cx="8382000" cy="4335983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Monomial</a:t>
            </a:r>
          </a:p>
          <a:p>
            <a:r>
              <a:rPr lang="en-US" dirty="0">
                <a:latin typeface="+mj-lt"/>
              </a:rPr>
              <a:t>A </a:t>
            </a:r>
            <a:r>
              <a:rPr lang="en-US" b="1" dirty="0">
                <a:latin typeface="+mj-lt"/>
              </a:rPr>
              <a:t>monomial </a:t>
            </a:r>
            <a:r>
              <a:rPr lang="en-US" dirty="0">
                <a:latin typeface="+mj-lt"/>
              </a:rPr>
              <a:t>in one variable is the product of a constant and a variable raised to a nonnegative integer power. A monomial is of the form</a:t>
            </a:r>
          </a:p>
          <a:p>
            <a:pPr algn="ctr"/>
            <a:r>
              <a:rPr lang="en-US" i="1" dirty="0" err="1"/>
              <a:t>ax</a:t>
            </a:r>
            <a:r>
              <a:rPr lang="en-US" i="1" baseline="45000" dirty="0" err="1"/>
              <a:t>k</a:t>
            </a:r>
            <a:endParaRPr lang="en-US" i="1" baseline="45000" dirty="0"/>
          </a:p>
          <a:p>
            <a:r>
              <a:rPr lang="en-US" dirty="0">
                <a:latin typeface="+mj-lt"/>
              </a:rPr>
              <a:t>where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>
                <a:latin typeface="+mj-lt"/>
              </a:rPr>
              <a:t>is a constant</a:t>
            </a:r>
            <a:r>
              <a:rPr lang="en-US" dirty="0"/>
              <a:t>, </a:t>
            </a:r>
            <a:r>
              <a:rPr lang="en-US" i="1" dirty="0"/>
              <a:t>x </a:t>
            </a:r>
            <a:r>
              <a:rPr lang="en-US" dirty="0">
                <a:latin typeface="+mj-lt"/>
              </a:rPr>
              <a:t>is a variable, and </a:t>
            </a:r>
            <a:r>
              <a:rPr lang="en-US" i="1" dirty="0"/>
              <a:t>k </a:t>
            </a:r>
            <a:r>
              <a:rPr lang="en-US" dirty="0"/>
              <a:t>≥ 0 </a:t>
            </a:r>
            <a:r>
              <a:rPr lang="en-US" dirty="0">
                <a:latin typeface="+mj-lt"/>
              </a:rPr>
              <a:t>is an integer. The constant </a:t>
            </a:r>
            <a:r>
              <a:rPr lang="en-US" i="1" dirty="0"/>
              <a:t>a </a:t>
            </a:r>
            <a:r>
              <a:rPr lang="en-US" dirty="0">
                <a:latin typeface="+mj-lt"/>
              </a:rPr>
              <a:t>is called the </a:t>
            </a:r>
            <a:r>
              <a:rPr lang="en-US" b="1" dirty="0">
                <a:latin typeface="+mj-lt"/>
              </a:rPr>
              <a:t>coefficient </a:t>
            </a:r>
            <a:r>
              <a:rPr lang="en-US" dirty="0">
                <a:latin typeface="+mj-lt"/>
              </a:rPr>
              <a:t>of the monomial. If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/>
              <a:t>≠ 0, </a:t>
            </a:r>
            <a:r>
              <a:rPr lang="en-US" dirty="0">
                <a:latin typeface="+mj-lt"/>
              </a:rPr>
              <a:t>then</a:t>
            </a:r>
            <a:r>
              <a:rPr lang="en-US" dirty="0"/>
              <a:t> </a:t>
            </a:r>
            <a:r>
              <a:rPr lang="en-US" i="1" dirty="0"/>
              <a:t>k </a:t>
            </a:r>
            <a:r>
              <a:rPr lang="en-US" dirty="0">
                <a:latin typeface="+mj-lt"/>
              </a:rPr>
              <a:t>is called the </a:t>
            </a:r>
            <a:r>
              <a:rPr lang="en-US" b="1" dirty="0">
                <a:latin typeface="+mj-lt"/>
              </a:rPr>
              <a:t>degree </a:t>
            </a:r>
            <a:r>
              <a:rPr lang="en-US" dirty="0">
                <a:latin typeface="+mj-lt"/>
              </a:rPr>
              <a:t>of the monomial.</a:t>
            </a:r>
            <a:endParaRPr lang="en-US" baseline="45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6603011"/>
      </p:ext>
    </p:extLst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ECB78-0BBC-4A23-9C1E-2056FBE2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Examples of Monomials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E175-B1C0-4AFE-85C2-E61FB584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Monomial		Coefficient	Degree</a:t>
            </a:r>
          </a:p>
          <a:p>
            <a:r>
              <a:rPr lang="en-US" dirty="0">
                <a:latin typeface="+mn-lt"/>
              </a:rPr>
              <a:t>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			4			3</a:t>
            </a:r>
          </a:p>
          <a:p>
            <a:r>
              <a:rPr lang="en-US" dirty="0">
                <a:latin typeface="+mn-lt"/>
              </a:rPr>
              <a:t>5			5			0</a:t>
            </a:r>
          </a:p>
          <a:p>
            <a:r>
              <a:rPr lang="en-US" dirty="0">
                <a:latin typeface="+mn-lt"/>
              </a:rPr>
              <a:t>–3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			–3			2</a:t>
            </a:r>
          </a:p>
          <a:p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7</a:t>
            </a:r>
            <a:r>
              <a:rPr lang="en-US" dirty="0">
                <a:latin typeface="+mn-lt"/>
              </a:rPr>
              <a:t>			1			7</a:t>
            </a:r>
          </a:p>
          <a:p>
            <a:r>
              <a:rPr lang="en-US" dirty="0">
                <a:latin typeface="+mn-lt"/>
              </a:rPr>
              <a:t>						5</a:t>
            </a:r>
          </a:p>
          <a:p>
            <a:endParaRPr lang="en-US" dirty="0">
              <a:latin typeface="+mn-lt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A5BD77B-69E6-4FF9-B488-300832FEBF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254248"/>
              </p:ext>
            </p:extLst>
          </p:nvPr>
        </p:nvGraphicFramePr>
        <p:xfrm>
          <a:off x="396519" y="4005263"/>
          <a:ext cx="952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84" name="Equation" r:id="rId3" imgW="952200" imgH="444240" progId="Equation.DSMT4">
                  <p:embed/>
                </p:oleObj>
              </mc:Choice>
              <mc:Fallback>
                <p:oleObj name="Equation" r:id="rId3" imgW="9522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6519" y="4005263"/>
                        <a:ext cx="9525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0E07F5F-85F5-40B5-84D5-17F4F62900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138110"/>
              </p:ext>
            </p:extLst>
          </p:nvPr>
        </p:nvGraphicFramePr>
        <p:xfrm>
          <a:off x="3137728" y="4005263"/>
          <a:ext cx="685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85" name="Equation" r:id="rId5" imgW="685800" imgH="444240" progId="Equation.DSMT4">
                  <p:embed/>
                </p:oleObj>
              </mc:Choice>
              <mc:Fallback>
                <p:oleObj name="Equation" r:id="rId5" imgW="685800" imgH="4442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8A5BD77B-69E6-4FF9-B488-300832FEBF3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37728" y="4005263"/>
                        <a:ext cx="6858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756858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F8E0-A350-442F-8223-816CE199C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2:</a:t>
            </a:r>
            <a:r>
              <a:rPr lang="en-US" dirty="0"/>
              <a:t> Examples of Expressions that are Not Monomials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F5CB3-2BC9-4167-9B50-874D5FDAF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a)         is not a monomial, since the exponent of </a:t>
            </a:r>
          </a:p>
          <a:p>
            <a:pPr lvl="1"/>
            <a:r>
              <a:rPr lang="en-US" dirty="0"/>
              <a:t>the variable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 is    , and     is not a nonnegative integer.</a:t>
            </a:r>
          </a:p>
          <a:p>
            <a:pPr lvl="1"/>
            <a:endParaRPr lang="en-US" dirty="0"/>
          </a:p>
          <a:p>
            <a:pPr marL="517525" indent="-517525"/>
            <a:r>
              <a:rPr lang="en-US" dirty="0"/>
              <a:t>b)  </a:t>
            </a:r>
            <a:r>
              <a:rPr lang="en-US" dirty="0">
                <a:latin typeface="+mn-lt"/>
              </a:rPr>
              <a:t>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–2</a:t>
            </a:r>
            <a:r>
              <a:rPr lang="en-US" baseline="45000" dirty="0"/>
              <a:t> </a:t>
            </a:r>
            <a:r>
              <a:rPr lang="en-US" dirty="0"/>
              <a:t>is not a monomial, since the exponent of the </a:t>
            </a:r>
            <a:br>
              <a:rPr lang="en-US" dirty="0"/>
            </a:br>
            <a:r>
              <a:rPr lang="en-US" dirty="0"/>
              <a:t>variable </a:t>
            </a:r>
            <a:r>
              <a:rPr lang="en-US" i="1" dirty="0">
                <a:latin typeface="+mn-lt"/>
              </a:rPr>
              <a:t>x</a:t>
            </a:r>
            <a:r>
              <a:rPr lang="en-US" dirty="0"/>
              <a:t> is </a:t>
            </a:r>
            <a:r>
              <a:rPr lang="en-US" dirty="0">
                <a:latin typeface="+mn-lt"/>
              </a:rPr>
              <a:t>–2</a:t>
            </a:r>
            <a:r>
              <a:rPr lang="en-US" dirty="0"/>
              <a:t>, and </a:t>
            </a:r>
            <a:r>
              <a:rPr lang="en-US" dirty="0">
                <a:latin typeface="+mn-lt"/>
              </a:rPr>
              <a:t>–2</a:t>
            </a:r>
            <a:r>
              <a:rPr lang="en-US" dirty="0"/>
              <a:t> is not a nonnegative integer. </a:t>
            </a:r>
            <a:endParaRPr lang="en-US" dirty="0">
              <a:latin typeface="+mn-lt"/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071A422B-C027-4018-A774-BA4E045C57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4284011"/>
              </p:ext>
            </p:extLst>
          </p:nvPr>
        </p:nvGraphicFramePr>
        <p:xfrm>
          <a:off x="913020" y="1487556"/>
          <a:ext cx="698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005" name="Equation" r:id="rId3" imgW="698400" imgH="380880" progId="Equation.DSMT4">
                  <p:embed/>
                </p:oleObj>
              </mc:Choice>
              <mc:Fallback>
                <p:oleObj name="Equation" r:id="rId3" imgW="6984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3020" y="1487556"/>
                        <a:ext cx="6985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2836D4E1-FD8B-4035-94C5-F1DDD7A76E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388108"/>
              </p:ext>
            </p:extLst>
          </p:nvPr>
        </p:nvGraphicFramePr>
        <p:xfrm>
          <a:off x="3454677" y="1828800"/>
          <a:ext cx="2667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006" name="Equation" r:id="rId5" imgW="266400" imgH="774360" progId="Equation.DSMT4">
                  <p:embed/>
                </p:oleObj>
              </mc:Choice>
              <mc:Fallback>
                <p:oleObj name="Equation" r:id="rId5" imgW="26640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54677" y="1828800"/>
                        <a:ext cx="2667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5141B3B4-CBBF-4A1B-87F5-C6D2499FEF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405403"/>
              </p:ext>
            </p:extLst>
          </p:nvPr>
        </p:nvGraphicFramePr>
        <p:xfrm>
          <a:off x="4609964" y="1828800"/>
          <a:ext cx="2667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007" name="Equation" r:id="rId7" imgW="266400" imgH="774360" progId="Equation.DSMT4">
                  <p:embed/>
                </p:oleObj>
              </mc:Choice>
              <mc:Fallback>
                <p:oleObj name="Equation" r:id="rId7" imgW="266400" imgH="77436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2836D4E1-FD8B-4035-94C5-F1DDD7A76E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09964" y="1828800"/>
                        <a:ext cx="2667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388010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Polynomial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419100" y="1339259"/>
            <a:ext cx="8382000" cy="4718641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Polynomial</a:t>
            </a:r>
          </a:p>
          <a:p>
            <a:r>
              <a:rPr lang="en-US" dirty="0">
                <a:latin typeface="+mj-lt"/>
              </a:rPr>
              <a:t>A </a:t>
            </a:r>
            <a:r>
              <a:rPr lang="en-US" b="1" dirty="0">
                <a:latin typeface="+mj-lt"/>
              </a:rPr>
              <a:t>polynomial </a:t>
            </a:r>
            <a:r>
              <a:rPr lang="en-US" dirty="0">
                <a:latin typeface="+mj-lt"/>
              </a:rPr>
              <a:t>in one variable is an algebraic expression of the form</a:t>
            </a:r>
          </a:p>
          <a:p>
            <a:pPr algn="ctr"/>
            <a:r>
              <a:rPr lang="en-US" i="1" dirty="0" err="1"/>
              <a:t>a</a:t>
            </a:r>
            <a:r>
              <a:rPr lang="en-US" i="1" baseline="-25000" dirty="0" err="1"/>
              <a:t>n</a:t>
            </a:r>
            <a:r>
              <a:rPr lang="en-US" i="1" dirty="0" err="1"/>
              <a:t>x</a:t>
            </a:r>
            <a:r>
              <a:rPr lang="en-US" i="1" baseline="45000" dirty="0" err="1"/>
              <a:t>n</a:t>
            </a:r>
            <a:r>
              <a:rPr lang="en-US" i="1" dirty="0"/>
              <a:t> </a:t>
            </a:r>
            <a:r>
              <a:rPr lang="en-US" dirty="0"/>
              <a:t>+ </a:t>
            </a:r>
            <a:r>
              <a:rPr lang="en-US" i="1" dirty="0"/>
              <a:t>a</a:t>
            </a:r>
            <a:r>
              <a:rPr lang="en-US" i="1" baseline="-25000" dirty="0"/>
              <a:t>n </a:t>
            </a:r>
            <a:r>
              <a:rPr lang="en-US" baseline="-25000" dirty="0"/>
              <a:t>– 1</a:t>
            </a:r>
            <a:r>
              <a:rPr lang="en-US" i="1" dirty="0"/>
              <a:t>x</a:t>
            </a:r>
            <a:r>
              <a:rPr lang="en-US" i="1" baseline="45000" dirty="0"/>
              <a:t>n </a:t>
            </a:r>
            <a:r>
              <a:rPr lang="en-US" baseline="45000" dirty="0"/>
              <a:t>– 1</a:t>
            </a:r>
            <a:r>
              <a:rPr lang="en-US" i="1" baseline="45000" dirty="0"/>
              <a:t> </a:t>
            </a:r>
            <a:r>
              <a:rPr lang="en-US" dirty="0"/>
              <a:t>+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⋅⋅⋅ </a:t>
            </a:r>
            <a:r>
              <a:rPr lang="en-US" dirty="0"/>
              <a:t>+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i="1" dirty="0"/>
              <a:t>x</a:t>
            </a:r>
            <a:r>
              <a:rPr lang="en-US" i="1" baseline="45000" dirty="0"/>
              <a:t> </a:t>
            </a:r>
            <a:r>
              <a:rPr lang="en-US" dirty="0"/>
              <a:t>+ </a:t>
            </a:r>
            <a:r>
              <a:rPr lang="en-US" i="1" dirty="0"/>
              <a:t>a</a:t>
            </a:r>
            <a:r>
              <a:rPr lang="en-US" baseline="-25000" dirty="0"/>
              <a:t>0</a:t>
            </a:r>
            <a:endParaRPr lang="en-US" baseline="45000" dirty="0"/>
          </a:p>
          <a:p>
            <a:r>
              <a:rPr lang="en-US" dirty="0">
                <a:latin typeface="+mj-lt"/>
              </a:rPr>
              <a:t>where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i="1" baseline="-25000" dirty="0"/>
              <a:t>n </a:t>
            </a:r>
            <a:r>
              <a:rPr lang="en-US" baseline="-25000" dirty="0"/>
              <a:t>– 1</a:t>
            </a:r>
            <a:r>
              <a:rPr lang="en-US" dirty="0"/>
              <a:t>, … ,</a:t>
            </a:r>
            <a:r>
              <a:rPr lang="en-US" i="1" dirty="0"/>
              <a:t> a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baseline="-25000" dirty="0"/>
              <a:t>0 </a:t>
            </a:r>
            <a:r>
              <a:rPr lang="en-US" dirty="0">
                <a:latin typeface="+mj-lt"/>
              </a:rPr>
              <a:t>are constants</a:t>
            </a:r>
            <a:r>
              <a:rPr lang="en-US" dirty="0"/>
              <a:t>, </a:t>
            </a:r>
            <a:r>
              <a:rPr lang="en-US" dirty="0">
                <a:latin typeface="+mj-lt"/>
              </a:rPr>
              <a:t>called the </a:t>
            </a:r>
            <a:r>
              <a:rPr lang="en-US" b="1" dirty="0">
                <a:latin typeface="+mj-lt"/>
              </a:rPr>
              <a:t>coefficients </a:t>
            </a:r>
            <a:r>
              <a:rPr lang="en-US" dirty="0">
                <a:latin typeface="+mj-lt"/>
              </a:rPr>
              <a:t>of the polynomial, </a:t>
            </a:r>
            <a:r>
              <a:rPr lang="en-US" i="1" dirty="0"/>
              <a:t>n </a:t>
            </a:r>
            <a:r>
              <a:rPr lang="en-US" dirty="0"/>
              <a:t>≥ 0 </a:t>
            </a:r>
            <a:r>
              <a:rPr lang="en-US" dirty="0">
                <a:latin typeface="+mj-lt"/>
              </a:rPr>
              <a:t>is an integer, and </a:t>
            </a:r>
            <a:r>
              <a:rPr lang="en-US" i="1" dirty="0"/>
              <a:t>x </a:t>
            </a:r>
            <a:r>
              <a:rPr lang="en-US" dirty="0">
                <a:latin typeface="+mj-lt"/>
              </a:rPr>
              <a:t>is a variable. If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i="1" dirty="0"/>
              <a:t> </a:t>
            </a:r>
            <a:r>
              <a:rPr lang="en-US" dirty="0"/>
              <a:t>≠ 0, </a:t>
            </a:r>
            <a:r>
              <a:rPr lang="en-US" dirty="0">
                <a:latin typeface="+mj-lt"/>
              </a:rPr>
              <a:t>it is called the </a:t>
            </a:r>
            <a:r>
              <a:rPr lang="en-US" b="1" dirty="0">
                <a:latin typeface="+mj-lt"/>
              </a:rPr>
              <a:t>leading coefficient</a:t>
            </a:r>
            <a:r>
              <a:rPr lang="en-US" dirty="0">
                <a:latin typeface="+mj-lt"/>
              </a:rPr>
              <a:t>, </a:t>
            </a:r>
            <a:r>
              <a:rPr lang="en-US" i="1" dirty="0" err="1"/>
              <a:t>a</a:t>
            </a:r>
            <a:r>
              <a:rPr lang="en-US" i="1" baseline="-25000" dirty="0" err="1"/>
              <a:t>n</a:t>
            </a:r>
            <a:r>
              <a:rPr lang="en-US" i="1" dirty="0" err="1"/>
              <a:t>x</a:t>
            </a:r>
            <a:r>
              <a:rPr lang="en-US" i="1" baseline="45000" dirty="0" err="1"/>
              <a:t>n</a:t>
            </a:r>
            <a:r>
              <a:rPr lang="en-US" i="1" dirty="0"/>
              <a:t> </a:t>
            </a:r>
            <a:r>
              <a:rPr lang="en-US" dirty="0">
                <a:latin typeface="+mj-lt"/>
              </a:rPr>
              <a:t>is called the </a:t>
            </a:r>
            <a:r>
              <a:rPr lang="en-US" b="1" dirty="0">
                <a:latin typeface="+mj-lt"/>
              </a:rPr>
              <a:t>leading term</a:t>
            </a:r>
            <a:r>
              <a:rPr lang="en-US" dirty="0">
                <a:latin typeface="+mj-lt"/>
              </a:rPr>
              <a:t>, and</a:t>
            </a:r>
            <a:r>
              <a:rPr lang="en-US" dirty="0"/>
              <a:t> </a:t>
            </a:r>
            <a:r>
              <a:rPr lang="en-US" i="1" dirty="0"/>
              <a:t>n </a:t>
            </a:r>
            <a:r>
              <a:rPr lang="en-US" dirty="0">
                <a:latin typeface="+mj-lt"/>
              </a:rPr>
              <a:t>is the </a:t>
            </a:r>
            <a:r>
              <a:rPr lang="en-US" b="1" dirty="0">
                <a:latin typeface="+mj-lt"/>
              </a:rPr>
              <a:t>degree </a:t>
            </a:r>
            <a:r>
              <a:rPr lang="en-US" dirty="0">
                <a:latin typeface="+mj-lt"/>
              </a:rPr>
              <a:t>of the polynomial. </a:t>
            </a:r>
            <a:endParaRPr lang="en-US" baseline="45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6499347"/>
      </p:ext>
    </p:extLst>
  </p:cSld>
  <p:clrMapOvr>
    <a:masterClrMapping/>
  </p:clrMapOvr>
  <p:transition>
    <p:pull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ECB78-0BBC-4A23-9C1E-2056FBE2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3: </a:t>
            </a:r>
            <a:r>
              <a:rPr lang="en-US" dirty="0"/>
              <a:t>Examples of Polynomials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E175-B1C0-4AFE-85C2-E61FB5849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r>
              <a:rPr lang="en-US" b="1" dirty="0"/>
              <a:t>Polynomial		   Coefficient	Degree</a:t>
            </a:r>
          </a:p>
          <a:p>
            <a:r>
              <a:rPr lang="en-US" dirty="0">
                <a:latin typeface="+mn-lt"/>
              </a:rPr>
              <a:t>–6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4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+ 1		   –6, 3, –4, 1	3</a:t>
            </a:r>
          </a:p>
          <a:p>
            <a:r>
              <a:rPr lang="en-US" dirty="0">
                <a:latin typeface="+mn-lt"/>
              </a:rPr>
              <a:t>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– 3</a:t>
            </a:r>
            <a:r>
              <a:rPr lang="en-US" i="1" dirty="0">
                <a:latin typeface="+mn-lt"/>
              </a:rPr>
              <a:t> = </a:t>
            </a:r>
            <a:r>
              <a:rPr lang="en-US" dirty="0">
                <a:latin typeface="+mn-lt"/>
              </a:rPr>
              <a:t>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+ 0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</a:t>
            </a:r>
            <a:r>
              <a:rPr lang="en-US" i="1" dirty="0">
                <a:latin typeface="+mn-lt"/>
                <a:ea typeface="Cambria Math" panose="02040503050406030204" pitchFamily="18" charset="0"/>
              </a:rPr>
              <a:t>x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 </a:t>
            </a:r>
            <a:r>
              <a:rPr lang="en-US" dirty="0">
                <a:latin typeface="+mn-lt"/>
              </a:rPr>
              <a:t>– 3</a:t>
            </a:r>
            <a:r>
              <a:rPr lang="en-US" i="1" dirty="0">
                <a:latin typeface="+mn-lt"/>
              </a:rPr>
              <a:t> </a:t>
            </a:r>
            <a:r>
              <a:rPr lang="en-US" dirty="0">
                <a:latin typeface="+mn-lt"/>
              </a:rPr>
              <a:t>	   4, 0, –3		2</a:t>
            </a:r>
          </a:p>
          <a:p>
            <a:r>
              <a:rPr lang="en-US" dirty="0">
                <a:latin typeface="+mn-lt"/>
              </a:rPr>
              <a:t>9 –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 </a:t>
            </a:r>
            <a:r>
              <a:rPr lang="en-US" dirty="0">
                <a:latin typeface="+mn-lt"/>
              </a:rPr>
              <a:t>= 1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 </a:t>
            </a:r>
            <a:r>
              <a:rPr lang="en-US" dirty="0">
                <a:latin typeface="+mn-lt"/>
              </a:rPr>
              <a:t>– 2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+ 9	   1, –2, 9 		2</a:t>
            </a:r>
          </a:p>
          <a:p>
            <a:r>
              <a:rPr lang="en-US" dirty="0">
                <a:latin typeface="+mn-lt"/>
              </a:rPr>
              <a:t>							1</a:t>
            </a:r>
          </a:p>
          <a:p>
            <a:r>
              <a:rPr lang="en-US" dirty="0">
                <a:latin typeface="+mn-lt"/>
              </a:rPr>
              <a:t>4 = 4</a:t>
            </a:r>
            <a:r>
              <a:rPr lang="en-US" dirty="0">
                <a:latin typeface="+mn-lt"/>
                <a:ea typeface="Cambria Math" panose="02040503050406030204" pitchFamily="18" charset="0"/>
              </a:rPr>
              <a:t>⋅1 = 4⋅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0</a:t>
            </a:r>
            <a:r>
              <a:rPr lang="en-US" dirty="0">
                <a:latin typeface="+mn-lt"/>
              </a:rPr>
              <a:t> 		   4			0</a:t>
            </a:r>
          </a:p>
          <a:p>
            <a:r>
              <a:rPr lang="en-US" dirty="0">
                <a:latin typeface="+mn-lt"/>
              </a:rPr>
              <a:t>0				   0			</a:t>
            </a:r>
            <a:r>
              <a:rPr lang="en-US" dirty="0"/>
              <a:t>No degree</a:t>
            </a:r>
          </a:p>
          <a:p>
            <a:endParaRPr lang="en-US" dirty="0">
              <a:latin typeface="+mn-lt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A5BD77B-69E6-4FF9-B488-300832FEBF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159908"/>
              </p:ext>
            </p:extLst>
          </p:nvPr>
        </p:nvGraphicFramePr>
        <p:xfrm>
          <a:off x="419100" y="3506395"/>
          <a:ext cx="2717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14" name="Equation" r:id="rId3" imgW="2717640" imgH="444240" progId="Equation.DSMT4">
                  <p:embed/>
                </p:oleObj>
              </mc:Choice>
              <mc:Fallback>
                <p:oleObj name="Equation" r:id="rId3" imgW="2717640" imgH="4442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8A5BD77B-69E6-4FF9-B488-300832FEBF3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9100" y="3506395"/>
                        <a:ext cx="27178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EC57D01-58AC-4E03-B187-F146AFA086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351921"/>
              </p:ext>
            </p:extLst>
          </p:nvPr>
        </p:nvGraphicFramePr>
        <p:xfrm>
          <a:off x="4367765" y="3513573"/>
          <a:ext cx="7366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15" name="Equation" r:id="rId5" imgW="736560" imgH="469800" progId="Equation.DSMT4">
                  <p:embed/>
                </p:oleObj>
              </mc:Choice>
              <mc:Fallback>
                <p:oleObj name="Equation" r:id="rId5" imgW="736560" imgH="469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8A5BD77B-69E6-4FF9-B488-300832FEBF3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67765" y="3513573"/>
                        <a:ext cx="7366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68400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6ACED-CCE9-42CE-8EA3-46BFC1755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4: </a:t>
            </a:r>
            <a:r>
              <a:rPr lang="en-US" dirty="0"/>
              <a:t>Adding Polynomials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F2413-C4EF-4005-85D7-5903463E5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sum of the polynomials:</a:t>
            </a:r>
          </a:p>
          <a:p>
            <a:pPr algn="ctr"/>
            <a:r>
              <a:rPr lang="en-US" dirty="0">
                <a:latin typeface="+mn-lt"/>
              </a:rPr>
              <a:t>7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+ 5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1   </a:t>
            </a:r>
            <a:r>
              <a:rPr lang="en-US" dirty="0"/>
              <a:t>and   </a:t>
            </a:r>
            <a:r>
              <a:rPr lang="en-US" dirty="0">
                <a:latin typeface="+mn-lt"/>
              </a:rPr>
              <a:t>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– 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+ 2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	</a:t>
            </a:r>
            <a:r>
              <a:rPr lang="en-US" dirty="0"/>
              <a:t> </a:t>
            </a:r>
          </a:p>
          <a:p>
            <a:r>
              <a:rPr lang="en-US" dirty="0"/>
              <a:t>We shall find the sum in two ways.</a:t>
            </a:r>
          </a:p>
          <a:p>
            <a:r>
              <a:rPr lang="en-US" b="1" i="1" dirty="0"/>
              <a:t>Horizontal Addition: </a:t>
            </a:r>
            <a:r>
              <a:rPr lang="en-US" dirty="0"/>
              <a:t>The idea here is to group the like terms and then combine them.</a:t>
            </a:r>
          </a:p>
          <a:p>
            <a:r>
              <a:rPr lang="en-US" dirty="0">
                <a:latin typeface="+mn-lt"/>
              </a:rPr>
              <a:t>(7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–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+ 5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1) + (4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</a:t>
            </a:r>
            <a:r>
              <a:rPr lang="en-US" dirty="0">
                <a:latin typeface="+mn-lt"/>
              </a:rPr>
              <a:t> – 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+ 2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) </a:t>
            </a:r>
          </a:p>
          <a:p>
            <a:r>
              <a:rPr lang="en-US" dirty="0">
                <a:latin typeface="+mn-lt"/>
              </a:rPr>
              <a:t>	= 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 </a:t>
            </a:r>
            <a:r>
              <a:rPr lang="en-US" dirty="0">
                <a:latin typeface="+mn-lt"/>
              </a:rPr>
              <a:t>+ (7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– 3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) + (–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+ 2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) + (5</a:t>
            </a:r>
            <a:r>
              <a:rPr lang="en-US" i="1" dirty="0">
                <a:latin typeface="+mn-lt"/>
              </a:rPr>
              <a:t>x </a:t>
            </a:r>
            <a:r>
              <a:rPr lang="en-US" dirty="0">
                <a:latin typeface="+mn-lt"/>
              </a:rPr>
              <a:t>+ 2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) – 1 </a:t>
            </a:r>
          </a:p>
          <a:p>
            <a:r>
              <a:rPr lang="en-US" dirty="0">
                <a:latin typeface="+mn-lt"/>
              </a:rPr>
              <a:t>	= 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4 </a:t>
            </a:r>
            <a:r>
              <a:rPr lang="en-US" dirty="0">
                <a:latin typeface="+mn-lt"/>
              </a:rPr>
              <a:t>+ 4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 + </a:t>
            </a:r>
            <a:r>
              <a:rPr lang="en-US" i="1" dirty="0">
                <a:latin typeface="+mn-lt"/>
              </a:rPr>
              <a:t>x</a:t>
            </a:r>
            <a:r>
              <a:rPr lang="en-US" baseline="4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+ 7</a:t>
            </a:r>
            <a:r>
              <a:rPr lang="en-US" i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 – 1 </a:t>
            </a:r>
          </a:p>
        </p:txBody>
      </p:sp>
    </p:spTree>
    <p:extLst>
      <p:ext uri="{BB962C8B-B14F-4D97-AF65-F5344CB8AC3E}">
        <p14:creationId xmlns:p14="http://schemas.microsoft.com/office/powerpoint/2010/main" val="127453626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14631</TotalTime>
  <Words>1320</Words>
  <Application>Microsoft Office PowerPoint</Application>
  <PresentationFormat>On-screen Show (4:3)</PresentationFormat>
  <Paragraphs>275</Paragraphs>
  <Slides>35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Cambria Math</vt:lpstr>
      <vt:lpstr>Times New Roman</vt:lpstr>
      <vt:lpstr>Default Design</vt:lpstr>
      <vt:lpstr>Equation</vt:lpstr>
      <vt:lpstr>MathType 6.0 Equation</vt:lpstr>
      <vt:lpstr>PowerPoint Presentation</vt:lpstr>
      <vt:lpstr>PowerPoint Presentation</vt:lpstr>
      <vt:lpstr>Objectives</vt:lpstr>
      <vt:lpstr>Monomial</vt:lpstr>
      <vt:lpstr>Example 1: Examples of Monomials</vt:lpstr>
      <vt:lpstr>Example 2: Examples of Expressions that are Not Monomials</vt:lpstr>
      <vt:lpstr>Polynomial</vt:lpstr>
      <vt:lpstr>Example 3: Examples of Polynomials</vt:lpstr>
      <vt:lpstr>Example 4: Adding Polynomials (1 of 2)</vt:lpstr>
      <vt:lpstr>Example 4: Adding Polynomials (2 of 2)</vt:lpstr>
      <vt:lpstr>Example 5: Subtracting Polynomials  (1 of 2)</vt:lpstr>
      <vt:lpstr>Example 5: Subtracting Polynomials  (2 of 2)</vt:lpstr>
      <vt:lpstr>Example 6: Multiplying Polynomials (1 of 2)</vt:lpstr>
      <vt:lpstr>Example 6: Multiplying Polynomials (2 of 2)</vt:lpstr>
      <vt:lpstr>Example 7: Using Foil (1 of 2)</vt:lpstr>
      <vt:lpstr>Example 7: Using Foil (2 of 2)</vt:lpstr>
      <vt:lpstr>Formulas for Special Products</vt:lpstr>
      <vt:lpstr>Example 8: Using Special Product Formulas (1 of 2)</vt:lpstr>
      <vt:lpstr>Example 8: Using Special Product Formulas (2 of 2)</vt:lpstr>
      <vt:lpstr>Example 9: Cubing a Binomial</vt:lpstr>
      <vt:lpstr>Cubes of Binomials, or Perfect Cubes</vt:lpstr>
      <vt:lpstr>Example 10: Forming the Difference of Two Cubes</vt:lpstr>
      <vt:lpstr>Example 11: Forming the Sum of Two Cubes</vt:lpstr>
      <vt:lpstr>Difference and Sum of Two Cubes</vt:lpstr>
      <vt:lpstr>Example 12: Dividing Two Integers</vt:lpstr>
      <vt:lpstr>Division</vt:lpstr>
      <vt:lpstr>Example 13: Dividing Two Polynomials (1 of 5)</vt:lpstr>
      <vt:lpstr>Example 13: Dividing Two Polynomials (2 of 5)</vt:lpstr>
      <vt:lpstr>Example 13: Dividing Two Polynomials (3 of 5)</vt:lpstr>
      <vt:lpstr>Example 13: Dividing Two Polynomials (4 of 5)</vt:lpstr>
      <vt:lpstr>Example 13: Dividing Two Polynomials (5 of 5)</vt:lpstr>
      <vt:lpstr>Example 14: Dividing Two Polynomials. (1 of 2)</vt:lpstr>
      <vt:lpstr>Example 14: Dividing Two Polynomials</vt:lpstr>
      <vt:lpstr>Example 15: Examples of Polynomials in Two Variables</vt:lpstr>
      <vt:lpstr>Example 16: Using a Special Product Formula</vt:lpstr>
    </vt:vector>
  </TitlesOfParts>
  <Company>Copyright © 2020, 2016, 2012 Pearson Education,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and Trigonometry</dc:title>
  <dc:creator>Sullivan</dc:creator>
  <cp:lastModifiedBy>Denise Heban</cp:lastModifiedBy>
  <cp:revision>1166</cp:revision>
  <dcterms:created xsi:type="dcterms:W3CDTF">2001-10-26T14:49:56Z</dcterms:created>
  <dcterms:modified xsi:type="dcterms:W3CDTF">2019-03-15T09:30:11Z</dcterms:modified>
</cp:coreProperties>
</file>