
<file path=[Content_Types].xml><?xml version="1.0" encoding="utf-8"?>
<Types xmlns="http://schemas.openxmlformats.org/package/2006/content-types">
  <Default Extension="bin" ContentType="application/vnd.openxmlformats-officedocument.oleObject"/>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26"/>
  </p:notesMasterIdLst>
  <p:handoutMasterIdLst>
    <p:handoutMasterId r:id="rId27"/>
  </p:handoutMasterIdLst>
  <p:sldIdLst>
    <p:sldId id="349" r:id="rId2"/>
    <p:sldId id="437" r:id="rId3"/>
    <p:sldId id="414" r:id="rId4"/>
    <p:sldId id="885" r:id="rId5"/>
    <p:sldId id="948" r:id="rId6"/>
    <p:sldId id="1082" r:id="rId7"/>
    <p:sldId id="1008" r:id="rId8"/>
    <p:sldId id="1014" r:id="rId9"/>
    <p:sldId id="1084" r:id="rId10"/>
    <p:sldId id="1085" r:id="rId11"/>
    <p:sldId id="1086" r:id="rId12"/>
    <p:sldId id="1087" r:id="rId13"/>
    <p:sldId id="1088" r:id="rId14"/>
    <p:sldId id="1089" r:id="rId15"/>
    <p:sldId id="1090" r:id="rId16"/>
    <p:sldId id="1091" r:id="rId17"/>
    <p:sldId id="1092" r:id="rId18"/>
    <p:sldId id="1093" r:id="rId19"/>
    <p:sldId id="1094" r:id="rId20"/>
    <p:sldId id="1095" r:id="rId21"/>
    <p:sldId id="1096" r:id="rId22"/>
    <p:sldId id="1097" r:id="rId23"/>
    <p:sldId id="1098" r:id="rId24"/>
    <p:sldId id="1099" r:id="rId25"/>
  </p:sldIdLst>
  <p:sldSz cx="9144000" cy="6858000" type="screen4x3"/>
  <p:notesSz cx="6858000" cy="9144000"/>
  <p:defaultTextStyle>
    <a:defPPr>
      <a:defRPr lang="en-US"/>
    </a:defPPr>
    <a:lvl1pPr algn="l" rtl="0" eaLnBrk="0" fontAlgn="base" hangingPunct="0">
      <a:spcBef>
        <a:spcPct val="0"/>
      </a:spcBef>
      <a:spcAft>
        <a:spcPct val="0"/>
      </a:spcAft>
      <a:defRPr sz="2800" kern="1200">
        <a:solidFill>
          <a:schemeClr val="tx2"/>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800" kern="1200">
        <a:solidFill>
          <a:schemeClr val="tx2"/>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800" kern="1200">
        <a:solidFill>
          <a:schemeClr val="tx2"/>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800" kern="1200">
        <a:solidFill>
          <a:schemeClr val="tx2"/>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800" kern="1200">
        <a:solidFill>
          <a:schemeClr val="tx2"/>
        </a:solidFill>
        <a:latin typeface="Times New Roman" panose="02020603050405020304" pitchFamily="18" charset="0"/>
        <a:ea typeface="+mn-ea"/>
        <a:cs typeface="+mn-cs"/>
      </a:defRPr>
    </a:lvl5pPr>
    <a:lvl6pPr marL="2286000" algn="l" defTabSz="914400" rtl="0" eaLnBrk="1" latinLnBrk="0" hangingPunct="1">
      <a:defRPr sz="2800" kern="1200">
        <a:solidFill>
          <a:schemeClr val="tx2"/>
        </a:solidFill>
        <a:latin typeface="Times New Roman" panose="02020603050405020304" pitchFamily="18" charset="0"/>
        <a:ea typeface="+mn-ea"/>
        <a:cs typeface="+mn-cs"/>
      </a:defRPr>
    </a:lvl6pPr>
    <a:lvl7pPr marL="2743200" algn="l" defTabSz="914400" rtl="0" eaLnBrk="1" latinLnBrk="0" hangingPunct="1">
      <a:defRPr sz="2800" kern="1200">
        <a:solidFill>
          <a:schemeClr val="tx2"/>
        </a:solidFill>
        <a:latin typeface="Times New Roman" panose="02020603050405020304" pitchFamily="18" charset="0"/>
        <a:ea typeface="+mn-ea"/>
        <a:cs typeface="+mn-cs"/>
      </a:defRPr>
    </a:lvl7pPr>
    <a:lvl8pPr marL="3200400" algn="l" defTabSz="914400" rtl="0" eaLnBrk="1" latinLnBrk="0" hangingPunct="1">
      <a:defRPr sz="2800" kern="1200">
        <a:solidFill>
          <a:schemeClr val="tx2"/>
        </a:solidFill>
        <a:latin typeface="Times New Roman" panose="02020603050405020304" pitchFamily="18" charset="0"/>
        <a:ea typeface="+mn-ea"/>
        <a:cs typeface="+mn-cs"/>
      </a:defRPr>
    </a:lvl8pPr>
    <a:lvl9pPr marL="3657600" algn="l" defTabSz="914400" rtl="0" eaLnBrk="1" latinLnBrk="0" hangingPunct="1">
      <a:defRPr sz="2800" kern="1200">
        <a:solidFill>
          <a:schemeClr val="tx2"/>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528" userDrawn="1">
          <p15:clr>
            <a:srgbClr val="A4A3A4"/>
          </p15:clr>
        </p15:guide>
        <p15:guide id="3" pos="432" userDrawn="1">
          <p15:clr>
            <a:srgbClr val="A4A3A4"/>
          </p15:clr>
        </p15:guide>
        <p15:guide id="5" orient="horz" pos="1128" userDrawn="1">
          <p15:clr>
            <a:srgbClr val="A4A3A4"/>
          </p15:clr>
        </p15:guide>
        <p15:guide id="6" orient="horz" pos="3816" userDrawn="1">
          <p15:clr>
            <a:srgbClr val="A4A3A4"/>
          </p15:clr>
        </p15:guide>
        <p15:guide id="7" orient="horz" pos="96" userDrawn="1">
          <p15:clr>
            <a:srgbClr val="A4A3A4"/>
          </p15:clr>
        </p15:guide>
        <p15:guide id="16" pos="1200" userDrawn="1">
          <p15:clr>
            <a:srgbClr val="A4A3A4"/>
          </p15:clr>
        </p15:guide>
        <p15:guide id="17" orient="horz" userDrawn="1">
          <p15:clr>
            <a:srgbClr val="A4A3A4"/>
          </p15:clr>
        </p15:guide>
        <p15:guide id="18" pos="2136" userDrawn="1">
          <p15:clr>
            <a:srgbClr val="A4A3A4"/>
          </p15:clr>
        </p15:guide>
        <p15:guide id="20" orient="horz" pos="146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mala Trim" initials="PT"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B3081"/>
    <a:srgbClr val="E9F6F6"/>
    <a:srgbClr val="FFFDE0"/>
    <a:srgbClr val="B40000"/>
    <a:srgbClr val="FFFFFF"/>
    <a:srgbClr val="FFFF00"/>
    <a:srgbClr val="FFFF99"/>
    <a:srgbClr val="FFF78F"/>
    <a:srgbClr val="000000"/>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926" autoAdjust="0"/>
    <p:restoredTop sz="89564" autoAdjust="0"/>
  </p:normalViewPr>
  <p:slideViewPr>
    <p:cSldViewPr snapToGrid="0" showGuides="1">
      <p:cViewPr varScale="1">
        <p:scale>
          <a:sx n="79" d="100"/>
          <a:sy n="79" d="100"/>
        </p:scale>
        <p:origin x="108" y="672"/>
      </p:cViewPr>
      <p:guideLst>
        <p:guide orient="horz" pos="528"/>
        <p:guide pos="432"/>
        <p:guide orient="horz" pos="1128"/>
        <p:guide orient="horz" pos="3816"/>
        <p:guide orient="horz" pos="96"/>
        <p:guide pos="1200"/>
        <p:guide orient="horz"/>
        <p:guide pos="2136"/>
        <p:guide orient="horz" pos="1464"/>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 Id="rId5" Type="http://schemas.openxmlformats.org/officeDocument/2006/relationships/image" Target="../media/image10.wmf"/><Relationship Id="rId4" Type="http://schemas.openxmlformats.org/officeDocument/2006/relationships/image" Target="../media/image9.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image" Target="../media/image13.wmf"/><Relationship Id="rId4" Type="http://schemas.openxmlformats.org/officeDocument/2006/relationships/image" Target="../media/image16.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23.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image" Target="../media/image26.wmf"/><Relationship Id="rId1" Type="http://schemas.openxmlformats.org/officeDocument/2006/relationships/image" Target="../media/image25.wmf"/><Relationship Id="rId5" Type="http://schemas.openxmlformats.org/officeDocument/2006/relationships/image" Target="../media/image29.wmf"/><Relationship Id="rId4" Type="http://schemas.openxmlformats.org/officeDocument/2006/relationships/image" Target="../media/image2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solidFill>
                  <a:schemeClr val="tx1"/>
                </a:solidFill>
              </a:defRPr>
            </a:lvl1pPr>
          </a:lstStyle>
          <a:p>
            <a:pPr>
              <a:defRPr/>
            </a:pPr>
            <a:endParaRPr lang="en-US" altLang="en-US"/>
          </a:p>
        </p:txBody>
      </p:sp>
      <p:sp>
        <p:nvSpPr>
          <p:cNvPr id="32771"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solidFill>
                  <a:schemeClr val="tx1"/>
                </a:solidFill>
              </a:defRPr>
            </a:lvl1pPr>
          </a:lstStyle>
          <a:p>
            <a:pPr>
              <a:defRPr/>
            </a:pPr>
            <a:endParaRPr lang="en-US" altLang="en-US"/>
          </a:p>
        </p:txBody>
      </p:sp>
      <p:sp>
        <p:nvSpPr>
          <p:cNvPr id="32772"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solidFill>
                  <a:schemeClr val="tx1"/>
                </a:solidFill>
              </a:defRPr>
            </a:lvl1pPr>
          </a:lstStyle>
          <a:p>
            <a:pPr>
              <a:defRPr/>
            </a:pPr>
            <a:endParaRPr lang="en-US" altLang="en-US"/>
          </a:p>
        </p:txBody>
      </p:sp>
      <p:sp>
        <p:nvSpPr>
          <p:cNvPr id="32773"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solidFill>
                  <a:schemeClr val="tx1"/>
                </a:solidFill>
              </a:defRPr>
            </a:lvl1pPr>
          </a:lstStyle>
          <a:p>
            <a:pPr>
              <a:defRPr/>
            </a:pPr>
            <a:fld id="{1EB6229F-CC72-43BF-9BA0-5D2E711E9AE1}" type="slidenum">
              <a:rPr lang="en-US" altLang="en-US"/>
              <a:pPr>
                <a:defRPr/>
              </a:pPr>
              <a:t>‹#›</a:t>
            </a:fld>
            <a:endParaRPr lang="en-US" altLang="en-US"/>
          </a:p>
        </p:txBody>
      </p:sp>
    </p:spTree>
    <p:extLst>
      <p:ext uri="{BB962C8B-B14F-4D97-AF65-F5344CB8AC3E}">
        <p14:creationId xmlns:p14="http://schemas.microsoft.com/office/powerpoint/2010/main" val="31979530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solidFill>
                  <a:schemeClr val="tx1"/>
                </a:solidFill>
              </a:defRPr>
            </a:lvl1pPr>
          </a:lstStyle>
          <a:p>
            <a:pPr>
              <a:defRPr/>
            </a:pPr>
            <a:endParaRPr lang="en-US" altLang="en-US"/>
          </a:p>
        </p:txBody>
      </p:sp>
      <p:sp>
        <p:nvSpPr>
          <p:cNvPr id="3075"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solidFill>
                  <a:schemeClr val="tx1"/>
                </a:solidFill>
              </a:defRPr>
            </a:lvl1pPr>
          </a:lstStyle>
          <a:p>
            <a:pPr>
              <a:defRPr/>
            </a:pPr>
            <a:endParaRPr lang="en-US" altLang="en-US"/>
          </a:p>
        </p:txBody>
      </p:sp>
      <p:sp>
        <p:nvSpPr>
          <p:cNvPr id="20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solidFill>
                  <a:schemeClr val="tx1"/>
                </a:solidFill>
              </a:defRPr>
            </a:lvl1pPr>
          </a:lstStyle>
          <a:p>
            <a:pPr>
              <a:defRPr/>
            </a:pPr>
            <a:endParaRPr lang="en-US" altLang="en-US"/>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solidFill>
                  <a:schemeClr val="tx1"/>
                </a:solidFill>
              </a:defRPr>
            </a:lvl1pPr>
          </a:lstStyle>
          <a:p>
            <a:pPr>
              <a:defRPr/>
            </a:pPr>
            <a:fld id="{92D7151C-8607-4119-8FBA-40C98127D79D}" type="slidenum">
              <a:rPr lang="en-US" altLang="en-US"/>
              <a:pPr>
                <a:defRPr/>
              </a:pPr>
              <a:t>‹#›</a:t>
            </a:fld>
            <a:endParaRPr lang="en-US" altLang="en-US"/>
          </a:p>
        </p:txBody>
      </p:sp>
    </p:spTree>
    <p:extLst>
      <p:ext uri="{BB962C8B-B14F-4D97-AF65-F5344CB8AC3E}">
        <p14:creationId xmlns:p14="http://schemas.microsoft.com/office/powerpoint/2010/main" val="400137328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12EB338-E0F0-D24A-8D78-CCDCA9D62610}" type="slidenum">
              <a:rPr lang="en-US" smtClean="0"/>
              <a:t>1</a:t>
            </a:fld>
            <a:endParaRPr lang="en-US"/>
          </a:p>
        </p:txBody>
      </p:sp>
    </p:spTree>
    <p:extLst>
      <p:ext uri="{BB962C8B-B14F-4D97-AF65-F5344CB8AC3E}">
        <p14:creationId xmlns:p14="http://schemas.microsoft.com/office/powerpoint/2010/main" val="5331003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12EB338-E0F0-D24A-8D78-CCDCA9D62610}" type="slidenum">
              <a:rPr lang="en-US" smtClean="0"/>
              <a:t>2</a:t>
            </a:fld>
            <a:endParaRPr lang="en-US"/>
          </a:p>
        </p:txBody>
      </p:sp>
    </p:spTree>
    <p:extLst>
      <p:ext uri="{BB962C8B-B14F-4D97-AF65-F5344CB8AC3E}">
        <p14:creationId xmlns:p14="http://schemas.microsoft.com/office/powerpoint/2010/main" val="21477834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1758910498"/>
      </p:ext>
    </p:extLst>
  </p:cSld>
  <p:clrMapOvr>
    <a:masterClrMapping/>
  </p:clrMapOvr>
  <p:transition>
    <p:pull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36885" y="152402"/>
            <a:ext cx="8349916" cy="1046425"/>
          </a:xfrm>
        </p:spPr>
        <p:txBody>
          <a:bodyPr/>
          <a:lstStyle/>
          <a:p>
            <a:r>
              <a:rPr lang="en-US" dirty="0"/>
              <a:t>Click to edit Master title style</a:t>
            </a:r>
          </a:p>
        </p:txBody>
      </p:sp>
      <p:sp>
        <p:nvSpPr>
          <p:cNvPr id="3" name="Content Placeholder 2"/>
          <p:cNvSpPr>
            <a:spLocks noGrp="1"/>
          </p:cNvSpPr>
          <p:nvPr>
            <p:ph idx="1"/>
          </p:nvPr>
        </p:nvSpPr>
        <p:spPr>
          <a:xfrm>
            <a:off x="336885" y="1435689"/>
            <a:ext cx="8349916" cy="47759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50495013"/>
      </p:ext>
    </p:extLst>
  </p:cSld>
  <p:clrMapOvr>
    <a:masterClrMapping/>
  </p:clrMapOvr>
  <p:transition>
    <p:pull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26241" y="144534"/>
            <a:ext cx="8563759" cy="906881"/>
          </a:xfrm>
        </p:spPr>
        <p:txBody>
          <a:bodyPr/>
          <a:lstStyle>
            <a:lvl1pPr algn="l">
              <a:defRPr sz="3200" b="0"/>
            </a:lvl1pPr>
          </a:lstStyle>
          <a:p>
            <a:r>
              <a:rPr lang="en-US" dirty="0"/>
              <a:t>Click to edit Master title style</a:t>
            </a:r>
          </a:p>
        </p:txBody>
      </p:sp>
      <p:sp>
        <p:nvSpPr>
          <p:cNvPr id="3" name="Content Placeholder 2"/>
          <p:cNvSpPr>
            <a:spLocks noGrp="1"/>
          </p:cNvSpPr>
          <p:nvPr>
            <p:ph idx="1"/>
          </p:nvPr>
        </p:nvSpPr>
        <p:spPr>
          <a:xfrm>
            <a:off x="326243" y="1291310"/>
            <a:ext cx="8563757" cy="504933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588586253"/>
      </p:ext>
    </p:extLst>
  </p:cSld>
  <p:clrMapOvr>
    <a:masterClrMapping/>
  </p:clrMapOvr>
  <p:transition>
    <p:pull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544884201"/>
      </p:ext>
    </p:extLst>
  </p:cSld>
  <p:clrMapOvr>
    <a:masterClrMapping/>
  </p:clrMapOvr>
  <p:transition>
    <p:pull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81263" y="1451808"/>
            <a:ext cx="4014537" cy="478054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451809"/>
            <a:ext cx="4038600" cy="478054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029372132"/>
      </p:ext>
    </p:extLst>
  </p:cSld>
  <p:clrMapOvr>
    <a:masterClrMapping/>
  </p:clrMapOvr>
  <p:transition>
    <p:pull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35753557"/>
      </p:ext>
    </p:extLst>
  </p:cSld>
  <p:clrMapOvr>
    <a:masterClrMapping/>
  </p:clrMapOvr>
  <p:transition>
    <p:pull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920483695"/>
      </p:ext>
    </p:extLst>
  </p:cSld>
  <p:clrMapOvr>
    <a:masterClrMapping/>
  </p:clrMapOvr>
  <p:transition>
    <p:pull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96085699"/>
      </p:ext>
    </p:extLst>
  </p:cSld>
  <p:clrMapOvr>
    <a:masterClrMapping/>
  </p:clrMapOvr>
  <p:transition>
    <p:pull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17"/>
          <p:cNvSpPr>
            <a:spLocks noGrp="1" noChangeArrowheads="1"/>
          </p:cNvSpPr>
          <p:nvPr>
            <p:ph type="title"/>
          </p:nvPr>
        </p:nvSpPr>
        <p:spPr bwMode="auto">
          <a:xfrm>
            <a:off x="481263" y="152402"/>
            <a:ext cx="8205537" cy="1046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8" name="Rectangle 18"/>
          <p:cNvSpPr>
            <a:spLocks noGrp="1" noChangeArrowheads="1"/>
          </p:cNvSpPr>
          <p:nvPr>
            <p:ph type="body" idx="1"/>
          </p:nvPr>
        </p:nvSpPr>
        <p:spPr bwMode="auto">
          <a:xfrm>
            <a:off x="481263" y="1435689"/>
            <a:ext cx="8205537" cy="477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6" name="Rectangle 7"/>
          <p:cNvSpPr>
            <a:spLocks noChangeArrowheads="1"/>
          </p:cNvSpPr>
          <p:nvPr userDrawn="1"/>
        </p:nvSpPr>
        <p:spPr bwMode="gray">
          <a:xfrm>
            <a:off x="-2868" y="6402988"/>
            <a:ext cx="9144000" cy="457200"/>
          </a:xfrm>
          <a:prstGeom prst="rect">
            <a:avLst/>
          </a:prstGeom>
          <a:solidFill>
            <a:srgbClr val="0B3081"/>
          </a:solidFill>
          <a:ln>
            <a:noFill/>
          </a:ln>
          <a:extLst/>
        </p:spPr>
        <p:txBody>
          <a:bodyPr wrap="none" lIns="0" tIns="0" rIns="0" bIns="0" anchor="ct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spcBef>
                <a:spcPct val="50000"/>
              </a:spcBef>
              <a:defRPr/>
            </a:pPr>
            <a:endParaRPr lang="en-US" altLang="en-US"/>
          </a:p>
        </p:txBody>
      </p:sp>
      <p:sp>
        <p:nvSpPr>
          <p:cNvPr id="17" name="TextBox 18"/>
          <p:cNvSpPr txBox="1">
            <a:spLocks noChangeArrowheads="1"/>
          </p:cNvSpPr>
          <p:nvPr userDrawn="1"/>
        </p:nvSpPr>
        <p:spPr bwMode="auto">
          <a:xfrm>
            <a:off x="8421787" y="6437912"/>
            <a:ext cx="67357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spcBef>
                <a:spcPct val="50000"/>
              </a:spcBef>
              <a:defRPr/>
            </a:pPr>
            <a:fld id="{CBF99CB4-5873-4A68-928F-B77E57D2F814}" type="slidenum">
              <a:rPr lang="en-US" altLang="en-US" sz="1400" smtClean="0">
                <a:solidFill>
                  <a:schemeClr val="bg1"/>
                </a:solidFill>
              </a:rPr>
              <a:pPr eaLnBrk="1" hangingPunct="1">
                <a:spcBef>
                  <a:spcPct val="50000"/>
                </a:spcBef>
                <a:defRPr/>
              </a:pPr>
              <a:t>‹#›</a:t>
            </a:fld>
            <a:endParaRPr lang="en-US" altLang="en-US" sz="1400" dirty="0">
              <a:solidFill>
                <a:schemeClr val="bg1"/>
              </a:solidFill>
            </a:endParaRPr>
          </a:p>
        </p:txBody>
      </p:sp>
      <p:pic>
        <p:nvPicPr>
          <p:cNvPr id="18" name="Shape 40"/>
          <p:cNvPicPr preferRelativeResize="0">
            <a:picLocks noChangeAspect="1" noChangeArrowheads="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134346" y="6462783"/>
            <a:ext cx="1082675" cy="328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TextBox 20"/>
          <p:cNvSpPr txBox="1">
            <a:spLocks noChangeArrowheads="1"/>
          </p:cNvSpPr>
          <p:nvPr userDrawn="1"/>
        </p:nvSpPr>
        <p:spPr bwMode="auto">
          <a:xfrm>
            <a:off x="3005672" y="6484355"/>
            <a:ext cx="396906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spcBef>
                <a:spcPct val="50000"/>
              </a:spcBef>
              <a:defRPr/>
            </a:pPr>
            <a:r>
              <a:rPr lang="en-US" altLang="en-US" sz="1200" dirty="0">
                <a:solidFill>
                  <a:schemeClr val="bg1"/>
                </a:solidFill>
                <a:latin typeface="+mj-lt"/>
                <a:cs typeface="Times New Roman" panose="02020603050405020304" pitchFamily="18" charset="0"/>
              </a:rPr>
              <a:t>Copyright © 2020, 2016, 2012 Pearson Education, Inc.</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2" r:id="rId3"/>
    <p:sldLayoutId id="2147483651" r:id="rId4"/>
    <p:sldLayoutId id="2147483652" r:id="rId5"/>
    <p:sldLayoutId id="2147483653" r:id="rId6"/>
    <p:sldLayoutId id="2147483654" r:id="rId7"/>
    <p:sldLayoutId id="2147483655" r:id="rId8"/>
  </p:sldLayoutIdLst>
  <p:transition>
    <p:pull dir="r"/>
  </p:transition>
  <p:txStyles>
    <p:titleStyle>
      <a:lvl1pPr algn="l" rtl="0" eaLnBrk="0" fontAlgn="base" hangingPunct="0">
        <a:spcBef>
          <a:spcPct val="0"/>
        </a:spcBef>
        <a:spcAft>
          <a:spcPct val="0"/>
        </a:spcAft>
        <a:defRPr sz="3600">
          <a:solidFill>
            <a:srgbClr val="0B3081"/>
          </a:solidFill>
          <a:latin typeface="+mj-lt"/>
          <a:ea typeface="+mj-ea"/>
          <a:cs typeface="+mj-cs"/>
        </a:defRPr>
      </a:lvl1pPr>
      <a:lvl2pPr algn="ctr" rtl="0" eaLnBrk="0" fontAlgn="base" hangingPunct="0">
        <a:spcBef>
          <a:spcPct val="0"/>
        </a:spcBef>
        <a:spcAft>
          <a:spcPct val="0"/>
        </a:spcAft>
        <a:defRPr sz="4400">
          <a:solidFill>
            <a:srgbClr val="00706D"/>
          </a:solidFill>
          <a:latin typeface="Arial" charset="0"/>
        </a:defRPr>
      </a:lvl2pPr>
      <a:lvl3pPr algn="ctr" rtl="0" eaLnBrk="0" fontAlgn="base" hangingPunct="0">
        <a:spcBef>
          <a:spcPct val="0"/>
        </a:spcBef>
        <a:spcAft>
          <a:spcPct val="0"/>
        </a:spcAft>
        <a:defRPr sz="4400">
          <a:solidFill>
            <a:srgbClr val="00706D"/>
          </a:solidFill>
          <a:latin typeface="Arial" charset="0"/>
        </a:defRPr>
      </a:lvl3pPr>
      <a:lvl4pPr algn="ctr" rtl="0" eaLnBrk="0" fontAlgn="base" hangingPunct="0">
        <a:spcBef>
          <a:spcPct val="0"/>
        </a:spcBef>
        <a:spcAft>
          <a:spcPct val="0"/>
        </a:spcAft>
        <a:defRPr sz="4400">
          <a:solidFill>
            <a:srgbClr val="00706D"/>
          </a:solidFill>
          <a:latin typeface="Arial" charset="0"/>
        </a:defRPr>
      </a:lvl4pPr>
      <a:lvl5pPr algn="ctr" rtl="0" eaLnBrk="0" fontAlgn="base" hangingPunct="0">
        <a:spcBef>
          <a:spcPct val="0"/>
        </a:spcBef>
        <a:spcAft>
          <a:spcPct val="0"/>
        </a:spcAft>
        <a:defRPr sz="4400">
          <a:solidFill>
            <a:srgbClr val="00706D"/>
          </a:solidFill>
          <a:latin typeface="Arial" charset="0"/>
        </a:defRPr>
      </a:lvl5pPr>
      <a:lvl6pPr marL="457200" algn="ctr" rtl="0" fontAlgn="base">
        <a:spcBef>
          <a:spcPct val="0"/>
        </a:spcBef>
        <a:spcAft>
          <a:spcPct val="0"/>
        </a:spcAft>
        <a:defRPr sz="4400">
          <a:solidFill>
            <a:srgbClr val="00706D"/>
          </a:solidFill>
          <a:latin typeface="Arial" charset="0"/>
        </a:defRPr>
      </a:lvl6pPr>
      <a:lvl7pPr marL="914400" algn="ctr" rtl="0" fontAlgn="base">
        <a:spcBef>
          <a:spcPct val="0"/>
        </a:spcBef>
        <a:spcAft>
          <a:spcPct val="0"/>
        </a:spcAft>
        <a:defRPr sz="4400">
          <a:solidFill>
            <a:srgbClr val="00706D"/>
          </a:solidFill>
          <a:latin typeface="Arial" charset="0"/>
        </a:defRPr>
      </a:lvl7pPr>
      <a:lvl8pPr marL="1371600" algn="ctr" rtl="0" fontAlgn="base">
        <a:spcBef>
          <a:spcPct val="0"/>
        </a:spcBef>
        <a:spcAft>
          <a:spcPct val="0"/>
        </a:spcAft>
        <a:defRPr sz="4400">
          <a:solidFill>
            <a:srgbClr val="00706D"/>
          </a:solidFill>
          <a:latin typeface="Arial" charset="0"/>
        </a:defRPr>
      </a:lvl8pPr>
      <a:lvl9pPr marL="1828800" algn="ctr" rtl="0" fontAlgn="base">
        <a:spcBef>
          <a:spcPct val="0"/>
        </a:spcBef>
        <a:spcAft>
          <a:spcPct val="0"/>
        </a:spcAft>
        <a:defRPr sz="4400">
          <a:solidFill>
            <a:srgbClr val="00706D"/>
          </a:solidFill>
          <a:latin typeface="Arial" charset="0"/>
        </a:defRPr>
      </a:lvl9pPr>
    </p:titleStyle>
    <p:bodyStyle>
      <a:lvl1pPr marL="0" indent="0" algn="l" rtl="0" eaLnBrk="0" fontAlgn="base" hangingPunct="0">
        <a:spcBef>
          <a:spcPct val="20000"/>
        </a:spcBef>
        <a:spcAft>
          <a:spcPct val="0"/>
        </a:spcAft>
        <a:buNone/>
        <a:defRPr sz="2800">
          <a:solidFill>
            <a:schemeClr val="tx1"/>
          </a:solidFill>
          <a:latin typeface="+mj-lt"/>
          <a:ea typeface="+mn-ea"/>
          <a:cs typeface="+mn-cs"/>
        </a:defRPr>
      </a:lvl1pPr>
      <a:lvl2pPr marL="457200" indent="0" algn="l" rtl="0" eaLnBrk="0" fontAlgn="base" hangingPunct="0">
        <a:spcBef>
          <a:spcPct val="20000"/>
        </a:spcBef>
        <a:spcAft>
          <a:spcPct val="0"/>
        </a:spcAft>
        <a:buNone/>
        <a:defRPr sz="2800">
          <a:solidFill>
            <a:schemeClr val="tx1"/>
          </a:solidFill>
          <a:latin typeface="+mj-lt"/>
        </a:defRPr>
      </a:lvl2pPr>
      <a:lvl3pPr marL="914400" indent="0" algn="l" rtl="0" eaLnBrk="0" fontAlgn="base" hangingPunct="0">
        <a:spcBef>
          <a:spcPct val="20000"/>
        </a:spcBef>
        <a:spcAft>
          <a:spcPct val="0"/>
        </a:spcAft>
        <a:buNone/>
        <a:defRPr sz="2800">
          <a:solidFill>
            <a:schemeClr val="tx1"/>
          </a:solidFill>
          <a:latin typeface="+mj-lt"/>
        </a:defRPr>
      </a:lvl3pPr>
      <a:lvl4pPr marL="1371600" indent="0" algn="l" rtl="0" eaLnBrk="0" fontAlgn="base" hangingPunct="0">
        <a:spcBef>
          <a:spcPct val="20000"/>
        </a:spcBef>
        <a:spcAft>
          <a:spcPct val="0"/>
        </a:spcAft>
        <a:buNone/>
        <a:defRPr sz="2800">
          <a:solidFill>
            <a:schemeClr val="tx1"/>
          </a:solidFill>
          <a:latin typeface="+mj-lt"/>
        </a:defRPr>
      </a:lvl4pPr>
      <a:lvl5pPr marL="1828800" indent="0" algn="l" rtl="0" eaLnBrk="0" fontAlgn="base" hangingPunct="0">
        <a:spcBef>
          <a:spcPct val="20000"/>
        </a:spcBef>
        <a:spcAft>
          <a:spcPct val="0"/>
        </a:spcAft>
        <a:buNone/>
        <a:defRPr sz="2800">
          <a:solidFill>
            <a:schemeClr val="tx1"/>
          </a:solidFill>
          <a:latin typeface="+mj-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11.w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12.w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15.wmf"/><Relationship Id="rId3" Type="http://schemas.openxmlformats.org/officeDocument/2006/relationships/oleObject" Target="../embeddings/oleObject9.bin"/><Relationship Id="rId7"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14.wmf"/><Relationship Id="rId5" Type="http://schemas.openxmlformats.org/officeDocument/2006/relationships/oleObject" Target="../embeddings/oleObject10.bin"/><Relationship Id="rId10" Type="http://schemas.openxmlformats.org/officeDocument/2006/relationships/image" Target="../media/image16.wmf"/><Relationship Id="rId4" Type="http://schemas.openxmlformats.org/officeDocument/2006/relationships/image" Target="../media/image13.wmf"/><Relationship Id="rId9" Type="http://schemas.openxmlformats.org/officeDocument/2006/relationships/oleObject" Target="../embeddings/oleObject12.bin"/></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image" Target="../media/image21.wmf"/><Relationship Id="rId4" Type="http://schemas.openxmlformats.org/officeDocument/2006/relationships/oleObject" Target="../embeddings/oleObject13.bin"/></Relationships>
</file>

<file path=ppt/slides/_rels/slide22.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slideLayout" Target="../slideLayouts/slideLayout2.xml"/><Relationship Id="rId1" Type="http://schemas.openxmlformats.org/officeDocument/2006/relationships/vmlDrawing" Target="../drawings/vmlDrawing7.vml"/><Relationship Id="rId5" Type="http://schemas.openxmlformats.org/officeDocument/2006/relationships/image" Target="../media/image23.wmf"/><Relationship Id="rId4" Type="http://schemas.openxmlformats.org/officeDocument/2006/relationships/oleObject" Target="../embeddings/oleObject14.bin"/></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image" Target="../media/image27.wmf"/><Relationship Id="rId13" Type="http://schemas.openxmlformats.org/officeDocument/2006/relationships/image" Target="../media/image29.wmf"/><Relationship Id="rId3" Type="http://schemas.openxmlformats.org/officeDocument/2006/relationships/oleObject" Target="../embeddings/oleObject15.bin"/><Relationship Id="rId7" Type="http://schemas.openxmlformats.org/officeDocument/2006/relationships/oleObject" Target="../embeddings/oleObject17.bin"/><Relationship Id="rId12" Type="http://schemas.openxmlformats.org/officeDocument/2006/relationships/oleObject" Target="../embeddings/oleObject19.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26.wmf"/><Relationship Id="rId11" Type="http://schemas.openxmlformats.org/officeDocument/2006/relationships/image" Target="../media/image28.wmf"/><Relationship Id="rId5" Type="http://schemas.openxmlformats.org/officeDocument/2006/relationships/oleObject" Target="../embeddings/oleObject16.bin"/><Relationship Id="rId10" Type="http://schemas.openxmlformats.org/officeDocument/2006/relationships/oleObject" Target="../embeddings/oleObject18.bin"/><Relationship Id="rId4" Type="http://schemas.openxmlformats.org/officeDocument/2006/relationships/image" Target="../media/image25.wmf"/><Relationship Id="rId9" Type="http://schemas.openxmlformats.org/officeDocument/2006/relationships/image" Target="../media/image30.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4.w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8.wmf"/><Relationship Id="rId13" Type="http://schemas.openxmlformats.org/officeDocument/2006/relationships/image" Target="../media/image5.png"/><Relationship Id="rId3" Type="http://schemas.openxmlformats.org/officeDocument/2006/relationships/oleObject" Target="../embeddings/oleObject2.bin"/><Relationship Id="rId7" Type="http://schemas.openxmlformats.org/officeDocument/2006/relationships/oleObject" Target="../embeddings/oleObject4.bin"/><Relationship Id="rId12" Type="http://schemas.openxmlformats.org/officeDocument/2006/relationships/image" Target="../media/image10.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7.wmf"/><Relationship Id="rId11" Type="http://schemas.openxmlformats.org/officeDocument/2006/relationships/oleObject" Target="../embeddings/oleObject6.bin"/><Relationship Id="rId5" Type="http://schemas.openxmlformats.org/officeDocument/2006/relationships/oleObject" Target="../embeddings/oleObject3.bin"/><Relationship Id="rId10" Type="http://schemas.openxmlformats.org/officeDocument/2006/relationships/image" Target="../media/image9.wmf"/><Relationship Id="rId4" Type="http://schemas.openxmlformats.org/officeDocument/2006/relationships/image" Target="../media/image6.wmf"/><Relationship Id="rId9" Type="http://schemas.openxmlformats.org/officeDocument/2006/relationships/oleObject" Target="../embeddings/oleObject5.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8778B979-9D78-4130-8298-2F04FCE9D7E5}"/>
              </a:ext>
            </a:extLst>
          </p:cNvPr>
          <p:cNvSpPr txBox="1">
            <a:spLocks noChangeArrowheads="1"/>
          </p:cNvSpPr>
          <p:nvPr/>
        </p:nvSpPr>
        <p:spPr bwMode="auto">
          <a:xfrm>
            <a:off x="344488" y="692150"/>
            <a:ext cx="4191000" cy="115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gn="l" rtl="0" eaLnBrk="0" fontAlgn="base" hangingPunct="0">
              <a:spcBef>
                <a:spcPct val="40000"/>
              </a:spcBef>
              <a:spcAft>
                <a:spcPct val="0"/>
              </a:spcAft>
              <a:defRPr sz="4200" b="0">
                <a:solidFill>
                  <a:srgbClr val="0B3081"/>
                </a:solidFill>
                <a:latin typeface="Arial" panose="020B0604020202020204" pitchFamily="34" charset="0"/>
                <a:ea typeface="+mj-ea"/>
                <a:cs typeface="Arial" panose="020B0604020202020204" pitchFamily="34" charset="0"/>
              </a:defRPr>
            </a:lvl1pPr>
            <a:lvl2pPr algn="l" rtl="0" eaLnBrk="0" fontAlgn="base" hangingPunct="0">
              <a:spcBef>
                <a:spcPct val="40000"/>
              </a:spcBef>
              <a:spcAft>
                <a:spcPct val="0"/>
              </a:spcAft>
              <a:defRPr sz="4800">
                <a:solidFill>
                  <a:srgbClr val="0B3081"/>
                </a:solidFill>
                <a:latin typeface="Arial" panose="020B0604020202020204" pitchFamily="34" charset="0"/>
                <a:ea typeface="Arial" charset="0"/>
                <a:cs typeface="Arial" charset="0"/>
              </a:defRPr>
            </a:lvl2pPr>
            <a:lvl3pPr algn="l" rtl="0" eaLnBrk="0" fontAlgn="base" hangingPunct="0">
              <a:spcBef>
                <a:spcPct val="40000"/>
              </a:spcBef>
              <a:spcAft>
                <a:spcPct val="0"/>
              </a:spcAft>
              <a:defRPr sz="4800">
                <a:solidFill>
                  <a:srgbClr val="0B3081"/>
                </a:solidFill>
                <a:latin typeface="Arial" panose="020B0604020202020204" pitchFamily="34" charset="0"/>
                <a:ea typeface="Arial" charset="0"/>
                <a:cs typeface="Arial" charset="0"/>
              </a:defRPr>
            </a:lvl3pPr>
            <a:lvl4pPr algn="l" rtl="0" eaLnBrk="0" fontAlgn="base" hangingPunct="0">
              <a:spcBef>
                <a:spcPct val="40000"/>
              </a:spcBef>
              <a:spcAft>
                <a:spcPct val="0"/>
              </a:spcAft>
              <a:defRPr sz="4800">
                <a:solidFill>
                  <a:srgbClr val="0B3081"/>
                </a:solidFill>
                <a:latin typeface="Arial" panose="020B0604020202020204" pitchFamily="34" charset="0"/>
                <a:ea typeface="Arial" charset="0"/>
                <a:cs typeface="Arial" charset="0"/>
              </a:defRPr>
            </a:lvl4pPr>
            <a:lvl5pPr algn="l" rtl="0" eaLnBrk="0" fontAlgn="base" hangingPunct="0">
              <a:spcBef>
                <a:spcPct val="40000"/>
              </a:spcBef>
              <a:spcAft>
                <a:spcPct val="0"/>
              </a:spcAft>
              <a:defRPr sz="4800">
                <a:solidFill>
                  <a:srgbClr val="0B3081"/>
                </a:solidFill>
                <a:latin typeface="Arial" panose="020B0604020202020204" pitchFamily="34" charset="0"/>
                <a:ea typeface="Arial" charset="0"/>
                <a:cs typeface="Arial" charset="0"/>
              </a:defRPr>
            </a:lvl5pPr>
            <a:lvl6pPr marL="457200" algn="l" rtl="0" fontAlgn="base">
              <a:spcBef>
                <a:spcPct val="40000"/>
              </a:spcBef>
              <a:spcAft>
                <a:spcPct val="0"/>
              </a:spcAft>
              <a:defRPr sz="2400" b="1">
                <a:solidFill>
                  <a:schemeClr val="tx2"/>
                </a:solidFill>
                <a:latin typeface="Verdana" charset="0"/>
                <a:ea typeface="Arial" charset="0"/>
                <a:cs typeface="Arial" charset="0"/>
              </a:defRPr>
            </a:lvl6pPr>
            <a:lvl7pPr marL="914400" algn="l" rtl="0" fontAlgn="base">
              <a:spcBef>
                <a:spcPct val="40000"/>
              </a:spcBef>
              <a:spcAft>
                <a:spcPct val="0"/>
              </a:spcAft>
              <a:defRPr sz="2400" b="1">
                <a:solidFill>
                  <a:schemeClr val="tx2"/>
                </a:solidFill>
                <a:latin typeface="Verdana" charset="0"/>
                <a:ea typeface="Arial" charset="0"/>
                <a:cs typeface="Arial" charset="0"/>
              </a:defRPr>
            </a:lvl7pPr>
            <a:lvl8pPr marL="1371600" algn="l" rtl="0" fontAlgn="base">
              <a:spcBef>
                <a:spcPct val="40000"/>
              </a:spcBef>
              <a:spcAft>
                <a:spcPct val="0"/>
              </a:spcAft>
              <a:defRPr sz="2400" b="1">
                <a:solidFill>
                  <a:schemeClr val="tx2"/>
                </a:solidFill>
                <a:latin typeface="Verdana" charset="0"/>
                <a:ea typeface="Arial" charset="0"/>
                <a:cs typeface="Arial" charset="0"/>
              </a:defRPr>
            </a:lvl8pPr>
            <a:lvl9pPr marL="1828800" algn="l" rtl="0" fontAlgn="base">
              <a:spcBef>
                <a:spcPct val="40000"/>
              </a:spcBef>
              <a:spcAft>
                <a:spcPct val="0"/>
              </a:spcAft>
              <a:defRPr sz="2400" b="1">
                <a:solidFill>
                  <a:schemeClr val="tx2"/>
                </a:solidFill>
                <a:latin typeface="Verdana" charset="0"/>
                <a:ea typeface="Arial" charset="0"/>
                <a:cs typeface="Arial" charset="0"/>
              </a:defRPr>
            </a:lvl9pPr>
          </a:lstStyle>
          <a:p>
            <a:pPr eaLnBrk="1" hangingPunct="1">
              <a:defRPr/>
            </a:pPr>
            <a:r>
              <a:rPr lang="en-GB" altLang="en-US" sz="6600" kern="0" dirty="0"/>
              <a:t>Chapter R</a:t>
            </a:r>
            <a:br>
              <a:rPr lang="en-GB" altLang="en-US" sz="4800" kern="0" dirty="0"/>
            </a:br>
            <a:br>
              <a:rPr lang="en-GB" altLang="en-US" sz="4800" kern="0" dirty="0"/>
            </a:br>
            <a:br>
              <a:rPr lang="en-GB" altLang="en-US" kern="0" dirty="0"/>
            </a:br>
            <a:br>
              <a:rPr lang="en-GB" altLang="en-US" kern="0" dirty="0"/>
            </a:br>
            <a:endParaRPr lang="en-GB" altLang="en-US" kern="0" dirty="0"/>
          </a:p>
        </p:txBody>
      </p:sp>
      <p:sp>
        <p:nvSpPr>
          <p:cNvPr id="8" name="Rectangle 2">
            <a:extLst>
              <a:ext uri="{FF2B5EF4-FFF2-40B4-BE49-F238E27FC236}">
                <a16:creationId xmlns:a16="http://schemas.microsoft.com/office/drawing/2014/main" id="{73CE5FC3-8564-436D-B7C4-16228B868974}"/>
              </a:ext>
            </a:extLst>
          </p:cNvPr>
          <p:cNvSpPr txBox="1">
            <a:spLocks noChangeArrowheads="1"/>
          </p:cNvSpPr>
          <p:nvPr/>
        </p:nvSpPr>
        <p:spPr bwMode="auto">
          <a:xfrm>
            <a:off x="344488" y="2068161"/>
            <a:ext cx="4824412" cy="4392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gn="l" rtl="0" eaLnBrk="0" fontAlgn="base" hangingPunct="0">
              <a:spcBef>
                <a:spcPct val="40000"/>
              </a:spcBef>
              <a:spcAft>
                <a:spcPct val="0"/>
              </a:spcAft>
              <a:defRPr sz="4200" b="0">
                <a:solidFill>
                  <a:srgbClr val="0B3081"/>
                </a:solidFill>
                <a:latin typeface="Arial" panose="020B0604020202020204" pitchFamily="34" charset="0"/>
                <a:ea typeface="+mj-ea"/>
                <a:cs typeface="Arial" panose="020B0604020202020204" pitchFamily="34" charset="0"/>
              </a:defRPr>
            </a:lvl1pPr>
            <a:lvl2pPr algn="l" rtl="0" eaLnBrk="0" fontAlgn="base" hangingPunct="0">
              <a:spcBef>
                <a:spcPct val="40000"/>
              </a:spcBef>
              <a:spcAft>
                <a:spcPct val="0"/>
              </a:spcAft>
              <a:defRPr sz="4800">
                <a:solidFill>
                  <a:srgbClr val="0B3081"/>
                </a:solidFill>
                <a:latin typeface="Arial" panose="020B0604020202020204" pitchFamily="34" charset="0"/>
                <a:ea typeface="Arial" charset="0"/>
                <a:cs typeface="Arial" charset="0"/>
              </a:defRPr>
            </a:lvl2pPr>
            <a:lvl3pPr algn="l" rtl="0" eaLnBrk="0" fontAlgn="base" hangingPunct="0">
              <a:spcBef>
                <a:spcPct val="40000"/>
              </a:spcBef>
              <a:spcAft>
                <a:spcPct val="0"/>
              </a:spcAft>
              <a:defRPr sz="4800">
                <a:solidFill>
                  <a:srgbClr val="0B3081"/>
                </a:solidFill>
                <a:latin typeface="Arial" panose="020B0604020202020204" pitchFamily="34" charset="0"/>
                <a:ea typeface="Arial" charset="0"/>
                <a:cs typeface="Arial" charset="0"/>
              </a:defRPr>
            </a:lvl3pPr>
            <a:lvl4pPr algn="l" rtl="0" eaLnBrk="0" fontAlgn="base" hangingPunct="0">
              <a:spcBef>
                <a:spcPct val="40000"/>
              </a:spcBef>
              <a:spcAft>
                <a:spcPct val="0"/>
              </a:spcAft>
              <a:defRPr sz="4800">
                <a:solidFill>
                  <a:srgbClr val="0B3081"/>
                </a:solidFill>
                <a:latin typeface="Arial" panose="020B0604020202020204" pitchFamily="34" charset="0"/>
                <a:ea typeface="Arial" charset="0"/>
                <a:cs typeface="Arial" charset="0"/>
              </a:defRPr>
            </a:lvl4pPr>
            <a:lvl5pPr algn="l" rtl="0" eaLnBrk="0" fontAlgn="base" hangingPunct="0">
              <a:spcBef>
                <a:spcPct val="40000"/>
              </a:spcBef>
              <a:spcAft>
                <a:spcPct val="0"/>
              </a:spcAft>
              <a:defRPr sz="4800">
                <a:solidFill>
                  <a:srgbClr val="0B3081"/>
                </a:solidFill>
                <a:latin typeface="Arial" panose="020B0604020202020204" pitchFamily="34" charset="0"/>
                <a:ea typeface="Arial" charset="0"/>
                <a:cs typeface="Arial" charset="0"/>
              </a:defRPr>
            </a:lvl5pPr>
            <a:lvl6pPr marL="457200" algn="l" rtl="0" fontAlgn="base">
              <a:spcBef>
                <a:spcPct val="40000"/>
              </a:spcBef>
              <a:spcAft>
                <a:spcPct val="0"/>
              </a:spcAft>
              <a:defRPr sz="2400" b="1">
                <a:solidFill>
                  <a:schemeClr val="tx2"/>
                </a:solidFill>
                <a:latin typeface="Verdana" charset="0"/>
                <a:ea typeface="Arial" charset="0"/>
                <a:cs typeface="Arial" charset="0"/>
              </a:defRPr>
            </a:lvl6pPr>
            <a:lvl7pPr marL="914400" algn="l" rtl="0" fontAlgn="base">
              <a:spcBef>
                <a:spcPct val="40000"/>
              </a:spcBef>
              <a:spcAft>
                <a:spcPct val="0"/>
              </a:spcAft>
              <a:defRPr sz="2400" b="1">
                <a:solidFill>
                  <a:schemeClr val="tx2"/>
                </a:solidFill>
                <a:latin typeface="Verdana" charset="0"/>
                <a:ea typeface="Arial" charset="0"/>
                <a:cs typeface="Arial" charset="0"/>
              </a:defRPr>
            </a:lvl7pPr>
            <a:lvl8pPr marL="1371600" algn="l" rtl="0" fontAlgn="base">
              <a:spcBef>
                <a:spcPct val="40000"/>
              </a:spcBef>
              <a:spcAft>
                <a:spcPct val="0"/>
              </a:spcAft>
              <a:defRPr sz="2400" b="1">
                <a:solidFill>
                  <a:schemeClr val="tx2"/>
                </a:solidFill>
                <a:latin typeface="Verdana" charset="0"/>
                <a:ea typeface="Arial" charset="0"/>
                <a:cs typeface="Arial" charset="0"/>
              </a:defRPr>
            </a:lvl8pPr>
            <a:lvl9pPr marL="1828800" algn="l" rtl="0" fontAlgn="base">
              <a:spcBef>
                <a:spcPct val="40000"/>
              </a:spcBef>
              <a:spcAft>
                <a:spcPct val="0"/>
              </a:spcAft>
              <a:defRPr sz="2400" b="1">
                <a:solidFill>
                  <a:schemeClr val="tx2"/>
                </a:solidFill>
                <a:latin typeface="Verdana" charset="0"/>
                <a:ea typeface="Arial" charset="0"/>
                <a:cs typeface="Arial" charset="0"/>
              </a:defRPr>
            </a:lvl9pPr>
          </a:lstStyle>
          <a:p>
            <a:pPr>
              <a:defRPr/>
            </a:pPr>
            <a:r>
              <a:rPr lang="en-US" sz="4800" b="1" dirty="0"/>
              <a:t>Review</a:t>
            </a:r>
            <a:br>
              <a:rPr lang="en-GB" altLang="en-US" kern="0" dirty="0"/>
            </a:br>
            <a:br>
              <a:rPr lang="en-GB" altLang="en-US" kern="0" dirty="0"/>
            </a:br>
            <a:endParaRPr lang="en-GB" altLang="en-US" kern="0" dirty="0"/>
          </a:p>
        </p:txBody>
      </p:sp>
      <p:pic>
        <p:nvPicPr>
          <p:cNvPr id="3" name="Picture 2">
            <a:extLst>
              <a:ext uri="{FF2B5EF4-FFF2-40B4-BE49-F238E27FC236}">
                <a16:creationId xmlns:a16="http://schemas.microsoft.com/office/drawing/2014/main" id="{2E169593-7EBB-4ACA-90A3-27B9B1FB20A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87900" y="863600"/>
            <a:ext cx="3810000" cy="4876800"/>
          </a:xfrm>
          <a:prstGeom prst="rect">
            <a:avLst/>
          </a:prstGeom>
        </p:spPr>
      </p:pic>
    </p:spTree>
    <p:extLst>
      <p:ext uri="{BB962C8B-B14F-4D97-AF65-F5344CB8AC3E}">
        <p14:creationId xmlns:p14="http://schemas.microsoft.com/office/powerpoint/2010/main" val="30818565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Rounded Corners 9">
            <a:extLst>
              <a:ext uri="{FF2B5EF4-FFF2-40B4-BE49-F238E27FC236}">
                <a16:creationId xmlns:a16="http://schemas.microsoft.com/office/drawing/2014/main" id="{D5BB0851-2CDE-49D2-990B-01B43133EE78}"/>
              </a:ext>
            </a:extLst>
          </p:cNvPr>
          <p:cNvSpPr/>
          <p:nvPr/>
        </p:nvSpPr>
        <p:spPr bwMode="auto">
          <a:xfrm>
            <a:off x="336886" y="4121244"/>
            <a:ext cx="2650864" cy="1120608"/>
          </a:xfrm>
          <a:prstGeom prst="roundRect">
            <a:avLst/>
          </a:prstGeom>
          <a:solidFill>
            <a:srgbClr val="FFFDE0"/>
          </a:solidFill>
          <a:ln w="9525" cap="flat" cmpd="sng" algn="ctr">
            <a:noFill/>
            <a:prstDash val="solid"/>
            <a:round/>
            <a:headEnd type="none" w="med" len="med"/>
            <a:tailEnd type="none" w="med" len="med"/>
          </a:ln>
          <a:effectLst/>
          <a:extLst/>
        </p:spPr>
        <p:txBody>
          <a:bodyPr vert="horz" wrap="square" lIns="92075" tIns="46038" rIns="92075" bIns="46038"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a:ln>
                <a:noFill/>
              </a:ln>
              <a:solidFill>
                <a:schemeClr val="tx2"/>
              </a:solidFill>
              <a:effectLst/>
              <a:latin typeface="Times New Roman" pitchFamily="18" charset="0"/>
            </a:endParaRPr>
          </a:p>
        </p:txBody>
      </p:sp>
      <p:sp>
        <p:nvSpPr>
          <p:cNvPr id="4" name="Rectangle: Rounded Corners 3">
            <a:extLst>
              <a:ext uri="{FF2B5EF4-FFF2-40B4-BE49-F238E27FC236}">
                <a16:creationId xmlns:a16="http://schemas.microsoft.com/office/drawing/2014/main" id="{B486E3D3-4458-4DB0-9CC9-2CC0BA1C01C9}"/>
              </a:ext>
            </a:extLst>
          </p:cNvPr>
          <p:cNvSpPr/>
          <p:nvPr/>
        </p:nvSpPr>
        <p:spPr bwMode="auto">
          <a:xfrm>
            <a:off x="336885" y="2030819"/>
            <a:ext cx="5454315" cy="648586"/>
          </a:xfrm>
          <a:prstGeom prst="roundRect">
            <a:avLst/>
          </a:prstGeom>
          <a:solidFill>
            <a:srgbClr val="FFFDE0"/>
          </a:solidFill>
          <a:ln w="9525" cap="flat" cmpd="sng" algn="ctr">
            <a:noFill/>
            <a:prstDash val="solid"/>
            <a:round/>
            <a:headEnd type="none" w="med" len="med"/>
            <a:tailEnd type="none" w="med" len="med"/>
          </a:ln>
          <a:effectLst/>
          <a:extLst/>
        </p:spPr>
        <p:txBody>
          <a:bodyPr vert="horz" wrap="square" lIns="92075" tIns="46038" rIns="92075" bIns="46038"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a:ln>
                <a:noFill/>
              </a:ln>
              <a:solidFill>
                <a:schemeClr val="tx2"/>
              </a:solidFill>
              <a:effectLst/>
              <a:latin typeface="Times New Roman" pitchFamily="18" charset="0"/>
            </a:endParaRPr>
          </a:p>
        </p:txBody>
      </p:sp>
      <p:sp>
        <p:nvSpPr>
          <p:cNvPr id="3" name="Content Placeholder 2">
            <a:extLst>
              <a:ext uri="{FF2B5EF4-FFF2-40B4-BE49-F238E27FC236}">
                <a16:creationId xmlns:a16="http://schemas.microsoft.com/office/drawing/2014/main" id="{56335234-D93A-4E4E-8FFB-5526EED686FA}"/>
              </a:ext>
            </a:extLst>
          </p:cNvPr>
          <p:cNvSpPr>
            <a:spLocks noGrp="1"/>
          </p:cNvSpPr>
          <p:nvPr>
            <p:ph idx="1"/>
          </p:nvPr>
        </p:nvSpPr>
        <p:spPr/>
        <p:txBody>
          <a:bodyPr/>
          <a:lstStyle/>
          <a:p>
            <a:r>
              <a:rPr lang="en-US" dirty="0"/>
              <a:t>For a rectangle of length </a:t>
            </a:r>
            <a:r>
              <a:rPr lang="en-US" i="1" dirty="0">
                <a:latin typeface="+mn-lt"/>
              </a:rPr>
              <a:t>l</a:t>
            </a:r>
            <a:r>
              <a:rPr lang="en-US" dirty="0"/>
              <a:t> and width </a:t>
            </a:r>
            <a:r>
              <a:rPr lang="en-US" i="1" dirty="0">
                <a:latin typeface="+mn-lt"/>
              </a:rPr>
              <a:t>w</a:t>
            </a:r>
            <a:r>
              <a:rPr lang="en-US" dirty="0"/>
              <a:t>,</a:t>
            </a:r>
          </a:p>
          <a:p>
            <a:pPr>
              <a:lnSpc>
                <a:spcPct val="150000"/>
              </a:lnSpc>
            </a:pPr>
            <a:r>
              <a:rPr lang="en-US" dirty="0"/>
              <a:t>   Area </a:t>
            </a:r>
            <a:r>
              <a:rPr lang="en-US" dirty="0">
                <a:latin typeface="+mn-lt"/>
              </a:rPr>
              <a:t>= </a:t>
            </a:r>
            <a:r>
              <a:rPr lang="en-US" i="1" dirty="0" err="1">
                <a:latin typeface="+mn-lt"/>
              </a:rPr>
              <a:t>lw</a:t>
            </a:r>
            <a:r>
              <a:rPr lang="en-US" dirty="0"/>
              <a:t>	   Perimeter </a:t>
            </a:r>
            <a:r>
              <a:rPr lang="en-US" dirty="0">
                <a:latin typeface="+mn-lt"/>
              </a:rPr>
              <a:t>= 2</a:t>
            </a:r>
            <a:r>
              <a:rPr lang="en-US" i="1" dirty="0">
                <a:latin typeface="+mn-lt"/>
              </a:rPr>
              <a:t>l</a:t>
            </a:r>
            <a:r>
              <a:rPr lang="en-US" dirty="0">
                <a:latin typeface="+mn-lt"/>
              </a:rPr>
              <a:t> + 2</a:t>
            </a:r>
            <a:r>
              <a:rPr lang="en-US" i="1" dirty="0">
                <a:latin typeface="+mn-lt"/>
              </a:rPr>
              <a:t>w</a:t>
            </a:r>
          </a:p>
          <a:p>
            <a:pPr>
              <a:lnSpc>
                <a:spcPct val="150000"/>
              </a:lnSpc>
            </a:pPr>
            <a:endParaRPr lang="en-US" i="1" dirty="0">
              <a:latin typeface="+mn-lt"/>
            </a:endParaRPr>
          </a:p>
          <a:p>
            <a:pPr>
              <a:lnSpc>
                <a:spcPct val="150000"/>
              </a:lnSpc>
            </a:pPr>
            <a:r>
              <a:rPr lang="en-US" dirty="0"/>
              <a:t>For a triangle with base </a:t>
            </a:r>
            <a:r>
              <a:rPr lang="en-US" i="1" dirty="0">
                <a:latin typeface="+mn-lt"/>
              </a:rPr>
              <a:t>b </a:t>
            </a:r>
            <a:r>
              <a:rPr lang="en-US" dirty="0"/>
              <a:t>and altitude </a:t>
            </a:r>
            <a:r>
              <a:rPr lang="en-US" i="1" dirty="0">
                <a:latin typeface="+mn-lt"/>
              </a:rPr>
              <a:t>h</a:t>
            </a:r>
            <a:r>
              <a:rPr lang="en-US" dirty="0">
                <a:latin typeface="+mn-lt"/>
              </a:rPr>
              <a:t>,</a:t>
            </a:r>
          </a:p>
        </p:txBody>
      </p:sp>
      <p:sp>
        <p:nvSpPr>
          <p:cNvPr id="2" name="Title 1">
            <a:extLst>
              <a:ext uri="{FF2B5EF4-FFF2-40B4-BE49-F238E27FC236}">
                <a16:creationId xmlns:a16="http://schemas.microsoft.com/office/drawing/2014/main" id="{A619D240-6A6A-49A8-972C-B11FF1F19E13}"/>
              </a:ext>
            </a:extLst>
          </p:cNvPr>
          <p:cNvSpPr>
            <a:spLocks noGrp="1"/>
          </p:cNvSpPr>
          <p:nvPr>
            <p:ph type="title"/>
          </p:nvPr>
        </p:nvSpPr>
        <p:spPr/>
        <p:txBody>
          <a:bodyPr/>
          <a:lstStyle/>
          <a:p>
            <a:r>
              <a:rPr lang="en-US" dirty="0"/>
              <a:t>Geometry Formulas </a:t>
            </a:r>
            <a:r>
              <a:rPr lang="en-US" sz="1800" dirty="0"/>
              <a:t>(1 of 3)</a:t>
            </a:r>
          </a:p>
        </p:txBody>
      </p:sp>
      <p:grpSp>
        <p:nvGrpSpPr>
          <p:cNvPr id="8" name="Group 7">
            <a:extLst>
              <a:ext uri="{FF2B5EF4-FFF2-40B4-BE49-F238E27FC236}">
                <a16:creationId xmlns:a16="http://schemas.microsoft.com/office/drawing/2014/main" id="{329F2B92-B177-45C4-85C9-F7A5FE6D51BE}"/>
              </a:ext>
            </a:extLst>
          </p:cNvPr>
          <p:cNvGrpSpPr/>
          <p:nvPr/>
        </p:nvGrpSpPr>
        <p:grpSpPr>
          <a:xfrm>
            <a:off x="6518644" y="1828800"/>
            <a:ext cx="2168157" cy="1370342"/>
            <a:chOff x="6518644" y="1594884"/>
            <a:chExt cx="2168157" cy="1370342"/>
          </a:xfrm>
        </p:grpSpPr>
        <p:sp>
          <p:nvSpPr>
            <p:cNvPr id="5" name="Rectangle 4">
              <a:extLst>
                <a:ext uri="{FF2B5EF4-FFF2-40B4-BE49-F238E27FC236}">
                  <a16:creationId xmlns:a16="http://schemas.microsoft.com/office/drawing/2014/main" id="{28E6A6BB-9849-4CB5-A33A-DF25F99C7F79}"/>
                </a:ext>
              </a:extLst>
            </p:cNvPr>
            <p:cNvSpPr/>
            <p:nvPr/>
          </p:nvSpPr>
          <p:spPr bwMode="auto">
            <a:xfrm>
              <a:off x="6921796" y="1594884"/>
              <a:ext cx="1765005" cy="871870"/>
            </a:xfrm>
            <a:prstGeom prst="rect">
              <a:avLst/>
            </a:prstGeom>
            <a:noFill/>
            <a:ln w="38100" cap="flat" cmpd="sng" algn="ctr">
              <a:solidFill>
                <a:srgbClr val="0B3081"/>
              </a:solidFill>
              <a:prstDash val="solid"/>
              <a:round/>
              <a:headEnd type="none" w="med" len="med"/>
              <a:tailEnd type="none" w="med" len="med"/>
            </a:ln>
            <a:effectLst/>
            <a:extLst/>
          </p:spPr>
          <p:txBody>
            <a:bodyPr vert="horz" wrap="square" lIns="92075" tIns="46038" rIns="92075" bIns="46038"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a:ln>
                  <a:noFill/>
                </a:ln>
                <a:solidFill>
                  <a:schemeClr val="tx2"/>
                </a:solidFill>
                <a:effectLst/>
                <a:latin typeface="Times New Roman" pitchFamily="18" charset="0"/>
              </a:endParaRPr>
            </a:p>
          </p:txBody>
        </p:sp>
        <p:sp>
          <p:nvSpPr>
            <p:cNvPr id="6" name="TextBox 5">
              <a:extLst>
                <a:ext uri="{FF2B5EF4-FFF2-40B4-BE49-F238E27FC236}">
                  <a16:creationId xmlns:a16="http://schemas.microsoft.com/office/drawing/2014/main" id="{D415DAE2-056E-446E-BB09-A5E27BBE8E56}"/>
                </a:ext>
              </a:extLst>
            </p:cNvPr>
            <p:cNvSpPr txBox="1"/>
            <p:nvPr/>
          </p:nvSpPr>
          <p:spPr>
            <a:xfrm>
              <a:off x="7618228" y="2442006"/>
              <a:ext cx="372140" cy="523220"/>
            </a:xfrm>
            <a:prstGeom prst="rect">
              <a:avLst/>
            </a:prstGeom>
            <a:noFill/>
          </p:spPr>
          <p:txBody>
            <a:bodyPr wrap="square" rtlCol="0">
              <a:spAutoFit/>
            </a:bodyPr>
            <a:lstStyle/>
            <a:p>
              <a:r>
                <a:rPr lang="en-US" i="1" dirty="0">
                  <a:solidFill>
                    <a:srgbClr val="000000"/>
                  </a:solidFill>
                </a:rPr>
                <a:t>l</a:t>
              </a:r>
            </a:p>
          </p:txBody>
        </p:sp>
        <p:sp>
          <p:nvSpPr>
            <p:cNvPr id="7" name="TextBox 6">
              <a:extLst>
                <a:ext uri="{FF2B5EF4-FFF2-40B4-BE49-F238E27FC236}">
                  <a16:creationId xmlns:a16="http://schemas.microsoft.com/office/drawing/2014/main" id="{0BE4B746-FC47-48D5-99E9-F85B52FEAA18}"/>
                </a:ext>
              </a:extLst>
            </p:cNvPr>
            <p:cNvSpPr txBox="1"/>
            <p:nvPr/>
          </p:nvSpPr>
          <p:spPr>
            <a:xfrm>
              <a:off x="6518644" y="1800880"/>
              <a:ext cx="372140" cy="523220"/>
            </a:xfrm>
            <a:prstGeom prst="rect">
              <a:avLst/>
            </a:prstGeom>
            <a:noFill/>
          </p:spPr>
          <p:txBody>
            <a:bodyPr wrap="square" rtlCol="0">
              <a:spAutoFit/>
            </a:bodyPr>
            <a:lstStyle/>
            <a:p>
              <a:r>
                <a:rPr lang="en-US" i="1" dirty="0">
                  <a:solidFill>
                    <a:srgbClr val="000000"/>
                  </a:solidFill>
                </a:rPr>
                <a:t>w</a:t>
              </a:r>
            </a:p>
          </p:txBody>
        </p:sp>
      </p:grpSp>
      <p:graphicFrame>
        <p:nvGraphicFramePr>
          <p:cNvPr id="9" name="Object 8">
            <a:extLst>
              <a:ext uri="{FF2B5EF4-FFF2-40B4-BE49-F238E27FC236}">
                <a16:creationId xmlns:a16="http://schemas.microsoft.com/office/drawing/2014/main" id="{E0C12009-9393-4541-88EB-0D81DE74A11C}"/>
              </a:ext>
            </a:extLst>
          </p:cNvPr>
          <p:cNvGraphicFramePr>
            <a:graphicFrameLocks noChangeAspect="1"/>
          </p:cNvGraphicFramePr>
          <p:nvPr>
            <p:extLst>
              <p:ext uri="{D42A27DB-BD31-4B8C-83A1-F6EECF244321}">
                <p14:modId xmlns:p14="http://schemas.microsoft.com/office/powerpoint/2010/main" val="110368522"/>
              </p:ext>
            </p:extLst>
          </p:nvPr>
        </p:nvGraphicFramePr>
        <p:xfrm>
          <a:off x="671127" y="4310145"/>
          <a:ext cx="1778000" cy="774700"/>
        </p:xfrm>
        <a:graphic>
          <a:graphicData uri="http://schemas.openxmlformats.org/presentationml/2006/ole">
            <mc:AlternateContent xmlns:mc="http://schemas.openxmlformats.org/markup-compatibility/2006">
              <mc:Choice xmlns:v="urn:schemas-microsoft-com:vml" Requires="v">
                <p:oleObj spid="_x0000_s246800" name="Equation" r:id="rId3" imgW="1777680" imgH="774360" progId="Equation.DSMT4">
                  <p:embed/>
                </p:oleObj>
              </mc:Choice>
              <mc:Fallback>
                <p:oleObj name="Equation" r:id="rId3" imgW="1777680" imgH="774360" progId="Equation.DSMT4">
                  <p:embed/>
                  <p:pic>
                    <p:nvPicPr>
                      <p:cNvPr id="0" name=""/>
                      <p:cNvPicPr/>
                      <p:nvPr/>
                    </p:nvPicPr>
                    <p:blipFill>
                      <a:blip r:embed="rId4"/>
                      <a:stretch>
                        <a:fillRect/>
                      </a:stretch>
                    </p:blipFill>
                    <p:spPr>
                      <a:xfrm>
                        <a:off x="671127" y="4310145"/>
                        <a:ext cx="1778000" cy="774700"/>
                      </a:xfrm>
                      <a:prstGeom prst="rect">
                        <a:avLst/>
                      </a:prstGeom>
                    </p:spPr>
                  </p:pic>
                </p:oleObj>
              </mc:Fallback>
            </mc:AlternateContent>
          </a:graphicData>
        </a:graphic>
      </p:graphicFrame>
      <p:grpSp>
        <p:nvGrpSpPr>
          <p:cNvPr id="16" name="Group 15">
            <a:extLst>
              <a:ext uri="{FF2B5EF4-FFF2-40B4-BE49-F238E27FC236}">
                <a16:creationId xmlns:a16="http://schemas.microsoft.com/office/drawing/2014/main" id="{FBB1A8B2-E00B-40E2-A624-BBAC1AFA396C}"/>
              </a:ext>
            </a:extLst>
          </p:cNvPr>
          <p:cNvGrpSpPr/>
          <p:nvPr/>
        </p:nvGrpSpPr>
        <p:grpSpPr>
          <a:xfrm>
            <a:off x="6707868" y="4121244"/>
            <a:ext cx="1765005" cy="1710071"/>
            <a:chOff x="6124353" y="4514648"/>
            <a:chExt cx="1765005" cy="1710071"/>
          </a:xfrm>
        </p:grpSpPr>
        <p:sp>
          <p:nvSpPr>
            <p:cNvPr id="11" name="Isosceles Triangle 10">
              <a:extLst>
                <a:ext uri="{FF2B5EF4-FFF2-40B4-BE49-F238E27FC236}">
                  <a16:creationId xmlns:a16="http://schemas.microsoft.com/office/drawing/2014/main" id="{D7986D1C-5D8E-4D34-B721-131EFC8BA8C6}"/>
                </a:ext>
              </a:extLst>
            </p:cNvPr>
            <p:cNvSpPr/>
            <p:nvPr/>
          </p:nvSpPr>
          <p:spPr bwMode="auto">
            <a:xfrm>
              <a:off x="6124353" y="4514648"/>
              <a:ext cx="1765005" cy="1120608"/>
            </a:xfrm>
            <a:prstGeom prst="triangle">
              <a:avLst/>
            </a:prstGeom>
            <a:noFill/>
            <a:ln w="38100" cap="flat" cmpd="sng" algn="ctr">
              <a:solidFill>
                <a:srgbClr val="0B3081"/>
              </a:solidFill>
              <a:prstDash val="solid"/>
              <a:round/>
              <a:headEnd type="none" w="med" len="med"/>
              <a:tailEnd type="none" w="med" len="med"/>
            </a:ln>
            <a:effectLst/>
            <a:extLst/>
          </p:spPr>
          <p:txBody>
            <a:bodyPr vert="horz" wrap="square" lIns="92075" tIns="46038" rIns="92075" bIns="46038"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a:ln>
                  <a:noFill/>
                </a:ln>
                <a:solidFill>
                  <a:schemeClr val="tx2"/>
                </a:solidFill>
                <a:effectLst/>
                <a:latin typeface="Times New Roman" pitchFamily="18" charset="0"/>
              </a:endParaRPr>
            </a:p>
          </p:txBody>
        </p:sp>
        <p:cxnSp>
          <p:nvCxnSpPr>
            <p:cNvPr id="13" name="Straight Connector 12">
              <a:extLst>
                <a:ext uri="{FF2B5EF4-FFF2-40B4-BE49-F238E27FC236}">
                  <a16:creationId xmlns:a16="http://schemas.microsoft.com/office/drawing/2014/main" id="{CDEF7862-2002-4FCB-BCF4-6BA66627985C}"/>
                </a:ext>
              </a:extLst>
            </p:cNvPr>
            <p:cNvCxnSpPr>
              <a:stCxn id="11" idx="3"/>
              <a:endCxn id="11" idx="0"/>
            </p:cNvCxnSpPr>
            <p:nvPr/>
          </p:nvCxnSpPr>
          <p:spPr bwMode="auto">
            <a:xfrm flipV="1">
              <a:off x="7006856" y="4514648"/>
              <a:ext cx="0" cy="1120608"/>
            </a:xfrm>
            <a:prstGeom prst="line">
              <a:avLst/>
            </a:prstGeom>
            <a:solidFill>
              <a:schemeClr val="accent1"/>
            </a:solidFill>
            <a:ln w="19050"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 name="TextBox 13">
              <a:extLst>
                <a:ext uri="{FF2B5EF4-FFF2-40B4-BE49-F238E27FC236}">
                  <a16:creationId xmlns:a16="http://schemas.microsoft.com/office/drawing/2014/main" id="{1B103FCA-B93F-4189-8BD0-D67D306A489B}"/>
                </a:ext>
              </a:extLst>
            </p:cNvPr>
            <p:cNvSpPr txBox="1"/>
            <p:nvPr/>
          </p:nvSpPr>
          <p:spPr>
            <a:xfrm>
              <a:off x="6820785" y="5701499"/>
              <a:ext cx="372140" cy="523220"/>
            </a:xfrm>
            <a:prstGeom prst="rect">
              <a:avLst/>
            </a:prstGeom>
            <a:noFill/>
          </p:spPr>
          <p:txBody>
            <a:bodyPr wrap="square" rtlCol="0">
              <a:spAutoFit/>
            </a:bodyPr>
            <a:lstStyle/>
            <a:p>
              <a:r>
                <a:rPr lang="en-US" i="1" dirty="0">
                  <a:solidFill>
                    <a:srgbClr val="000000"/>
                  </a:solidFill>
                </a:rPr>
                <a:t>b</a:t>
              </a:r>
            </a:p>
          </p:txBody>
        </p:sp>
        <p:sp>
          <p:nvSpPr>
            <p:cNvPr id="15" name="TextBox 14">
              <a:extLst>
                <a:ext uri="{FF2B5EF4-FFF2-40B4-BE49-F238E27FC236}">
                  <a16:creationId xmlns:a16="http://schemas.microsoft.com/office/drawing/2014/main" id="{52B82D22-97B5-4891-8CEA-4A7E3F390A07}"/>
                </a:ext>
              </a:extLst>
            </p:cNvPr>
            <p:cNvSpPr txBox="1"/>
            <p:nvPr/>
          </p:nvSpPr>
          <p:spPr>
            <a:xfrm>
              <a:off x="7022804" y="4980242"/>
              <a:ext cx="372140" cy="523220"/>
            </a:xfrm>
            <a:prstGeom prst="rect">
              <a:avLst/>
            </a:prstGeom>
            <a:noFill/>
          </p:spPr>
          <p:txBody>
            <a:bodyPr wrap="square" rtlCol="0">
              <a:spAutoFit/>
            </a:bodyPr>
            <a:lstStyle/>
            <a:p>
              <a:r>
                <a:rPr lang="en-US" i="1" dirty="0">
                  <a:solidFill>
                    <a:srgbClr val="000000"/>
                  </a:solidFill>
                </a:rPr>
                <a:t>h</a:t>
              </a:r>
            </a:p>
          </p:txBody>
        </p:sp>
      </p:grpSp>
    </p:spTree>
    <p:extLst>
      <p:ext uri="{BB962C8B-B14F-4D97-AF65-F5344CB8AC3E}">
        <p14:creationId xmlns:p14="http://schemas.microsoft.com/office/powerpoint/2010/main" val="444800303"/>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fade">
                                      <p:cBhvr>
                                        <p:cTn id="13" dur="500"/>
                                        <p:tgtEl>
                                          <p:spTgt spid="10"/>
                                        </p:tgtEl>
                                      </p:cBhvr>
                                    </p:animEffect>
                                  </p:childTnLst>
                                </p:cTn>
                              </p:par>
                              <p:par>
                                <p:cTn id="14" presetID="10" presetClass="entr" presetSubtype="0" fill="hold" nodeType="with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fade">
                                      <p:cBhvr>
                                        <p:cTn id="16"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Rounded Corners 9">
            <a:extLst>
              <a:ext uri="{FF2B5EF4-FFF2-40B4-BE49-F238E27FC236}">
                <a16:creationId xmlns:a16="http://schemas.microsoft.com/office/drawing/2014/main" id="{D5BB0851-2CDE-49D2-990B-01B43133EE78}"/>
              </a:ext>
            </a:extLst>
          </p:cNvPr>
          <p:cNvSpPr/>
          <p:nvPr/>
        </p:nvSpPr>
        <p:spPr bwMode="auto">
          <a:xfrm>
            <a:off x="336884" y="4830107"/>
            <a:ext cx="5309003" cy="1198551"/>
          </a:xfrm>
          <a:prstGeom prst="roundRect">
            <a:avLst/>
          </a:prstGeom>
          <a:solidFill>
            <a:srgbClr val="FFFDE0"/>
          </a:solidFill>
          <a:ln w="9525" cap="flat" cmpd="sng" algn="ctr">
            <a:noFill/>
            <a:prstDash val="solid"/>
            <a:round/>
            <a:headEnd type="none" w="med" len="med"/>
            <a:tailEnd type="none" w="med" len="med"/>
          </a:ln>
          <a:effectLst/>
          <a:extLst/>
        </p:spPr>
        <p:txBody>
          <a:bodyPr vert="horz" wrap="square" lIns="92075" tIns="46038" rIns="92075" bIns="46038"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a:ln>
                <a:noFill/>
              </a:ln>
              <a:solidFill>
                <a:schemeClr val="tx2"/>
              </a:solidFill>
              <a:effectLst/>
              <a:latin typeface="Times New Roman" pitchFamily="18" charset="0"/>
            </a:endParaRPr>
          </a:p>
        </p:txBody>
      </p:sp>
      <p:sp>
        <p:nvSpPr>
          <p:cNvPr id="4" name="Rectangle: Rounded Corners 3">
            <a:extLst>
              <a:ext uri="{FF2B5EF4-FFF2-40B4-BE49-F238E27FC236}">
                <a16:creationId xmlns:a16="http://schemas.microsoft.com/office/drawing/2014/main" id="{B486E3D3-4458-4DB0-9CC9-2CC0BA1C01C9}"/>
              </a:ext>
            </a:extLst>
          </p:cNvPr>
          <p:cNvSpPr/>
          <p:nvPr/>
        </p:nvSpPr>
        <p:spPr bwMode="auto">
          <a:xfrm>
            <a:off x="336885" y="2030818"/>
            <a:ext cx="5454315" cy="1398181"/>
          </a:xfrm>
          <a:prstGeom prst="roundRect">
            <a:avLst/>
          </a:prstGeom>
          <a:solidFill>
            <a:srgbClr val="FFFDE0"/>
          </a:solidFill>
          <a:ln w="9525" cap="flat" cmpd="sng" algn="ctr">
            <a:noFill/>
            <a:prstDash val="solid"/>
            <a:round/>
            <a:headEnd type="none" w="med" len="med"/>
            <a:tailEnd type="none" w="med" len="med"/>
          </a:ln>
          <a:effectLst/>
          <a:extLst/>
        </p:spPr>
        <p:txBody>
          <a:bodyPr vert="horz" wrap="square" lIns="92075" tIns="46038" rIns="92075" bIns="46038"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a:ln>
                <a:noFill/>
              </a:ln>
              <a:solidFill>
                <a:schemeClr val="tx2"/>
              </a:solidFill>
              <a:effectLst/>
              <a:latin typeface="Times New Roman" pitchFamily="18" charset="0"/>
            </a:endParaRPr>
          </a:p>
        </p:txBody>
      </p:sp>
      <p:sp>
        <p:nvSpPr>
          <p:cNvPr id="3" name="Content Placeholder 2">
            <a:extLst>
              <a:ext uri="{FF2B5EF4-FFF2-40B4-BE49-F238E27FC236}">
                <a16:creationId xmlns:a16="http://schemas.microsoft.com/office/drawing/2014/main" id="{56335234-D93A-4E4E-8FFB-5526EED686FA}"/>
              </a:ext>
            </a:extLst>
          </p:cNvPr>
          <p:cNvSpPr>
            <a:spLocks noGrp="1"/>
          </p:cNvSpPr>
          <p:nvPr>
            <p:ph idx="1"/>
          </p:nvPr>
        </p:nvSpPr>
        <p:spPr/>
        <p:txBody>
          <a:bodyPr/>
          <a:lstStyle/>
          <a:p>
            <a:r>
              <a:rPr lang="en-US" dirty="0"/>
              <a:t>For a circle of radius </a:t>
            </a:r>
            <a:r>
              <a:rPr lang="en-US" i="1" dirty="0">
                <a:latin typeface="+mn-lt"/>
              </a:rPr>
              <a:t>r</a:t>
            </a:r>
            <a:r>
              <a:rPr lang="en-US" dirty="0"/>
              <a:t> (diameter </a:t>
            </a:r>
            <a:r>
              <a:rPr lang="en-US" i="1" dirty="0">
                <a:latin typeface="+mn-lt"/>
              </a:rPr>
              <a:t>d</a:t>
            </a:r>
            <a:r>
              <a:rPr lang="en-US" dirty="0">
                <a:latin typeface="+mn-lt"/>
              </a:rPr>
              <a:t> = 2</a:t>
            </a:r>
            <a:r>
              <a:rPr lang="en-US" i="1" dirty="0">
                <a:latin typeface="+mn-lt"/>
              </a:rPr>
              <a:t>r</a:t>
            </a:r>
            <a:r>
              <a:rPr lang="en-US" dirty="0">
                <a:latin typeface="+mn-lt"/>
              </a:rPr>
              <a:t>)</a:t>
            </a:r>
            <a:r>
              <a:rPr lang="en-US" dirty="0"/>
              <a:t>,</a:t>
            </a:r>
          </a:p>
          <a:p>
            <a:pPr>
              <a:lnSpc>
                <a:spcPct val="150000"/>
              </a:lnSpc>
            </a:pPr>
            <a:r>
              <a:rPr lang="en-US" dirty="0"/>
              <a:t>   Area </a:t>
            </a:r>
            <a:r>
              <a:rPr lang="en-US" dirty="0">
                <a:latin typeface="+mn-lt"/>
              </a:rPr>
              <a:t>= </a:t>
            </a:r>
            <a:r>
              <a:rPr lang="en-US" i="1" dirty="0">
                <a:latin typeface="+mn-lt"/>
                <a:sym typeface="Symbol" panose="05050102010706020507" pitchFamily="18" charset="2"/>
              </a:rPr>
              <a:t></a:t>
            </a:r>
            <a:r>
              <a:rPr lang="en-US" i="1" dirty="0">
                <a:latin typeface="+mn-lt"/>
              </a:rPr>
              <a:t>r</a:t>
            </a:r>
            <a:r>
              <a:rPr lang="en-US" baseline="45000" dirty="0">
                <a:latin typeface="+mn-lt"/>
              </a:rPr>
              <a:t>2</a:t>
            </a:r>
            <a:r>
              <a:rPr lang="en-US" dirty="0"/>
              <a:t>	   </a:t>
            </a:r>
          </a:p>
          <a:p>
            <a:pPr>
              <a:lnSpc>
                <a:spcPct val="150000"/>
              </a:lnSpc>
            </a:pPr>
            <a:r>
              <a:rPr lang="en-US" dirty="0"/>
              <a:t>   Circumference </a:t>
            </a:r>
            <a:r>
              <a:rPr lang="en-US" dirty="0">
                <a:latin typeface="+mn-lt"/>
              </a:rPr>
              <a:t>= 2</a:t>
            </a:r>
            <a:r>
              <a:rPr lang="en-US" i="1" dirty="0">
                <a:latin typeface="+mn-lt"/>
                <a:sym typeface="Symbol" panose="05050102010706020507" pitchFamily="18" charset="2"/>
              </a:rPr>
              <a:t></a:t>
            </a:r>
            <a:r>
              <a:rPr lang="en-US" i="1" dirty="0">
                <a:latin typeface="+mn-lt"/>
              </a:rPr>
              <a:t>r </a:t>
            </a:r>
            <a:r>
              <a:rPr lang="en-US" dirty="0">
                <a:latin typeface="+mn-lt"/>
              </a:rPr>
              <a:t>= </a:t>
            </a:r>
            <a:r>
              <a:rPr lang="en-US" i="1" dirty="0">
                <a:latin typeface="+mn-lt"/>
                <a:sym typeface="Symbol" panose="05050102010706020507" pitchFamily="18" charset="2"/>
              </a:rPr>
              <a:t></a:t>
            </a:r>
            <a:r>
              <a:rPr lang="en-US" i="1" dirty="0">
                <a:latin typeface="+mn-lt"/>
              </a:rPr>
              <a:t>d</a:t>
            </a:r>
          </a:p>
          <a:p>
            <a:endParaRPr lang="en-US" i="1" dirty="0">
              <a:latin typeface="+mn-lt"/>
            </a:endParaRPr>
          </a:p>
          <a:p>
            <a:r>
              <a:rPr lang="en-US" dirty="0"/>
              <a:t>For a closed rectangular box of length </a:t>
            </a:r>
            <a:r>
              <a:rPr lang="en-US" i="1" dirty="0">
                <a:latin typeface="+mn-lt"/>
              </a:rPr>
              <a:t>l, </a:t>
            </a:r>
            <a:r>
              <a:rPr lang="en-US" dirty="0"/>
              <a:t>width</a:t>
            </a:r>
            <a:r>
              <a:rPr lang="en-US" i="1" dirty="0">
                <a:latin typeface="+mn-lt"/>
              </a:rPr>
              <a:t> w, </a:t>
            </a:r>
            <a:r>
              <a:rPr lang="en-US" dirty="0"/>
              <a:t>and height  </a:t>
            </a:r>
            <a:r>
              <a:rPr lang="en-US" i="1" dirty="0">
                <a:latin typeface="+mn-lt"/>
              </a:rPr>
              <a:t>h</a:t>
            </a:r>
            <a:r>
              <a:rPr lang="en-US" dirty="0">
                <a:latin typeface="+mn-lt"/>
              </a:rPr>
              <a:t>,</a:t>
            </a:r>
          </a:p>
          <a:p>
            <a:r>
              <a:rPr lang="en-US" dirty="0">
                <a:latin typeface="+mn-lt"/>
              </a:rPr>
              <a:t>   </a:t>
            </a:r>
            <a:r>
              <a:rPr lang="en-US" dirty="0"/>
              <a:t>Volume</a:t>
            </a:r>
            <a:r>
              <a:rPr lang="en-US" dirty="0">
                <a:latin typeface="+mn-lt"/>
              </a:rPr>
              <a:t> = </a:t>
            </a:r>
            <a:r>
              <a:rPr lang="en-US" i="1" dirty="0" err="1">
                <a:latin typeface="+mn-lt"/>
              </a:rPr>
              <a:t>lwh</a:t>
            </a:r>
            <a:endParaRPr lang="en-US" i="1" dirty="0">
              <a:latin typeface="+mn-lt"/>
            </a:endParaRPr>
          </a:p>
          <a:p>
            <a:r>
              <a:rPr lang="en-US" dirty="0">
                <a:latin typeface="+mn-lt"/>
              </a:rPr>
              <a:t>   </a:t>
            </a:r>
            <a:r>
              <a:rPr lang="en-US" dirty="0"/>
              <a:t>Surface area </a:t>
            </a:r>
            <a:r>
              <a:rPr lang="en-US" dirty="0">
                <a:latin typeface="+mn-lt"/>
              </a:rPr>
              <a:t>= 2</a:t>
            </a:r>
            <a:r>
              <a:rPr lang="en-US" i="1" dirty="0">
                <a:latin typeface="+mn-lt"/>
              </a:rPr>
              <a:t>lh</a:t>
            </a:r>
            <a:r>
              <a:rPr lang="en-US" dirty="0">
                <a:latin typeface="+mn-lt"/>
              </a:rPr>
              <a:t> + 2</a:t>
            </a:r>
            <a:r>
              <a:rPr lang="en-US" i="1" dirty="0">
                <a:latin typeface="+mn-lt"/>
              </a:rPr>
              <a:t>wh</a:t>
            </a:r>
            <a:r>
              <a:rPr lang="en-US" dirty="0">
                <a:latin typeface="+mn-lt"/>
              </a:rPr>
              <a:t> + 2</a:t>
            </a:r>
            <a:r>
              <a:rPr lang="en-US" i="1" dirty="0">
                <a:latin typeface="+mn-lt"/>
              </a:rPr>
              <a:t>lw</a:t>
            </a:r>
          </a:p>
        </p:txBody>
      </p:sp>
      <p:sp>
        <p:nvSpPr>
          <p:cNvPr id="2" name="Title 1">
            <a:extLst>
              <a:ext uri="{FF2B5EF4-FFF2-40B4-BE49-F238E27FC236}">
                <a16:creationId xmlns:a16="http://schemas.microsoft.com/office/drawing/2014/main" id="{A619D240-6A6A-49A8-972C-B11FF1F19E13}"/>
              </a:ext>
            </a:extLst>
          </p:cNvPr>
          <p:cNvSpPr>
            <a:spLocks noGrp="1"/>
          </p:cNvSpPr>
          <p:nvPr>
            <p:ph type="title"/>
          </p:nvPr>
        </p:nvSpPr>
        <p:spPr/>
        <p:txBody>
          <a:bodyPr/>
          <a:lstStyle/>
          <a:p>
            <a:r>
              <a:rPr lang="en-US" dirty="0"/>
              <a:t>Geometry Formulas </a:t>
            </a:r>
            <a:r>
              <a:rPr lang="en-US" sz="1800" dirty="0"/>
              <a:t>(2 of 3)</a:t>
            </a:r>
          </a:p>
        </p:txBody>
      </p:sp>
      <p:grpSp>
        <p:nvGrpSpPr>
          <p:cNvPr id="25" name="Group 24">
            <a:extLst>
              <a:ext uri="{FF2B5EF4-FFF2-40B4-BE49-F238E27FC236}">
                <a16:creationId xmlns:a16="http://schemas.microsoft.com/office/drawing/2014/main" id="{8A10F410-AADF-4CB6-B9B4-E211B8E93B54}"/>
              </a:ext>
            </a:extLst>
          </p:cNvPr>
          <p:cNvGrpSpPr/>
          <p:nvPr/>
        </p:nvGrpSpPr>
        <p:grpSpPr>
          <a:xfrm>
            <a:off x="6830771" y="1847114"/>
            <a:ext cx="1519198" cy="1519198"/>
            <a:chOff x="9383233" y="1564501"/>
            <a:chExt cx="1519198" cy="1519198"/>
          </a:xfrm>
        </p:grpSpPr>
        <p:grpSp>
          <p:nvGrpSpPr>
            <p:cNvPr id="8" name="Group 7">
              <a:extLst>
                <a:ext uri="{FF2B5EF4-FFF2-40B4-BE49-F238E27FC236}">
                  <a16:creationId xmlns:a16="http://schemas.microsoft.com/office/drawing/2014/main" id="{329F2B92-B177-45C4-85C9-F7A5FE6D51BE}"/>
                </a:ext>
              </a:extLst>
            </p:cNvPr>
            <p:cNvGrpSpPr/>
            <p:nvPr/>
          </p:nvGrpSpPr>
          <p:grpSpPr>
            <a:xfrm>
              <a:off x="9874273" y="1650511"/>
              <a:ext cx="454629" cy="1157680"/>
              <a:chOff x="9874273" y="1416595"/>
              <a:chExt cx="454629" cy="1157680"/>
            </a:xfrm>
          </p:grpSpPr>
          <p:sp>
            <p:nvSpPr>
              <p:cNvPr id="6" name="TextBox 5">
                <a:extLst>
                  <a:ext uri="{FF2B5EF4-FFF2-40B4-BE49-F238E27FC236}">
                    <a16:creationId xmlns:a16="http://schemas.microsoft.com/office/drawing/2014/main" id="{D415DAE2-056E-446E-BB09-A5E27BBE8E56}"/>
                  </a:ext>
                </a:extLst>
              </p:cNvPr>
              <p:cNvSpPr txBox="1"/>
              <p:nvPr/>
            </p:nvSpPr>
            <p:spPr>
              <a:xfrm>
                <a:off x="9956762" y="2051055"/>
                <a:ext cx="372140" cy="523220"/>
              </a:xfrm>
              <a:prstGeom prst="rect">
                <a:avLst/>
              </a:prstGeom>
              <a:noFill/>
            </p:spPr>
            <p:txBody>
              <a:bodyPr wrap="square" rtlCol="0">
                <a:spAutoFit/>
              </a:bodyPr>
              <a:lstStyle/>
              <a:p>
                <a:r>
                  <a:rPr lang="en-US" i="1" dirty="0">
                    <a:solidFill>
                      <a:srgbClr val="000000"/>
                    </a:solidFill>
                  </a:rPr>
                  <a:t>d</a:t>
                </a:r>
              </a:p>
            </p:txBody>
          </p:sp>
          <p:sp>
            <p:nvSpPr>
              <p:cNvPr id="7" name="TextBox 6">
                <a:extLst>
                  <a:ext uri="{FF2B5EF4-FFF2-40B4-BE49-F238E27FC236}">
                    <a16:creationId xmlns:a16="http://schemas.microsoft.com/office/drawing/2014/main" id="{0BE4B746-FC47-48D5-99E9-F85B52FEAA18}"/>
                  </a:ext>
                </a:extLst>
              </p:cNvPr>
              <p:cNvSpPr txBox="1"/>
              <p:nvPr/>
            </p:nvSpPr>
            <p:spPr>
              <a:xfrm>
                <a:off x="9874273" y="1416595"/>
                <a:ext cx="372140" cy="523220"/>
              </a:xfrm>
              <a:prstGeom prst="rect">
                <a:avLst/>
              </a:prstGeom>
              <a:noFill/>
            </p:spPr>
            <p:txBody>
              <a:bodyPr wrap="square" rtlCol="0">
                <a:spAutoFit/>
              </a:bodyPr>
              <a:lstStyle/>
              <a:p>
                <a:r>
                  <a:rPr lang="en-US" i="1" dirty="0">
                    <a:solidFill>
                      <a:srgbClr val="000000"/>
                    </a:solidFill>
                  </a:rPr>
                  <a:t>r</a:t>
                </a:r>
              </a:p>
            </p:txBody>
          </p:sp>
        </p:grpSp>
        <p:grpSp>
          <p:nvGrpSpPr>
            <p:cNvPr id="24" name="Group 23">
              <a:extLst>
                <a:ext uri="{FF2B5EF4-FFF2-40B4-BE49-F238E27FC236}">
                  <a16:creationId xmlns:a16="http://schemas.microsoft.com/office/drawing/2014/main" id="{2F977B35-244A-4D8E-9047-CC1DBFA3C87C}"/>
                </a:ext>
              </a:extLst>
            </p:cNvPr>
            <p:cNvGrpSpPr/>
            <p:nvPr/>
          </p:nvGrpSpPr>
          <p:grpSpPr>
            <a:xfrm>
              <a:off x="9383233" y="1564501"/>
              <a:ext cx="1519198" cy="1519198"/>
              <a:chOff x="9383233" y="1564501"/>
              <a:chExt cx="1519198" cy="1519198"/>
            </a:xfrm>
          </p:grpSpPr>
          <p:sp>
            <p:nvSpPr>
              <p:cNvPr id="12" name="Oval 11">
                <a:extLst>
                  <a:ext uri="{FF2B5EF4-FFF2-40B4-BE49-F238E27FC236}">
                    <a16:creationId xmlns:a16="http://schemas.microsoft.com/office/drawing/2014/main" id="{42BBE3FC-49B8-49F9-AEE0-CB7A8B40EDAC}"/>
                  </a:ext>
                </a:extLst>
              </p:cNvPr>
              <p:cNvSpPr/>
              <p:nvPr/>
            </p:nvSpPr>
            <p:spPr bwMode="auto">
              <a:xfrm>
                <a:off x="9383233" y="1564501"/>
                <a:ext cx="1519198" cy="1519198"/>
              </a:xfrm>
              <a:prstGeom prst="ellipse">
                <a:avLst/>
              </a:prstGeom>
              <a:noFill/>
              <a:ln w="38100" cap="flat" cmpd="sng" algn="ctr">
                <a:solidFill>
                  <a:srgbClr val="0B3081"/>
                </a:solidFill>
                <a:prstDash val="solid"/>
                <a:round/>
                <a:headEnd type="none" w="med" len="med"/>
                <a:tailEnd type="none" w="med" len="med"/>
              </a:ln>
              <a:effectLst/>
              <a:extLst/>
            </p:spPr>
            <p:txBody>
              <a:bodyPr vert="horz" wrap="square" lIns="92075" tIns="46038" rIns="92075" bIns="46038"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a:ln>
                    <a:noFill/>
                  </a:ln>
                  <a:solidFill>
                    <a:schemeClr val="tx2"/>
                  </a:solidFill>
                  <a:effectLst/>
                  <a:latin typeface="Times New Roman" pitchFamily="18" charset="0"/>
                </a:endParaRPr>
              </a:p>
            </p:txBody>
          </p:sp>
          <p:cxnSp>
            <p:nvCxnSpPr>
              <p:cNvPr id="18" name="Straight Connector 17">
                <a:extLst>
                  <a:ext uri="{FF2B5EF4-FFF2-40B4-BE49-F238E27FC236}">
                    <a16:creationId xmlns:a16="http://schemas.microsoft.com/office/drawing/2014/main" id="{4B6EB6F9-ABDD-4398-804E-4AF400D7347B}"/>
                  </a:ext>
                </a:extLst>
              </p:cNvPr>
              <p:cNvCxnSpPr>
                <a:stCxn id="12" idx="2"/>
                <a:endCxn id="12" idx="6"/>
              </p:cNvCxnSpPr>
              <p:nvPr/>
            </p:nvCxnSpPr>
            <p:spPr bwMode="auto">
              <a:xfrm>
                <a:off x="9383233" y="2324100"/>
                <a:ext cx="1519198" cy="0"/>
              </a:xfrm>
              <a:prstGeom prst="line">
                <a:avLst/>
              </a:prstGeom>
              <a:solidFill>
                <a:schemeClr val="accent1"/>
              </a:solidFill>
              <a:ln w="1905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Straight Connector 19">
                <a:extLst>
                  <a:ext uri="{FF2B5EF4-FFF2-40B4-BE49-F238E27FC236}">
                    <a16:creationId xmlns:a16="http://schemas.microsoft.com/office/drawing/2014/main" id="{63626373-A80F-451A-9969-F61C3002D601}"/>
                  </a:ext>
                </a:extLst>
              </p:cNvPr>
              <p:cNvCxnSpPr>
                <a:cxnSpLocks/>
                <a:stCxn id="12" idx="1"/>
              </p:cNvCxnSpPr>
              <p:nvPr/>
            </p:nvCxnSpPr>
            <p:spPr bwMode="auto">
              <a:xfrm>
                <a:off x="9605714" y="1786982"/>
                <a:ext cx="537118" cy="537118"/>
              </a:xfrm>
              <a:prstGeom prst="line">
                <a:avLst/>
              </a:prstGeom>
              <a:solidFill>
                <a:schemeClr val="accent1"/>
              </a:solidFill>
              <a:ln w="1905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grpSp>
        <p:nvGrpSpPr>
          <p:cNvPr id="49" name="Group 48">
            <a:extLst>
              <a:ext uri="{FF2B5EF4-FFF2-40B4-BE49-F238E27FC236}">
                <a16:creationId xmlns:a16="http://schemas.microsoft.com/office/drawing/2014/main" id="{428C269D-8694-4825-8ED6-95B6325FD1DB}"/>
              </a:ext>
            </a:extLst>
          </p:cNvPr>
          <p:cNvGrpSpPr/>
          <p:nvPr/>
        </p:nvGrpSpPr>
        <p:grpSpPr>
          <a:xfrm>
            <a:off x="6316946" y="4787325"/>
            <a:ext cx="2381869" cy="1424346"/>
            <a:chOff x="6215144" y="4923795"/>
            <a:chExt cx="2381869" cy="1424346"/>
          </a:xfrm>
        </p:grpSpPr>
        <p:sp>
          <p:nvSpPr>
            <p:cNvPr id="27" name="Rectangle 26">
              <a:extLst>
                <a:ext uri="{FF2B5EF4-FFF2-40B4-BE49-F238E27FC236}">
                  <a16:creationId xmlns:a16="http://schemas.microsoft.com/office/drawing/2014/main" id="{AAB68423-F2FD-421E-8449-B88CB06C08AE}"/>
                </a:ext>
              </a:extLst>
            </p:cNvPr>
            <p:cNvSpPr/>
            <p:nvPr/>
          </p:nvSpPr>
          <p:spPr bwMode="auto">
            <a:xfrm>
              <a:off x="6215618" y="5326449"/>
              <a:ext cx="1765005" cy="523220"/>
            </a:xfrm>
            <a:prstGeom prst="rect">
              <a:avLst/>
            </a:prstGeom>
            <a:noFill/>
            <a:ln w="38100" cap="flat" cmpd="sng" algn="ctr">
              <a:solidFill>
                <a:srgbClr val="0B3081"/>
              </a:solidFill>
              <a:prstDash val="solid"/>
              <a:round/>
              <a:headEnd type="none" w="med" len="med"/>
              <a:tailEnd type="none" w="med" len="med"/>
            </a:ln>
            <a:effectLst/>
            <a:extLst/>
          </p:spPr>
          <p:txBody>
            <a:bodyPr vert="horz" wrap="square" lIns="92075" tIns="46038" rIns="92075" bIns="46038"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a:ln>
                  <a:noFill/>
                </a:ln>
                <a:solidFill>
                  <a:schemeClr val="tx2"/>
                </a:solidFill>
                <a:effectLst/>
                <a:latin typeface="Times New Roman" pitchFamily="18" charset="0"/>
              </a:endParaRPr>
            </a:p>
          </p:txBody>
        </p:sp>
        <p:sp>
          <p:nvSpPr>
            <p:cNvPr id="28" name="TextBox 27">
              <a:extLst>
                <a:ext uri="{FF2B5EF4-FFF2-40B4-BE49-F238E27FC236}">
                  <a16:creationId xmlns:a16="http://schemas.microsoft.com/office/drawing/2014/main" id="{0F90E434-5D95-4ECF-A044-245196B906B9}"/>
                </a:ext>
              </a:extLst>
            </p:cNvPr>
            <p:cNvSpPr txBox="1"/>
            <p:nvPr/>
          </p:nvSpPr>
          <p:spPr>
            <a:xfrm>
              <a:off x="6912050" y="5824921"/>
              <a:ext cx="372140" cy="523220"/>
            </a:xfrm>
            <a:prstGeom prst="rect">
              <a:avLst/>
            </a:prstGeom>
            <a:noFill/>
          </p:spPr>
          <p:txBody>
            <a:bodyPr wrap="square" rtlCol="0">
              <a:spAutoFit/>
            </a:bodyPr>
            <a:lstStyle/>
            <a:p>
              <a:r>
                <a:rPr lang="en-US" i="1" dirty="0">
                  <a:solidFill>
                    <a:srgbClr val="000000"/>
                  </a:solidFill>
                </a:rPr>
                <a:t>l</a:t>
              </a:r>
            </a:p>
          </p:txBody>
        </p:sp>
        <p:sp>
          <p:nvSpPr>
            <p:cNvPr id="29" name="TextBox 28">
              <a:extLst>
                <a:ext uri="{FF2B5EF4-FFF2-40B4-BE49-F238E27FC236}">
                  <a16:creationId xmlns:a16="http://schemas.microsoft.com/office/drawing/2014/main" id="{81B92DB0-C0A5-48DA-9AC7-B52BA1CFD162}"/>
                </a:ext>
              </a:extLst>
            </p:cNvPr>
            <p:cNvSpPr txBox="1"/>
            <p:nvPr/>
          </p:nvSpPr>
          <p:spPr>
            <a:xfrm>
              <a:off x="8056674" y="5484519"/>
              <a:ext cx="372140" cy="523220"/>
            </a:xfrm>
            <a:prstGeom prst="rect">
              <a:avLst/>
            </a:prstGeom>
            <a:noFill/>
          </p:spPr>
          <p:txBody>
            <a:bodyPr wrap="square" rtlCol="0">
              <a:spAutoFit/>
            </a:bodyPr>
            <a:lstStyle/>
            <a:p>
              <a:r>
                <a:rPr lang="en-US" i="1" dirty="0">
                  <a:solidFill>
                    <a:srgbClr val="000000"/>
                  </a:solidFill>
                </a:rPr>
                <a:t>w</a:t>
              </a:r>
            </a:p>
          </p:txBody>
        </p:sp>
        <p:sp>
          <p:nvSpPr>
            <p:cNvPr id="30" name="Rectangle 29">
              <a:extLst>
                <a:ext uri="{FF2B5EF4-FFF2-40B4-BE49-F238E27FC236}">
                  <a16:creationId xmlns:a16="http://schemas.microsoft.com/office/drawing/2014/main" id="{A8569E43-3C25-451D-8E44-5F6DC45D6CDE}"/>
                </a:ext>
              </a:extLst>
            </p:cNvPr>
            <p:cNvSpPr/>
            <p:nvPr/>
          </p:nvSpPr>
          <p:spPr bwMode="auto">
            <a:xfrm>
              <a:off x="6215144" y="4963337"/>
              <a:ext cx="2019648" cy="361174"/>
            </a:xfrm>
            <a:custGeom>
              <a:avLst/>
              <a:gdLst>
                <a:gd name="connsiteX0" fmla="*/ 0 w 1765005"/>
                <a:gd name="connsiteY0" fmla="*/ 0 h 523220"/>
                <a:gd name="connsiteX1" fmla="*/ 1765005 w 1765005"/>
                <a:gd name="connsiteY1" fmla="*/ 0 h 523220"/>
                <a:gd name="connsiteX2" fmla="*/ 1765005 w 1765005"/>
                <a:gd name="connsiteY2" fmla="*/ 523220 h 523220"/>
                <a:gd name="connsiteX3" fmla="*/ 0 w 1765005"/>
                <a:gd name="connsiteY3" fmla="*/ 523220 h 523220"/>
                <a:gd name="connsiteX4" fmla="*/ 0 w 1765005"/>
                <a:gd name="connsiteY4" fmla="*/ 0 h 523220"/>
                <a:gd name="connsiteX0" fmla="*/ 0 w 2019648"/>
                <a:gd name="connsiteY0" fmla="*/ 0 h 523220"/>
                <a:gd name="connsiteX1" fmla="*/ 2019648 w 2019648"/>
                <a:gd name="connsiteY1" fmla="*/ 162046 h 523220"/>
                <a:gd name="connsiteX2" fmla="*/ 1765005 w 2019648"/>
                <a:gd name="connsiteY2" fmla="*/ 523220 h 523220"/>
                <a:gd name="connsiteX3" fmla="*/ 0 w 2019648"/>
                <a:gd name="connsiteY3" fmla="*/ 523220 h 523220"/>
                <a:gd name="connsiteX4" fmla="*/ 0 w 2019648"/>
                <a:gd name="connsiteY4" fmla="*/ 0 h 523220"/>
                <a:gd name="connsiteX0" fmla="*/ 295155 w 2019648"/>
                <a:gd name="connsiteY0" fmla="*/ 11574 h 361174"/>
                <a:gd name="connsiteX1" fmla="*/ 2019648 w 2019648"/>
                <a:gd name="connsiteY1" fmla="*/ 0 h 361174"/>
                <a:gd name="connsiteX2" fmla="*/ 1765005 w 2019648"/>
                <a:gd name="connsiteY2" fmla="*/ 361174 h 361174"/>
                <a:gd name="connsiteX3" fmla="*/ 0 w 2019648"/>
                <a:gd name="connsiteY3" fmla="*/ 361174 h 361174"/>
                <a:gd name="connsiteX4" fmla="*/ 295155 w 2019648"/>
                <a:gd name="connsiteY4" fmla="*/ 11574 h 3611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9648" h="361174">
                  <a:moveTo>
                    <a:pt x="295155" y="11574"/>
                  </a:moveTo>
                  <a:lnTo>
                    <a:pt x="2019648" y="0"/>
                  </a:lnTo>
                  <a:lnTo>
                    <a:pt x="1765005" y="361174"/>
                  </a:lnTo>
                  <a:lnTo>
                    <a:pt x="0" y="361174"/>
                  </a:lnTo>
                  <a:lnTo>
                    <a:pt x="295155" y="11574"/>
                  </a:lnTo>
                  <a:close/>
                </a:path>
              </a:pathLst>
            </a:custGeom>
            <a:noFill/>
            <a:ln w="38100" cap="flat" cmpd="sng" algn="ctr">
              <a:solidFill>
                <a:srgbClr val="0B3081"/>
              </a:solidFill>
              <a:prstDash val="solid"/>
              <a:round/>
              <a:headEnd type="none" w="med" len="med"/>
              <a:tailEnd type="none" w="med" len="med"/>
            </a:ln>
            <a:effectLst/>
            <a:extLst/>
          </p:spPr>
          <p:txBody>
            <a:bodyPr vert="horz" wrap="square" lIns="92075" tIns="46038" rIns="92075" bIns="46038"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a:ln>
                  <a:noFill/>
                </a:ln>
                <a:solidFill>
                  <a:schemeClr val="tx2"/>
                </a:solidFill>
                <a:effectLst/>
                <a:latin typeface="Times New Roman" pitchFamily="18" charset="0"/>
              </a:endParaRPr>
            </a:p>
          </p:txBody>
        </p:sp>
        <p:cxnSp>
          <p:nvCxnSpPr>
            <p:cNvPr id="32" name="Straight Connector 31">
              <a:extLst>
                <a:ext uri="{FF2B5EF4-FFF2-40B4-BE49-F238E27FC236}">
                  <a16:creationId xmlns:a16="http://schemas.microsoft.com/office/drawing/2014/main" id="{CEA56C94-8207-4930-8851-ECC686DF6FC2}"/>
                </a:ext>
              </a:extLst>
            </p:cNvPr>
            <p:cNvCxnSpPr>
              <a:cxnSpLocks/>
            </p:cNvCxnSpPr>
            <p:nvPr/>
          </p:nvCxnSpPr>
          <p:spPr bwMode="auto">
            <a:xfrm flipV="1">
              <a:off x="7984362" y="5484519"/>
              <a:ext cx="254643" cy="361174"/>
            </a:xfrm>
            <a:prstGeom prst="line">
              <a:avLst/>
            </a:prstGeom>
            <a:solidFill>
              <a:schemeClr val="accent1"/>
            </a:solidFill>
            <a:ln w="38100" cap="rnd" cmpd="sng" algn="ctr">
              <a:solidFill>
                <a:srgbClr val="0B308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Straight Connector 33">
              <a:extLst>
                <a:ext uri="{FF2B5EF4-FFF2-40B4-BE49-F238E27FC236}">
                  <a16:creationId xmlns:a16="http://schemas.microsoft.com/office/drawing/2014/main" id="{CF4F3B50-928F-46F9-B3DB-3195C78F7464}"/>
                </a:ext>
              </a:extLst>
            </p:cNvPr>
            <p:cNvCxnSpPr>
              <a:cxnSpLocks/>
            </p:cNvCxnSpPr>
            <p:nvPr/>
          </p:nvCxnSpPr>
          <p:spPr bwMode="auto">
            <a:xfrm flipV="1">
              <a:off x="8238768" y="4963337"/>
              <a:ext cx="0" cy="525158"/>
            </a:xfrm>
            <a:prstGeom prst="line">
              <a:avLst/>
            </a:prstGeom>
            <a:solidFill>
              <a:schemeClr val="accent1"/>
            </a:solidFill>
            <a:ln w="38100" cap="rnd" cmpd="sng" algn="ctr">
              <a:solidFill>
                <a:srgbClr val="0B308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Straight Connector 39">
              <a:extLst>
                <a:ext uri="{FF2B5EF4-FFF2-40B4-BE49-F238E27FC236}">
                  <a16:creationId xmlns:a16="http://schemas.microsoft.com/office/drawing/2014/main" id="{55866C0B-3EE0-4378-A2CA-B81587DE86A0}"/>
                </a:ext>
              </a:extLst>
            </p:cNvPr>
            <p:cNvCxnSpPr>
              <a:cxnSpLocks/>
            </p:cNvCxnSpPr>
            <p:nvPr/>
          </p:nvCxnSpPr>
          <p:spPr bwMode="auto">
            <a:xfrm flipV="1">
              <a:off x="6234277" y="5484519"/>
              <a:ext cx="265586" cy="340402"/>
            </a:xfrm>
            <a:prstGeom prst="line">
              <a:avLst/>
            </a:prstGeom>
            <a:solidFill>
              <a:schemeClr val="accent1"/>
            </a:solidFill>
            <a:ln w="19050" cap="rnd" cmpd="sng" algn="ctr">
              <a:solidFill>
                <a:srgbClr val="000000"/>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 name="Straight Connector 40">
              <a:extLst>
                <a:ext uri="{FF2B5EF4-FFF2-40B4-BE49-F238E27FC236}">
                  <a16:creationId xmlns:a16="http://schemas.microsoft.com/office/drawing/2014/main" id="{27C8FB6F-3C8B-4B8B-AFD2-FC80E0B848E1}"/>
                </a:ext>
              </a:extLst>
            </p:cNvPr>
            <p:cNvCxnSpPr>
              <a:cxnSpLocks/>
              <a:endCxn id="30" idx="0"/>
            </p:cNvCxnSpPr>
            <p:nvPr/>
          </p:nvCxnSpPr>
          <p:spPr bwMode="auto">
            <a:xfrm flipV="1">
              <a:off x="6503602" y="4974911"/>
              <a:ext cx="6697" cy="492812"/>
            </a:xfrm>
            <a:prstGeom prst="line">
              <a:avLst/>
            </a:prstGeom>
            <a:solidFill>
              <a:schemeClr val="accent1"/>
            </a:solidFill>
            <a:ln w="19050" cap="rnd" cmpd="sng" algn="ctr">
              <a:solidFill>
                <a:srgbClr val="000000"/>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Straight Connector 42">
              <a:extLst>
                <a:ext uri="{FF2B5EF4-FFF2-40B4-BE49-F238E27FC236}">
                  <a16:creationId xmlns:a16="http://schemas.microsoft.com/office/drawing/2014/main" id="{6200C5A6-F5E0-4E62-86AA-7F5045D2D25F}"/>
                </a:ext>
              </a:extLst>
            </p:cNvPr>
            <p:cNvCxnSpPr>
              <a:cxnSpLocks/>
            </p:cNvCxnSpPr>
            <p:nvPr/>
          </p:nvCxnSpPr>
          <p:spPr bwMode="auto">
            <a:xfrm>
              <a:off x="6503602" y="5484519"/>
              <a:ext cx="1721271" cy="0"/>
            </a:xfrm>
            <a:prstGeom prst="line">
              <a:avLst/>
            </a:prstGeom>
            <a:solidFill>
              <a:schemeClr val="accent1"/>
            </a:solidFill>
            <a:ln w="19050"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7" name="TextBox 46">
              <a:extLst>
                <a:ext uri="{FF2B5EF4-FFF2-40B4-BE49-F238E27FC236}">
                  <a16:creationId xmlns:a16="http://schemas.microsoft.com/office/drawing/2014/main" id="{3FA87DD0-386C-49BB-9CD2-4921EFE66EB9}"/>
                </a:ext>
              </a:extLst>
            </p:cNvPr>
            <p:cNvSpPr txBox="1"/>
            <p:nvPr/>
          </p:nvSpPr>
          <p:spPr>
            <a:xfrm>
              <a:off x="8224873" y="4923795"/>
              <a:ext cx="372140" cy="523220"/>
            </a:xfrm>
            <a:prstGeom prst="rect">
              <a:avLst/>
            </a:prstGeom>
            <a:noFill/>
          </p:spPr>
          <p:txBody>
            <a:bodyPr wrap="square" rtlCol="0">
              <a:spAutoFit/>
            </a:bodyPr>
            <a:lstStyle/>
            <a:p>
              <a:r>
                <a:rPr lang="en-US" i="1" dirty="0">
                  <a:solidFill>
                    <a:srgbClr val="000000"/>
                  </a:solidFill>
                </a:rPr>
                <a:t>h</a:t>
              </a:r>
            </a:p>
          </p:txBody>
        </p:sp>
      </p:grpSp>
    </p:spTree>
    <p:extLst>
      <p:ext uri="{BB962C8B-B14F-4D97-AF65-F5344CB8AC3E}">
        <p14:creationId xmlns:p14="http://schemas.microsoft.com/office/powerpoint/2010/main" val="2105568242"/>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fade">
                                      <p:cBhvr>
                                        <p:cTn id="10" dur="500"/>
                                        <p:tgtEl>
                                          <p:spTgt spid="3">
                                            <p:txEl>
                                              <p:pRg st="5" end="5"/>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Effect transition="in" filter="fade">
                                      <p:cBhvr>
                                        <p:cTn id="13" dur="500"/>
                                        <p:tgtEl>
                                          <p:spTgt spid="3">
                                            <p:txEl>
                                              <p:pRg st="6" end="6"/>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fade">
                                      <p:cBhvr>
                                        <p:cTn id="16" dur="500"/>
                                        <p:tgtEl>
                                          <p:spTgt spid="10"/>
                                        </p:tgtEl>
                                      </p:cBhvr>
                                    </p:animEffect>
                                  </p:childTnLst>
                                </p:cTn>
                              </p:par>
                              <p:par>
                                <p:cTn id="17" presetID="10" presetClass="entr" presetSubtype="0" fill="hold" nodeType="withEffect">
                                  <p:stCondLst>
                                    <p:cond delay="0"/>
                                  </p:stCondLst>
                                  <p:childTnLst>
                                    <p:set>
                                      <p:cBhvr>
                                        <p:cTn id="18" dur="1" fill="hold">
                                          <p:stCondLst>
                                            <p:cond delay="0"/>
                                          </p:stCondLst>
                                        </p:cTn>
                                        <p:tgtEl>
                                          <p:spTgt spid="49"/>
                                        </p:tgtEl>
                                        <p:attrNameLst>
                                          <p:attrName>style.visibility</p:attrName>
                                        </p:attrNameLst>
                                      </p:cBhvr>
                                      <p:to>
                                        <p:strVal val="visible"/>
                                      </p:to>
                                    </p:set>
                                    <p:animEffect transition="in" filter="fade">
                                      <p:cBhvr>
                                        <p:cTn id="19" dur="5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B486E3D3-4458-4DB0-9CC9-2CC0BA1C01C9}"/>
              </a:ext>
            </a:extLst>
          </p:cNvPr>
          <p:cNvSpPr/>
          <p:nvPr/>
        </p:nvSpPr>
        <p:spPr bwMode="auto">
          <a:xfrm>
            <a:off x="336885" y="1909802"/>
            <a:ext cx="5454315" cy="1519197"/>
          </a:xfrm>
          <a:prstGeom prst="roundRect">
            <a:avLst/>
          </a:prstGeom>
          <a:solidFill>
            <a:srgbClr val="FFFDE0"/>
          </a:solidFill>
          <a:ln w="9525" cap="flat" cmpd="sng" algn="ctr">
            <a:noFill/>
            <a:prstDash val="solid"/>
            <a:round/>
            <a:headEnd type="none" w="med" len="med"/>
            <a:tailEnd type="none" w="med" len="med"/>
          </a:ln>
          <a:effectLst/>
          <a:extLst/>
        </p:spPr>
        <p:txBody>
          <a:bodyPr vert="horz" wrap="square" lIns="92075" tIns="46038" rIns="92075" bIns="46038"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a:ln>
                <a:noFill/>
              </a:ln>
              <a:solidFill>
                <a:schemeClr val="tx2"/>
              </a:solidFill>
              <a:effectLst/>
              <a:latin typeface="Times New Roman" pitchFamily="18" charset="0"/>
            </a:endParaRPr>
          </a:p>
        </p:txBody>
      </p:sp>
      <p:sp>
        <p:nvSpPr>
          <p:cNvPr id="10" name="Rectangle: Rounded Corners 9">
            <a:extLst>
              <a:ext uri="{FF2B5EF4-FFF2-40B4-BE49-F238E27FC236}">
                <a16:creationId xmlns:a16="http://schemas.microsoft.com/office/drawing/2014/main" id="{D5BB0851-2CDE-49D2-990B-01B43133EE78}"/>
              </a:ext>
            </a:extLst>
          </p:cNvPr>
          <p:cNvSpPr/>
          <p:nvPr/>
        </p:nvSpPr>
        <p:spPr bwMode="auto">
          <a:xfrm>
            <a:off x="343094" y="4818888"/>
            <a:ext cx="5309003" cy="1143000"/>
          </a:xfrm>
          <a:prstGeom prst="roundRect">
            <a:avLst/>
          </a:prstGeom>
          <a:solidFill>
            <a:srgbClr val="FFFDE0"/>
          </a:solidFill>
          <a:ln w="9525" cap="flat" cmpd="sng" algn="ctr">
            <a:noFill/>
            <a:prstDash val="solid"/>
            <a:round/>
            <a:headEnd type="none" w="med" len="med"/>
            <a:tailEnd type="none" w="med" len="med"/>
          </a:ln>
          <a:effectLst/>
          <a:extLst/>
        </p:spPr>
        <p:txBody>
          <a:bodyPr vert="horz" wrap="square" lIns="92075" tIns="46038" rIns="92075" bIns="46038"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a:ln>
                <a:noFill/>
              </a:ln>
              <a:solidFill>
                <a:schemeClr val="tx2"/>
              </a:solidFill>
              <a:effectLst/>
              <a:latin typeface="Times New Roman" pitchFamily="18" charset="0"/>
            </a:endParaRPr>
          </a:p>
        </p:txBody>
      </p:sp>
      <p:sp>
        <p:nvSpPr>
          <p:cNvPr id="3" name="Content Placeholder 2">
            <a:extLst>
              <a:ext uri="{FF2B5EF4-FFF2-40B4-BE49-F238E27FC236}">
                <a16:creationId xmlns:a16="http://schemas.microsoft.com/office/drawing/2014/main" id="{56335234-D93A-4E4E-8FFB-5526EED686FA}"/>
              </a:ext>
            </a:extLst>
          </p:cNvPr>
          <p:cNvSpPr>
            <a:spLocks noGrp="1"/>
          </p:cNvSpPr>
          <p:nvPr>
            <p:ph idx="1"/>
          </p:nvPr>
        </p:nvSpPr>
        <p:spPr/>
        <p:txBody>
          <a:bodyPr/>
          <a:lstStyle/>
          <a:p>
            <a:r>
              <a:rPr lang="en-US" dirty="0"/>
              <a:t>For a sphere of radius </a:t>
            </a:r>
            <a:r>
              <a:rPr lang="en-US" i="1" dirty="0">
                <a:latin typeface="+mn-lt"/>
              </a:rPr>
              <a:t>r</a:t>
            </a:r>
            <a:r>
              <a:rPr lang="en-US" dirty="0"/>
              <a:t>,</a:t>
            </a:r>
          </a:p>
          <a:p>
            <a:pPr>
              <a:lnSpc>
                <a:spcPct val="150000"/>
              </a:lnSpc>
            </a:pPr>
            <a:r>
              <a:rPr lang="en-US" dirty="0"/>
              <a:t>   Volume </a:t>
            </a:r>
            <a:r>
              <a:rPr lang="en-US" dirty="0">
                <a:latin typeface="+mn-lt"/>
              </a:rPr>
              <a:t>=    </a:t>
            </a:r>
            <a:r>
              <a:rPr lang="en-US" i="1" dirty="0">
                <a:latin typeface="+mn-lt"/>
                <a:sym typeface="Symbol" panose="05050102010706020507" pitchFamily="18" charset="2"/>
              </a:rPr>
              <a:t></a:t>
            </a:r>
            <a:r>
              <a:rPr lang="en-US" i="1" dirty="0">
                <a:latin typeface="+mn-lt"/>
              </a:rPr>
              <a:t>r</a:t>
            </a:r>
            <a:r>
              <a:rPr lang="en-US" baseline="45000" dirty="0">
                <a:latin typeface="+mn-lt"/>
              </a:rPr>
              <a:t>3</a:t>
            </a:r>
            <a:r>
              <a:rPr lang="en-US" dirty="0"/>
              <a:t>	   </a:t>
            </a:r>
          </a:p>
          <a:p>
            <a:pPr>
              <a:lnSpc>
                <a:spcPct val="150000"/>
              </a:lnSpc>
            </a:pPr>
            <a:r>
              <a:rPr lang="en-US" dirty="0"/>
              <a:t>   Surface area </a:t>
            </a:r>
            <a:r>
              <a:rPr lang="en-US" dirty="0">
                <a:latin typeface="+mn-lt"/>
              </a:rPr>
              <a:t>= 4</a:t>
            </a:r>
            <a:r>
              <a:rPr lang="en-US" i="1" dirty="0">
                <a:latin typeface="+mn-lt"/>
                <a:sym typeface="Symbol" panose="05050102010706020507" pitchFamily="18" charset="2"/>
              </a:rPr>
              <a:t></a:t>
            </a:r>
            <a:r>
              <a:rPr lang="en-US" i="1" dirty="0">
                <a:latin typeface="+mn-lt"/>
              </a:rPr>
              <a:t>r</a:t>
            </a:r>
            <a:r>
              <a:rPr lang="en-US" baseline="45000" dirty="0">
                <a:latin typeface="+mn-lt"/>
              </a:rPr>
              <a:t>2</a:t>
            </a:r>
            <a:endParaRPr lang="en-US" i="1" dirty="0">
              <a:latin typeface="+mn-lt"/>
            </a:endParaRPr>
          </a:p>
          <a:p>
            <a:endParaRPr lang="en-US" i="1" dirty="0">
              <a:latin typeface="+mn-lt"/>
            </a:endParaRPr>
          </a:p>
          <a:p>
            <a:r>
              <a:rPr lang="en-US" dirty="0"/>
              <a:t>For a closed right circular cylinder of </a:t>
            </a:r>
            <a:br>
              <a:rPr lang="en-US" dirty="0"/>
            </a:br>
            <a:r>
              <a:rPr lang="en-US" dirty="0"/>
              <a:t>height </a:t>
            </a:r>
            <a:r>
              <a:rPr lang="en-US" i="1" dirty="0">
                <a:latin typeface="+mn-lt"/>
              </a:rPr>
              <a:t>h</a:t>
            </a:r>
            <a:r>
              <a:rPr lang="en-US" dirty="0">
                <a:latin typeface="+mn-lt"/>
              </a:rPr>
              <a:t> </a:t>
            </a:r>
            <a:r>
              <a:rPr lang="en-US" dirty="0"/>
              <a:t>and</a:t>
            </a:r>
            <a:r>
              <a:rPr lang="en-US" dirty="0">
                <a:latin typeface="+mn-lt"/>
              </a:rPr>
              <a:t> </a:t>
            </a:r>
            <a:r>
              <a:rPr lang="en-US" dirty="0"/>
              <a:t>radius</a:t>
            </a:r>
            <a:r>
              <a:rPr lang="en-US" dirty="0">
                <a:latin typeface="+mn-lt"/>
              </a:rPr>
              <a:t> </a:t>
            </a:r>
            <a:r>
              <a:rPr lang="en-US" i="1" dirty="0">
                <a:latin typeface="+mn-lt"/>
              </a:rPr>
              <a:t>r</a:t>
            </a:r>
            <a:r>
              <a:rPr lang="en-US" dirty="0">
                <a:latin typeface="+mn-lt"/>
              </a:rPr>
              <a:t>,</a:t>
            </a:r>
          </a:p>
          <a:p>
            <a:r>
              <a:rPr lang="en-US" dirty="0">
                <a:latin typeface="+mn-lt"/>
              </a:rPr>
              <a:t>   </a:t>
            </a:r>
            <a:r>
              <a:rPr lang="en-US" dirty="0"/>
              <a:t>Volume</a:t>
            </a:r>
            <a:r>
              <a:rPr lang="en-US" dirty="0">
                <a:latin typeface="+mn-lt"/>
              </a:rPr>
              <a:t> = </a:t>
            </a:r>
            <a:r>
              <a:rPr lang="en-US" i="1" dirty="0">
                <a:latin typeface="+mn-lt"/>
                <a:sym typeface="Symbol" panose="05050102010706020507" pitchFamily="18" charset="2"/>
              </a:rPr>
              <a:t></a:t>
            </a:r>
            <a:r>
              <a:rPr lang="en-US" i="1" dirty="0">
                <a:latin typeface="+mn-lt"/>
              </a:rPr>
              <a:t>r</a:t>
            </a:r>
            <a:r>
              <a:rPr lang="en-US" baseline="45000" dirty="0">
                <a:latin typeface="+mn-lt"/>
              </a:rPr>
              <a:t>2</a:t>
            </a:r>
            <a:r>
              <a:rPr lang="en-US" i="1" dirty="0">
                <a:latin typeface="+mn-lt"/>
              </a:rPr>
              <a:t>h</a:t>
            </a:r>
          </a:p>
          <a:p>
            <a:r>
              <a:rPr lang="en-US" dirty="0">
                <a:latin typeface="+mn-lt"/>
              </a:rPr>
              <a:t>   </a:t>
            </a:r>
            <a:r>
              <a:rPr lang="en-US" dirty="0"/>
              <a:t>Surface area </a:t>
            </a:r>
            <a:r>
              <a:rPr lang="en-US" dirty="0">
                <a:latin typeface="+mn-lt"/>
              </a:rPr>
              <a:t>= 2</a:t>
            </a:r>
            <a:r>
              <a:rPr lang="en-US" i="1" dirty="0">
                <a:latin typeface="+mn-lt"/>
                <a:sym typeface="Symbol" panose="05050102010706020507" pitchFamily="18" charset="2"/>
              </a:rPr>
              <a:t></a:t>
            </a:r>
            <a:r>
              <a:rPr lang="en-US" i="1" dirty="0">
                <a:latin typeface="+mn-lt"/>
              </a:rPr>
              <a:t>r</a:t>
            </a:r>
            <a:r>
              <a:rPr lang="en-US" baseline="45000" dirty="0">
                <a:latin typeface="+mn-lt"/>
              </a:rPr>
              <a:t>2</a:t>
            </a:r>
            <a:r>
              <a:rPr lang="en-US" i="1" dirty="0">
                <a:latin typeface="+mn-lt"/>
              </a:rPr>
              <a:t> </a:t>
            </a:r>
            <a:r>
              <a:rPr lang="en-US" dirty="0">
                <a:latin typeface="+mn-lt"/>
              </a:rPr>
              <a:t>+ 2</a:t>
            </a:r>
            <a:r>
              <a:rPr lang="en-US" i="1" dirty="0">
                <a:latin typeface="+mn-lt"/>
                <a:sym typeface="Symbol" panose="05050102010706020507" pitchFamily="18" charset="2"/>
              </a:rPr>
              <a:t></a:t>
            </a:r>
            <a:r>
              <a:rPr lang="en-US" i="1" dirty="0">
                <a:latin typeface="+mn-lt"/>
              </a:rPr>
              <a:t>rh </a:t>
            </a:r>
          </a:p>
        </p:txBody>
      </p:sp>
      <p:sp>
        <p:nvSpPr>
          <p:cNvPr id="2" name="Title 1">
            <a:extLst>
              <a:ext uri="{FF2B5EF4-FFF2-40B4-BE49-F238E27FC236}">
                <a16:creationId xmlns:a16="http://schemas.microsoft.com/office/drawing/2014/main" id="{A619D240-6A6A-49A8-972C-B11FF1F19E13}"/>
              </a:ext>
            </a:extLst>
          </p:cNvPr>
          <p:cNvSpPr>
            <a:spLocks noGrp="1"/>
          </p:cNvSpPr>
          <p:nvPr>
            <p:ph type="title"/>
          </p:nvPr>
        </p:nvSpPr>
        <p:spPr/>
        <p:txBody>
          <a:bodyPr/>
          <a:lstStyle/>
          <a:p>
            <a:r>
              <a:rPr lang="en-US" dirty="0"/>
              <a:t>Geometry Formulas </a:t>
            </a:r>
            <a:r>
              <a:rPr lang="en-US" sz="1800" dirty="0"/>
              <a:t>(3 of 3)</a:t>
            </a:r>
          </a:p>
        </p:txBody>
      </p:sp>
      <p:graphicFrame>
        <p:nvGraphicFramePr>
          <p:cNvPr id="5" name="Object 4">
            <a:extLst>
              <a:ext uri="{FF2B5EF4-FFF2-40B4-BE49-F238E27FC236}">
                <a16:creationId xmlns:a16="http://schemas.microsoft.com/office/drawing/2014/main" id="{65D65648-7F03-46A5-A8B2-481FAF7C7353}"/>
              </a:ext>
            </a:extLst>
          </p:cNvPr>
          <p:cNvGraphicFramePr>
            <a:graphicFrameLocks noChangeAspect="1"/>
          </p:cNvGraphicFramePr>
          <p:nvPr>
            <p:extLst>
              <p:ext uri="{D42A27DB-BD31-4B8C-83A1-F6EECF244321}">
                <p14:modId xmlns:p14="http://schemas.microsoft.com/office/powerpoint/2010/main" val="219469663"/>
              </p:ext>
            </p:extLst>
          </p:nvPr>
        </p:nvGraphicFramePr>
        <p:xfrm>
          <a:off x="2299053" y="1955208"/>
          <a:ext cx="266700" cy="774700"/>
        </p:xfrm>
        <a:graphic>
          <a:graphicData uri="http://schemas.openxmlformats.org/presentationml/2006/ole">
            <mc:AlternateContent xmlns:mc="http://schemas.openxmlformats.org/markup-compatibility/2006">
              <mc:Choice xmlns:v="urn:schemas-microsoft-com:vml" Requires="v">
                <p:oleObj spid="_x0000_s248847" name="Equation" r:id="rId3" imgW="266400" imgH="774360" progId="Equation.DSMT4">
                  <p:embed/>
                </p:oleObj>
              </mc:Choice>
              <mc:Fallback>
                <p:oleObj name="Equation" r:id="rId3" imgW="266400" imgH="774360" progId="Equation.DSMT4">
                  <p:embed/>
                  <p:pic>
                    <p:nvPicPr>
                      <p:cNvPr id="0" name=""/>
                      <p:cNvPicPr/>
                      <p:nvPr/>
                    </p:nvPicPr>
                    <p:blipFill>
                      <a:blip r:embed="rId4"/>
                      <a:stretch>
                        <a:fillRect/>
                      </a:stretch>
                    </p:blipFill>
                    <p:spPr>
                      <a:xfrm>
                        <a:off x="2299053" y="1955208"/>
                        <a:ext cx="266700" cy="774700"/>
                      </a:xfrm>
                      <a:prstGeom prst="rect">
                        <a:avLst/>
                      </a:prstGeom>
                    </p:spPr>
                  </p:pic>
                </p:oleObj>
              </mc:Fallback>
            </mc:AlternateContent>
          </a:graphicData>
        </a:graphic>
      </p:graphicFrame>
      <p:grpSp>
        <p:nvGrpSpPr>
          <p:cNvPr id="9" name="Group 8">
            <a:extLst>
              <a:ext uri="{FF2B5EF4-FFF2-40B4-BE49-F238E27FC236}">
                <a16:creationId xmlns:a16="http://schemas.microsoft.com/office/drawing/2014/main" id="{536E0D6F-F0F6-4099-A4F8-264EA4507765}"/>
              </a:ext>
            </a:extLst>
          </p:cNvPr>
          <p:cNvGrpSpPr/>
          <p:nvPr/>
        </p:nvGrpSpPr>
        <p:grpSpPr>
          <a:xfrm>
            <a:off x="6830771" y="1847114"/>
            <a:ext cx="1519198" cy="1519198"/>
            <a:chOff x="6830771" y="1847114"/>
            <a:chExt cx="1519198" cy="1519198"/>
          </a:xfrm>
        </p:grpSpPr>
        <p:grpSp>
          <p:nvGrpSpPr>
            <p:cNvPr id="25" name="Group 24">
              <a:extLst>
                <a:ext uri="{FF2B5EF4-FFF2-40B4-BE49-F238E27FC236}">
                  <a16:creationId xmlns:a16="http://schemas.microsoft.com/office/drawing/2014/main" id="{8A10F410-AADF-4CB6-B9B4-E211B8E93B54}"/>
                </a:ext>
              </a:extLst>
            </p:cNvPr>
            <p:cNvGrpSpPr/>
            <p:nvPr/>
          </p:nvGrpSpPr>
          <p:grpSpPr>
            <a:xfrm>
              <a:off x="6830771" y="1847114"/>
              <a:ext cx="1519198" cy="1519198"/>
              <a:chOff x="9383233" y="1564501"/>
              <a:chExt cx="1519198" cy="1519198"/>
            </a:xfrm>
          </p:grpSpPr>
          <p:sp>
            <p:nvSpPr>
              <p:cNvPr id="7" name="TextBox 6">
                <a:extLst>
                  <a:ext uri="{FF2B5EF4-FFF2-40B4-BE49-F238E27FC236}">
                    <a16:creationId xmlns:a16="http://schemas.microsoft.com/office/drawing/2014/main" id="{0BE4B746-FC47-48D5-99E9-F85B52FEAA18}"/>
                  </a:ext>
                </a:extLst>
              </p:cNvPr>
              <p:cNvSpPr txBox="1"/>
              <p:nvPr/>
            </p:nvSpPr>
            <p:spPr>
              <a:xfrm>
                <a:off x="9874273" y="1650511"/>
                <a:ext cx="372140" cy="523220"/>
              </a:xfrm>
              <a:prstGeom prst="rect">
                <a:avLst/>
              </a:prstGeom>
              <a:noFill/>
            </p:spPr>
            <p:txBody>
              <a:bodyPr wrap="square" rtlCol="0">
                <a:spAutoFit/>
              </a:bodyPr>
              <a:lstStyle/>
              <a:p>
                <a:r>
                  <a:rPr lang="en-US" i="1" dirty="0">
                    <a:solidFill>
                      <a:srgbClr val="000000"/>
                    </a:solidFill>
                  </a:rPr>
                  <a:t>r</a:t>
                </a:r>
              </a:p>
            </p:txBody>
          </p:sp>
          <p:grpSp>
            <p:nvGrpSpPr>
              <p:cNvPr id="24" name="Group 23">
                <a:extLst>
                  <a:ext uri="{FF2B5EF4-FFF2-40B4-BE49-F238E27FC236}">
                    <a16:creationId xmlns:a16="http://schemas.microsoft.com/office/drawing/2014/main" id="{2F977B35-244A-4D8E-9047-CC1DBFA3C87C}"/>
                  </a:ext>
                </a:extLst>
              </p:cNvPr>
              <p:cNvGrpSpPr/>
              <p:nvPr/>
            </p:nvGrpSpPr>
            <p:grpSpPr>
              <a:xfrm>
                <a:off x="9383233" y="1564501"/>
                <a:ext cx="1519198" cy="1519198"/>
                <a:chOff x="9383233" y="1564501"/>
                <a:chExt cx="1519198" cy="1519198"/>
              </a:xfrm>
            </p:grpSpPr>
            <p:sp>
              <p:nvSpPr>
                <p:cNvPr id="12" name="Oval 11">
                  <a:extLst>
                    <a:ext uri="{FF2B5EF4-FFF2-40B4-BE49-F238E27FC236}">
                      <a16:creationId xmlns:a16="http://schemas.microsoft.com/office/drawing/2014/main" id="{42BBE3FC-49B8-49F9-AEE0-CB7A8B40EDAC}"/>
                    </a:ext>
                  </a:extLst>
                </p:cNvPr>
                <p:cNvSpPr/>
                <p:nvPr/>
              </p:nvSpPr>
              <p:spPr bwMode="auto">
                <a:xfrm>
                  <a:off x="9383233" y="1564501"/>
                  <a:ext cx="1519198" cy="1519198"/>
                </a:xfrm>
                <a:prstGeom prst="ellipse">
                  <a:avLst/>
                </a:prstGeom>
                <a:gradFill>
                  <a:gsLst>
                    <a:gs pos="0">
                      <a:srgbClr val="FFFFFF"/>
                    </a:gs>
                    <a:gs pos="74000">
                      <a:srgbClr val="FFFF99"/>
                    </a:gs>
                    <a:gs pos="92000">
                      <a:srgbClr val="FFFF00">
                        <a:alpha val="0"/>
                      </a:srgbClr>
                    </a:gs>
                  </a:gsLst>
                  <a:path path="circle">
                    <a:fillToRect l="50000" t="50000" r="50000" b="50000"/>
                  </a:path>
                </a:gradFill>
                <a:ln w="38100" cap="flat" cmpd="sng" algn="ctr">
                  <a:solidFill>
                    <a:srgbClr val="0B3081"/>
                  </a:solidFill>
                  <a:prstDash val="solid"/>
                  <a:round/>
                  <a:headEnd type="none" w="med" len="med"/>
                  <a:tailEnd type="none" w="med" len="med"/>
                </a:ln>
                <a:effectLst/>
                <a:extLst/>
              </p:spPr>
              <p:txBody>
                <a:bodyPr vert="horz" wrap="square" lIns="92075" tIns="46038" rIns="92075" bIns="46038"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a:ln>
                      <a:noFill/>
                    </a:ln>
                    <a:solidFill>
                      <a:schemeClr val="tx2"/>
                    </a:solidFill>
                    <a:effectLst/>
                    <a:latin typeface="Times New Roman" pitchFamily="18" charset="0"/>
                  </a:endParaRPr>
                </a:p>
              </p:txBody>
            </p:sp>
            <p:cxnSp>
              <p:nvCxnSpPr>
                <p:cNvPr id="20" name="Straight Connector 19">
                  <a:extLst>
                    <a:ext uri="{FF2B5EF4-FFF2-40B4-BE49-F238E27FC236}">
                      <a16:creationId xmlns:a16="http://schemas.microsoft.com/office/drawing/2014/main" id="{63626373-A80F-451A-9969-F61C3002D601}"/>
                    </a:ext>
                  </a:extLst>
                </p:cNvPr>
                <p:cNvCxnSpPr>
                  <a:cxnSpLocks/>
                  <a:stCxn id="12" idx="1"/>
                </p:cNvCxnSpPr>
                <p:nvPr/>
              </p:nvCxnSpPr>
              <p:spPr bwMode="auto">
                <a:xfrm>
                  <a:off x="9605714" y="1786982"/>
                  <a:ext cx="537118" cy="537118"/>
                </a:xfrm>
                <a:prstGeom prst="line">
                  <a:avLst/>
                </a:prstGeom>
                <a:solidFill>
                  <a:schemeClr val="accent1"/>
                </a:solidFill>
                <a:ln w="1905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sp>
          <p:nvSpPr>
            <p:cNvPr id="26" name="TextBox 25">
              <a:extLst>
                <a:ext uri="{FF2B5EF4-FFF2-40B4-BE49-F238E27FC236}">
                  <a16:creationId xmlns:a16="http://schemas.microsoft.com/office/drawing/2014/main" id="{B4D22AFC-1904-47EA-94DC-A3BB0CB617F2}"/>
                </a:ext>
              </a:extLst>
            </p:cNvPr>
            <p:cNvSpPr txBox="1"/>
            <p:nvPr/>
          </p:nvSpPr>
          <p:spPr>
            <a:xfrm>
              <a:off x="7381228" y="1970628"/>
              <a:ext cx="372140" cy="523220"/>
            </a:xfrm>
            <a:prstGeom prst="rect">
              <a:avLst/>
            </a:prstGeom>
            <a:noFill/>
          </p:spPr>
          <p:txBody>
            <a:bodyPr wrap="square" rtlCol="0">
              <a:spAutoFit/>
            </a:bodyPr>
            <a:lstStyle/>
            <a:p>
              <a:r>
                <a:rPr lang="en-US" i="1" dirty="0">
                  <a:solidFill>
                    <a:srgbClr val="000000"/>
                  </a:solidFill>
                </a:rPr>
                <a:t>r</a:t>
              </a:r>
            </a:p>
          </p:txBody>
        </p:sp>
      </p:grpSp>
      <p:grpSp>
        <p:nvGrpSpPr>
          <p:cNvPr id="16" name="Group 15">
            <a:extLst>
              <a:ext uri="{FF2B5EF4-FFF2-40B4-BE49-F238E27FC236}">
                <a16:creationId xmlns:a16="http://schemas.microsoft.com/office/drawing/2014/main" id="{8B926D8E-48F8-4EC6-9F91-46AE5AFBE37A}"/>
              </a:ext>
            </a:extLst>
          </p:cNvPr>
          <p:cNvGrpSpPr/>
          <p:nvPr/>
        </p:nvGrpSpPr>
        <p:grpSpPr>
          <a:xfrm>
            <a:off x="6681112" y="4014599"/>
            <a:ext cx="1891338" cy="2075305"/>
            <a:chOff x="6681112" y="4014599"/>
            <a:chExt cx="1891338" cy="2075305"/>
          </a:xfrm>
        </p:grpSpPr>
        <p:sp>
          <p:nvSpPr>
            <p:cNvPr id="11" name="Flowchart: Magnetic Disk 10">
              <a:extLst>
                <a:ext uri="{FF2B5EF4-FFF2-40B4-BE49-F238E27FC236}">
                  <a16:creationId xmlns:a16="http://schemas.microsoft.com/office/drawing/2014/main" id="{1E734C91-7E0E-44D8-A0E2-199DF14BA3F7}"/>
                </a:ext>
              </a:extLst>
            </p:cNvPr>
            <p:cNvSpPr/>
            <p:nvPr/>
          </p:nvSpPr>
          <p:spPr bwMode="auto">
            <a:xfrm>
              <a:off x="7053252" y="4014599"/>
              <a:ext cx="1519198" cy="2075305"/>
            </a:xfrm>
            <a:prstGeom prst="flowChartMagneticDisk">
              <a:avLst/>
            </a:prstGeom>
            <a:noFill/>
            <a:ln w="38100" cap="flat" cmpd="sng" algn="ctr">
              <a:solidFill>
                <a:srgbClr val="0B3081"/>
              </a:solidFill>
              <a:prstDash val="solid"/>
              <a:round/>
              <a:headEnd type="none" w="med" len="med"/>
              <a:tailEnd type="none" w="med" len="med"/>
            </a:ln>
            <a:effectLst/>
            <a:extLst/>
          </p:spPr>
          <p:txBody>
            <a:bodyPr vert="horz" wrap="square" lIns="92075" tIns="46038" rIns="92075" bIns="46038"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a:ln>
                  <a:noFill/>
                </a:ln>
                <a:solidFill>
                  <a:schemeClr val="tx2"/>
                </a:solidFill>
                <a:effectLst/>
                <a:latin typeface="Times New Roman" pitchFamily="18" charset="0"/>
              </a:endParaRPr>
            </a:p>
          </p:txBody>
        </p:sp>
        <p:cxnSp>
          <p:nvCxnSpPr>
            <p:cNvPr id="14" name="Straight Connector 13">
              <a:extLst>
                <a:ext uri="{FF2B5EF4-FFF2-40B4-BE49-F238E27FC236}">
                  <a16:creationId xmlns:a16="http://schemas.microsoft.com/office/drawing/2014/main" id="{1B56881E-AD4A-4114-8EAB-780F1911F7EC}"/>
                </a:ext>
              </a:extLst>
            </p:cNvPr>
            <p:cNvCxnSpPr>
              <a:cxnSpLocks/>
            </p:cNvCxnSpPr>
            <p:nvPr/>
          </p:nvCxnSpPr>
          <p:spPr bwMode="auto">
            <a:xfrm>
              <a:off x="7053252" y="4323818"/>
              <a:ext cx="759599" cy="0"/>
            </a:xfrm>
            <a:prstGeom prst="line">
              <a:avLst/>
            </a:prstGeom>
            <a:solidFill>
              <a:schemeClr val="accent1"/>
            </a:solidFill>
            <a:ln w="19050" cap="flat" cmpd="sng" algn="ctr">
              <a:solidFill>
                <a:srgbClr val="B4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1" name="TextBox 30">
              <a:extLst>
                <a:ext uri="{FF2B5EF4-FFF2-40B4-BE49-F238E27FC236}">
                  <a16:creationId xmlns:a16="http://schemas.microsoft.com/office/drawing/2014/main" id="{990A2F6F-E508-481D-87C5-0109BEF97A81}"/>
                </a:ext>
              </a:extLst>
            </p:cNvPr>
            <p:cNvSpPr txBox="1"/>
            <p:nvPr/>
          </p:nvSpPr>
          <p:spPr>
            <a:xfrm>
              <a:off x="7301845" y="4166358"/>
              <a:ext cx="372140" cy="523220"/>
            </a:xfrm>
            <a:prstGeom prst="rect">
              <a:avLst/>
            </a:prstGeom>
            <a:noFill/>
          </p:spPr>
          <p:txBody>
            <a:bodyPr wrap="square" rtlCol="0">
              <a:spAutoFit/>
            </a:bodyPr>
            <a:lstStyle/>
            <a:p>
              <a:r>
                <a:rPr lang="en-US" i="1" dirty="0">
                  <a:solidFill>
                    <a:srgbClr val="000000"/>
                  </a:solidFill>
                </a:rPr>
                <a:t>r</a:t>
              </a:r>
            </a:p>
          </p:txBody>
        </p:sp>
        <p:sp>
          <p:nvSpPr>
            <p:cNvPr id="33" name="TextBox 32">
              <a:extLst>
                <a:ext uri="{FF2B5EF4-FFF2-40B4-BE49-F238E27FC236}">
                  <a16:creationId xmlns:a16="http://schemas.microsoft.com/office/drawing/2014/main" id="{4DEE4CBA-F5FA-4AD9-8979-E7A4318FDC9A}"/>
                </a:ext>
              </a:extLst>
            </p:cNvPr>
            <p:cNvSpPr txBox="1"/>
            <p:nvPr/>
          </p:nvSpPr>
          <p:spPr>
            <a:xfrm>
              <a:off x="6681112" y="4890731"/>
              <a:ext cx="372140" cy="523220"/>
            </a:xfrm>
            <a:prstGeom prst="rect">
              <a:avLst/>
            </a:prstGeom>
            <a:noFill/>
          </p:spPr>
          <p:txBody>
            <a:bodyPr wrap="square" rtlCol="0">
              <a:spAutoFit/>
            </a:bodyPr>
            <a:lstStyle/>
            <a:p>
              <a:r>
                <a:rPr lang="en-US" i="1" dirty="0">
                  <a:solidFill>
                    <a:srgbClr val="000000"/>
                  </a:solidFill>
                </a:rPr>
                <a:t>h</a:t>
              </a:r>
            </a:p>
          </p:txBody>
        </p:sp>
      </p:grpSp>
    </p:spTree>
    <p:extLst>
      <p:ext uri="{BB962C8B-B14F-4D97-AF65-F5344CB8AC3E}">
        <p14:creationId xmlns:p14="http://schemas.microsoft.com/office/powerpoint/2010/main" val="1892006177"/>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fade">
                                      <p:cBhvr>
                                        <p:cTn id="10" dur="500"/>
                                        <p:tgtEl>
                                          <p:spTgt spid="3">
                                            <p:txEl>
                                              <p:pRg st="5" end="5"/>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Effect transition="in" filter="fade">
                                      <p:cBhvr>
                                        <p:cTn id="13" dur="500"/>
                                        <p:tgtEl>
                                          <p:spTgt spid="3">
                                            <p:txEl>
                                              <p:pRg st="6" end="6"/>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fade">
                                      <p:cBhvr>
                                        <p:cTn id="16" dur="500"/>
                                        <p:tgtEl>
                                          <p:spTgt spid="10"/>
                                        </p:tgtEl>
                                      </p:cBhvr>
                                    </p:animEffect>
                                  </p:childTnLst>
                                </p:cTn>
                              </p:par>
                              <p:par>
                                <p:cTn id="17" presetID="10" presetClass="entr" presetSubtype="0" fill="hold" nodeType="with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fade">
                                      <p:cBhvr>
                                        <p:cTn id="19"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1FDC0-376D-45A6-AA8D-2BD01FD03483}"/>
              </a:ext>
            </a:extLst>
          </p:cNvPr>
          <p:cNvSpPr>
            <a:spLocks noGrp="1"/>
          </p:cNvSpPr>
          <p:nvPr>
            <p:ph type="title"/>
          </p:nvPr>
        </p:nvSpPr>
        <p:spPr/>
        <p:txBody>
          <a:bodyPr/>
          <a:lstStyle/>
          <a:p>
            <a:r>
              <a:rPr lang="en-US" b="1" dirty="0"/>
              <a:t>Example 4:</a:t>
            </a:r>
            <a:r>
              <a:rPr lang="en-US" dirty="0"/>
              <a:t> Using Geometry Formulas </a:t>
            </a:r>
            <a:r>
              <a:rPr lang="en-US" sz="1800" dirty="0"/>
              <a:t>(1 of 2)</a:t>
            </a:r>
          </a:p>
        </p:txBody>
      </p:sp>
      <p:sp>
        <p:nvSpPr>
          <p:cNvPr id="3" name="Content Placeholder 2">
            <a:extLst>
              <a:ext uri="{FF2B5EF4-FFF2-40B4-BE49-F238E27FC236}">
                <a16:creationId xmlns:a16="http://schemas.microsoft.com/office/drawing/2014/main" id="{EE8842FB-D7C5-4B6D-A2F7-4B297AF5C7D7}"/>
              </a:ext>
            </a:extLst>
          </p:cNvPr>
          <p:cNvSpPr>
            <a:spLocks noGrp="1"/>
          </p:cNvSpPr>
          <p:nvPr>
            <p:ph idx="1"/>
          </p:nvPr>
        </p:nvSpPr>
        <p:spPr/>
        <p:txBody>
          <a:bodyPr/>
          <a:lstStyle/>
          <a:p>
            <a:r>
              <a:rPr lang="en-US" dirty="0"/>
              <a:t>A Christmas tree ornament is in the shape of a triangle on top of a rectangle. How many square inches (in</a:t>
            </a:r>
            <a:r>
              <a:rPr lang="en-US" baseline="45000" dirty="0">
                <a:latin typeface="+mn-lt"/>
              </a:rPr>
              <a:t>2</a:t>
            </a:r>
            <a:r>
              <a:rPr lang="en-US" dirty="0"/>
              <a:t>) of construction paper is required to make the ornament if the height of the triangle is </a:t>
            </a:r>
            <a:br>
              <a:rPr lang="en-US" dirty="0"/>
            </a:br>
            <a:r>
              <a:rPr lang="en-US" dirty="0">
                <a:latin typeface="+mn-lt"/>
              </a:rPr>
              <a:t>4</a:t>
            </a:r>
            <a:r>
              <a:rPr lang="en-US" dirty="0"/>
              <a:t> in, the base is </a:t>
            </a:r>
            <a:r>
              <a:rPr lang="en-US" dirty="0">
                <a:latin typeface="+mn-lt"/>
              </a:rPr>
              <a:t>3</a:t>
            </a:r>
            <a:r>
              <a:rPr lang="en-US" dirty="0"/>
              <a:t> in, and the length of the rectangle is </a:t>
            </a:r>
            <a:r>
              <a:rPr lang="en-US" dirty="0">
                <a:latin typeface="+mn-lt"/>
              </a:rPr>
              <a:t>6</a:t>
            </a:r>
            <a:r>
              <a:rPr lang="en-US" dirty="0"/>
              <a:t> in?</a:t>
            </a:r>
          </a:p>
        </p:txBody>
      </p:sp>
      <p:grpSp>
        <p:nvGrpSpPr>
          <p:cNvPr id="13" name="Group 12">
            <a:extLst>
              <a:ext uri="{FF2B5EF4-FFF2-40B4-BE49-F238E27FC236}">
                <a16:creationId xmlns:a16="http://schemas.microsoft.com/office/drawing/2014/main" id="{03C9FBFC-952B-4BC0-AE4F-726EFC84473F}"/>
              </a:ext>
            </a:extLst>
          </p:cNvPr>
          <p:cNvGrpSpPr/>
          <p:nvPr/>
        </p:nvGrpSpPr>
        <p:grpSpPr>
          <a:xfrm>
            <a:off x="7013448" y="3823679"/>
            <a:ext cx="1408176" cy="2362046"/>
            <a:chOff x="7013448" y="3823679"/>
            <a:chExt cx="1408176" cy="2362046"/>
          </a:xfrm>
        </p:grpSpPr>
        <p:grpSp>
          <p:nvGrpSpPr>
            <p:cNvPr id="6" name="Group 5">
              <a:extLst>
                <a:ext uri="{FF2B5EF4-FFF2-40B4-BE49-F238E27FC236}">
                  <a16:creationId xmlns:a16="http://schemas.microsoft.com/office/drawing/2014/main" id="{C2B665A4-B129-41CB-93EF-2DE61E981613}"/>
                </a:ext>
              </a:extLst>
            </p:cNvPr>
            <p:cNvGrpSpPr/>
            <p:nvPr/>
          </p:nvGrpSpPr>
          <p:grpSpPr>
            <a:xfrm>
              <a:off x="7013448" y="3823679"/>
              <a:ext cx="1161288" cy="2362046"/>
              <a:chOff x="4142232" y="3849624"/>
              <a:chExt cx="630936" cy="1719072"/>
            </a:xfrm>
          </p:grpSpPr>
          <p:sp>
            <p:nvSpPr>
              <p:cNvPr id="4" name="Rectangle 3">
                <a:extLst>
                  <a:ext uri="{FF2B5EF4-FFF2-40B4-BE49-F238E27FC236}">
                    <a16:creationId xmlns:a16="http://schemas.microsoft.com/office/drawing/2014/main" id="{CF8E538C-BDB5-4B14-9691-26548753A776}"/>
                  </a:ext>
                </a:extLst>
              </p:cNvPr>
              <p:cNvSpPr/>
              <p:nvPr/>
            </p:nvSpPr>
            <p:spPr bwMode="auto">
              <a:xfrm>
                <a:off x="4142232" y="4522271"/>
                <a:ext cx="630936" cy="1046425"/>
              </a:xfrm>
              <a:prstGeom prst="rect">
                <a:avLst/>
              </a:prstGeom>
              <a:solidFill>
                <a:srgbClr val="E9F6F6"/>
              </a:solidFill>
              <a:ln w="38100" cap="flat" cmpd="sng" algn="ctr">
                <a:solidFill>
                  <a:srgbClr val="0B3081"/>
                </a:solidFill>
                <a:prstDash val="solid"/>
                <a:round/>
                <a:headEnd type="none" w="med" len="med"/>
                <a:tailEnd type="none" w="med" len="med"/>
              </a:ln>
              <a:effectLst/>
              <a:extLst/>
            </p:spPr>
            <p:txBody>
              <a:bodyPr vert="horz" wrap="square" lIns="92075" tIns="46038" rIns="92075" bIns="46038"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a:ln>
                    <a:noFill/>
                  </a:ln>
                  <a:solidFill>
                    <a:schemeClr val="tx2"/>
                  </a:solidFill>
                  <a:effectLst/>
                  <a:latin typeface="Times New Roman" pitchFamily="18" charset="0"/>
                </a:endParaRPr>
              </a:p>
            </p:txBody>
          </p:sp>
          <p:sp>
            <p:nvSpPr>
              <p:cNvPr id="5" name="Isosceles Triangle 4">
                <a:extLst>
                  <a:ext uri="{FF2B5EF4-FFF2-40B4-BE49-F238E27FC236}">
                    <a16:creationId xmlns:a16="http://schemas.microsoft.com/office/drawing/2014/main" id="{590690A0-B941-44A9-B7B2-7CE4D4FB485C}"/>
                  </a:ext>
                </a:extLst>
              </p:cNvPr>
              <p:cNvSpPr/>
              <p:nvPr/>
            </p:nvSpPr>
            <p:spPr bwMode="auto">
              <a:xfrm>
                <a:off x="4142232" y="3849624"/>
                <a:ext cx="630936" cy="672647"/>
              </a:xfrm>
              <a:prstGeom prst="triangle">
                <a:avLst/>
              </a:prstGeom>
              <a:solidFill>
                <a:srgbClr val="FFFDE0"/>
              </a:solidFill>
              <a:ln w="38100" cap="flat" cmpd="sng" algn="ctr">
                <a:solidFill>
                  <a:srgbClr val="0B3081"/>
                </a:solidFill>
                <a:prstDash val="solid"/>
                <a:round/>
                <a:headEnd type="none" w="med" len="med"/>
                <a:tailEnd type="none" w="med" len="med"/>
              </a:ln>
              <a:effectLst/>
              <a:extLst/>
            </p:spPr>
            <p:txBody>
              <a:bodyPr vert="horz" wrap="square" lIns="92075" tIns="46038" rIns="92075" bIns="46038"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a:ln>
                    <a:noFill/>
                  </a:ln>
                  <a:solidFill>
                    <a:schemeClr val="tx2"/>
                  </a:solidFill>
                  <a:effectLst/>
                  <a:latin typeface="Times New Roman" pitchFamily="18" charset="0"/>
                </a:endParaRPr>
              </a:p>
            </p:txBody>
          </p:sp>
        </p:grpSp>
        <p:cxnSp>
          <p:nvCxnSpPr>
            <p:cNvPr id="8" name="Straight Connector 7">
              <a:extLst>
                <a:ext uri="{FF2B5EF4-FFF2-40B4-BE49-F238E27FC236}">
                  <a16:creationId xmlns:a16="http://schemas.microsoft.com/office/drawing/2014/main" id="{B19F446C-19D6-4CD6-8362-6DD62C24A447}"/>
                </a:ext>
              </a:extLst>
            </p:cNvPr>
            <p:cNvCxnSpPr>
              <a:cxnSpLocks/>
              <a:stCxn id="5" idx="0"/>
              <a:endCxn id="5" idx="3"/>
            </p:cNvCxnSpPr>
            <p:nvPr/>
          </p:nvCxnSpPr>
          <p:spPr bwMode="auto">
            <a:xfrm>
              <a:off x="7594092" y="3823679"/>
              <a:ext cx="0" cy="924233"/>
            </a:xfrm>
            <a:prstGeom prst="line">
              <a:avLst/>
            </a:prstGeom>
            <a:solidFill>
              <a:schemeClr val="accent1"/>
            </a:solidFill>
            <a:ln w="19050"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xtBox 9">
              <a:extLst>
                <a:ext uri="{FF2B5EF4-FFF2-40B4-BE49-F238E27FC236}">
                  <a16:creationId xmlns:a16="http://schemas.microsoft.com/office/drawing/2014/main" id="{E70175ED-0FEE-4F50-B64D-B5525F284692}"/>
                </a:ext>
              </a:extLst>
            </p:cNvPr>
            <p:cNvSpPr txBox="1"/>
            <p:nvPr/>
          </p:nvSpPr>
          <p:spPr>
            <a:xfrm>
              <a:off x="7347204" y="4206887"/>
              <a:ext cx="246888" cy="369332"/>
            </a:xfrm>
            <a:prstGeom prst="rect">
              <a:avLst/>
            </a:prstGeom>
            <a:noFill/>
          </p:spPr>
          <p:txBody>
            <a:bodyPr wrap="square" rtlCol="0">
              <a:spAutoFit/>
            </a:bodyPr>
            <a:lstStyle/>
            <a:p>
              <a:r>
                <a:rPr lang="en-US" sz="1800" dirty="0"/>
                <a:t>4</a:t>
              </a:r>
            </a:p>
          </p:txBody>
        </p:sp>
        <p:sp>
          <p:nvSpPr>
            <p:cNvPr id="11" name="TextBox 10">
              <a:extLst>
                <a:ext uri="{FF2B5EF4-FFF2-40B4-BE49-F238E27FC236}">
                  <a16:creationId xmlns:a16="http://schemas.microsoft.com/office/drawing/2014/main" id="{1CA51F33-52C3-4627-B143-4DAFF423E5D4}"/>
                </a:ext>
              </a:extLst>
            </p:cNvPr>
            <p:cNvSpPr txBox="1"/>
            <p:nvPr/>
          </p:nvSpPr>
          <p:spPr>
            <a:xfrm>
              <a:off x="7452360" y="4747912"/>
              <a:ext cx="246888" cy="369332"/>
            </a:xfrm>
            <a:prstGeom prst="rect">
              <a:avLst/>
            </a:prstGeom>
            <a:noFill/>
          </p:spPr>
          <p:txBody>
            <a:bodyPr wrap="square" rtlCol="0">
              <a:spAutoFit/>
            </a:bodyPr>
            <a:lstStyle/>
            <a:p>
              <a:r>
                <a:rPr lang="en-US" sz="1800" dirty="0"/>
                <a:t>3</a:t>
              </a:r>
            </a:p>
          </p:txBody>
        </p:sp>
        <p:sp>
          <p:nvSpPr>
            <p:cNvPr id="12" name="TextBox 11">
              <a:extLst>
                <a:ext uri="{FF2B5EF4-FFF2-40B4-BE49-F238E27FC236}">
                  <a16:creationId xmlns:a16="http://schemas.microsoft.com/office/drawing/2014/main" id="{7D342331-A81D-44AB-8CD2-D85C6289F9FE}"/>
                </a:ext>
              </a:extLst>
            </p:cNvPr>
            <p:cNvSpPr txBox="1"/>
            <p:nvPr/>
          </p:nvSpPr>
          <p:spPr>
            <a:xfrm>
              <a:off x="8174736" y="5325482"/>
              <a:ext cx="246888" cy="369332"/>
            </a:xfrm>
            <a:prstGeom prst="rect">
              <a:avLst/>
            </a:prstGeom>
            <a:noFill/>
          </p:spPr>
          <p:txBody>
            <a:bodyPr wrap="square" rtlCol="0">
              <a:spAutoFit/>
            </a:bodyPr>
            <a:lstStyle/>
            <a:p>
              <a:r>
                <a:rPr lang="en-US" sz="1800" dirty="0"/>
                <a:t>6</a:t>
              </a:r>
            </a:p>
          </p:txBody>
        </p:sp>
      </p:grpSp>
    </p:spTree>
    <p:extLst>
      <p:ext uri="{BB962C8B-B14F-4D97-AF65-F5344CB8AC3E}">
        <p14:creationId xmlns:p14="http://schemas.microsoft.com/office/powerpoint/2010/main" val="3513140743"/>
      </p:ext>
    </p:extLst>
  </p:cSld>
  <p:clrMapOvr>
    <a:masterClrMapping/>
  </p:clrMapOvr>
  <p:transition>
    <p:pull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1FDC0-376D-45A6-AA8D-2BD01FD03483}"/>
              </a:ext>
            </a:extLst>
          </p:cNvPr>
          <p:cNvSpPr>
            <a:spLocks noGrp="1"/>
          </p:cNvSpPr>
          <p:nvPr>
            <p:ph type="title"/>
          </p:nvPr>
        </p:nvSpPr>
        <p:spPr/>
        <p:txBody>
          <a:bodyPr/>
          <a:lstStyle/>
          <a:p>
            <a:r>
              <a:rPr lang="en-US" b="1" dirty="0"/>
              <a:t>Example 4:</a:t>
            </a:r>
            <a:r>
              <a:rPr lang="en-US" dirty="0"/>
              <a:t> Using Geometry Formulas </a:t>
            </a:r>
            <a:r>
              <a:rPr lang="en-US" sz="1800" dirty="0"/>
              <a:t>(2 of 2)</a:t>
            </a:r>
          </a:p>
        </p:txBody>
      </p:sp>
      <p:sp>
        <p:nvSpPr>
          <p:cNvPr id="3" name="Content Placeholder 2">
            <a:extLst>
              <a:ext uri="{FF2B5EF4-FFF2-40B4-BE49-F238E27FC236}">
                <a16:creationId xmlns:a16="http://schemas.microsoft.com/office/drawing/2014/main" id="{EE8842FB-D7C5-4B6D-A2F7-4B297AF5C7D7}"/>
              </a:ext>
            </a:extLst>
          </p:cNvPr>
          <p:cNvSpPr>
            <a:spLocks noGrp="1"/>
          </p:cNvSpPr>
          <p:nvPr>
            <p:ph idx="1"/>
          </p:nvPr>
        </p:nvSpPr>
        <p:spPr/>
        <p:txBody>
          <a:bodyPr/>
          <a:lstStyle/>
          <a:p>
            <a:r>
              <a:rPr lang="en-US" sz="2400" dirty="0"/>
              <a:t>The amount of construction paper required equals the shaded area. The area is the sum of the areas of the triangle and rectangle. </a:t>
            </a:r>
          </a:p>
          <a:p>
            <a:r>
              <a:rPr lang="en-US" sz="2400" dirty="0"/>
              <a:t>The triangle has height </a:t>
            </a:r>
            <a:r>
              <a:rPr lang="en-US" sz="2400" i="1" dirty="0">
                <a:latin typeface="+mn-lt"/>
              </a:rPr>
              <a:t>h</a:t>
            </a:r>
            <a:r>
              <a:rPr lang="en-US" sz="2400" dirty="0">
                <a:latin typeface="+mn-lt"/>
              </a:rPr>
              <a:t> = 4 </a:t>
            </a:r>
            <a:r>
              <a:rPr lang="en-US" sz="2400" dirty="0"/>
              <a:t>and base </a:t>
            </a:r>
            <a:r>
              <a:rPr lang="en-US" sz="2400" i="1" dirty="0">
                <a:latin typeface="+mn-lt"/>
              </a:rPr>
              <a:t>b</a:t>
            </a:r>
            <a:r>
              <a:rPr lang="en-US" sz="2400" dirty="0">
                <a:latin typeface="+mn-lt"/>
              </a:rPr>
              <a:t> = 3</a:t>
            </a:r>
            <a:r>
              <a:rPr lang="en-US" sz="2400" dirty="0"/>
              <a:t>. </a:t>
            </a:r>
          </a:p>
          <a:p>
            <a:r>
              <a:rPr lang="en-US" sz="2400" dirty="0"/>
              <a:t>The rectangle has </a:t>
            </a:r>
            <a:r>
              <a:rPr lang="en-US" sz="2400" i="1" dirty="0">
                <a:latin typeface="+mn-lt"/>
              </a:rPr>
              <a:t>l</a:t>
            </a:r>
            <a:r>
              <a:rPr lang="en-US" sz="2400" dirty="0">
                <a:latin typeface="+mn-lt"/>
              </a:rPr>
              <a:t> = 6 </a:t>
            </a:r>
            <a:r>
              <a:rPr lang="en-US" sz="2400" dirty="0"/>
              <a:t>and </a:t>
            </a:r>
            <a:r>
              <a:rPr lang="en-US" sz="2400" i="1" dirty="0">
                <a:latin typeface="+mn-lt"/>
              </a:rPr>
              <a:t>w</a:t>
            </a:r>
            <a:r>
              <a:rPr lang="en-US" sz="2400" dirty="0">
                <a:latin typeface="+mn-lt"/>
              </a:rPr>
              <a:t> = 3</a:t>
            </a:r>
            <a:r>
              <a:rPr lang="en-US" sz="2400" dirty="0"/>
              <a:t>.</a:t>
            </a:r>
          </a:p>
          <a:p>
            <a:r>
              <a:rPr lang="en-US" sz="2400" dirty="0"/>
              <a:t>Total area </a:t>
            </a:r>
            <a:r>
              <a:rPr lang="en-US" sz="2400" dirty="0">
                <a:latin typeface="+mn-lt"/>
              </a:rPr>
              <a:t>=</a:t>
            </a:r>
            <a:r>
              <a:rPr lang="en-US" sz="2400" dirty="0"/>
              <a:t> Area of triangle </a:t>
            </a:r>
            <a:r>
              <a:rPr lang="en-US" sz="2400" dirty="0">
                <a:latin typeface="+mn-lt"/>
              </a:rPr>
              <a:t>+</a:t>
            </a:r>
            <a:r>
              <a:rPr lang="en-US" sz="2400" dirty="0"/>
              <a:t> Area of rectangle</a:t>
            </a:r>
          </a:p>
          <a:p>
            <a:endParaRPr lang="en-US" sz="2400" dirty="0"/>
          </a:p>
          <a:p>
            <a:endParaRPr lang="en-US" sz="2400" dirty="0"/>
          </a:p>
          <a:p>
            <a:endParaRPr lang="en-US" sz="2400" dirty="0"/>
          </a:p>
          <a:p>
            <a:endParaRPr lang="en-US" sz="2400" dirty="0"/>
          </a:p>
          <a:p>
            <a:r>
              <a:rPr lang="en-US" sz="2400" dirty="0">
                <a:latin typeface="+mn-lt"/>
              </a:rPr>
              <a:t>24</a:t>
            </a:r>
            <a:r>
              <a:rPr lang="en-US" sz="2400" dirty="0"/>
              <a:t> in</a:t>
            </a:r>
            <a:r>
              <a:rPr lang="en-US" sz="2400" baseline="45000" dirty="0">
                <a:latin typeface="+mn-lt"/>
              </a:rPr>
              <a:t>2</a:t>
            </a:r>
            <a:r>
              <a:rPr lang="en-US" sz="2400" dirty="0"/>
              <a:t> of construction paper is required.</a:t>
            </a:r>
          </a:p>
        </p:txBody>
      </p:sp>
      <p:grpSp>
        <p:nvGrpSpPr>
          <p:cNvPr id="13" name="Group 12">
            <a:extLst>
              <a:ext uri="{FF2B5EF4-FFF2-40B4-BE49-F238E27FC236}">
                <a16:creationId xmlns:a16="http://schemas.microsoft.com/office/drawing/2014/main" id="{03C9FBFC-952B-4BC0-AE4F-726EFC84473F}"/>
              </a:ext>
            </a:extLst>
          </p:cNvPr>
          <p:cNvGrpSpPr/>
          <p:nvPr/>
        </p:nvGrpSpPr>
        <p:grpSpPr>
          <a:xfrm>
            <a:off x="7013448" y="3823679"/>
            <a:ext cx="1408176" cy="2362046"/>
            <a:chOff x="7013448" y="3823679"/>
            <a:chExt cx="1408176" cy="2362046"/>
          </a:xfrm>
        </p:grpSpPr>
        <p:grpSp>
          <p:nvGrpSpPr>
            <p:cNvPr id="6" name="Group 5">
              <a:extLst>
                <a:ext uri="{FF2B5EF4-FFF2-40B4-BE49-F238E27FC236}">
                  <a16:creationId xmlns:a16="http://schemas.microsoft.com/office/drawing/2014/main" id="{C2B665A4-B129-41CB-93EF-2DE61E981613}"/>
                </a:ext>
              </a:extLst>
            </p:cNvPr>
            <p:cNvGrpSpPr/>
            <p:nvPr/>
          </p:nvGrpSpPr>
          <p:grpSpPr>
            <a:xfrm>
              <a:off x="7013448" y="3823679"/>
              <a:ext cx="1161288" cy="2362046"/>
              <a:chOff x="4142232" y="3849624"/>
              <a:chExt cx="630936" cy="1719072"/>
            </a:xfrm>
          </p:grpSpPr>
          <p:sp>
            <p:nvSpPr>
              <p:cNvPr id="4" name="Rectangle 3">
                <a:extLst>
                  <a:ext uri="{FF2B5EF4-FFF2-40B4-BE49-F238E27FC236}">
                    <a16:creationId xmlns:a16="http://schemas.microsoft.com/office/drawing/2014/main" id="{CF8E538C-BDB5-4B14-9691-26548753A776}"/>
                  </a:ext>
                </a:extLst>
              </p:cNvPr>
              <p:cNvSpPr/>
              <p:nvPr/>
            </p:nvSpPr>
            <p:spPr bwMode="auto">
              <a:xfrm>
                <a:off x="4142232" y="4522271"/>
                <a:ext cx="630936" cy="1046425"/>
              </a:xfrm>
              <a:prstGeom prst="rect">
                <a:avLst/>
              </a:prstGeom>
              <a:solidFill>
                <a:srgbClr val="E9F6F6"/>
              </a:solidFill>
              <a:ln w="38100" cap="flat" cmpd="sng" algn="ctr">
                <a:solidFill>
                  <a:srgbClr val="0B3081"/>
                </a:solidFill>
                <a:prstDash val="solid"/>
                <a:round/>
                <a:headEnd type="none" w="med" len="med"/>
                <a:tailEnd type="none" w="med" len="med"/>
              </a:ln>
              <a:effectLst/>
              <a:extLst/>
            </p:spPr>
            <p:txBody>
              <a:bodyPr vert="horz" wrap="square" lIns="92075" tIns="46038" rIns="92075" bIns="46038"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a:ln>
                    <a:noFill/>
                  </a:ln>
                  <a:solidFill>
                    <a:schemeClr val="tx2"/>
                  </a:solidFill>
                  <a:effectLst/>
                  <a:latin typeface="Times New Roman" pitchFamily="18" charset="0"/>
                </a:endParaRPr>
              </a:p>
            </p:txBody>
          </p:sp>
          <p:sp>
            <p:nvSpPr>
              <p:cNvPr id="5" name="Isosceles Triangle 4">
                <a:extLst>
                  <a:ext uri="{FF2B5EF4-FFF2-40B4-BE49-F238E27FC236}">
                    <a16:creationId xmlns:a16="http://schemas.microsoft.com/office/drawing/2014/main" id="{590690A0-B941-44A9-B7B2-7CE4D4FB485C}"/>
                  </a:ext>
                </a:extLst>
              </p:cNvPr>
              <p:cNvSpPr/>
              <p:nvPr/>
            </p:nvSpPr>
            <p:spPr bwMode="auto">
              <a:xfrm>
                <a:off x="4142232" y="3849624"/>
                <a:ext cx="630936" cy="672647"/>
              </a:xfrm>
              <a:prstGeom prst="triangle">
                <a:avLst/>
              </a:prstGeom>
              <a:solidFill>
                <a:srgbClr val="FFFDE0"/>
              </a:solidFill>
              <a:ln w="38100" cap="flat" cmpd="sng" algn="ctr">
                <a:solidFill>
                  <a:srgbClr val="0B3081"/>
                </a:solidFill>
                <a:prstDash val="solid"/>
                <a:round/>
                <a:headEnd type="none" w="med" len="med"/>
                <a:tailEnd type="none" w="med" len="med"/>
              </a:ln>
              <a:effectLst/>
              <a:extLst/>
            </p:spPr>
            <p:txBody>
              <a:bodyPr vert="horz" wrap="square" lIns="92075" tIns="46038" rIns="92075" bIns="46038"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a:ln>
                    <a:noFill/>
                  </a:ln>
                  <a:solidFill>
                    <a:schemeClr val="tx2"/>
                  </a:solidFill>
                  <a:effectLst/>
                  <a:latin typeface="Times New Roman" pitchFamily="18" charset="0"/>
                </a:endParaRPr>
              </a:p>
            </p:txBody>
          </p:sp>
        </p:grpSp>
        <p:cxnSp>
          <p:nvCxnSpPr>
            <p:cNvPr id="8" name="Straight Connector 7">
              <a:extLst>
                <a:ext uri="{FF2B5EF4-FFF2-40B4-BE49-F238E27FC236}">
                  <a16:creationId xmlns:a16="http://schemas.microsoft.com/office/drawing/2014/main" id="{B19F446C-19D6-4CD6-8362-6DD62C24A447}"/>
                </a:ext>
              </a:extLst>
            </p:cNvPr>
            <p:cNvCxnSpPr>
              <a:cxnSpLocks/>
              <a:stCxn id="5" idx="0"/>
              <a:endCxn id="5" idx="3"/>
            </p:cNvCxnSpPr>
            <p:nvPr/>
          </p:nvCxnSpPr>
          <p:spPr bwMode="auto">
            <a:xfrm>
              <a:off x="7594092" y="3823679"/>
              <a:ext cx="0" cy="924233"/>
            </a:xfrm>
            <a:prstGeom prst="line">
              <a:avLst/>
            </a:prstGeom>
            <a:solidFill>
              <a:schemeClr val="accent1"/>
            </a:solidFill>
            <a:ln w="19050"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xtBox 9">
              <a:extLst>
                <a:ext uri="{FF2B5EF4-FFF2-40B4-BE49-F238E27FC236}">
                  <a16:creationId xmlns:a16="http://schemas.microsoft.com/office/drawing/2014/main" id="{E70175ED-0FEE-4F50-B64D-B5525F284692}"/>
                </a:ext>
              </a:extLst>
            </p:cNvPr>
            <p:cNvSpPr txBox="1"/>
            <p:nvPr/>
          </p:nvSpPr>
          <p:spPr>
            <a:xfrm>
              <a:off x="7347204" y="4206887"/>
              <a:ext cx="246888" cy="369332"/>
            </a:xfrm>
            <a:prstGeom prst="rect">
              <a:avLst/>
            </a:prstGeom>
            <a:noFill/>
          </p:spPr>
          <p:txBody>
            <a:bodyPr wrap="square" rtlCol="0">
              <a:spAutoFit/>
            </a:bodyPr>
            <a:lstStyle/>
            <a:p>
              <a:r>
                <a:rPr lang="en-US" sz="1800" dirty="0"/>
                <a:t>4</a:t>
              </a:r>
            </a:p>
          </p:txBody>
        </p:sp>
        <p:sp>
          <p:nvSpPr>
            <p:cNvPr id="11" name="TextBox 10">
              <a:extLst>
                <a:ext uri="{FF2B5EF4-FFF2-40B4-BE49-F238E27FC236}">
                  <a16:creationId xmlns:a16="http://schemas.microsoft.com/office/drawing/2014/main" id="{1CA51F33-52C3-4627-B143-4DAFF423E5D4}"/>
                </a:ext>
              </a:extLst>
            </p:cNvPr>
            <p:cNvSpPr txBox="1"/>
            <p:nvPr/>
          </p:nvSpPr>
          <p:spPr>
            <a:xfrm>
              <a:off x="7452360" y="4747912"/>
              <a:ext cx="246888" cy="369332"/>
            </a:xfrm>
            <a:prstGeom prst="rect">
              <a:avLst/>
            </a:prstGeom>
            <a:noFill/>
          </p:spPr>
          <p:txBody>
            <a:bodyPr wrap="square" rtlCol="0">
              <a:spAutoFit/>
            </a:bodyPr>
            <a:lstStyle/>
            <a:p>
              <a:r>
                <a:rPr lang="en-US" sz="1800" dirty="0"/>
                <a:t>3</a:t>
              </a:r>
            </a:p>
          </p:txBody>
        </p:sp>
        <p:sp>
          <p:nvSpPr>
            <p:cNvPr id="12" name="TextBox 11">
              <a:extLst>
                <a:ext uri="{FF2B5EF4-FFF2-40B4-BE49-F238E27FC236}">
                  <a16:creationId xmlns:a16="http://schemas.microsoft.com/office/drawing/2014/main" id="{7D342331-A81D-44AB-8CD2-D85C6289F9FE}"/>
                </a:ext>
              </a:extLst>
            </p:cNvPr>
            <p:cNvSpPr txBox="1"/>
            <p:nvPr/>
          </p:nvSpPr>
          <p:spPr>
            <a:xfrm>
              <a:off x="8174736" y="5325482"/>
              <a:ext cx="246888" cy="369332"/>
            </a:xfrm>
            <a:prstGeom prst="rect">
              <a:avLst/>
            </a:prstGeom>
            <a:noFill/>
          </p:spPr>
          <p:txBody>
            <a:bodyPr wrap="square" rtlCol="0">
              <a:spAutoFit/>
            </a:bodyPr>
            <a:lstStyle/>
            <a:p>
              <a:r>
                <a:rPr lang="en-US" sz="1800" dirty="0"/>
                <a:t>6</a:t>
              </a:r>
            </a:p>
          </p:txBody>
        </p:sp>
      </p:grpSp>
      <p:graphicFrame>
        <p:nvGraphicFramePr>
          <p:cNvPr id="7" name="Object 6">
            <a:extLst>
              <a:ext uri="{FF2B5EF4-FFF2-40B4-BE49-F238E27FC236}">
                <a16:creationId xmlns:a16="http://schemas.microsoft.com/office/drawing/2014/main" id="{98B10835-4378-44C0-ADE6-5EA7E0A3633E}"/>
              </a:ext>
            </a:extLst>
          </p:cNvPr>
          <p:cNvGraphicFramePr>
            <a:graphicFrameLocks noChangeAspect="1"/>
          </p:cNvGraphicFramePr>
          <p:nvPr>
            <p:extLst>
              <p:ext uri="{D42A27DB-BD31-4B8C-83A1-F6EECF244321}">
                <p14:modId xmlns:p14="http://schemas.microsoft.com/office/powerpoint/2010/main" val="328644478"/>
              </p:ext>
            </p:extLst>
          </p:nvPr>
        </p:nvGraphicFramePr>
        <p:xfrm>
          <a:off x="1871472" y="4025011"/>
          <a:ext cx="1358900" cy="685800"/>
        </p:xfrm>
        <a:graphic>
          <a:graphicData uri="http://schemas.openxmlformats.org/presentationml/2006/ole">
            <mc:AlternateContent xmlns:mc="http://schemas.openxmlformats.org/markup-compatibility/2006">
              <mc:Choice xmlns:v="urn:schemas-microsoft-com:vml" Requires="v">
                <p:oleObj spid="_x0000_s249903" name="Equation" r:id="rId3" imgW="1358640" imgH="685800" progId="Equation.DSMT4">
                  <p:embed/>
                </p:oleObj>
              </mc:Choice>
              <mc:Fallback>
                <p:oleObj name="Equation" r:id="rId3" imgW="1358640" imgH="685800" progId="Equation.DSMT4">
                  <p:embed/>
                  <p:pic>
                    <p:nvPicPr>
                      <p:cNvPr id="0" name=""/>
                      <p:cNvPicPr/>
                      <p:nvPr/>
                    </p:nvPicPr>
                    <p:blipFill>
                      <a:blip r:embed="rId4"/>
                      <a:stretch>
                        <a:fillRect/>
                      </a:stretch>
                    </p:blipFill>
                    <p:spPr>
                      <a:xfrm>
                        <a:off x="1871472" y="4025011"/>
                        <a:ext cx="1358900" cy="685800"/>
                      </a:xfrm>
                      <a:prstGeom prst="rect">
                        <a:avLst/>
                      </a:prstGeom>
                    </p:spPr>
                  </p:pic>
                </p:oleObj>
              </mc:Fallback>
            </mc:AlternateContent>
          </a:graphicData>
        </a:graphic>
      </p:graphicFrame>
      <p:graphicFrame>
        <p:nvGraphicFramePr>
          <p:cNvPr id="14" name="Object 13">
            <a:extLst>
              <a:ext uri="{FF2B5EF4-FFF2-40B4-BE49-F238E27FC236}">
                <a16:creationId xmlns:a16="http://schemas.microsoft.com/office/drawing/2014/main" id="{2FDE5F4A-4DB9-46DC-AF84-72E3E1228D3E}"/>
              </a:ext>
            </a:extLst>
          </p:cNvPr>
          <p:cNvGraphicFramePr>
            <a:graphicFrameLocks noChangeAspect="1"/>
          </p:cNvGraphicFramePr>
          <p:nvPr>
            <p:extLst>
              <p:ext uri="{D42A27DB-BD31-4B8C-83A1-F6EECF244321}">
                <p14:modId xmlns:p14="http://schemas.microsoft.com/office/powerpoint/2010/main" val="947877294"/>
              </p:ext>
            </p:extLst>
          </p:nvPr>
        </p:nvGraphicFramePr>
        <p:xfrm>
          <a:off x="3365500" y="4031284"/>
          <a:ext cx="1993900" cy="685800"/>
        </p:xfrm>
        <a:graphic>
          <a:graphicData uri="http://schemas.openxmlformats.org/presentationml/2006/ole">
            <mc:AlternateContent xmlns:mc="http://schemas.openxmlformats.org/markup-compatibility/2006">
              <mc:Choice xmlns:v="urn:schemas-microsoft-com:vml" Requires="v">
                <p:oleObj spid="_x0000_s249904" name="Equation" r:id="rId5" imgW="1993680" imgH="685800" progId="Equation.DSMT4">
                  <p:embed/>
                </p:oleObj>
              </mc:Choice>
              <mc:Fallback>
                <p:oleObj name="Equation" r:id="rId5" imgW="1993680" imgH="685800" progId="Equation.DSMT4">
                  <p:embed/>
                  <p:pic>
                    <p:nvPicPr>
                      <p:cNvPr id="7" name="Object 6">
                        <a:extLst>
                          <a:ext uri="{FF2B5EF4-FFF2-40B4-BE49-F238E27FC236}">
                            <a16:creationId xmlns:a16="http://schemas.microsoft.com/office/drawing/2014/main" id="{98B10835-4378-44C0-ADE6-5EA7E0A3633E}"/>
                          </a:ext>
                        </a:extLst>
                      </p:cNvPr>
                      <p:cNvPicPr/>
                      <p:nvPr/>
                    </p:nvPicPr>
                    <p:blipFill>
                      <a:blip r:embed="rId6"/>
                      <a:stretch>
                        <a:fillRect/>
                      </a:stretch>
                    </p:blipFill>
                    <p:spPr>
                      <a:xfrm>
                        <a:off x="3365500" y="4031284"/>
                        <a:ext cx="1993900" cy="685800"/>
                      </a:xfrm>
                      <a:prstGeom prst="rect">
                        <a:avLst/>
                      </a:prstGeom>
                    </p:spPr>
                  </p:pic>
                </p:oleObj>
              </mc:Fallback>
            </mc:AlternateContent>
          </a:graphicData>
        </a:graphic>
      </p:graphicFrame>
      <p:graphicFrame>
        <p:nvGraphicFramePr>
          <p:cNvPr id="15" name="Object 14">
            <a:extLst>
              <a:ext uri="{FF2B5EF4-FFF2-40B4-BE49-F238E27FC236}">
                <a16:creationId xmlns:a16="http://schemas.microsoft.com/office/drawing/2014/main" id="{5A791A18-0567-42FC-A6BA-C9CABF0148CE}"/>
              </a:ext>
            </a:extLst>
          </p:cNvPr>
          <p:cNvGraphicFramePr>
            <a:graphicFrameLocks noChangeAspect="1"/>
          </p:cNvGraphicFramePr>
          <p:nvPr>
            <p:extLst>
              <p:ext uri="{D42A27DB-BD31-4B8C-83A1-F6EECF244321}">
                <p14:modId xmlns:p14="http://schemas.microsoft.com/office/powerpoint/2010/main" val="3321793829"/>
              </p:ext>
            </p:extLst>
          </p:nvPr>
        </p:nvGraphicFramePr>
        <p:xfrm>
          <a:off x="3365500" y="4858672"/>
          <a:ext cx="965200" cy="279400"/>
        </p:xfrm>
        <a:graphic>
          <a:graphicData uri="http://schemas.openxmlformats.org/presentationml/2006/ole">
            <mc:AlternateContent xmlns:mc="http://schemas.openxmlformats.org/markup-compatibility/2006">
              <mc:Choice xmlns:v="urn:schemas-microsoft-com:vml" Requires="v">
                <p:oleObj spid="_x0000_s249905" name="Equation" r:id="rId7" imgW="965160" imgH="279360" progId="Equation.DSMT4">
                  <p:embed/>
                </p:oleObj>
              </mc:Choice>
              <mc:Fallback>
                <p:oleObj name="Equation" r:id="rId7" imgW="965160" imgH="279360" progId="Equation.DSMT4">
                  <p:embed/>
                  <p:pic>
                    <p:nvPicPr>
                      <p:cNvPr id="14" name="Object 13">
                        <a:extLst>
                          <a:ext uri="{FF2B5EF4-FFF2-40B4-BE49-F238E27FC236}">
                            <a16:creationId xmlns:a16="http://schemas.microsoft.com/office/drawing/2014/main" id="{2FDE5F4A-4DB9-46DC-AF84-72E3E1228D3E}"/>
                          </a:ext>
                        </a:extLst>
                      </p:cNvPr>
                      <p:cNvPicPr/>
                      <p:nvPr/>
                    </p:nvPicPr>
                    <p:blipFill>
                      <a:blip r:embed="rId8"/>
                      <a:stretch>
                        <a:fillRect/>
                      </a:stretch>
                    </p:blipFill>
                    <p:spPr>
                      <a:xfrm>
                        <a:off x="3365500" y="4858672"/>
                        <a:ext cx="965200" cy="279400"/>
                      </a:xfrm>
                      <a:prstGeom prst="rect">
                        <a:avLst/>
                      </a:prstGeom>
                    </p:spPr>
                  </p:pic>
                </p:oleObj>
              </mc:Fallback>
            </mc:AlternateContent>
          </a:graphicData>
        </a:graphic>
      </p:graphicFrame>
      <p:graphicFrame>
        <p:nvGraphicFramePr>
          <p:cNvPr id="16" name="Object 15">
            <a:extLst>
              <a:ext uri="{FF2B5EF4-FFF2-40B4-BE49-F238E27FC236}">
                <a16:creationId xmlns:a16="http://schemas.microsoft.com/office/drawing/2014/main" id="{8ADB533F-9424-4605-942C-288120DAEC12}"/>
              </a:ext>
            </a:extLst>
          </p:cNvPr>
          <p:cNvGraphicFramePr>
            <a:graphicFrameLocks noChangeAspect="1"/>
          </p:cNvGraphicFramePr>
          <p:nvPr>
            <p:extLst>
              <p:ext uri="{D42A27DB-BD31-4B8C-83A1-F6EECF244321}">
                <p14:modId xmlns:p14="http://schemas.microsoft.com/office/powerpoint/2010/main" val="1877249836"/>
              </p:ext>
            </p:extLst>
          </p:nvPr>
        </p:nvGraphicFramePr>
        <p:xfrm>
          <a:off x="3365500" y="5285151"/>
          <a:ext cx="1016000" cy="330200"/>
        </p:xfrm>
        <a:graphic>
          <a:graphicData uri="http://schemas.openxmlformats.org/presentationml/2006/ole">
            <mc:AlternateContent xmlns:mc="http://schemas.openxmlformats.org/markup-compatibility/2006">
              <mc:Choice xmlns:v="urn:schemas-microsoft-com:vml" Requires="v">
                <p:oleObj spid="_x0000_s249906" name="Equation" r:id="rId9" imgW="1015920" imgH="330120" progId="Equation.DSMT4">
                  <p:embed/>
                </p:oleObj>
              </mc:Choice>
              <mc:Fallback>
                <p:oleObj name="Equation" r:id="rId9" imgW="1015920" imgH="330120" progId="Equation.DSMT4">
                  <p:embed/>
                  <p:pic>
                    <p:nvPicPr>
                      <p:cNvPr id="15" name="Object 14">
                        <a:extLst>
                          <a:ext uri="{FF2B5EF4-FFF2-40B4-BE49-F238E27FC236}">
                            <a16:creationId xmlns:a16="http://schemas.microsoft.com/office/drawing/2014/main" id="{5A791A18-0567-42FC-A6BA-C9CABF0148CE}"/>
                          </a:ext>
                        </a:extLst>
                      </p:cNvPr>
                      <p:cNvPicPr/>
                      <p:nvPr/>
                    </p:nvPicPr>
                    <p:blipFill>
                      <a:blip r:embed="rId10"/>
                      <a:stretch>
                        <a:fillRect/>
                      </a:stretch>
                    </p:blipFill>
                    <p:spPr>
                      <a:xfrm>
                        <a:off x="3365500" y="5285151"/>
                        <a:ext cx="1016000" cy="330200"/>
                      </a:xfrm>
                      <a:prstGeom prst="rect">
                        <a:avLst/>
                      </a:prstGeom>
                    </p:spPr>
                  </p:pic>
                </p:oleObj>
              </mc:Fallback>
            </mc:AlternateContent>
          </a:graphicData>
        </a:graphic>
      </p:graphicFrame>
    </p:spTree>
    <p:extLst>
      <p:ext uri="{BB962C8B-B14F-4D97-AF65-F5344CB8AC3E}">
        <p14:creationId xmlns:p14="http://schemas.microsoft.com/office/powerpoint/2010/main" val="4260072943"/>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fade">
                                      <p:cBhvr>
                                        <p:cTn id="27" dur="500"/>
                                        <p:tgtEl>
                                          <p:spTgt spid="14"/>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fade">
                                      <p:cBhvr>
                                        <p:cTn id="32" dur="500"/>
                                        <p:tgtEl>
                                          <p:spTgt spid="15"/>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fade">
                                      <p:cBhvr>
                                        <p:cTn id="37" dur="500"/>
                                        <p:tgtEl>
                                          <p:spTgt spid="16"/>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341A4-CA0C-47C9-BDE9-4A866D1832C1}"/>
              </a:ext>
            </a:extLst>
          </p:cNvPr>
          <p:cNvSpPr>
            <a:spLocks noGrp="1"/>
          </p:cNvSpPr>
          <p:nvPr>
            <p:ph type="title"/>
          </p:nvPr>
        </p:nvSpPr>
        <p:spPr/>
        <p:txBody>
          <a:bodyPr/>
          <a:lstStyle/>
          <a:p>
            <a:r>
              <a:rPr lang="en-US" dirty="0"/>
              <a:t>Congruent Triangles</a:t>
            </a:r>
            <a:endParaRPr lang="en-US" sz="1800" dirty="0"/>
          </a:p>
        </p:txBody>
      </p:sp>
      <p:sp>
        <p:nvSpPr>
          <p:cNvPr id="4" name="Rectangle: Rounded Corners 3">
            <a:extLst>
              <a:ext uri="{FF2B5EF4-FFF2-40B4-BE49-F238E27FC236}">
                <a16:creationId xmlns:a16="http://schemas.microsoft.com/office/drawing/2014/main" id="{ED6FA65D-F1FC-42E1-B946-12FED7FE9840}"/>
              </a:ext>
            </a:extLst>
          </p:cNvPr>
          <p:cNvSpPr/>
          <p:nvPr/>
        </p:nvSpPr>
        <p:spPr bwMode="auto">
          <a:xfrm>
            <a:off x="336885" y="1339260"/>
            <a:ext cx="8464215" cy="2711532"/>
          </a:xfrm>
          <a:prstGeom prst="roundRect">
            <a:avLst/>
          </a:prstGeom>
          <a:solidFill>
            <a:srgbClr val="FFFDE0"/>
          </a:solidFill>
          <a:ln w="9525" cap="flat" cmpd="sng" algn="ctr">
            <a:noFill/>
            <a:prstDash val="solid"/>
            <a:round/>
            <a:headEnd type="none" w="med" len="med"/>
            <a:tailEnd type="none" w="med" len="med"/>
          </a:ln>
          <a:effectLst/>
          <a:extLst/>
        </p:spPr>
        <p:txBody>
          <a:bodyPr vert="horz" wrap="square" lIns="92075" tIns="46038" rIns="92075" bIns="46038"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a:ln>
                <a:noFill/>
              </a:ln>
              <a:solidFill>
                <a:schemeClr val="tx2"/>
              </a:solidFill>
              <a:effectLst/>
              <a:latin typeface="Times New Roman" pitchFamily="18" charset="0"/>
            </a:endParaRPr>
          </a:p>
        </p:txBody>
      </p:sp>
      <p:sp>
        <p:nvSpPr>
          <p:cNvPr id="5" name="TextBox 4">
            <a:extLst>
              <a:ext uri="{FF2B5EF4-FFF2-40B4-BE49-F238E27FC236}">
                <a16:creationId xmlns:a16="http://schemas.microsoft.com/office/drawing/2014/main" id="{E270A040-E247-4D3B-86C0-18823B94BB0C}"/>
              </a:ext>
            </a:extLst>
          </p:cNvPr>
          <p:cNvSpPr txBox="1"/>
          <p:nvPr/>
        </p:nvSpPr>
        <p:spPr>
          <a:xfrm>
            <a:off x="641088" y="1531620"/>
            <a:ext cx="7856141" cy="2246769"/>
          </a:xfrm>
          <a:prstGeom prst="rect">
            <a:avLst/>
          </a:prstGeom>
          <a:noFill/>
        </p:spPr>
        <p:txBody>
          <a:bodyPr wrap="square" rtlCol="0">
            <a:spAutoFit/>
          </a:bodyPr>
          <a:lstStyle/>
          <a:p>
            <a:r>
              <a:rPr lang="en-US" dirty="0">
                <a:solidFill>
                  <a:srgbClr val="0B3081"/>
                </a:solidFill>
                <a:latin typeface="+mj-lt"/>
              </a:rPr>
              <a:t>DEFINITION</a:t>
            </a:r>
            <a:r>
              <a:rPr lang="en-US" dirty="0">
                <a:latin typeface="+mj-lt"/>
              </a:rPr>
              <a:t> </a:t>
            </a:r>
            <a:r>
              <a:rPr lang="en-US" b="1" dirty="0">
                <a:latin typeface="+mj-lt"/>
              </a:rPr>
              <a:t>Congruent Triangles</a:t>
            </a:r>
          </a:p>
          <a:p>
            <a:r>
              <a:rPr lang="en-US" dirty="0">
                <a:latin typeface="+mj-lt"/>
              </a:rPr>
              <a:t>Two triangles are </a:t>
            </a:r>
            <a:r>
              <a:rPr lang="en-US" b="1" dirty="0">
                <a:latin typeface="+mj-lt"/>
              </a:rPr>
              <a:t>congruent </a:t>
            </a:r>
            <a:r>
              <a:rPr lang="en-US" dirty="0">
                <a:latin typeface="+mj-lt"/>
              </a:rPr>
              <a:t>if each pair of corresponding angles have the same measure and each pair of corresponding sides are the same length.</a:t>
            </a:r>
            <a:endParaRPr lang="en-US" baseline="45000" dirty="0">
              <a:latin typeface="+mj-lt"/>
            </a:endParaRPr>
          </a:p>
        </p:txBody>
      </p:sp>
    </p:spTree>
    <p:extLst>
      <p:ext uri="{BB962C8B-B14F-4D97-AF65-F5344CB8AC3E}">
        <p14:creationId xmlns:p14="http://schemas.microsoft.com/office/powerpoint/2010/main" val="1975448654"/>
      </p:ext>
    </p:extLst>
  </p:cSld>
  <p:clrMapOvr>
    <a:masterClrMapping/>
  </p:clrMapOvr>
  <p:transition>
    <p:pull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341A4-CA0C-47C9-BDE9-4A866D1832C1}"/>
              </a:ext>
            </a:extLst>
          </p:cNvPr>
          <p:cNvSpPr>
            <a:spLocks noGrp="1"/>
          </p:cNvSpPr>
          <p:nvPr>
            <p:ph type="title"/>
          </p:nvPr>
        </p:nvSpPr>
        <p:spPr/>
        <p:txBody>
          <a:bodyPr/>
          <a:lstStyle/>
          <a:p>
            <a:r>
              <a:rPr lang="en-US" dirty="0"/>
              <a:t>Determining Congruent Triangles </a:t>
            </a:r>
            <a:r>
              <a:rPr lang="en-US" sz="1800" dirty="0"/>
              <a:t>(1 of 3)</a:t>
            </a:r>
          </a:p>
        </p:txBody>
      </p:sp>
      <p:sp>
        <p:nvSpPr>
          <p:cNvPr id="4" name="Rectangle: Rounded Corners 3">
            <a:extLst>
              <a:ext uri="{FF2B5EF4-FFF2-40B4-BE49-F238E27FC236}">
                <a16:creationId xmlns:a16="http://schemas.microsoft.com/office/drawing/2014/main" id="{ED6FA65D-F1FC-42E1-B946-12FED7FE9840}"/>
              </a:ext>
            </a:extLst>
          </p:cNvPr>
          <p:cNvSpPr/>
          <p:nvPr/>
        </p:nvSpPr>
        <p:spPr bwMode="auto">
          <a:xfrm>
            <a:off x="336885" y="1339260"/>
            <a:ext cx="8464215" cy="4915236"/>
          </a:xfrm>
          <a:prstGeom prst="roundRect">
            <a:avLst/>
          </a:prstGeom>
          <a:solidFill>
            <a:srgbClr val="E9F6F6"/>
          </a:solidFill>
          <a:ln w="9525" cap="flat" cmpd="sng" algn="ctr">
            <a:noFill/>
            <a:prstDash val="solid"/>
            <a:round/>
            <a:headEnd type="none" w="med" len="med"/>
            <a:tailEnd type="none" w="med" len="med"/>
          </a:ln>
          <a:effectLst/>
          <a:extLst/>
        </p:spPr>
        <p:txBody>
          <a:bodyPr vert="horz" wrap="square" lIns="92075" tIns="46038" rIns="92075" bIns="46038"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a:ln>
                <a:noFill/>
              </a:ln>
              <a:solidFill>
                <a:schemeClr val="tx2"/>
              </a:solidFill>
              <a:effectLst/>
              <a:latin typeface="Times New Roman" pitchFamily="18" charset="0"/>
            </a:endParaRPr>
          </a:p>
        </p:txBody>
      </p:sp>
      <p:sp>
        <p:nvSpPr>
          <p:cNvPr id="5" name="TextBox 4">
            <a:extLst>
              <a:ext uri="{FF2B5EF4-FFF2-40B4-BE49-F238E27FC236}">
                <a16:creationId xmlns:a16="http://schemas.microsoft.com/office/drawing/2014/main" id="{E270A040-E247-4D3B-86C0-18823B94BB0C}"/>
              </a:ext>
            </a:extLst>
          </p:cNvPr>
          <p:cNvSpPr txBox="1"/>
          <p:nvPr/>
        </p:nvSpPr>
        <p:spPr>
          <a:xfrm>
            <a:off x="641088" y="1531620"/>
            <a:ext cx="7856141" cy="4401205"/>
          </a:xfrm>
          <a:prstGeom prst="rect">
            <a:avLst/>
          </a:prstGeom>
          <a:noFill/>
        </p:spPr>
        <p:txBody>
          <a:bodyPr wrap="square" rtlCol="0">
            <a:spAutoFit/>
          </a:bodyPr>
          <a:lstStyle/>
          <a:p>
            <a:r>
              <a:rPr lang="en-US" b="1" dirty="0">
                <a:latin typeface="+mj-lt"/>
              </a:rPr>
              <a:t>Angle–Side–Angle Case </a:t>
            </a:r>
            <a:r>
              <a:rPr lang="en-US" dirty="0">
                <a:latin typeface="+mj-lt"/>
              </a:rPr>
              <a:t>Two triangles are congruent if two of the angles are equal and the lengths of the corresponding sides between the</a:t>
            </a:r>
          </a:p>
          <a:p>
            <a:r>
              <a:rPr lang="en-US" dirty="0">
                <a:latin typeface="+mj-lt"/>
              </a:rPr>
              <a:t>two angles are equal.</a:t>
            </a:r>
          </a:p>
          <a:p>
            <a:endParaRPr lang="en-US" dirty="0">
              <a:latin typeface="+mj-lt"/>
            </a:endParaRPr>
          </a:p>
          <a:p>
            <a:r>
              <a:rPr lang="en-US" dirty="0">
                <a:latin typeface="+mj-lt"/>
              </a:rPr>
              <a:t>For example, in Figure (a),</a:t>
            </a:r>
            <a:br>
              <a:rPr lang="en-US" dirty="0">
                <a:latin typeface="+mj-lt"/>
              </a:rPr>
            </a:br>
            <a:r>
              <a:rPr lang="en-US" dirty="0">
                <a:latin typeface="+mj-lt"/>
              </a:rPr>
              <a:t>the two triangles are </a:t>
            </a:r>
            <a:br>
              <a:rPr lang="en-US" dirty="0">
                <a:latin typeface="+mj-lt"/>
              </a:rPr>
            </a:br>
            <a:r>
              <a:rPr lang="en-US" dirty="0">
                <a:latin typeface="+mj-lt"/>
              </a:rPr>
              <a:t>congruent because two </a:t>
            </a:r>
            <a:br>
              <a:rPr lang="en-US" dirty="0">
                <a:latin typeface="+mj-lt"/>
              </a:rPr>
            </a:br>
            <a:r>
              <a:rPr lang="en-US" dirty="0">
                <a:latin typeface="+mj-lt"/>
              </a:rPr>
              <a:t>angles and the included </a:t>
            </a:r>
            <a:br>
              <a:rPr lang="en-US" dirty="0">
                <a:latin typeface="+mj-lt"/>
              </a:rPr>
            </a:br>
            <a:r>
              <a:rPr lang="en-US" dirty="0">
                <a:latin typeface="+mj-lt"/>
              </a:rPr>
              <a:t>side are equal.</a:t>
            </a:r>
            <a:endParaRPr lang="en-US" baseline="45000" dirty="0">
              <a:latin typeface="+mj-lt"/>
            </a:endParaRPr>
          </a:p>
        </p:txBody>
      </p:sp>
      <p:pic>
        <p:nvPicPr>
          <p:cNvPr id="3" name="Picture 2">
            <a:extLst>
              <a:ext uri="{FF2B5EF4-FFF2-40B4-BE49-F238E27FC236}">
                <a16:creationId xmlns:a16="http://schemas.microsoft.com/office/drawing/2014/main" id="{0977CE77-720C-4A26-9756-DBE73E8258AA}"/>
              </a:ext>
            </a:extLst>
          </p:cNvPr>
          <p:cNvPicPr>
            <a:picLocks noChangeAspect="1"/>
          </p:cNvPicPr>
          <p:nvPr/>
        </p:nvPicPr>
        <p:blipFill>
          <a:blip r:embed="rId2"/>
          <a:stretch>
            <a:fillRect/>
          </a:stretch>
        </p:blipFill>
        <p:spPr>
          <a:xfrm>
            <a:off x="4997678" y="3516779"/>
            <a:ext cx="3499551" cy="2227671"/>
          </a:xfrm>
          <a:prstGeom prst="rect">
            <a:avLst/>
          </a:prstGeom>
        </p:spPr>
      </p:pic>
    </p:spTree>
    <p:extLst>
      <p:ext uri="{BB962C8B-B14F-4D97-AF65-F5344CB8AC3E}">
        <p14:creationId xmlns:p14="http://schemas.microsoft.com/office/powerpoint/2010/main" val="875456802"/>
      </p:ext>
    </p:extLst>
  </p:cSld>
  <p:clrMapOvr>
    <a:masterClrMapping/>
  </p:clrMapOvr>
  <p:transition>
    <p:pull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341A4-CA0C-47C9-BDE9-4A866D1832C1}"/>
              </a:ext>
            </a:extLst>
          </p:cNvPr>
          <p:cNvSpPr>
            <a:spLocks noGrp="1"/>
          </p:cNvSpPr>
          <p:nvPr>
            <p:ph type="title"/>
          </p:nvPr>
        </p:nvSpPr>
        <p:spPr/>
        <p:txBody>
          <a:bodyPr/>
          <a:lstStyle/>
          <a:p>
            <a:r>
              <a:rPr lang="en-US" dirty="0"/>
              <a:t>Determining Congruent Triangles </a:t>
            </a:r>
            <a:r>
              <a:rPr lang="en-US" sz="1800" dirty="0"/>
              <a:t>(2 of 3)</a:t>
            </a:r>
          </a:p>
        </p:txBody>
      </p:sp>
      <p:sp>
        <p:nvSpPr>
          <p:cNvPr id="4" name="Rectangle: Rounded Corners 3">
            <a:extLst>
              <a:ext uri="{FF2B5EF4-FFF2-40B4-BE49-F238E27FC236}">
                <a16:creationId xmlns:a16="http://schemas.microsoft.com/office/drawing/2014/main" id="{ED6FA65D-F1FC-42E1-B946-12FED7FE9840}"/>
              </a:ext>
            </a:extLst>
          </p:cNvPr>
          <p:cNvSpPr/>
          <p:nvPr/>
        </p:nvSpPr>
        <p:spPr bwMode="auto">
          <a:xfrm>
            <a:off x="336885" y="1339260"/>
            <a:ext cx="8464215" cy="4677492"/>
          </a:xfrm>
          <a:prstGeom prst="roundRect">
            <a:avLst/>
          </a:prstGeom>
          <a:solidFill>
            <a:srgbClr val="E9F6F6"/>
          </a:solidFill>
          <a:ln w="9525" cap="flat" cmpd="sng" algn="ctr">
            <a:noFill/>
            <a:prstDash val="solid"/>
            <a:round/>
            <a:headEnd type="none" w="med" len="med"/>
            <a:tailEnd type="none" w="med" len="med"/>
          </a:ln>
          <a:effectLst/>
          <a:extLst/>
        </p:spPr>
        <p:txBody>
          <a:bodyPr vert="horz" wrap="square" lIns="92075" tIns="46038" rIns="92075" bIns="46038"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a:ln>
                <a:noFill/>
              </a:ln>
              <a:solidFill>
                <a:schemeClr val="tx2"/>
              </a:solidFill>
              <a:effectLst/>
              <a:latin typeface="Times New Roman" pitchFamily="18" charset="0"/>
            </a:endParaRPr>
          </a:p>
        </p:txBody>
      </p:sp>
      <p:sp>
        <p:nvSpPr>
          <p:cNvPr id="5" name="TextBox 4">
            <a:extLst>
              <a:ext uri="{FF2B5EF4-FFF2-40B4-BE49-F238E27FC236}">
                <a16:creationId xmlns:a16="http://schemas.microsoft.com/office/drawing/2014/main" id="{E270A040-E247-4D3B-86C0-18823B94BB0C}"/>
              </a:ext>
            </a:extLst>
          </p:cNvPr>
          <p:cNvSpPr txBox="1"/>
          <p:nvPr/>
        </p:nvSpPr>
        <p:spPr>
          <a:xfrm>
            <a:off x="641088" y="1531620"/>
            <a:ext cx="7856141" cy="3539430"/>
          </a:xfrm>
          <a:prstGeom prst="rect">
            <a:avLst/>
          </a:prstGeom>
          <a:noFill/>
        </p:spPr>
        <p:txBody>
          <a:bodyPr wrap="square" rtlCol="0">
            <a:spAutoFit/>
          </a:bodyPr>
          <a:lstStyle/>
          <a:p>
            <a:r>
              <a:rPr lang="en-US" b="1" dirty="0">
                <a:latin typeface="+mj-lt"/>
              </a:rPr>
              <a:t>Side–Side–Side Case </a:t>
            </a:r>
            <a:r>
              <a:rPr lang="en-US" dirty="0">
                <a:latin typeface="+mj-lt"/>
              </a:rPr>
              <a:t>Two triangles are congruent if the lengths of the corresponding sides of the triangles are equal.</a:t>
            </a:r>
          </a:p>
          <a:p>
            <a:endParaRPr lang="en-US" dirty="0">
              <a:latin typeface="+mj-lt"/>
            </a:endParaRPr>
          </a:p>
          <a:p>
            <a:r>
              <a:rPr lang="en-US" dirty="0">
                <a:latin typeface="+mj-lt"/>
              </a:rPr>
              <a:t>For example, in Figure (b), the </a:t>
            </a:r>
            <a:br>
              <a:rPr lang="en-US" dirty="0">
                <a:latin typeface="+mj-lt"/>
              </a:rPr>
            </a:br>
            <a:r>
              <a:rPr lang="en-US" dirty="0">
                <a:latin typeface="+mj-lt"/>
              </a:rPr>
              <a:t>two triangles are congruent </a:t>
            </a:r>
            <a:br>
              <a:rPr lang="en-US" dirty="0">
                <a:latin typeface="+mj-lt"/>
              </a:rPr>
            </a:br>
            <a:r>
              <a:rPr lang="en-US" dirty="0">
                <a:latin typeface="+mj-lt"/>
              </a:rPr>
              <a:t>because the three corresponding</a:t>
            </a:r>
            <a:br>
              <a:rPr lang="en-US" dirty="0">
                <a:latin typeface="+mj-lt"/>
              </a:rPr>
            </a:br>
            <a:r>
              <a:rPr lang="en-US" dirty="0">
                <a:latin typeface="+mj-lt"/>
              </a:rPr>
              <a:t>sides are all equal.</a:t>
            </a:r>
            <a:endParaRPr lang="en-US" baseline="45000" dirty="0">
              <a:latin typeface="+mj-lt"/>
            </a:endParaRPr>
          </a:p>
        </p:txBody>
      </p:sp>
      <p:pic>
        <p:nvPicPr>
          <p:cNvPr id="6" name="Picture 5">
            <a:extLst>
              <a:ext uri="{FF2B5EF4-FFF2-40B4-BE49-F238E27FC236}">
                <a16:creationId xmlns:a16="http://schemas.microsoft.com/office/drawing/2014/main" id="{849CAFD7-EE21-448E-BF50-A35D6EC89E12}"/>
              </a:ext>
            </a:extLst>
          </p:cNvPr>
          <p:cNvPicPr>
            <a:picLocks noChangeAspect="1"/>
          </p:cNvPicPr>
          <p:nvPr/>
        </p:nvPicPr>
        <p:blipFill>
          <a:blip r:embed="rId2"/>
          <a:stretch>
            <a:fillRect/>
          </a:stretch>
        </p:blipFill>
        <p:spPr>
          <a:xfrm>
            <a:off x="6115462" y="2703576"/>
            <a:ext cx="2381767" cy="3136201"/>
          </a:xfrm>
          <a:prstGeom prst="rect">
            <a:avLst/>
          </a:prstGeom>
        </p:spPr>
      </p:pic>
    </p:spTree>
    <p:extLst>
      <p:ext uri="{BB962C8B-B14F-4D97-AF65-F5344CB8AC3E}">
        <p14:creationId xmlns:p14="http://schemas.microsoft.com/office/powerpoint/2010/main" val="340685779"/>
      </p:ext>
    </p:extLst>
  </p:cSld>
  <p:clrMapOvr>
    <a:masterClrMapping/>
  </p:clrMapOvr>
  <p:transition>
    <p:pull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341A4-CA0C-47C9-BDE9-4A866D1832C1}"/>
              </a:ext>
            </a:extLst>
          </p:cNvPr>
          <p:cNvSpPr>
            <a:spLocks noGrp="1"/>
          </p:cNvSpPr>
          <p:nvPr>
            <p:ph type="title"/>
          </p:nvPr>
        </p:nvSpPr>
        <p:spPr/>
        <p:txBody>
          <a:bodyPr/>
          <a:lstStyle/>
          <a:p>
            <a:r>
              <a:rPr lang="en-US" dirty="0"/>
              <a:t>Determining Congruent Triangles </a:t>
            </a:r>
            <a:r>
              <a:rPr lang="en-US" sz="1800" dirty="0"/>
              <a:t>(3 of 3)</a:t>
            </a:r>
          </a:p>
        </p:txBody>
      </p:sp>
      <p:sp>
        <p:nvSpPr>
          <p:cNvPr id="4" name="Rectangle: Rounded Corners 3">
            <a:extLst>
              <a:ext uri="{FF2B5EF4-FFF2-40B4-BE49-F238E27FC236}">
                <a16:creationId xmlns:a16="http://schemas.microsoft.com/office/drawing/2014/main" id="{ED6FA65D-F1FC-42E1-B946-12FED7FE9840}"/>
              </a:ext>
            </a:extLst>
          </p:cNvPr>
          <p:cNvSpPr/>
          <p:nvPr/>
        </p:nvSpPr>
        <p:spPr bwMode="auto">
          <a:xfrm>
            <a:off x="336885" y="1339260"/>
            <a:ext cx="8464215" cy="4677492"/>
          </a:xfrm>
          <a:prstGeom prst="roundRect">
            <a:avLst/>
          </a:prstGeom>
          <a:solidFill>
            <a:srgbClr val="E9F6F6"/>
          </a:solidFill>
          <a:ln w="9525" cap="flat" cmpd="sng" algn="ctr">
            <a:noFill/>
            <a:prstDash val="solid"/>
            <a:round/>
            <a:headEnd type="none" w="med" len="med"/>
            <a:tailEnd type="none" w="med" len="med"/>
          </a:ln>
          <a:effectLst/>
          <a:extLst/>
        </p:spPr>
        <p:txBody>
          <a:bodyPr vert="horz" wrap="square" lIns="92075" tIns="46038" rIns="92075" bIns="46038"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a:ln>
                <a:noFill/>
              </a:ln>
              <a:solidFill>
                <a:schemeClr val="tx2"/>
              </a:solidFill>
              <a:effectLst/>
              <a:latin typeface="Times New Roman" pitchFamily="18" charset="0"/>
            </a:endParaRPr>
          </a:p>
        </p:txBody>
      </p:sp>
      <p:sp>
        <p:nvSpPr>
          <p:cNvPr id="5" name="TextBox 4">
            <a:extLst>
              <a:ext uri="{FF2B5EF4-FFF2-40B4-BE49-F238E27FC236}">
                <a16:creationId xmlns:a16="http://schemas.microsoft.com/office/drawing/2014/main" id="{E270A040-E247-4D3B-86C0-18823B94BB0C}"/>
              </a:ext>
            </a:extLst>
          </p:cNvPr>
          <p:cNvSpPr txBox="1"/>
          <p:nvPr/>
        </p:nvSpPr>
        <p:spPr>
          <a:xfrm>
            <a:off x="641088" y="1531620"/>
            <a:ext cx="7856141" cy="4401205"/>
          </a:xfrm>
          <a:prstGeom prst="rect">
            <a:avLst/>
          </a:prstGeom>
          <a:noFill/>
        </p:spPr>
        <p:txBody>
          <a:bodyPr wrap="square" rtlCol="0">
            <a:spAutoFit/>
          </a:bodyPr>
          <a:lstStyle/>
          <a:p>
            <a:r>
              <a:rPr lang="en-US" b="1" dirty="0">
                <a:latin typeface="+mj-lt"/>
              </a:rPr>
              <a:t>Side–Angle–Side Case </a:t>
            </a:r>
            <a:r>
              <a:rPr lang="en-US" dirty="0">
                <a:latin typeface="+mj-lt"/>
              </a:rPr>
              <a:t>Two triangles are congruent if the lengths of two corresponding sides are equal and the angles between the two sides are the same.</a:t>
            </a:r>
          </a:p>
          <a:p>
            <a:endParaRPr lang="en-US" dirty="0">
              <a:latin typeface="+mj-lt"/>
            </a:endParaRPr>
          </a:p>
          <a:p>
            <a:r>
              <a:rPr lang="en-US" dirty="0">
                <a:latin typeface="+mj-lt"/>
              </a:rPr>
              <a:t>For example, in Figure (c), </a:t>
            </a:r>
            <a:br>
              <a:rPr lang="en-US" dirty="0">
                <a:latin typeface="+mj-lt"/>
              </a:rPr>
            </a:br>
            <a:r>
              <a:rPr lang="en-US" dirty="0">
                <a:latin typeface="+mj-lt"/>
              </a:rPr>
              <a:t>the two triangles are </a:t>
            </a:r>
            <a:br>
              <a:rPr lang="en-US" dirty="0">
                <a:latin typeface="+mj-lt"/>
              </a:rPr>
            </a:br>
            <a:r>
              <a:rPr lang="en-US" dirty="0">
                <a:latin typeface="+mj-lt"/>
              </a:rPr>
              <a:t>congruent because two </a:t>
            </a:r>
            <a:br>
              <a:rPr lang="en-US" dirty="0">
                <a:latin typeface="+mj-lt"/>
              </a:rPr>
            </a:br>
            <a:r>
              <a:rPr lang="en-US" dirty="0">
                <a:latin typeface="+mj-lt"/>
              </a:rPr>
              <a:t>sides and the included </a:t>
            </a:r>
            <a:br>
              <a:rPr lang="en-US" dirty="0">
                <a:latin typeface="+mj-lt"/>
              </a:rPr>
            </a:br>
            <a:r>
              <a:rPr lang="en-US" dirty="0">
                <a:latin typeface="+mj-lt"/>
              </a:rPr>
              <a:t>angle are equal.</a:t>
            </a:r>
            <a:endParaRPr lang="en-US" baseline="45000" dirty="0">
              <a:latin typeface="+mj-lt"/>
            </a:endParaRPr>
          </a:p>
        </p:txBody>
      </p:sp>
      <p:pic>
        <p:nvPicPr>
          <p:cNvPr id="3" name="Picture 2">
            <a:extLst>
              <a:ext uri="{FF2B5EF4-FFF2-40B4-BE49-F238E27FC236}">
                <a16:creationId xmlns:a16="http://schemas.microsoft.com/office/drawing/2014/main" id="{782F3F31-DA19-414B-8035-379261C51103}"/>
              </a:ext>
            </a:extLst>
          </p:cNvPr>
          <p:cNvPicPr>
            <a:picLocks noChangeAspect="1"/>
          </p:cNvPicPr>
          <p:nvPr/>
        </p:nvPicPr>
        <p:blipFill>
          <a:blip r:embed="rId2"/>
          <a:stretch>
            <a:fillRect/>
          </a:stretch>
        </p:blipFill>
        <p:spPr>
          <a:xfrm>
            <a:off x="5069289" y="3511610"/>
            <a:ext cx="3427940" cy="2182688"/>
          </a:xfrm>
          <a:prstGeom prst="rect">
            <a:avLst/>
          </a:prstGeom>
        </p:spPr>
      </p:pic>
    </p:spTree>
    <p:extLst>
      <p:ext uri="{BB962C8B-B14F-4D97-AF65-F5344CB8AC3E}">
        <p14:creationId xmlns:p14="http://schemas.microsoft.com/office/powerpoint/2010/main" val="4197901002"/>
      </p:ext>
    </p:extLst>
  </p:cSld>
  <p:clrMapOvr>
    <a:masterClrMapping/>
  </p:clrMapOvr>
  <p:transition>
    <p:pull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341A4-CA0C-47C9-BDE9-4A866D1832C1}"/>
              </a:ext>
            </a:extLst>
          </p:cNvPr>
          <p:cNvSpPr>
            <a:spLocks noGrp="1"/>
          </p:cNvSpPr>
          <p:nvPr>
            <p:ph type="title"/>
          </p:nvPr>
        </p:nvSpPr>
        <p:spPr/>
        <p:txBody>
          <a:bodyPr/>
          <a:lstStyle/>
          <a:p>
            <a:r>
              <a:rPr lang="en-US" dirty="0"/>
              <a:t>Similar Triangles</a:t>
            </a:r>
            <a:endParaRPr lang="en-US" sz="1800" dirty="0"/>
          </a:p>
        </p:txBody>
      </p:sp>
      <p:sp>
        <p:nvSpPr>
          <p:cNvPr id="4" name="Rectangle: Rounded Corners 3">
            <a:extLst>
              <a:ext uri="{FF2B5EF4-FFF2-40B4-BE49-F238E27FC236}">
                <a16:creationId xmlns:a16="http://schemas.microsoft.com/office/drawing/2014/main" id="{ED6FA65D-F1FC-42E1-B946-12FED7FE9840}"/>
              </a:ext>
            </a:extLst>
          </p:cNvPr>
          <p:cNvSpPr/>
          <p:nvPr/>
        </p:nvSpPr>
        <p:spPr bwMode="auto">
          <a:xfrm>
            <a:off x="336885" y="1339260"/>
            <a:ext cx="8464215" cy="2300052"/>
          </a:xfrm>
          <a:prstGeom prst="roundRect">
            <a:avLst/>
          </a:prstGeom>
          <a:solidFill>
            <a:srgbClr val="FFFDE0"/>
          </a:solidFill>
          <a:ln w="9525" cap="flat" cmpd="sng" algn="ctr">
            <a:noFill/>
            <a:prstDash val="solid"/>
            <a:round/>
            <a:headEnd type="none" w="med" len="med"/>
            <a:tailEnd type="none" w="med" len="med"/>
          </a:ln>
          <a:effectLst/>
          <a:extLst/>
        </p:spPr>
        <p:txBody>
          <a:bodyPr vert="horz" wrap="square" lIns="92075" tIns="46038" rIns="92075" bIns="46038"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a:ln>
                <a:noFill/>
              </a:ln>
              <a:solidFill>
                <a:schemeClr val="tx2"/>
              </a:solidFill>
              <a:effectLst/>
              <a:latin typeface="Times New Roman" pitchFamily="18" charset="0"/>
            </a:endParaRPr>
          </a:p>
        </p:txBody>
      </p:sp>
      <p:sp>
        <p:nvSpPr>
          <p:cNvPr id="5" name="TextBox 4">
            <a:extLst>
              <a:ext uri="{FF2B5EF4-FFF2-40B4-BE49-F238E27FC236}">
                <a16:creationId xmlns:a16="http://schemas.microsoft.com/office/drawing/2014/main" id="{E270A040-E247-4D3B-86C0-18823B94BB0C}"/>
              </a:ext>
            </a:extLst>
          </p:cNvPr>
          <p:cNvSpPr txBox="1"/>
          <p:nvPr/>
        </p:nvSpPr>
        <p:spPr>
          <a:xfrm>
            <a:off x="641088" y="1531620"/>
            <a:ext cx="7856141" cy="1815882"/>
          </a:xfrm>
          <a:prstGeom prst="rect">
            <a:avLst/>
          </a:prstGeom>
          <a:noFill/>
        </p:spPr>
        <p:txBody>
          <a:bodyPr wrap="square" rtlCol="0">
            <a:spAutoFit/>
          </a:bodyPr>
          <a:lstStyle/>
          <a:p>
            <a:r>
              <a:rPr lang="en-US" dirty="0">
                <a:solidFill>
                  <a:srgbClr val="0B3081"/>
                </a:solidFill>
                <a:latin typeface="+mj-lt"/>
              </a:rPr>
              <a:t>DEFINITION</a:t>
            </a:r>
            <a:r>
              <a:rPr lang="en-US" dirty="0">
                <a:latin typeface="+mj-lt"/>
              </a:rPr>
              <a:t> </a:t>
            </a:r>
            <a:r>
              <a:rPr lang="en-US" b="1" dirty="0">
                <a:latin typeface="+mj-lt"/>
              </a:rPr>
              <a:t>Similar Triangles</a:t>
            </a:r>
          </a:p>
          <a:p>
            <a:r>
              <a:rPr lang="en-US" dirty="0">
                <a:latin typeface="+mj-lt"/>
              </a:rPr>
              <a:t>Two triangles are </a:t>
            </a:r>
            <a:r>
              <a:rPr lang="en-US" b="1" dirty="0">
                <a:latin typeface="+mj-lt"/>
              </a:rPr>
              <a:t>similar </a:t>
            </a:r>
            <a:r>
              <a:rPr lang="en-US" dirty="0">
                <a:latin typeface="+mj-lt"/>
              </a:rPr>
              <a:t>if the corresponding angles are equal and the lengths of the corresponding sides are proportional.</a:t>
            </a:r>
            <a:endParaRPr lang="en-US" baseline="45000" dirty="0">
              <a:latin typeface="+mj-lt"/>
            </a:endParaRPr>
          </a:p>
        </p:txBody>
      </p:sp>
    </p:spTree>
    <p:extLst>
      <p:ext uri="{BB962C8B-B14F-4D97-AF65-F5344CB8AC3E}">
        <p14:creationId xmlns:p14="http://schemas.microsoft.com/office/powerpoint/2010/main" val="3625028496"/>
      </p:ext>
    </p:extLst>
  </p:cSld>
  <p:clrMapOvr>
    <a:masterClrMapping/>
  </p:clrMapOvr>
  <p:transition>
    <p:pull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8778B979-9D78-4130-8298-2F04FCE9D7E5}"/>
              </a:ext>
            </a:extLst>
          </p:cNvPr>
          <p:cNvSpPr txBox="1">
            <a:spLocks noChangeArrowheads="1"/>
          </p:cNvSpPr>
          <p:nvPr/>
        </p:nvSpPr>
        <p:spPr bwMode="auto">
          <a:xfrm>
            <a:off x="344487" y="692150"/>
            <a:ext cx="8174479" cy="115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gn="l" rtl="0" eaLnBrk="0" fontAlgn="base" hangingPunct="0">
              <a:spcBef>
                <a:spcPct val="40000"/>
              </a:spcBef>
              <a:spcAft>
                <a:spcPct val="0"/>
              </a:spcAft>
              <a:defRPr sz="4200" b="0">
                <a:solidFill>
                  <a:srgbClr val="0B3081"/>
                </a:solidFill>
                <a:latin typeface="Arial" panose="020B0604020202020204" pitchFamily="34" charset="0"/>
                <a:ea typeface="+mj-ea"/>
                <a:cs typeface="Arial" panose="020B0604020202020204" pitchFamily="34" charset="0"/>
              </a:defRPr>
            </a:lvl1pPr>
            <a:lvl2pPr algn="l" rtl="0" eaLnBrk="0" fontAlgn="base" hangingPunct="0">
              <a:spcBef>
                <a:spcPct val="40000"/>
              </a:spcBef>
              <a:spcAft>
                <a:spcPct val="0"/>
              </a:spcAft>
              <a:defRPr sz="4800">
                <a:solidFill>
                  <a:srgbClr val="0B3081"/>
                </a:solidFill>
                <a:latin typeface="Arial" panose="020B0604020202020204" pitchFamily="34" charset="0"/>
                <a:ea typeface="Arial" charset="0"/>
                <a:cs typeface="Arial" charset="0"/>
              </a:defRPr>
            </a:lvl2pPr>
            <a:lvl3pPr algn="l" rtl="0" eaLnBrk="0" fontAlgn="base" hangingPunct="0">
              <a:spcBef>
                <a:spcPct val="40000"/>
              </a:spcBef>
              <a:spcAft>
                <a:spcPct val="0"/>
              </a:spcAft>
              <a:defRPr sz="4800">
                <a:solidFill>
                  <a:srgbClr val="0B3081"/>
                </a:solidFill>
                <a:latin typeface="Arial" panose="020B0604020202020204" pitchFamily="34" charset="0"/>
                <a:ea typeface="Arial" charset="0"/>
                <a:cs typeface="Arial" charset="0"/>
              </a:defRPr>
            </a:lvl3pPr>
            <a:lvl4pPr algn="l" rtl="0" eaLnBrk="0" fontAlgn="base" hangingPunct="0">
              <a:spcBef>
                <a:spcPct val="40000"/>
              </a:spcBef>
              <a:spcAft>
                <a:spcPct val="0"/>
              </a:spcAft>
              <a:defRPr sz="4800">
                <a:solidFill>
                  <a:srgbClr val="0B3081"/>
                </a:solidFill>
                <a:latin typeface="Arial" panose="020B0604020202020204" pitchFamily="34" charset="0"/>
                <a:ea typeface="Arial" charset="0"/>
                <a:cs typeface="Arial" charset="0"/>
              </a:defRPr>
            </a:lvl4pPr>
            <a:lvl5pPr algn="l" rtl="0" eaLnBrk="0" fontAlgn="base" hangingPunct="0">
              <a:spcBef>
                <a:spcPct val="40000"/>
              </a:spcBef>
              <a:spcAft>
                <a:spcPct val="0"/>
              </a:spcAft>
              <a:defRPr sz="4800">
                <a:solidFill>
                  <a:srgbClr val="0B3081"/>
                </a:solidFill>
                <a:latin typeface="Arial" panose="020B0604020202020204" pitchFamily="34" charset="0"/>
                <a:ea typeface="Arial" charset="0"/>
                <a:cs typeface="Arial" charset="0"/>
              </a:defRPr>
            </a:lvl5pPr>
            <a:lvl6pPr marL="457200" algn="l" rtl="0" fontAlgn="base">
              <a:spcBef>
                <a:spcPct val="40000"/>
              </a:spcBef>
              <a:spcAft>
                <a:spcPct val="0"/>
              </a:spcAft>
              <a:defRPr sz="2400" b="1">
                <a:solidFill>
                  <a:schemeClr val="tx2"/>
                </a:solidFill>
                <a:latin typeface="Verdana" charset="0"/>
                <a:ea typeface="Arial" charset="0"/>
                <a:cs typeface="Arial" charset="0"/>
              </a:defRPr>
            </a:lvl6pPr>
            <a:lvl7pPr marL="914400" algn="l" rtl="0" fontAlgn="base">
              <a:spcBef>
                <a:spcPct val="40000"/>
              </a:spcBef>
              <a:spcAft>
                <a:spcPct val="0"/>
              </a:spcAft>
              <a:defRPr sz="2400" b="1">
                <a:solidFill>
                  <a:schemeClr val="tx2"/>
                </a:solidFill>
                <a:latin typeface="Verdana" charset="0"/>
                <a:ea typeface="Arial" charset="0"/>
                <a:cs typeface="Arial" charset="0"/>
              </a:defRPr>
            </a:lvl7pPr>
            <a:lvl8pPr marL="1371600" algn="l" rtl="0" fontAlgn="base">
              <a:spcBef>
                <a:spcPct val="40000"/>
              </a:spcBef>
              <a:spcAft>
                <a:spcPct val="0"/>
              </a:spcAft>
              <a:defRPr sz="2400" b="1">
                <a:solidFill>
                  <a:schemeClr val="tx2"/>
                </a:solidFill>
                <a:latin typeface="Verdana" charset="0"/>
                <a:ea typeface="Arial" charset="0"/>
                <a:cs typeface="Arial" charset="0"/>
              </a:defRPr>
            </a:lvl8pPr>
            <a:lvl9pPr marL="1828800" algn="l" rtl="0" fontAlgn="base">
              <a:spcBef>
                <a:spcPct val="40000"/>
              </a:spcBef>
              <a:spcAft>
                <a:spcPct val="0"/>
              </a:spcAft>
              <a:defRPr sz="2400" b="1">
                <a:solidFill>
                  <a:schemeClr val="tx2"/>
                </a:solidFill>
                <a:latin typeface="Verdana" charset="0"/>
                <a:ea typeface="Arial" charset="0"/>
                <a:cs typeface="Arial" charset="0"/>
              </a:defRPr>
            </a:lvl9pPr>
          </a:lstStyle>
          <a:p>
            <a:pPr algn="ctr" eaLnBrk="1" hangingPunct="1">
              <a:defRPr/>
            </a:pPr>
            <a:r>
              <a:rPr lang="en-GB" altLang="en-US" sz="6600" kern="0" dirty="0"/>
              <a:t>Section R.3</a:t>
            </a:r>
            <a:endParaRPr lang="en-GB" altLang="en-US" kern="0" dirty="0"/>
          </a:p>
        </p:txBody>
      </p:sp>
      <p:sp>
        <p:nvSpPr>
          <p:cNvPr id="8" name="Rectangle 2">
            <a:extLst>
              <a:ext uri="{FF2B5EF4-FFF2-40B4-BE49-F238E27FC236}">
                <a16:creationId xmlns:a16="http://schemas.microsoft.com/office/drawing/2014/main" id="{73CE5FC3-8564-436D-B7C4-16228B868974}"/>
              </a:ext>
            </a:extLst>
          </p:cNvPr>
          <p:cNvSpPr txBox="1">
            <a:spLocks noChangeArrowheads="1"/>
          </p:cNvSpPr>
          <p:nvPr/>
        </p:nvSpPr>
        <p:spPr bwMode="auto">
          <a:xfrm>
            <a:off x="344488" y="1989138"/>
            <a:ext cx="8174478" cy="4392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gn="l" rtl="0" eaLnBrk="0" fontAlgn="base" hangingPunct="0">
              <a:spcBef>
                <a:spcPct val="40000"/>
              </a:spcBef>
              <a:spcAft>
                <a:spcPct val="0"/>
              </a:spcAft>
              <a:defRPr sz="4200" b="0">
                <a:solidFill>
                  <a:srgbClr val="0B3081"/>
                </a:solidFill>
                <a:latin typeface="Arial" panose="020B0604020202020204" pitchFamily="34" charset="0"/>
                <a:ea typeface="+mj-ea"/>
                <a:cs typeface="Arial" panose="020B0604020202020204" pitchFamily="34" charset="0"/>
              </a:defRPr>
            </a:lvl1pPr>
            <a:lvl2pPr algn="l" rtl="0" eaLnBrk="0" fontAlgn="base" hangingPunct="0">
              <a:spcBef>
                <a:spcPct val="40000"/>
              </a:spcBef>
              <a:spcAft>
                <a:spcPct val="0"/>
              </a:spcAft>
              <a:defRPr sz="4800">
                <a:solidFill>
                  <a:srgbClr val="0B3081"/>
                </a:solidFill>
                <a:latin typeface="Arial" panose="020B0604020202020204" pitchFamily="34" charset="0"/>
                <a:ea typeface="Arial" charset="0"/>
                <a:cs typeface="Arial" charset="0"/>
              </a:defRPr>
            </a:lvl2pPr>
            <a:lvl3pPr algn="l" rtl="0" eaLnBrk="0" fontAlgn="base" hangingPunct="0">
              <a:spcBef>
                <a:spcPct val="40000"/>
              </a:spcBef>
              <a:spcAft>
                <a:spcPct val="0"/>
              </a:spcAft>
              <a:defRPr sz="4800">
                <a:solidFill>
                  <a:srgbClr val="0B3081"/>
                </a:solidFill>
                <a:latin typeface="Arial" panose="020B0604020202020204" pitchFamily="34" charset="0"/>
                <a:ea typeface="Arial" charset="0"/>
                <a:cs typeface="Arial" charset="0"/>
              </a:defRPr>
            </a:lvl3pPr>
            <a:lvl4pPr algn="l" rtl="0" eaLnBrk="0" fontAlgn="base" hangingPunct="0">
              <a:spcBef>
                <a:spcPct val="40000"/>
              </a:spcBef>
              <a:spcAft>
                <a:spcPct val="0"/>
              </a:spcAft>
              <a:defRPr sz="4800">
                <a:solidFill>
                  <a:srgbClr val="0B3081"/>
                </a:solidFill>
                <a:latin typeface="Arial" panose="020B0604020202020204" pitchFamily="34" charset="0"/>
                <a:ea typeface="Arial" charset="0"/>
                <a:cs typeface="Arial" charset="0"/>
              </a:defRPr>
            </a:lvl4pPr>
            <a:lvl5pPr algn="l" rtl="0" eaLnBrk="0" fontAlgn="base" hangingPunct="0">
              <a:spcBef>
                <a:spcPct val="40000"/>
              </a:spcBef>
              <a:spcAft>
                <a:spcPct val="0"/>
              </a:spcAft>
              <a:defRPr sz="4800">
                <a:solidFill>
                  <a:srgbClr val="0B3081"/>
                </a:solidFill>
                <a:latin typeface="Arial" panose="020B0604020202020204" pitchFamily="34" charset="0"/>
                <a:ea typeface="Arial" charset="0"/>
                <a:cs typeface="Arial" charset="0"/>
              </a:defRPr>
            </a:lvl5pPr>
            <a:lvl6pPr marL="457200" algn="l" rtl="0" fontAlgn="base">
              <a:spcBef>
                <a:spcPct val="40000"/>
              </a:spcBef>
              <a:spcAft>
                <a:spcPct val="0"/>
              </a:spcAft>
              <a:defRPr sz="2400" b="1">
                <a:solidFill>
                  <a:schemeClr val="tx2"/>
                </a:solidFill>
                <a:latin typeface="Verdana" charset="0"/>
                <a:ea typeface="Arial" charset="0"/>
                <a:cs typeface="Arial" charset="0"/>
              </a:defRPr>
            </a:lvl6pPr>
            <a:lvl7pPr marL="914400" algn="l" rtl="0" fontAlgn="base">
              <a:spcBef>
                <a:spcPct val="40000"/>
              </a:spcBef>
              <a:spcAft>
                <a:spcPct val="0"/>
              </a:spcAft>
              <a:defRPr sz="2400" b="1">
                <a:solidFill>
                  <a:schemeClr val="tx2"/>
                </a:solidFill>
                <a:latin typeface="Verdana" charset="0"/>
                <a:ea typeface="Arial" charset="0"/>
                <a:cs typeface="Arial" charset="0"/>
              </a:defRPr>
            </a:lvl7pPr>
            <a:lvl8pPr marL="1371600" algn="l" rtl="0" fontAlgn="base">
              <a:spcBef>
                <a:spcPct val="40000"/>
              </a:spcBef>
              <a:spcAft>
                <a:spcPct val="0"/>
              </a:spcAft>
              <a:defRPr sz="2400" b="1">
                <a:solidFill>
                  <a:schemeClr val="tx2"/>
                </a:solidFill>
                <a:latin typeface="Verdana" charset="0"/>
                <a:ea typeface="Arial" charset="0"/>
                <a:cs typeface="Arial" charset="0"/>
              </a:defRPr>
            </a:lvl8pPr>
            <a:lvl9pPr marL="1828800" algn="l" rtl="0" fontAlgn="base">
              <a:spcBef>
                <a:spcPct val="40000"/>
              </a:spcBef>
              <a:spcAft>
                <a:spcPct val="0"/>
              </a:spcAft>
              <a:defRPr sz="2400" b="1">
                <a:solidFill>
                  <a:schemeClr val="tx2"/>
                </a:solidFill>
                <a:latin typeface="Verdana" charset="0"/>
                <a:ea typeface="Arial" charset="0"/>
                <a:cs typeface="Arial" charset="0"/>
              </a:defRPr>
            </a:lvl9pPr>
          </a:lstStyle>
          <a:p>
            <a:pPr algn="ctr">
              <a:defRPr/>
            </a:pPr>
            <a:r>
              <a:rPr lang="en-US" sz="4800" b="1" dirty="0"/>
              <a:t>Geometry Essentials</a:t>
            </a:r>
            <a:endParaRPr lang="en-GB" altLang="en-US" sz="4800" kern="0" dirty="0"/>
          </a:p>
        </p:txBody>
      </p:sp>
    </p:spTree>
    <p:extLst>
      <p:ext uri="{BB962C8B-B14F-4D97-AF65-F5344CB8AC3E}">
        <p14:creationId xmlns:p14="http://schemas.microsoft.com/office/powerpoint/2010/main" val="634425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341A4-CA0C-47C9-BDE9-4A866D1832C1}"/>
              </a:ext>
            </a:extLst>
          </p:cNvPr>
          <p:cNvSpPr>
            <a:spLocks noGrp="1"/>
          </p:cNvSpPr>
          <p:nvPr>
            <p:ph type="title"/>
          </p:nvPr>
        </p:nvSpPr>
        <p:spPr/>
        <p:txBody>
          <a:bodyPr/>
          <a:lstStyle/>
          <a:p>
            <a:r>
              <a:rPr lang="en-US" dirty="0"/>
              <a:t>Determining Similar Triangles </a:t>
            </a:r>
            <a:r>
              <a:rPr lang="en-US" sz="1800" dirty="0"/>
              <a:t>(1 of 3)</a:t>
            </a:r>
          </a:p>
        </p:txBody>
      </p:sp>
      <p:sp>
        <p:nvSpPr>
          <p:cNvPr id="4" name="Rectangle: Rounded Corners 3">
            <a:extLst>
              <a:ext uri="{FF2B5EF4-FFF2-40B4-BE49-F238E27FC236}">
                <a16:creationId xmlns:a16="http://schemas.microsoft.com/office/drawing/2014/main" id="{ED6FA65D-F1FC-42E1-B946-12FED7FE9840}"/>
              </a:ext>
            </a:extLst>
          </p:cNvPr>
          <p:cNvSpPr/>
          <p:nvPr/>
        </p:nvSpPr>
        <p:spPr bwMode="auto">
          <a:xfrm>
            <a:off x="336885" y="1339260"/>
            <a:ext cx="8464215" cy="4137996"/>
          </a:xfrm>
          <a:prstGeom prst="roundRect">
            <a:avLst/>
          </a:prstGeom>
          <a:solidFill>
            <a:srgbClr val="E9F6F6"/>
          </a:solidFill>
          <a:ln w="9525" cap="flat" cmpd="sng" algn="ctr">
            <a:noFill/>
            <a:prstDash val="solid"/>
            <a:round/>
            <a:headEnd type="none" w="med" len="med"/>
            <a:tailEnd type="none" w="med" len="med"/>
          </a:ln>
          <a:effectLst/>
          <a:extLst/>
        </p:spPr>
        <p:txBody>
          <a:bodyPr vert="horz" wrap="square" lIns="92075" tIns="46038" rIns="92075" bIns="46038"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a:ln>
                <a:noFill/>
              </a:ln>
              <a:solidFill>
                <a:schemeClr val="tx2"/>
              </a:solidFill>
              <a:effectLst/>
              <a:latin typeface="Times New Roman" pitchFamily="18" charset="0"/>
            </a:endParaRPr>
          </a:p>
        </p:txBody>
      </p:sp>
      <p:sp>
        <p:nvSpPr>
          <p:cNvPr id="5" name="TextBox 4">
            <a:extLst>
              <a:ext uri="{FF2B5EF4-FFF2-40B4-BE49-F238E27FC236}">
                <a16:creationId xmlns:a16="http://schemas.microsoft.com/office/drawing/2014/main" id="{E270A040-E247-4D3B-86C0-18823B94BB0C}"/>
              </a:ext>
            </a:extLst>
          </p:cNvPr>
          <p:cNvSpPr txBox="1"/>
          <p:nvPr/>
        </p:nvSpPr>
        <p:spPr>
          <a:xfrm>
            <a:off x="641088" y="1531620"/>
            <a:ext cx="7856141" cy="3108543"/>
          </a:xfrm>
          <a:prstGeom prst="rect">
            <a:avLst/>
          </a:prstGeom>
          <a:noFill/>
        </p:spPr>
        <p:txBody>
          <a:bodyPr wrap="square" rtlCol="0">
            <a:spAutoFit/>
          </a:bodyPr>
          <a:lstStyle/>
          <a:p>
            <a:r>
              <a:rPr lang="en-US" b="1" dirty="0">
                <a:latin typeface="+mj-lt"/>
              </a:rPr>
              <a:t>Angle-Angle Case </a:t>
            </a:r>
            <a:r>
              <a:rPr lang="en-US" dirty="0">
                <a:latin typeface="+mj-lt"/>
              </a:rPr>
              <a:t>Two triangles are similar if two of the corresponding angles are equal.</a:t>
            </a:r>
          </a:p>
          <a:p>
            <a:endParaRPr lang="en-US" dirty="0">
              <a:latin typeface="+mj-lt"/>
            </a:endParaRPr>
          </a:p>
          <a:p>
            <a:r>
              <a:rPr lang="en-US" dirty="0">
                <a:latin typeface="+mj-lt"/>
              </a:rPr>
              <a:t>For example, in Figure (a), </a:t>
            </a:r>
            <a:br>
              <a:rPr lang="en-US" dirty="0">
                <a:latin typeface="+mj-lt"/>
              </a:rPr>
            </a:br>
            <a:r>
              <a:rPr lang="en-US" dirty="0">
                <a:latin typeface="+mj-lt"/>
              </a:rPr>
              <a:t>the two triangles are </a:t>
            </a:r>
            <a:br>
              <a:rPr lang="en-US" dirty="0">
                <a:latin typeface="+mj-lt"/>
              </a:rPr>
            </a:br>
            <a:r>
              <a:rPr lang="en-US" dirty="0">
                <a:latin typeface="+mj-lt"/>
              </a:rPr>
              <a:t>similar because two angles</a:t>
            </a:r>
            <a:br>
              <a:rPr lang="en-US" dirty="0">
                <a:latin typeface="+mj-lt"/>
              </a:rPr>
            </a:br>
            <a:r>
              <a:rPr lang="en-US" dirty="0">
                <a:latin typeface="+mj-lt"/>
              </a:rPr>
              <a:t>are equal.</a:t>
            </a:r>
            <a:endParaRPr lang="en-US" baseline="45000" dirty="0">
              <a:latin typeface="+mj-lt"/>
            </a:endParaRPr>
          </a:p>
        </p:txBody>
      </p:sp>
      <p:pic>
        <p:nvPicPr>
          <p:cNvPr id="6" name="Picture 5">
            <a:extLst>
              <a:ext uri="{FF2B5EF4-FFF2-40B4-BE49-F238E27FC236}">
                <a16:creationId xmlns:a16="http://schemas.microsoft.com/office/drawing/2014/main" id="{614F21BC-F8EF-43D2-9276-9BF14FF5DCFE}"/>
              </a:ext>
            </a:extLst>
          </p:cNvPr>
          <p:cNvPicPr>
            <a:picLocks noChangeAspect="1"/>
          </p:cNvPicPr>
          <p:nvPr/>
        </p:nvPicPr>
        <p:blipFill>
          <a:blip r:embed="rId2"/>
          <a:stretch>
            <a:fillRect/>
          </a:stretch>
        </p:blipFill>
        <p:spPr>
          <a:xfrm>
            <a:off x="5345727" y="2499868"/>
            <a:ext cx="3303437" cy="2714289"/>
          </a:xfrm>
          <a:prstGeom prst="rect">
            <a:avLst/>
          </a:prstGeom>
        </p:spPr>
      </p:pic>
    </p:spTree>
    <p:extLst>
      <p:ext uri="{BB962C8B-B14F-4D97-AF65-F5344CB8AC3E}">
        <p14:creationId xmlns:p14="http://schemas.microsoft.com/office/powerpoint/2010/main" val="1678827449"/>
      </p:ext>
    </p:extLst>
  </p:cSld>
  <p:clrMapOvr>
    <a:masterClrMapping/>
  </p:clrMapOvr>
  <p:transition>
    <p:pull dir="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341A4-CA0C-47C9-BDE9-4A866D1832C1}"/>
              </a:ext>
            </a:extLst>
          </p:cNvPr>
          <p:cNvSpPr>
            <a:spLocks noGrp="1"/>
          </p:cNvSpPr>
          <p:nvPr>
            <p:ph type="title"/>
          </p:nvPr>
        </p:nvSpPr>
        <p:spPr/>
        <p:txBody>
          <a:bodyPr/>
          <a:lstStyle/>
          <a:p>
            <a:r>
              <a:rPr lang="en-US" dirty="0"/>
              <a:t>Determining Similar Triangles </a:t>
            </a:r>
            <a:r>
              <a:rPr lang="en-US" sz="1800" dirty="0"/>
              <a:t>(2 of 3)</a:t>
            </a:r>
          </a:p>
        </p:txBody>
      </p:sp>
      <p:sp>
        <p:nvSpPr>
          <p:cNvPr id="4" name="Rectangle: Rounded Corners 3">
            <a:extLst>
              <a:ext uri="{FF2B5EF4-FFF2-40B4-BE49-F238E27FC236}">
                <a16:creationId xmlns:a16="http://schemas.microsoft.com/office/drawing/2014/main" id="{ED6FA65D-F1FC-42E1-B946-12FED7FE9840}"/>
              </a:ext>
            </a:extLst>
          </p:cNvPr>
          <p:cNvSpPr/>
          <p:nvPr/>
        </p:nvSpPr>
        <p:spPr bwMode="auto">
          <a:xfrm>
            <a:off x="336885" y="1339260"/>
            <a:ext cx="8464215" cy="4677492"/>
          </a:xfrm>
          <a:prstGeom prst="roundRect">
            <a:avLst/>
          </a:prstGeom>
          <a:solidFill>
            <a:srgbClr val="E9F6F6"/>
          </a:solidFill>
          <a:ln w="9525" cap="flat" cmpd="sng" algn="ctr">
            <a:noFill/>
            <a:prstDash val="solid"/>
            <a:round/>
            <a:headEnd type="none" w="med" len="med"/>
            <a:tailEnd type="none" w="med" len="med"/>
          </a:ln>
          <a:effectLst/>
          <a:extLst/>
        </p:spPr>
        <p:txBody>
          <a:bodyPr vert="horz" wrap="square" lIns="92075" tIns="46038" rIns="92075" bIns="46038"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a:ln>
                <a:noFill/>
              </a:ln>
              <a:solidFill>
                <a:schemeClr val="tx2"/>
              </a:solidFill>
              <a:effectLst/>
              <a:latin typeface="Times New Roman" pitchFamily="18" charset="0"/>
            </a:endParaRPr>
          </a:p>
        </p:txBody>
      </p:sp>
      <p:sp>
        <p:nvSpPr>
          <p:cNvPr id="5" name="TextBox 4">
            <a:extLst>
              <a:ext uri="{FF2B5EF4-FFF2-40B4-BE49-F238E27FC236}">
                <a16:creationId xmlns:a16="http://schemas.microsoft.com/office/drawing/2014/main" id="{E270A040-E247-4D3B-86C0-18823B94BB0C}"/>
              </a:ext>
            </a:extLst>
          </p:cNvPr>
          <p:cNvSpPr txBox="1"/>
          <p:nvPr/>
        </p:nvSpPr>
        <p:spPr>
          <a:xfrm>
            <a:off x="641088" y="1531620"/>
            <a:ext cx="7856141" cy="3108543"/>
          </a:xfrm>
          <a:prstGeom prst="rect">
            <a:avLst/>
          </a:prstGeom>
          <a:noFill/>
        </p:spPr>
        <p:txBody>
          <a:bodyPr wrap="square" rtlCol="0">
            <a:spAutoFit/>
          </a:bodyPr>
          <a:lstStyle/>
          <a:p>
            <a:r>
              <a:rPr lang="en-US" b="1" dirty="0">
                <a:latin typeface="+mj-lt"/>
              </a:rPr>
              <a:t>Side–Side–Side Case </a:t>
            </a:r>
            <a:r>
              <a:rPr lang="en-US" dirty="0">
                <a:latin typeface="+mj-lt"/>
              </a:rPr>
              <a:t>Two triangles are similar if the lengths of all three sides of each triangle are proportional.</a:t>
            </a:r>
          </a:p>
          <a:p>
            <a:endParaRPr lang="en-US" dirty="0">
              <a:latin typeface="+mj-lt"/>
            </a:endParaRPr>
          </a:p>
          <a:p>
            <a:r>
              <a:rPr lang="en-US" dirty="0">
                <a:latin typeface="+mj-lt"/>
              </a:rPr>
              <a:t>For example, in Figure (b), the </a:t>
            </a:r>
            <a:br>
              <a:rPr lang="en-US" dirty="0">
                <a:latin typeface="+mj-lt"/>
              </a:rPr>
            </a:br>
            <a:r>
              <a:rPr lang="en-US" dirty="0">
                <a:latin typeface="+mj-lt"/>
              </a:rPr>
              <a:t>two triangles are similar </a:t>
            </a:r>
            <a:br>
              <a:rPr lang="en-US" dirty="0">
                <a:latin typeface="+mj-lt"/>
              </a:rPr>
            </a:br>
            <a:r>
              <a:rPr lang="en-US" dirty="0">
                <a:latin typeface="+mj-lt"/>
              </a:rPr>
              <a:t>because</a:t>
            </a:r>
            <a:endParaRPr lang="en-US" baseline="45000" dirty="0">
              <a:latin typeface="+mj-lt"/>
            </a:endParaRPr>
          </a:p>
        </p:txBody>
      </p:sp>
      <p:pic>
        <p:nvPicPr>
          <p:cNvPr id="3" name="Picture 2">
            <a:extLst>
              <a:ext uri="{FF2B5EF4-FFF2-40B4-BE49-F238E27FC236}">
                <a16:creationId xmlns:a16="http://schemas.microsoft.com/office/drawing/2014/main" id="{DA2570A6-7AFB-4DED-A2E3-AF7820F01984}"/>
              </a:ext>
            </a:extLst>
          </p:cNvPr>
          <p:cNvPicPr>
            <a:picLocks noChangeAspect="1"/>
          </p:cNvPicPr>
          <p:nvPr/>
        </p:nvPicPr>
        <p:blipFill>
          <a:blip r:embed="rId3"/>
          <a:stretch>
            <a:fillRect/>
          </a:stretch>
        </p:blipFill>
        <p:spPr>
          <a:xfrm>
            <a:off x="6005755" y="2980030"/>
            <a:ext cx="2491474" cy="2843212"/>
          </a:xfrm>
          <a:prstGeom prst="rect">
            <a:avLst/>
          </a:prstGeom>
        </p:spPr>
      </p:pic>
      <p:graphicFrame>
        <p:nvGraphicFramePr>
          <p:cNvPr id="7" name="Object 6">
            <a:extLst>
              <a:ext uri="{FF2B5EF4-FFF2-40B4-BE49-F238E27FC236}">
                <a16:creationId xmlns:a16="http://schemas.microsoft.com/office/drawing/2014/main" id="{8CFE2F93-C45F-407F-BECE-468AE705B510}"/>
              </a:ext>
            </a:extLst>
          </p:cNvPr>
          <p:cNvGraphicFramePr>
            <a:graphicFrameLocks noChangeAspect="1"/>
          </p:cNvGraphicFramePr>
          <p:nvPr>
            <p:extLst>
              <p:ext uri="{D42A27DB-BD31-4B8C-83A1-F6EECF244321}">
                <p14:modId xmlns:p14="http://schemas.microsoft.com/office/powerpoint/2010/main" val="2549136684"/>
              </p:ext>
            </p:extLst>
          </p:nvPr>
        </p:nvGraphicFramePr>
        <p:xfrm>
          <a:off x="1806702" y="4744040"/>
          <a:ext cx="2476500" cy="774700"/>
        </p:xfrm>
        <a:graphic>
          <a:graphicData uri="http://schemas.openxmlformats.org/presentationml/2006/ole">
            <mc:AlternateContent xmlns:mc="http://schemas.openxmlformats.org/markup-compatibility/2006">
              <mc:Choice xmlns:v="urn:schemas-microsoft-com:vml" Requires="v">
                <p:oleObj spid="_x0000_s250892" name="Equation" r:id="rId4" imgW="2476440" imgH="774360" progId="Equation.DSMT4">
                  <p:embed/>
                </p:oleObj>
              </mc:Choice>
              <mc:Fallback>
                <p:oleObj name="Equation" r:id="rId4" imgW="2476440" imgH="774360" progId="Equation.DSMT4">
                  <p:embed/>
                  <p:pic>
                    <p:nvPicPr>
                      <p:cNvPr id="0" name=""/>
                      <p:cNvPicPr/>
                      <p:nvPr/>
                    </p:nvPicPr>
                    <p:blipFill>
                      <a:blip r:embed="rId5"/>
                      <a:stretch>
                        <a:fillRect/>
                      </a:stretch>
                    </p:blipFill>
                    <p:spPr>
                      <a:xfrm>
                        <a:off x="1806702" y="4744040"/>
                        <a:ext cx="2476500" cy="774700"/>
                      </a:xfrm>
                      <a:prstGeom prst="rect">
                        <a:avLst/>
                      </a:prstGeom>
                    </p:spPr>
                  </p:pic>
                </p:oleObj>
              </mc:Fallback>
            </mc:AlternateContent>
          </a:graphicData>
        </a:graphic>
      </p:graphicFrame>
    </p:spTree>
    <p:extLst>
      <p:ext uri="{BB962C8B-B14F-4D97-AF65-F5344CB8AC3E}">
        <p14:creationId xmlns:p14="http://schemas.microsoft.com/office/powerpoint/2010/main" val="2813148273"/>
      </p:ext>
    </p:extLst>
  </p:cSld>
  <p:clrMapOvr>
    <a:masterClrMapping/>
  </p:clrMapOvr>
  <p:transition>
    <p:pull dir="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341A4-CA0C-47C9-BDE9-4A866D1832C1}"/>
              </a:ext>
            </a:extLst>
          </p:cNvPr>
          <p:cNvSpPr>
            <a:spLocks noGrp="1"/>
          </p:cNvSpPr>
          <p:nvPr>
            <p:ph type="title"/>
          </p:nvPr>
        </p:nvSpPr>
        <p:spPr/>
        <p:txBody>
          <a:bodyPr/>
          <a:lstStyle/>
          <a:p>
            <a:r>
              <a:rPr lang="en-US" dirty="0"/>
              <a:t>Determining Similar Triangles </a:t>
            </a:r>
            <a:r>
              <a:rPr lang="en-US" sz="1800" dirty="0"/>
              <a:t>(3 of 3)</a:t>
            </a:r>
          </a:p>
        </p:txBody>
      </p:sp>
      <p:sp>
        <p:nvSpPr>
          <p:cNvPr id="4" name="Rectangle: Rounded Corners 3">
            <a:extLst>
              <a:ext uri="{FF2B5EF4-FFF2-40B4-BE49-F238E27FC236}">
                <a16:creationId xmlns:a16="http://schemas.microsoft.com/office/drawing/2014/main" id="{ED6FA65D-F1FC-42E1-B946-12FED7FE9840}"/>
              </a:ext>
            </a:extLst>
          </p:cNvPr>
          <p:cNvSpPr/>
          <p:nvPr/>
        </p:nvSpPr>
        <p:spPr bwMode="auto">
          <a:xfrm>
            <a:off x="336885" y="1339260"/>
            <a:ext cx="8464215" cy="4979244"/>
          </a:xfrm>
          <a:prstGeom prst="roundRect">
            <a:avLst/>
          </a:prstGeom>
          <a:solidFill>
            <a:srgbClr val="E9F6F6"/>
          </a:solidFill>
          <a:ln w="9525" cap="flat" cmpd="sng" algn="ctr">
            <a:noFill/>
            <a:prstDash val="solid"/>
            <a:round/>
            <a:headEnd type="none" w="med" len="med"/>
            <a:tailEnd type="none" w="med" len="med"/>
          </a:ln>
          <a:effectLst/>
          <a:extLst/>
        </p:spPr>
        <p:txBody>
          <a:bodyPr vert="horz" wrap="square" lIns="92075" tIns="46038" rIns="92075" bIns="46038"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a:ln>
                <a:noFill/>
              </a:ln>
              <a:solidFill>
                <a:schemeClr val="tx2"/>
              </a:solidFill>
              <a:effectLst/>
              <a:latin typeface="Times New Roman" pitchFamily="18" charset="0"/>
            </a:endParaRPr>
          </a:p>
        </p:txBody>
      </p:sp>
      <p:sp>
        <p:nvSpPr>
          <p:cNvPr id="5" name="TextBox 4">
            <a:extLst>
              <a:ext uri="{FF2B5EF4-FFF2-40B4-BE49-F238E27FC236}">
                <a16:creationId xmlns:a16="http://schemas.microsoft.com/office/drawing/2014/main" id="{E270A040-E247-4D3B-86C0-18823B94BB0C}"/>
              </a:ext>
            </a:extLst>
          </p:cNvPr>
          <p:cNvSpPr txBox="1"/>
          <p:nvPr/>
        </p:nvSpPr>
        <p:spPr>
          <a:xfrm>
            <a:off x="641088" y="1531620"/>
            <a:ext cx="7856141" cy="4785926"/>
          </a:xfrm>
          <a:prstGeom prst="rect">
            <a:avLst/>
          </a:prstGeom>
          <a:noFill/>
        </p:spPr>
        <p:txBody>
          <a:bodyPr wrap="square" rtlCol="0">
            <a:spAutoFit/>
          </a:bodyPr>
          <a:lstStyle/>
          <a:p>
            <a:r>
              <a:rPr lang="en-US" b="1" dirty="0">
                <a:latin typeface="+mj-lt"/>
              </a:rPr>
              <a:t>Side–Angle–Side Case </a:t>
            </a:r>
            <a:r>
              <a:rPr lang="en-US" dirty="0">
                <a:latin typeface="+mj-lt"/>
              </a:rPr>
              <a:t>Two triangles are similar if two corresponding sides are proportional and the angles between the two sides are equal.</a:t>
            </a:r>
          </a:p>
          <a:p>
            <a:endParaRPr lang="en-US" dirty="0">
              <a:latin typeface="+mj-lt"/>
            </a:endParaRPr>
          </a:p>
          <a:p>
            <a:r>
              <a:rPr lang="en-US" dirty="0">
                <a:latin typeface="+mj-lt"/>
              </a:rPr>
              <a:t>For example, in Figure (c), the </a:t>
            </a:r>
            <a:br>
              <a:rPr lang="en-US" dirty="0">
                <a:latin typeface="+mj-lt"/>
              </a:rPr>
            </a:br>
            <a:r>
              <a:rPr lang="en-US" dirty="0">
                <a:latin typeface="+mj-lt"/>
              </a:rPr>
              <a:t>two triangles are similar because</a:t>
            </a:r>
          </a:p>
          <a:p>
            <a:endParaRPr lang="en-US" sz="4800" dirty="0">
              <a:latin typeface="+mj-lt"/>
            </a:endParaRPr>
          </a:p>
          <a:p>
            <a:pPr>
              <a:spcBef>
                <a:spcPts val="600"/>
              </a:spcBef>
            </a:pPr>
            <a:r>
              <a:rPr lang="en-US" dirty="0">
                <a:latin typeface="+mj-lt"/>
              </a:rPr>
              <a:t>and the angles between the </a:t>
            </a:r>
            <a:br>
              <a:rPr lang="en-US" dirty="0">
                <a:latin typeface="+mj-lt"/>
              </a:rPr>
            </a:br>
            <a:r>
              <a:rPr lang="en-US" dirty="0">
                <a:latin typeface="+mj-lt"/>
              </a:rPr>
              <a:t>sides are equal.</a:t>
            </a:r>
            <a:endParaRPr lang="en-US" baseline="45000" dirty="0">
              <a:latin typeface="+mj-lt"/>
            </a:endParaRPr>
          </a:p>
        </p:txBody>
      </p:sp>
      <p:pic>
        <p:nvPicPr>
          <p:cNvPr id="6" name="Picture 5">
            <a:extLst>
              <a:ext uri="{FF2B5EF4-FFF2-40B4-BE49-F238E27FC236}">
                <a16:creationId xmlns:a16="http://schemas.microsoft.com/office/drawing/2014/main" id="{3E646263-98D1-4B2E-BDA1-CA1DE631EAC0}"/>
              </a:ext>
            </a:extLst>
          </p:cNvPr>
          <p:cNvPicPr>
            <a:picLocks noChangeAspect="1"/>
          </p:cNvPicPr>
          <p:nvPr/>
        </p:nvPicPr>
        <p:blipFill>
          <a:blip r:embed="rId3"/>
          <a:stretch>
            <a:fillRect/>
          </a:stretch>
        </p:blipFill>
        <p:spPr>
          <a:xfrm>
            <a:off x="6044412" y="2971799"/>
            <a:ext cx="2533422" cy="2941701"/>
          </a:xfrm>
          <a:prstGeom prst="rect">
            <a:avLst/>
          </a:prstGeom>
        </p:spPr>
      </p:pic>
      <p:graphicFrame>
        <p:nvGraphicFramePr>
          <p:cNvPr id="7" name="Object 6">
            <a:extLst>
              <a:ext uri="{FF2B5EF4-FFF2-40B4-BE49-F238E27FC236}">
                <a16:creationId xmlns:a16="http://schemas.microsoft.com/office/drawing/2014/main" id="{D26F9CB2-5F73-4196-B099-EA3058C62058}"/>
              </a:ext>
            </a:extLst>
          </p:cNvPr>
          <p:cNvGraphicFramePr>
            <a:graphicFrameLocks noChangeAspect="1"/>
          </p:cNvGraphicFramePr>
          <p:nvPr>
            <p:extLst>
              <p:ext uri="{D42A27DB-BD31-4B8C-83A1-F6EECF244321}">
                <p14:modId xmlns:p14="http://schemas.microsoft.com/office/powerpoint/2010/main" val="463148363"/>
              </p:ext>
            </p:extLst>
          </p:nvPr>
        </p:nvGraphicFramePr>
        <p:xfrm>
          <a:off x="2482369" y="4569968"/>
          <a:ext cx="1600200" cy="774700"/>
        </p:xfrm>
        <a:graphic>
          <a:graphicData uri="http://schemas.openxmlformats.org/presentationml/2006/ole">
            <mc:AlternateContent xmlns:mc="http://schemas.openxmlformats.org/markup-compatibility/2006">
              <mc:Choice xmlns:v="urn:schemas-microsoft-com:vml" Requires="v">
                <p:oleObj spid="_x0000_s251916" name="Equation" r:id="rId4" imgW="1600200" imgH="774360" progId="Equation.DSMT4">
                  <p:embed/>
                </p:oleObj>
              </mc:Choice>
              <mc:Fallback>
                <p:oleObj name="Equation" r:id="rId4" imgW="1600200" imgH="774360" progId="Equation.DSMT4">
                  <p:embed/>
                  <p:pic>
                    <p:nvPicPr>
                      <p:cNvPr id="0" name=""/>
                      <p:cNvPicPr/>
                      <p:nvPr/>
                    </p:nvPicPr>
                    <p:blipFill>
                      <a:blip r:embed="rId5"/>
                      <a:stretch>
                        <a:fillRect/>
                      </a:stretch>
                    </p:blipFill>
                    <p:spPr>
                      <a:xfrm>
                        <a:off x="2482369" y="4569968"/>
                        <a:ext cx="1600200" cy="774700"/>
                      </a:xfrm>
                      <a:prstGeom prst="rect">
                        <a:avLst/>
                      </a:prstGeom>
                    </p:spPr>
                  </p:pic>
                </p:oleObj>
              </mc:Fallback>
            </mc:AlternateContent>
          </a:graphicData>
        </a:graphic>
      </p:graphicFrame>
    </p:spTree>
    <p:extLst>
      <p:ext uri="{BB962C8B-B14F-4D97-AF65-F5344CB8AC3E}">
        <p14:creationId xmlns:p14="http://schemas.microsoft.com/office/powerpoint/2010/main" val="4063418178"/>
      </p:ext>
    </p:extLst>
  </p:cSld>
  <p:clrMapOvr>
    <a:masterClrMapping/>
  </p:clrMapOvr>
  <p:transition>
    <p:pull dir="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2D7E2E-A600-4533-8994-54A7F4494F60}"/>
              </a:ext>
            </a:extLst>
          </p:cNvPr>
          <p:cNvSpPr>
            <a:spLocks noGrp="1"/>
          </p:cNvSpPr>
          <p:nvPr>
            <p:ph type="title"/>
          </p:nvPr>
        </p:nvSpPr>
        <p:spPr>
          <a:xfrm>
            <a:off x="336885" y="152402"/>
            <a:ext cx="8349916" cy="1046425"/>
          </a:xfrm>
        </p:spPr>
        <p:txBody>
          <a:bodyPr/>
          <a:lstStyle/>
          <a:p>
            <a:r>
              <a:rPr lang="en-US" b="1" dirty="0"/>
              <a:t>Example 5: </a:t>
            </a:r>
            <a:r>
              <a:rPr lang="en-US" dirty="0"/>
              <a:t>Using Similar Triangles </a:t>
            </a:r>
            <a:r>
              <a:rPr lang="en-US" sz="1800" dirty="0"/>
              <a:t>(1 of 2)</a:t>
            </a:r>
          </a:p>
        </p:txBody>
      </p:sp>
      <p:sp>
        <p:nvSpPr>
          <p:cNvPr id="3" name="Content Placeholder 2">
            <a:extLst>
              <a:ext uri="{FF2B5EF4-FFF2-40B4-BE49-F238E27FC236}">
                <a16:creationId xmlns:a16="http://schemas.microsoft.com/office/drawing/2014/main" id="{1B7F0DFE-F4AF-4E38-B0B2-F5159D127540}"/>
              </a:ext>
            </a:extLst>
          </p:cNvPr>
          <p:cNvSpPr>
            <a:spLocks noGrp="1"/>
          </p:cNvSpPr>
          <p:nvPr>
            <p:ph idx="1"/>
          </p:nvPr>
        </p:nvSpPr>
        <p:spPr>
          <a:xfrm>
            <a:off x="336885" y="1435689"/>
            <a:ext cx="8349916" cy="4775981"/>
          </a:xfrm>
        </p:spPr>
        <p:txBody>
          <a:bodyPr/>
          <a:lstStyle/>
          <a:p>
            <a:r>
              <a:rPr lang="en-US" dirty="0"/>
              <a:t>Given that the triangles </a:t>
            </a:r>
            <a:br>
              <a:rPr lang="en-US" dirty="0"/>
            </a:br>
            <a:r>
              <a:rPr lang="en-US" dirty="0"/>
              <a:t>are similar, find the </a:t>
            </a:r>
            <a:br>
              <a:rPr lang="en-US" dirty="0"/>
            </a:br>
            <a:r>
              <a:rPr lang="en-US" dirty="0"/>
              <a:t>missing length </a:t>
            </a:r>
            <a:r>
              <a:rPr lang="en-US" i="1" dirty="0">
                <a:latin typeface="+mn-lt"/>
              </a:rPr>
              <a:t>x</a:t>
            </a:r>
            <a:r>
              <a:rPr lang="en-US" dirty="0"/>
              <a:t> and the </a:t>
            </a:r>
            <a:br>
              <a:rPr lang="en-US" dirty="0"/>
            </a:br>
            <a:r>
              <a:rPr lang="en-US" dirty="0"/>
              <a:t>angles </a:t>
            </a:r>
            <a:r>
              <a:rPr lang="en-US" i="1" dirty="0">
                <a:latin typeface="+mn-lt"/>
              </a:rPr>
              <a:t>A</a:t>
            </a:r>
            <a:r>
              <a:rPr lang="en-US" dirty="0"/>
              <a:t>, </a:t>
            </a:r>
            <a:r>
              <a:rPr lang="en-US" i="1" dirty="0">
                <a:latin typeface="+mn-lt"/>
              </a:rPr>
              <a:t>B</a:t>
            </a:r>
            <a:r>
              <a:rPr lang="en-US" dirty="0"/>
              <a:t>, and </a:t>
            </a:r>
            <a:r>
              <a:rPr lang="en-US" i="1" dirty="0">
                <a:latin typeface="+mn-lt"/>
              </a:rPr>
              <a:t>C</a:t>
            </a:r>
            <a:r>
              <a:rPr lang="en-US" dirty="0"/>
              <a:t>.</a:t>
            </a:r>
          </a:p>
          <a:p>
            <a:endParaRPr lang="en-US" dirty="0"/>
          </a:p>
          <a:p>
            <a:r>
              <a:rPr lang="en-US" dirty="0"/>
              <a:t>Because the triangles are similar, corresponding angels are equal. So </a:t>
            </a:r>
            <a:r>
              <a:rPr lang="en-US" i="1" dirty="0">
                <a:latin typeface="+mn-lt"/>
              </a:rPr>
              <a:t>A</a:t>
            </a:r>
            <a:r>
              <a:rPr lang="en-US" dirty="0">
                <a:latin typeface="+mn-lt"/>
              </a:rPr>
              <a:t> = 30</a:t>
            </a:r>
            <a:r>
              <a:rPr lang="en-US" dirty="0">
                <a:latin typeface="+mn-lt"/>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B</a:t>
            </a:r>
            <a:r>
              <a:rPr lang="en-US" dirty="0">
                <a:latin typeface="Times New Roman" panose="02020603050405020304" pitchFamily="18" charset="0"/>
                <a:cs typeface="Times New Roman" panose="02020603050405020304" pitchFamily="18" charset="0"/>
              </a:rPr>
              <a:t> = 75°, </a:t>
            </a:r>
            <a:r>
              <a:rPr lang="en-US" dirty="0">
                <a:cs typeface="Times New Roman" panose="02020603050405020304" pitchFamily="18" charset="0"/>
              </a:rPr>
              <a:t>and</a:t>
            </a:r>
            <a:r>
              <a:rPr lang="en-US" dirty="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C</a:t>
            </a:r>
            <a:r>
              <a:rPr lang="en-US" dirty="0">
                <a:latin typeface="Times New Roman" panose="02020603050405020304" pitchFamily="18" charset="0"/>
                <a:cs typeface="Times New Roman" panose="02020603050405020304" pitchFamily="18" charset="0"/>
              </a:rPr>
              <a:t> = 75°.</a:t>
            </a:r>
          </a:p>
        </p:txBody>
      </p:sp>
      <p:grpSp>
        <p:nvGrpSpPr>
          <p:cNvPr id="17" name="Group 16">
            <a:extLst>
              <a:ext uri="{FF2B5EF4-FFF2-40B4-BE49-F238E27FC236}">
                <a16:creationId xmlns:a16="http://schemas.microsoft.com/office/drawing/2014/main" id="{358A54F9-CF0A-4B22-AB47-FD52A9B4F1CE}"/>
              </a:ext>
            </a:extLst>
          </p:cNvPr>
          <p:cNvGrpSpPr/>
          <p:nvPr/>
        </p:nvGrpSpPr>
        <p:grpSpPr>
          <a:xfrm>
            <a:off x="4911805" y="1002865"/>
            <a:ext cx="3921299" cy="2456703"/>
            <a:chOff x="2265056" y="2642616"/>
            <a:chExt cx="3921299" cy="2456703"/>
          </a:xfrm>
        </p:grpSpPr>
        <p:sp>
          <p:nvSpPr>
            <p:cNvPr id="4" name="Isosceles Triangle 3">
              <a:extLst>
                <a:ext uri="{FF2B5EF4-FFF2-40B4-BE49-F238E27FC236}">
                  <a16:creationId xmlns:a16="http://schemas.microsoft.com/office/drawing/2014/main" id="{86ACB63F-AFB1-4B5B-9339-15AC18DED06A}"/>
                </a:ext>
              </a:extLst>
            </p:cNvPr>
            <p:cNvSpPr/>
            <p:nvPr/>
          </p:nvSpPr>
          <p:spPr bwMode="auto">
            <a:xfrm rot="3761909">
              <a:off x="2761488" y="2450592"/>
              <a:ext cx="1810512" cy="2194560"/>
            </a:xfrm>
            <a:prstGeom prst="triangle">
              <a:avLst/>
            </a:prstGeom>
            <a:noFill/>
            <a:ln w="28575" cap="flat" cmpd="sng" algn="ctr">
              <a:solidFill>
                <a:srgbClr val="0B3081"/>
              </a:solidFill>
              <a:prstDash val="solid"/>
              <a:round/>
              <a:headEnd type="none" w="med" len="med"/>
              <a:tailEnd type="none" w="med" len="med"/>
            </a:ln>
            <a:effectLst/>
            <a:extLst/>
          </p:spPr>
          <p:txBody>
            <a:bodyPr vert="horz" wrap="square" lIns="92075" tIns="46038" rIns="92075" bIns="46038"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a:ln>
                  <a:noFill/>
                </a:ln>
                <a:solidFill>
                  <a:schemeClr val="tx2"/>
                </a:solidFill>
                <a:effectLst/>
                <a:latin typeface="Times New Roman" pitchFamily="18" charset="0"/>
              </a:endParaRPr>
            </a:p>
          </p:txBody>
        </p:sp>
        <p:grpSp>
          <p:nvGrpSpPr>
            <p:cNvPr id="16" name="Group 15">
              <a:extLst>
                <a:ext uri="{FF2B5EF4-FFF2-40B4-BE49-F238E27FC236}">
                  <a16:creationId xmlns:a16="http://schemas.microsoft.com/office/drawing/2014/main" id="{59890BD2-AE0D-4E7D-886C-AF7423250854}"/>
                </a:ext>
              </a:extLst>
            </p:cNvPr>
            <p:cNvGrpSpPr/>
            <p:nvPr/>
          </p:nvGrpSpPr>
          <p:grpSpPr>
            <a:xfrm>
              <a:off x="2265056" y="2728346"/>
              <a:ext cx="3921299" cy="2370973"/>
              <a:chOff x="2265056" y="2728346"/>
              <a:chExt cx="3921299" cy="2370973"/>
            </a:xfrm>
          </p:grpSpPr>
          <p:sp>
            <p:nvSpPr>
              <p:cNvPr id="5" name="TextBox 4">
                <a:extLst>
                  <a:ext uri="{FF2B5EF4-FFF2-40B4-BE49-F238E27FC236}">
                    <a16:creationId xmlns:a16="http://schemas.microsoft.com/office/drawing/2014/main" id="{957C6A30-2DD5-44B2-BFEC-A08F5AF95F30}"/>
                  </a:ext>
                </a:extLst>
              </p:cNvPr>
              <p:cNvSpPr txBox="1"/>
              <p:nvPr/>
            </p:nvSpPr>
            <p:spPr>
              <a:xfrm>
                <a:off x="2392303" y="3228945"/>
                <a:ext cx="630937" cy="400110"/>
              </a:xfrm>
              <a:prstGeom prst="rect">
                <a:avLst/>
              </a:prstGeom>
              <a:noFill/>
            </p:spPr>
            <p:txBody>
              <a:bodyPr wrap="square" rtlCol="0">
                <a:spAutoFit/>
              </a:bodyPr>
              <a:lstStyle/>
              <a:p>
                <a:r>
                  <a:rPr lang="en-US" sz="2000" dirty="0"/>
                  <a:t>75</a:t>
                </a:r>
                <a:r>
                  <a:rPr lang="en-US" sz="2000" dirty="0">
                    <a:cs typeface="Times New Roman" panose="02020603050405020304" pitchFamily="18" charset="0"/>
                  </a:rPr>
                  <a:t>°</a:t>
                </a:r>
                <a:endParaRPr lang="en-US" sz="2000" dirty="0"/>
              </a:p>
            </p:txBody>
          </p:sp>
          <p:sp>
            <p:nvSpPr>
              <p:cNvPr id="6" name="TextBox 5">
                <a:extLst>
                  <a:ext uri="{FF2B5EF4-FFF2-40B4-BE49-F238E27FC236}">
                    <a16:creationId xmlns:a16="http://schemas.microsoft.com/office/drawing/2014/main" id="{15C0E122-002F-4043-8C00-88D5C1CC8E62}"/>
                  </a:ext>
                </a:extLst>
              </p:cNvPr>
              <p:cNvSpPr txBox="1"/>
              <p:nvPr/>
            </p:nvSpPr>
            <p:spPr>
              <a:xfrm>
                <a:off x="2907791" y="4284491"/>
                <a:ext cx="630937" cy="400110"/>
              </a:xfrm>
              <a:prstGeom prst="rect">
                <a:avLst/>
              </a:prstGeom>
              <a:noFill/>
            </p:spPr>
            <p:txBody>
              <a:bodyPr wrap="square" rtlCol="0">
                <a:spAutoFit/>
              </a:bodyPr>
              <a:lstStyle/>
              <a:p>
                <a:r>
                  <a:rPr lang="en-US" sz="2000" dirty="0"/>
                  <a:t>75</a:t>
                </a:r>
                <a:r>
                  <a:rPr lang="en-US" sz="2000" dirty="0">
                    <a:cs typeface="Times New Roman" panose="02020603050405020304" pitchFamily="18" charset="0"/>
                  </a:rPr>
                  <a:t>°</a:t>
                </a:r>
                <a:endParaRPr lang="en-US" sz="2000" dirty="0"/>
              </a:p>
            </p:txBody>
          </p:sp>
          <p:sp>
            <p:nvSpPr>
              <p:cNvPr id="7" name="TextBox 6">
                <a:extLst>
                  <a:ext uri="{FF2B5EF4-FFF2-40B4-BE49-F238E27FC236}">
                    <a16:creationId xmlns:a16="http://schemas.microsoft.com/office/drawing/2014/main" id="{82E1CAF3-6323-4A6D-9D3F-6CF038625BBF}"/>
                  </a:ext>
                </a:extLst>
              </p:cNvPr>
              <p:cNvSpPr txBox="1"/>
              <p:nvPr/>
            </p:nvSpPr>
            <p:spPr>
              <a:xfrm>
                <a:off x="3919162" y="3092898"/>
                <a:ext cx="630937" cy="400110"/>
              </a:xfrm>
              <a:prstGeom prst="rect">
                <a:avLst/>
              </a:prstGeom>
              <a:noFill/>
            </p:spPr>
            <p:txBody>
              <a:bodyPr wrap="square" rtlCol="0">
                <a:spAutoFit/>
              </a:bodyPr>
              <a:lstStyle/>
              <a:p>
                <a:r>
                  <a:rPr lang="en-US" sz="2000" dirty="0"/>
                  <a:t>30</a:t>
                </a:r>
                <a:r>
                  <a:rPr lang="en-US" sz="2000" dirty="0">
                    <a:cs typeface="Times New Roman" panose="02020603050405020304" pitchFamily="18" charset="0"/>
                  </a:rPr>
                  <a:t>°</a:t>
                </a:r>
                <a:endParaRPr lang="en-US" sz="2000" dirty="0"/>
              </a:p>
            </p:txBody>
          </p:sp>
          <p:sp>
            <p:nvSpPr>
              <p:cNvPr id="8" name="Isosceles Triangle 7">
                <a:extLst>
                  <a:ext uri="{FF2B5EF4-FFF2-40B4-BE49-F238E27FC236}">
                    <a16:creationId xmlns:a16="http://schemas.microsoft.com/office/drawing/2014/main" id="{4D868CEA-083B-407D-9107-CDBA9E53929B}"/>
                  </a:ext>
                </a:extLst>
              </p:cNvPr>
              <p:cNvSpPr/>
              <p:nvPr/>
            </p:nvSpPr>
            <p:spPr bwMode="auto">
              <a:xfrm rot="3761909">
                <a:off x="4851496" y="3578256"/>
                <a:ext cx="1206859" cy="1462859"/>
              </a:xfrm>
              <a:prstGeom prst="triangle">
                <a:avLst/>
              </a:prstGeom>
              <a:noFill/>
              <a:ln w="28575" cap="flat" cmpd="sng" algn="ctr">
                <a:solidFill>
                  <a:srgbClr val="0B3081"/>
                </a:solidFill>
                <a:prstDash val="solid"/>
                <a:round/>
                <a:headEnd type="none" w="med" len="med"/>
                <a:tailEnd type="none" w="med" len="med"/>
              </a:ln>
              <a:effectLst/>
              <a:extLst/>
            </p:spPr>
            <p:txBody>
              <a:bodyPr vert="horz" wrap="square" lIns="92075" tIns="46038" rIns="92075" bIns="46038"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a:ln>
                    <a:noFill/>
                  </a:ln>
                  <a:solidFill>
                    <a:schemeClr val="tx2"/>
                  </a:solidFill>
                  <a:effectLst/>
                  <a:latin typeface="Times New Roman" pitchFamily="18" charset="0"/>
                </a:endParaRPr>
              </a:p>
            </p:txBody>
          </p:sp>
          <p:sp>
            <p:nvSpPr>
              <p:cNvPr id="9" name="TextBox 8">
                <a:extLst>
                  <a:ext uri="{FF2B5EF4-FFF2-40B4-BE49-F238E27FC236}">
                    <a16:creationId xmlns:a16="http://schemas.microsoft.com/office/drawing/2014/main" id="{C07EF753-4821-479A-8494-3D893AFE486A}"/>
                  </a:ext>
                </a:extLst>
              </p:cNvPr>
              <p:cNvSpPr txBox="1"/>
              <p:nvPr/>
            </p:nvSpPr>
            <p:spPr>
              <a:xfrm>
                <a:off x="4624526" y="4046785"/>
                <a:ext cx="630937" cy="400110"/>
              </a:xfrm>
              <a:prstGeom prst="rect">
                <a:avLst/>
              </a:prstGeom>
              <a:noFill/>
            </p:spPr>
            <p:txBody>
              <a:bodyPr wrap="square" rtlCol="0">
                <a:spAutoFit/>
              </a:bodyPr>
              <a:lstStyle/>
              <a:p>
                <a:r>
                  <a:rPr lang="en-US" sz="2000" i="1" dirty="0"/>
                  <a:t>B</a:t>
                </a:r>
              </a:p>
            </p:txBody>
          </p:sp>
          <p:sp>
            <p:nvSpPr>
              <p:cNvPr id="10" name="TextBox 9">
                <a:extLst>
                  <a:ext uri="{FF2B5EF4-FFF2-40B4-BE49-F238E27FC236}">
                    <a16:creationId xmlns:a16="http://schemas.microsoft.com/office/drawing/2014/main" id="{9F6B15F4-DD4F-45E9-A5C6-7E6B5DC42F21}"/>
                  </a:ext>
                </a:extLst>
              </p:cNvPr>
              <p:cNvSpPr txBox="1"/>
              <p:nvPr/>
            </p:nvSpPr>
            <p:spPr>
              <a:xfrm>
                <a:off x="4939994" y="4699209"/>
                <a:ext cx="630937" cy="400110"/>
              </a:xfrm>
              <a:prstGeom prst="rect">
                <a:avLst/>
              </a:prstGeom>
              <a:noFill/>
            </p:spPr>
            <p:txBody>
              <a:bodyPr wrap="square" rtlCol="0">
                <a:spAutoFit/>
              </a:bodyPr>
              <a:lstStyle/>
              <a:p>
                <a:r>
                  <a:rPr lang="en-US" sz="2000" i="1" dirty="0"/>
                  <a:t>C</a:t>
                </a:r>
              </a:p>
            </p:txBody>
          </p:sp>
          <p:sp>
            <p:nvSpPr>
              <p:cNvPr id="11" name="TextBox 10">
                <a:extLst>
                  <a:ext uri="{FF2B5EF4-FFF2-40B4-BE49-F238E27FC236}">
                    <a16:creationId xmlns:a16="http://schemas.microsoft.com/office/drawing/2014/main" id="{6E692FA1-0F08-4FA2-AC34-812CF84DCBBD}"/>
                  </a:ext>
                </a:extLst>
              </p:cNvPr>
              <p:cNvSpPr txBox="1"/>
              <p:nvPr/>
            </p:nvSpPr>
            <p:spPr>
              <a:xfrm>
                <a:off x="5510321" y="3964003"/>
                <a:ext cx="630937" cy="400110"/>
              </a:xfrm>
              <a:prstGeom prst="rect">
                <a:avLst/>
              </a:prstGeom>
              <a:noFill/>
            </p:spPr>
            <p:txBody>
              <a:bodyPr wrap="square" rtlCol="0">
                <a:spAutoFit/>
              </a:bodyPr>
              <a:lstStyle/>
              <a:p>
                <a:r>
                  <a:rPr lang="en-US" sz="2000" i="1" dirty="0"/>
                  <a:t>A</a:t>
                </a:r>
              </a:p>
            </p:txBody>
          </p:sp>
          <p:sp>
            <p:nvSpPr>
              <p:cNvPr id="12" name="TextBox 11">
                <a:extLst>
                  <a:ext uri="{FF2B5EF4-FFF2-40B4-BE49-F238E27FC236}">
                    <a16:creationId xmlns:a16="http://schemas.microsoft.com/office/drawing/2014/main" id="{988691B3-F148-42EB-8A13-770EA665B9DC}"/>
                  </a:ext>
                </a:extLst>
              </p:cNvPr>
              <p:cNvSpPr txBox="1"/>
              <p:nvPr/>
            </p:nvSpPr>
            <p:spPr>
              <a:xfrm>
                <a:off x="2265056" y="4033420"/>
                <a:ext cx="630937" cy="400110"/>
              </a:xfrm>
              <a:prstGeom prst="rect">
                <a:avLst/>
              </a:prstGeom>
              <a:noFill/>
            </p:spPr>
            <p:txBody>
              <a:bodyPr wrap="square" rtlCol="0">
                <a:spAutoFit/>
              </a:bodyPr>
              <a:lstStyle/>
              <a:p>
                <a:r>
                  <a:rPr lang="en-US" sz="2000" dirty="0"/>
                  <a:t>12</a:t>
                </a:r>
              </a:p>
            </p:txBody>
          </p:sp>
          <p:sp>
            <p:nvSpPr>
              <p:cNvPr id="13" name="TextBox 12">
                <a:extLst>
                  <a:ext uri="{FF2B5EF4-FFF2-40B4-BE49-F238E27FC236}">
                    <a16:creationId xmlns:a16="http://schemas.microsoft.com/office/drawing/2014/main" id="{F510FB56-DCD6-4529-BEEA-E441B98033CC}"/>
                  </a:ext>
                </a:extLst>
              </p:cNvPr>
              <p:cNvSpPr txBox="1"/>
              <p:nvPr/>
            </p:nvSpPr>
            <p:spPr>
              <a:xfrm>
                <a:off x="3105405" y="2728346"/>
                <a:ext cx="630937" cy="400110"/>
              </a:xfrm>
              <a:prstGeom prst="rect">
                <a:avLst/>
              </a:prstGeom>
              <a:noFill/>
            </p:spPr>
            <p:txBody>
              <a:bodyPr wrap="square" rtlCol="0">
                <a:spAutoFit/>
              </a:bodyPr>
              <a:lstStyle/>
              <a:p>
                <a:r>
                  <a:rPr lang="en-US" sz="2000" dirty="0"/>
                  <a:t>16</a:t>
                </a:r>
              </a:p>
            </p:txBody>
          </p:sp>
          <p:sp>
            <p:nvSpPr>
              <p:cNvPr id="14" name="TextBox 13">
                <a:extLst>
                  <a:ext uri="{FF2B5EF4-FFF2-40B4-BE49-F238E27FC236}">
                    <a16:creationId xmlns:a16="http://schemas.microsoft.com/office/drawing/2014/main" id="{C5B787F0-6713-4C35-93C2-C46C15FCDE57}"/>
                  </a:ext>
                </a:extLst>
              </p:cNvPr>
              <p:cNvSpPr txBox="1"/>
              <p:nvPr/>
            </p:nvSpPr>
            <p:spPr>
              <a:xfrm>
                <a:off x="4525110" y="4560781"/>
                <a:ext cx="630937" cy="400110"/>
              </a:xfrm>
              <a:prstGeom prst="rect">
                <a:avLst/>
              </a:prstGeom>
              <a:noFill/>
            </p:spPr>
            <p:txBody>
              <a:bodyPr wrap="square" rtlCol="0">
                <a:spAutoFit/>
              </a:bodyPr>
              <a:lstStyle/>
              <a:p>
                <a:r>
                  <a:rPr lang="en-US" sz="2000" dirty="0"/>
                  <a:t>6</a:t>
                </a:r>
              </a:p>
            </p:txBody>
          </p:sp>
          <p:sp>
            <p:nvSpPr>
              <p:cNvPr id="15" name="TextBox 14">
                <a:extLst>
                  <a:ext uri="{FF2B5EF4-FFF2-40B4-BE49-F238E27FC236}">
                    <a16:creationId xmlns:a16="http://schemas.microsoft.com/office/drawing/2014/main" id="{A94B07EB-C2AC-4DD9-B809-176A0459ECA5}"/>
                  </a:ext>
                </a:extLst>
              </p:cNvPr>
              <p:cNvSpPr txBox="1"/>
              <p:nvPr/>
            </p:nvSpPr>
            <p:spPr>
              <a:xfrm>
                <a:off x="5147753" y="3694734"/>
                <a:ext cx="630937" cy="400110"/>
              </a:xfrm>
              <a:prstGeom prst="rect">
                <a:avLst/>
              </a:prstGeom>
              <a:noFill/>
            </p:spPr>
            <p:txBody>
              <a:bodyPr wrap="square" rtlCol="0">
                <a:spAutoFit/>
              </a:bodyPr>
              <a:lstStyle/>
              <a:p>
                <a:r>
                  <a:rPr lang="en-US" sz="2000" i="1" dirty="0"/>
                  <a:t>x</a:t>
                </a:r>
              </a:p>
            </p:txBody>
          </p:sp>
        </p:grpSp>
      </p:grpSp>
    </p:spTree>
    <p:extLst>
      <p:ext uri="{BB962C8B-B14F-4D97-AF65-F5344CB8AC3E}">
        <p14:creationId xmlns:p14="http://schemas.microsoft.com/office/powerpoint/2010/main" val="4109041747"/>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2D7E2E-A600-4533-8994-54A7F4494F60}"/>
              </a:ext>
            </a:extLst>
          </p:cNvPr>
          <p:cNvSpPr>
            <a:spLocks noGrp="1"/>
          </p:cNvSpPr>
          <p:nvPr>
            <p:ph type="title"/>
          </p:nvPr>
        </p:nvSpPr>
        <p:spPr>
          <a:xfrm>
            <a:off x="336885" y="152402"/>
            <a:ext cx="8349916" cy="1046425"/>
          </a:xfrm>
        </p:spPr>
        <p:txBody>
          <a:bodyPr/>
          <a:lstStyle/>
          <a:p>
            <a:r>
              <a:rPr lang="en-US" b="1" dirty="0"/>
              <a:t>Example 5: </a:t>
            </a:r>
            <a:r>
              <a:rPr lang="en-US" dirty="0"/>
              <a:t>Using Similar Triangles </a:t>
            </a:r>
            <a:r>
              <a:rPr lang="en-US" sz="1800" dirty="0"/>
              <a:t>(2 of 2)</a:t>
            </a:r>
          </a:p>
        </p:txBody>
      </p:sp>
      <p:sp>
        <p:nvSpPr>
          <p:cNvPr id="3" name="Content Placeholder 2">
            <a:extLst>
              <a:ext uri="{FF2B5EF4-FFF2-40B4-BE49-F238E27FC236}">
                <a16:creationId xmlns:a16="http://schemas.microsoft.com/office/drawing/2014/main" id="{1B7F0DFE-F4AF-4E38-B0B2-F5159D127540}"/>
              </a:ext>
            </a:extLst>
          </p:cNvPr>
          <p:cNvSpPr>
            <a:spLocks noGrp="1"/>
          </p:cNvSpPr>
          <p:nvPr>
            <p:ph idx="1"/>
          </p:nvPr>
        </p:nvSpPr>
        <p:spPr>
          <a:xfrm>
            <a:off x="336885" y="1435689"/>
            <a:ext cx="8349916" cy="4775981"/>
          </a:xfrm>
        </p:spPr>
        <p:txBody>
          <a:bodyPr/>
          <a:lstStyle/>
          <a:p>
            <a:r>
              <a:rPr lang="en-US" dirty="0">
                <a:cs typeface="Times New Roman" panose="02020603050405020304" pitchFamily="18" charset="0"/>
              </a:rPr>
              <a:t>Also, the corresponding sides </a:t>
            </a:r>
            <a:br>
              <a:rPr lang="en-US" dirty="0">
                <a:cs typeface="Times New Roman" panose="02020603050405020304" pitchFamily="18" charset="0"/>
              </a:rPr>
            </a:br>
            <a:r>
              <a:rPr lang="en-US" dirty="0">
                <a:cs typeface="Times New Roman" panose="02020603050405020304" pitchFamily="18" charset="0"/>
              </a:rPr>
              <a:t>are proportional. </a:t>
            </a:r>
          </a:p>
          <a:p>
            <a:r>
              <a:rPr lang="en-US" dirty="0">
                <a:cs typeface="Times New Roman" panose="02020603050405020304" pitchFamily="18" charset="0"/>
              </a:rPr>
              <a:t>That is,</a:t>
            </a:r>
          </a:p>
          <a:p>
            <a:endParaRPr lang="en-US" dirty="0">
              <a:cs typeface="Times New Roman" panose="02020603050405020304" pitchFamily="18" charset="0"/>
            </a:endParaRPr>
          </a:p>
          <a:p>
            <a:endParaRPr lang="en-US" sz="1600" dirty="0">
              <a:cs typeface="Times New Roman" panose="02020603050405020304" pitchFamily="18" charset="0"/>
            </a:endParaRPr>
          </a:p>
          <a:p>
            <a:r>
              <a:rPr lang="en-US" dirty="0">
                <a:cs typeface="Times New Roman" panose="02020603050405020304" pitchFamily="18" charset="0"/>
              </a:rPr>
              <a:t>We solve this equation for </a:t>
            </a:r>
            <a:r>
              <a:rPr lang="en-US" i="1" dirty="0">
                <a:latin typeface="+mn-lt"/>
                <a:cs typeface="Times New Roman" panose="02020603050405020304" pitchFamily="18" charset="0"/>
              </a:rPr>
              <a:t>x</a:t>
            </a:r>
            <a:r>
              <a:rPr lang="en-US" dirty="0">
                <a:cs typeface="Times New Roman" panose="02020603050405020304" pitchFamily="18" charset="0"/>
              </a:rPr>
              <a:t>.</a:t>
            </a:r>
          </a:p>
          <a:p>
            <a:endParaRPr lang="en-US" dirty="0">
              <a:cs typeface="Times New Roman" panose="02020603050405020304" pitchFamily="18" charset="0"/>
            </a:endParaRPr>
          </a:p>
          <a:p>
            <a:endParaRPr lang="en-US" dirty="0">
              <a:cs typeface="Times New Roman" panose="02020603050405020304" pitchFamily="18" charset="0"/>
            </a:endParaRPr>
          </a:p>
          <a:p>
            <a:endParaRPr lang="en-US" dirty="0">
              <a:cs typeface="Times New Roman" panose="02020603050405020304" pitchFamily="18" charset="0"/>
            </a:endParaRPr>
          </a:p>
          <a:p>
            <a:r>
              <a:rPr lang="en-US" dirty="0">
                <a:cs typeface="Times New Roman" panose="02020603050405020304" pitchFamily="18" charset="0"/>
              </a:rPr>
              <a:t>The missing length is </a:t>
            </a:r>
            <a:r>
              <a:rPr lang="en-US" dirty="0">
                <a:latin typeface="+mn-lt"/>
                <a:cs typeface="Times New Roman" panose="02020603050405020304" pitchFamily="18" charset="0"/>
              </a:rPr>
              <a:t>8</a:t>
            </a:r>
            <a:r>
              <a:rPr lang="en-US" dirty="0">
                <a:cs typeface="Times New Roman" panose="02020603050405020304" pitchFamily="18" charset="0"/>
              </a:rPr>
              <a:t> units.</a:t>
            </a:r>
            <a:endParaRPr lang="en-US" dirty="0"/>
          </a:p>
        </p:txBody>
      </p:sp>
      <p:graphicFrame>
        <p:nvGraphicFramePr>
          <p:cNvPr id="18" name="Object 17">
            <a:extLst>
              <a:ext uri="{FF2B5EF4-FFF2-40B4-BE49-F238E27FC236}">
                <a16:creationId xmlns:a16="http://schemas.microsoft.com/office/drawing/2014/main" id="{8CAE9D13-21E4-43E6-B5B9-4317BC145C20}"/>
              </a:ext>
            </a:extLst>
          </p:cNvPr>
          <p:cNvGraphicFramePr>
            <a:graphicFrameLocks noChangeAspect="1"/>
          </p:cNvGraphicFramePr>
          <p:nvPr>
            <p:extLst>
              <p:ext uri="{D42A27DB-BD31-4B8C-83A1-F6EECF244321}">
                <p14:modId xmlns:p14="http://schemas.microsoft.com/office/powerpoint/2010/main" val="2337458185"/>
              </p:ext>
            </p:extLst>
          </p:nvPr>
        </p:nvGraphicFramePr>
        <p:xfrm>
          <a:off x="1776413" y="2767013"/>
          <a:ext cx="1219200" cy="774700"/>
        </p:xfrm>
        <a:graphic>
          <a:graphicData uri="http://schemas.openxmlformats.org/presentationml/2006/ole">
            <mc:AlternateContent xmlns:mc="http://schemas.openxmlformats.org/markup-compatibility/2006">
              <mc:Choice xmlns:v="urn:schemas-microsoft-com:vml" Requires="v">
                <p:oleObj spid="_x0000_s252978" name="Equation" r:id="rId3" imgW="1218960" imgH="774360" progId="Equation.DSMT4">
                  <p:embed/>
                </p:oleObj>
              </mc:Choice>
              <mc:Fallback>
                <p:oleObj name="Equation" r:id="rId3" imgW="1218960" imgH="774360" progId="Equation.DSMT4">
                  <p:embed/>
                  <p:pic>
                    <p:nvPicPr>
                      <p:cNvPr id="0" name=""/>
                      <p:cNvPicPr/>
                      <p:nvPr/>
                    </p:nvPicPr>
                    <p:blipFill>
                      <a:blip r:embed="rId4"/>
                      <a:stretch>
                        <a:fillRect/>
                      </a:stretch>
                    </p:blipFill>
                    <p:spPr>
                      <a:xfrm>
                        <a:off x="1776413" y="2767013"/>
                        <a:ext cx="1219200" cy="774700"/>
                      </a:xfrm>
                      <a:prstGeom prst="rect">
                        <a:avLst/>
                      </a:prstGeom>
                    </p:spPr>
                  </p:pic>
                </p:oleObj>
              </mc:Fallback>
            </mc:AlternateContent>
          </a:graphicData>
        </a:graphic>
      </p:graphicFrame>
      <p:graphicFrame>
        <p:nvGraphicFramePr>
          <p:cNvPr id="19" name="Object 18">
            <a:extLst>
              <a:ext uri="{FF2B5EF4-FFF2-40B4-BE49-F238E27FC236}">
                <a16:creationId xmlns:a16="http://schemas.microsoft.com/office/drawing/2014/main" id="{B7058187-3CC6-4244-8A32-517661CA4F6B}"/>
              </a:ext>
            </a:extLst>
          </p:cNvPr>
          <p:cNvGraphicFramePr>
            <a:graphicFrameLocks noChangeAspect="1"/>
          </p:cNvGraphicFramePr>
          <p:nvPr>
            <p:extLst>
              <p:ext uri="{D42A27DB-BD31-4B8C-83A1-F6EECF244321}">
                <p14:modId xmlns:p14="http://schemas.microsoft.com/office/powerpoint/2010/main" val="3807430425"/>
              </p:ext>
            </p:extLst>
          </p:nvPr>
        </p:nvGraphicFramePr>
        <p:xfrm>
          <a:off x="5861050" y="3424238"/>
          <a:ext cx="1130300" cy="774700"/>
        </p:xfrm>
        <a:graphic>
          <a:graphicData uri="http://schemas.openxmlformats.org/presentationml/2006/ole">
            <mc:AlternateContent xmlns:mc="http://schemas.openxmlformats.org/markup-compatibility/2006">
              <mc:Choice xmlns:v="urn:schemas-microsoft-com:vml" Requires="v">
                <p:oleObj spid="_x0000_s252979" name="Equation" r:id="rId5" imgW="1130040" imgH="774360" progId="Equation.DSMT4">
                  <p:embed/>
                </p:oleObj>
              </mc:Choice>
              <mc:Fallback>
                <p:oleObj name="Equation" r:id="rId5" imgW="1130040" imgH="774360" progId="Equation.DSMT4">
                  <p:embed/>
                  <p:pic>
                    <p:nvPicPr>
                      <p:cNvPr id="18" name="Object 17">
                        <a:extLst>
                          <a:ext uri="{FF2B5EF4-FFF2-40B4-BE49-F238E27FC236}">
                            <a16:creationId xmlns:a16="http://schemas.microsoft.com/office/drawing/2014/main" id="{8CAE9D13-21E4-43E6-B5B9-4317BC145C20}"/>
                          </a:ext>
                        </a:extLst>
                      </p:cNvPr>
                      <p:cNvPicPr/>
                      <p:nvPr/>
                    </p:nvPicPr>
                    <p:blipFill>
                      <a:blip r:embed="rId6"/>
                      <a:stretch>
                        <a:fillRect/>
                      </a:stretch>
                    </p:blipFill>
                    <p:spPr>
                      <a:xfrm>
                        <a:off x="5861050" y="3424238"/>
                        <a:ext cx="1130300" cy="774700"/>
                      </a:xfrm>
                      <a:prstGeom prst="rect">
                        <a:avLst/>
                      </a:prstGeom>
                    </p:spPr>
                  </p:pic>
                </p:oleObj>
              </mc:Fallback>
            </mc:AlternateContent>
          </a:graphicData>
        </a:graphic>
      </p:graphicFrame>
      <p:graphicFrame>
        <p:nvGraphicFramePr>
          <p:cNvPr id="20" name="Object 19">
            <a:extLst>
              <a:ext uri="{FF2B5EF4-FFF2-40B4-BE49-F238E27FC236}">
                <a16:creationId xmlns:a16="http://schemas.microsoft.com/office/drawing/2014/main" id="{3EE5352A-0CA7-48B9-BFE1-821B7C474680}"/>
              </a:ext>
            </a:extLst>
          </p:cNvPr>
          <p:cNvGraphicFramePr>
            <a:graphicFrameLocks noChangeAspect="1"/>
          </p:cNvGraphicFramePr>
          <p:nvPr>
            <p:extLst>
              <p:ext uri="{D42A27DB-BD31-4B8C-83A1-F6EECF244321}">
                <p14:modId xmlns:p14="http://schemas.microsoft.com/office/powerpoint/2010/main" val="2288623459"/>
              </p:ext>
            </p:extLst>
          </p:nvPr>
        </p:nvGraphicFramePr>
        <p:xfrm>
          <a:off x="5187950" y="4300538"/>
          <a:ext cx="2476500" cy="774700"/>
        </p:xfrm>
        <a:graphic>
          <a:graphicData uri="http://schemas.openxmlformats.org/presentationml/2006/ole">
            <mc:AlternateContent xmlns:mc="http://schemas.openxmlformats.org/markup-compatibility/2006">
              <mc:Choice xmlns:v="urn:schemas-microsoft-com:vml" Requires="v">
                <p:oleObj spid="_x0000_s252980" name="Equation" r:id="rId7" imgW="2476440" imgH="774360" progId="Equation.DSMT4">
                  <p:embed/>
                </p:oleObj>
              </mc:Choice>
              <mc:Fallback>
                <p:oleObj name="Equation" r:id="rId7" imgW="2476440" imgH="774360" progId="Equation.DSMT4">
                  <p:embed/>
                  <p:pic>
                    <p:nvPicPr>
                      <p:cNvPr id="19" name="Object 18">
                        <a:extLst>
                          <a:ext uri="{FF2B5EF4-FFF2-40B4-BE49-F238E27FC236}">
                            <a16:creationId xmlns:a16="http://schemas.microsoft.com/office/drawing/2014/main" id="{B7058187-3CC6-4244-8A32-517661CA4F6B}"/>
                          </a:ext>
                        </a:extLst>
                      </p:cNvPr>
                      <p:cNvPicPr/>
                      <p:nvPr/>
                    </p:nvPicPr>
                    <p:blipFill>
                      <a:blip r:embed="rId8"/>
                      <a:stretch>
                        <a:fillRect/>
                      </a:stretch>
                    </p:blipFill>
                    <p:spPr>
                      <a:xfrm>
                        <a:off x="5187950" y="4300538"/>
                        <a:ext cx="2476500" cy="774700"/>
                      </a:xfrm>
                      <a:prstGeom prst="rect">
                        <a:avLst/>
                      </a:prstGeom>
                    </p:spPr>
                  </p:pic>
                </p:oleObj>
              </mc:Fallback>
            </mc:AlternateContent>
          </a:graphicData>
        </a:graphic>
      </p:graphicFrame>
      <p:pic>
        <p:nvPicPr>
          <p:cNvPr id="21" name="Picture 20">
            <a:extLst>
              <a:ext uri="{FF2B5EF4-FFF2-40B4-BE49-F238E27FC236}">
                <a16:creationId xmlns:a16="http://schemas.microsoft.com/office/drawing/2014/main" id="{516502D0-8D92-4D2D-A8FE-F5AD91D9C9EE}"/>
              </a:ext>
            </a:extLst>
          </p:cNvPr>
          <p:cNvPicPr>
            <a:picLocks noChangeAspect="1"/>
          </p:cNvPicPr>
          <p:nvPr/>
        </p:nvPicPr>
        <p:blipFill>
          <a:blip r:embed="rId9"/>
          <a:stretch>
            <a:fillRect/>
          </a:stretch>
        </p:blipFill>
        <p:spPr>
          <a:xfrm>
            <a:off x="5526196" y="1198827"/>
            <a:ext cx="3280919" cy="1988215"/>
          </a:xfrm>
          <a:prstGeom prst="rect">
            <a:avLst/>
          </a:prstGeom>
        </p:spPr>
      </p:pic>
      <p:graphicFrame>
        <p:nvGraphicFramePr>
          <p:cNvPr id="22" name="Object 21">
            <a:extLst>
              <a:ext uri="{FF2B5EF4-FFF2-40B4-BE49-F238E27FC236}">
                <a16:creationId xmlns:a16="http://schemas.microsoft.com/office/drawing/2014/main" id="{13D7B1C3-42DC-4DE5-AF99-04205058447C}"/>
              </a:ext>
            </a:extLst>
          </p:cNvPr>
          <p:cNvGraphicFramePr>
            <a:graphicFrameLocks noChangeAspect="1"/>
          </p:cNvGraphicFramePr>
          <p:nvPr>
            <p:extLst>
              <p:ext uri="{D42A27DB-BD31-4B8C-83A1-F6EECF244321}">
                <p14:modId xmlns:p14="http://schemas.microsoft.com/office/powerpoint/2010/main" val="1513895401"/>
              </p:ext>
            </p:extLst>
          </p:nvPr>
        </p:nvGraphicFramePr>
        <p:xfrm>
          <a:off x="5918430" y="5231062"/>
          <a:ext cx="1244600" cy="317500"/>
        </p:xfrm>
        <a:graphic>
          <a:graphicData uri="http://schemas.openxmlformats.org/presentationml/2006/ole">
            <mc:AlternateContent xmlns:mc="http://schemas.openxmlformats.org/markup-compatibility/2006">
              <mc:Choice xmlns:v="urn:schemas-microsoft-com:vml" Requires="v">
                <p:oleObj spid="_x0000_s252981" name="Equation" r:id="rId10" imgW="1244520" imgH="317160" progId="Equation.DSMT4">
                  <p:embed/>
                </p:oleObj>
              </mc:Choice>
              <mc:Fallback>
                <p:oleObj name="Equation" r:id="rId10" imgW="1244520" imgH="317160" progId="Equation.DSMT4">
                  <p:embed/>
                  <p:pic>
                    <p:nvPicPr>
                      <p:cNvPr id="20" name="Object 19">
                        <a:extLst>
                          <a:ext uri="{FF2B5EF4-FFF2-40B4-BE49-F238E27FC236}">
                            <a16:creationId xmlns:a16="http://schemas.microsoft.com/office/drawing/2014/main" id="{3EE5352A-0CA7-48B9-BFE1-821B7C474680}"/>
                          </a:ext>
                        </a:extLst>
                      </p:cNvPr>
                      <p:cNvPicPr/>
                      <p:nvPr/>
                    </p:nvPicPr>
                    <p:blipFill>
                      <a:blip r:embed="rId11"/>
                      <a:stretch>
                        <a:fillRect/>
                      </a:stretch>
                    </p:blipFill>
                    <p:spPr>
                      <a:xfrm>
                        <a:off x="5918430" y="5231062"/>
                        <a:ext cx="1244600" cy="317500"/>
                      </a:xfrm>
                      <a:prstGeom prst="rect">
                        <a:avLst/>
                      </a:prstGeom>
                    </p:spPr>
                  </p:pic>
                </p:oleObj>
              </mc:Fallback>
            </mc:AlternateContent>
          </a:graphicData>
        </a:graphic>
      </p:graphicFrame>
      <p:graphicFrame>
        <p:nvGraphicFramePr>
          <p:cNvPr id="23" name="Object 22">
            <a:extLst>
              <a:ext uri="{FF2B5EF4-FFF2-40B4-BE49-F238E27FC236}">
                <a16:creationId xmlns:a16="http://schemas.microsoft.com/office/drawing/2014/main" id="{24B3FFC5-E3A8-49EE-BB9A-6984C522D360}"/>
              </a:ext>
            </a:extLst>
          </p:cNvPr>
          <p:cNvGraphicFramePr>
            <a:graphicFrameLocks noChangeAspect="1"/>
          </p:cNvGraphicFramePr>
          <p:nvPr>
            <p:extLst>
              <p:ext uri="{D42A27DB-BD31-4B8C-83A1-F6EECF244321}">
                <p14:modId xmlns:p14="http://schemas.microsoft.com/office/powerpoint/2010/main" val="3844536907"/>
              </p:ext>
            </p:extLst>
          </p:nvPr>
        </p:nvGraphicFramePr>
        <p:xfrm>
          <a:off x="6064250" y="5764213"/>
          <a:ext cx="723900" cy="317500"/>
        </p:xfrm>
        <a:graphic>
          <a:graphicData uri="http://schemas.openxmlformats.org/presentationml/2006/ole">
            <mc:AlternateContent xmlns:mc="http://schemas.openxmlformats.org/markup-compatibility/2006">
              <mc:Choice xmlns:v="urn:schemas-microsoft-com:vml" Requires="v">
                <p:oleObj spid="_x0000_s252982" name="Equation" r:id="rId12" imgW="723600" imgH="317160" progId="Equation.DSMT4">
                  <p:embed/>
                </p:oleObj>
              </mc:Choice>
              <mc:Fallback>
                <p:oleObj name="Equation" r:id="rId12" imgW="723600" imgH="317160" progId="Equation.DSMT4">
                  <p:embed/>
                  <p:pic>
                    <p:nvPicPr>
                      <p:cNvPr id="22" name="Object 21">
                        <a:extLst>
                          <a:ext uri="{FF2B5EF4-FFF2-40B4-BE49-F238E27FC236}">
                            <a16:creationId xmlns:a16="http://schemas.microsoft.com/office/drawing/2014/main" id="{13D7B1C3-42DC-4DE5-AF99-04205058447C}"/>
                          </a:ext>
                        </a:extLst>
                      </p:cNvPr>
                      <p:cNvPicPr/>
                      <p:nvPr/>
                    </p:nvPicPr>
                    <p:blipFill>
                      <a:blip r:embed="rId13"/>
                      <a:stretch>
                        <a:fillRect/>
                      </a:stretch>
                    </p:blipFill>
                    <p:spPr>
                      <a:xfrm>
                        <a:off x="6064250" y="5764213"/>
                        <a:ext cx="723900" cy="317500"/>
                      </a:xfrm>
                      <a:prstGeom prst="rect">
                        <a:avLst/>
                      </a:prstGeom>
                    </p:spPr>
                  </p:pic>
                </p:oleObj>
              </mc:Fallback>
            </mc:AlternateContent>
          </a:graphicData>
        </a:graphic>
      </p:graphicFrame>
    </p:spTree>
    <p:extLst>
      <p:ext uri="{BB962C8B-B14F-4D97-AF65-F5344CB8AC3E}">
        <p14:creationId xmlns:p14="http://schemas.microsoft.com/office/powerpoint/2010/main" val="3505543275"/>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8"/>
                                        </p:tgtEl>
                                        <p:attrNameLst>
                                          <p:attrName>style.visibility</p:attrName>
                                        </p:attrNameLst>
                                      </p:cBhvr>
                                      <p:to>
                                        <p:strVal val="visible"/>
                                      </p:to>
                                    </p:set>
                                    <p:animEffect transition="in" filter="fade">
                                      <p:cBhvr>
                                        <p:cTn id="10" dur="500"/>
                                        <p:tgtEl>
                                          <p:spTgt spid="18"/>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fade">
                                      <p:cBhvr>
                                        <p:cTn id="15" dur="500"/>
                                        <p:tgtEl>
                                          <p:spTgt spid="3">
                                            <p:txEl>
                                              <p:pRg st="4" end="4"/>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19"/>
                                        </p:tgtEl>
                                        <p:attrNameLst>
                                          <p:attrName>style.visibility</p:attrName>
                                        </p:attrNameLst>
                                      </p:cBhvr>
                                      <p:to>
                                        <p:strVal val="visible"/>
                                      </p:to>
                                    </p:set>
                                    <p:animEffect transition="in" filter="fade">
                                      <p:cBhvr>
                                        <p:cTn id="18" dur="500"/>
                                        <p:tgtEl>
                                          <p:spTgt spid="19"/>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20"/>
                                        </p:tgtEl>
                                        <p:attrNameLst>
                                          <p:attrName>style.visibility</p:attrName>
                                        </p:attrNameLst>
                                      </p:cBhvr>
                                      <p:to>
                                        <p:strVal val="visible"/>
                                      </p:to>
                                    </p:set>
                                    <p:animEffect transition="in" filter="fade">
                                      <p:cBhvr>
                                        <p:cTn id="23" dur="500"/>
                                        <p:tgtEl>
                                          <p:spTgt spid="20"/>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fade">
                                      <p:cBhvr>
                                        <p:cTn id="28" dur="500"/>
                                        <p:tgtEl>
                                          <p:spTgt spid="22"/>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23"/>
                                        </p:tgtEl>
                                        <p:attrNameLst>
                                          <p:attrName>style.visibility</p:attrName>
                                        </p:attrNameLst>
                                      </p:cBhvr>
                                      <p:to>
                                        <p:strVal val="visible"/>
                                      </p:to>
                                    </p:set>
                                    <p:animEffect transition="in" filter="fade">
                                      <p:cBhvr>
                                        <p:cTn id="33" dur="500"/>
                                        <p:tgtEl>
                                          <p:spTgt spid="23"/>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3">
                                            <p:txEl>
                                              <p:pRg st="8" end="8"/>
                                            </p:txEl>
                                          </p:spTgt>
                                        </p:tgtEl>
                                        <p:attrNameLst>
                                          <p:attrName>style.visibility</p:attrName>
                                        </p:attrNameLst>
                                      </p:cBhvr>
                                      <p:to>
                                        <p:strVal val="visible"/>
                                      </p:to>
                                    </p:set>
                                    <p:animEffect transition="in" filter="fade">
                                      <p:cBhvr>
                                        <p:cTn id="38"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ECB815D-2DB2-4285-AEDD-3809679D6C4B}"/>
              </a:ext>
            </a:extLst>
          </p:cNvPr>
          <p:cNvSpPr>
            <a:spLocks noGrp="1"/>
          </p:cNvSpPr>
          <p:nvPr>
            <p:ph type="title"/>
          </p:nvPr>
        </p:nvSpPr>
        <p:spPr/>
        <p:txBody>
          <a:bodyPr/>
          <a:lstStyle/>
          <a:p>
            <a:r>
              <a:rPr lang="en-US" dirty="0"/>
              <a:t>Objectives</a:t>
            </a:r>
          </a:p>
        </p:txBody>
      </p:sp>
      <p:sp>
        <p:nvSpPr>
          <p:cNvPr id="4100" name="Rectangle 3">
            <a:extLst>
              <a:ext uri="{FF2B5EF4-FFF2-40B4-BE49-F238E27FC236}">
                <a16:creationId xmlns:a16="http://schemas.microsoft.com/office/drawing/2014/main" id="{E7954603-800D-40D0-BE66-6C67AA3B3CA0}"/>
              </a:ext>
            </a:extLst>
          </p:cNvPr>
          <p:cNvSpPr>
            <a:spLocks noGrp="1" noChangeArrowheads="1"/>
          </p:cNvSpPr>
          <p:nvPr>
            <p:ph idx="1"/>
          </p:nvPr>
        </p:nvSpPr>
        <p:spPr>
          <a:xfrm>
            <a:off x="685800" y="1137517"/>
            <a:ext cx="7772400" cy="5213587"/>
          </a:xfrm>
        </p:spPr>
        <p:txBody>
          <a:bodyPr/>
          <a:lstStyle/>
          <a:p>
            <a:pPr marL="457200" indent="-457200">
              <a:buFont typeface="Arial" panose="020B0604020202020204" pitchFamily="34" charset="0"/>
              <a:buChar char="•"/>
            </a:pPr>
            <a:r>
              <a:rPr lang="en-US" altLang="en-US" dirty="0">
                <a:cs typeface="Times New Roman" panose="02020603050405020304" pitchFamily="18" charset="0"/>
              </a:rPr>
              <a:t>Use the Pythagorean Theorem and Its Converse</a:t>
            </a:r>
          </a:p>
          <a:p>
            <a:pPr marL="457200" indent="-457200">
              <a:buFont typeface="Arial" panose="020B0604020202020204" pitchFamily="34" charset="0"/>
              <a:buChar char="•"/>
            </a:pPr>
            <a:r>
              <a:rPr lang="en-US" altLang="en-US" dirty="0">
                <a:cs typeface="Times New Roman" panose="02020603050405020304" pitchFamily="18" charset="0"/>
              </a:rPr>
              <a:t>Know Geometry Formulas</a:t>
            </a:r>
          </a:p>
          <a:p>
            <a:pPr marL="457200" indent="-457200">
              <a:buFont typeface="Arial" panose="020B0604020202020204" pitchFamily="34" charset="0"/>
              <a:buChar char="•"/>
            </a:pPr>
            <a:r>
              <a:rPr lang="en-US" altLang="en-US" dirty="0">
                <a:cs typeface="Times New Roman" panose="02020603050405020304" pitchFamily="18" charset="0"/>
              </a:rPr>
              <a:t>Understand Congruent Triangles and Similar Triangles</a:t>
            </a:r>
          </a:p>
          <a:p>
            <a:pPr marL="457200" indent="-457200">
              <a:buFont typeface="Arial" panose="020B0604020202020204" pitchFamily="34" charset="0"/>
              <a:buChar char="•"/>
            </a:pPr>
            <a:endParaRPr lang="en-US" altLang="en-US" dirty="0"/>
          </a:p>
        </p:txBody>
      </p:sp>
    </p:spTree>
    <p:extLst>
      <p:ext uri="{BB962C8B-B14F-4D97-AF65-F5344CB8AC3E}">
        <p14:creationId xmlns:p14="http://schemas.microsoft.com/office/powerpoint/2010/main" val="1048693323"/>
      </p:ext>
    </p:extLst>
  </p:cSld>
  <p:clrMapOvr>
    <a:masterClrMapping/>
  </p:clrMapOvr>
  <p:transition>
    <p:pull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341A4-CA0C-47C9-BDE9-4A866D1832C1}"/>
              </a:ext>
            </a:extLst>
          </p:cNvPr>
          <p:cNvSpPr>
            <a:spLocks noGrp="1"/>
          </p:cNvSpPr>
          <p:nvPr>
            <p:ph type="title"/>
          </p:nvPr>
        </p:nvSpPr>
        <p:spPr/>
        <p:txBody>
          <a:bodyPr/>
          <a:lstStyle/>
          <a:p>
            <a:r>
              <a:rPr lang="en-US" dirty="0"/>
              <a:t>Pythagorean Theorem</a:t>
            </a:r>
            <a:endParaRPr lang="en-US" sz="1800" dirty="0"/>
          </a:p>
        </p:txBody>
      </p:sp>
      <p:sp>
        <p:nvSpPr>
          <p:cNvPr id="4" name="Rectangle: Rounded Corners 3">
            <a:extLst>
              <a:ext uri="{FF2B5EF4-FFF2-40B4-BE49-F238E27FC236}">
                <a16:creationId xmlns:a16="http://schemas.microsoft.com/office/drawing/2014/main" id="{ED6FA65D-F1FC-42E1-B946-12FED7FE9840}"/>
              </a:ext>
            </a:extLst>
          </p:cNvPr>
          <p:cNvSpPr/>
          <p:nvPr/>
        </p:nvSpPr>
        <p:spPr bwMode="auto">
          <a:xfrm>
            <a:off x="336885" y="1339260"/>
            <a:ext cx="8464215" cy="2974324"/>
          </a:xfrm>
          <a:prstGeom prst="roundRect">
            <a:avLst/>
          </a:prstGeom>
          <a:solidFill>
            <a:srgbClr val="FFFDE0"/>
          </a:solidFill>
          <a:ln w="9525" cap="flat" cmpd="sng" algn="ctr">
            <a:noFill/>
            <a:prstDash val="solid"/>
            <a:round/>
            <a:headEnd type="none" w="med" len="med"/>
            <a:tailEnd type="none" w="med" len="med"/>
          </a:ln>
          <a:effectLst/>
          <a:extLst/>
        </p:spPr>
        <p:txBody>
          <a:bodyPr vert="horz" wrap="square" lIns="92075" tIns="46038" rIns="92075" bIns="46038"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a:ln>
                <a:noFill/>
              </a:ln>
              <a:solidFill>
                <a:schemeClr val="tx2"/>
              </a:solidFill>
              <a:effectLst/>
              <a:latin typeface="Times New Roman" pitchFamily="18" charset="0"/>
            </a:endParaRPr>
          </a:p>
        </p:txBody>
      </p:sp>
      <p:sp>
        <p:nvSpPr>
          <p:cNvPr id="5" name="TextBox 4">
            <a:extLst>
              <a:ext uri="{FF2B5EF4-FFF2-40B4-BE49-F238E27FC236}">
                <a16:creationId xmlns:a16="http://schemas.microsoft.com/office/drawing/2014/main" id="{E270A040-E247-4D3B-86C0-18823B94BB0C}"/>
              </a:ext>
            </a:extLst>
          </p:cNvPr>
          <p:cNvSpPr txBox="1"/>
          <p:nvPr/>
        </p:nvSpPr>
        <p:spPr>
          <a:xfrm>
            <a:off x="641088" y="1531620"/>
            <a:ext cx="7856141" cy="2677656"/>
          </a:xfrm>
          <a:prstGeom prst="rect">
            <a:avLst/>
          </a:prstGeom>
          <a:noFill/>
        </p:spPr>
        <p:txBody>
          <a:bodyPr wrap="square" rtlCol="0">
            <a:spAutoFit/>
          </a:bodyPr>
          <a:lstStyle/>
          <a:p>
            <a:r>
              <a:rPr lang="en-US" dirty="0">
                <a:solidFill>
                  <a:srgbClr val="0B3081"/>
                </a:solidFill>
                <a:latin typeface="+mj-lt"/>
              </a:rPr>
              <a:t>THEOREM</a:t>
            </a:r>
            <a:r>
              <a:rPr lang="en-US" dirty="0">
                <a:latin typeface="+mj-lt"/>
              </a:rPr>
              <a:t> </a:t>
            </a:r>
            <a:r>
              <a:rPr lang="en-US" b="1" dirty="0">
                <a:latin typeface="+mj-lt"/>
              </a:rPr>
              <a:t>Pythagorean Theorem</a:t>
            </a:r>
          </a:p>
          <a:p>
            <a:r>
              <a:rPr lang="en-US" dirty="0">
                <a:latin typeface="+mj-lt"/>
              </a:rPr>
              <a:t>In a right triangle, the square of the length of the hypotenuse is equal to the sum of the squares of the lengths of the legs. That is, in the right triangle shown below,</a:t>
            </a:r>
          </a:p>
          <a:p>
            <a:pPr algn="ctr"/>
            <a:r>
              <a:rPr lang="en-US" i="1" dirty="0">
                <a:latin typeface="+mn-lt"/>
              </a:rPr>
              <a:t>c</a:t>
            </a:r>
            <a:r>
              <a:rPr lang="en-US" baseline="45000" dirty="0">
                <a:latin typeface="+mn-lt"/>
              </a:rPr>
              <a:t>2</a:t>
            </a:r>
            <a:r>
              <a:rPr lang="en-US" dirty="0">
                <a:latin typeface="+mn-lt"/>
              </a:rPr>
              <a:t> = </a:t>
            </a:r>
            <a:r>
              <a:rPr lang="en-US" i="1" dirty="0">
                <a:latin typeface="+mn-lt"/>
              </a:rPr>
              <a:t>a</a:t>
            </a:r>
            <a:r>
              <a:rPr lang="en-US" baseline="45000" dirty="0">
                <a:latin typeface="+mn-lt"/>
              </a:rPr>
              <a:t>2</a:t>
            </a:r>
            <a:r>
              <a:rPr lang="en-US" dirty="0">
                <a:latin typeface="+mn-lt"/>
              </a:rPr>
              <a:t> + </a:t>
            </a:r>
            <a:r>
              <a:rPr lang="en-US" i="1" dirty="0">
                <a:latin typeface="+mn-lt"/>
              </a:rPr>
              <a:t>b</a:t>
            </a:r>
            <a:r>
              <a:rPr lang="en-US" baseline="45000" dirty="0">
                <a:latin typeface="+mn-lt"/>
              </a:rPr>
              <a:t>2</a:t>
            </a:r>
          </a:p>
        </p:txBody>
      </p:sp>
      <p:pic>
        <p:nvPicPr>
          <p:cNvPr id="3" name="Picture 2">
            <a:extLst>
              <a:ext uri="{FF2B5EF4-FFF2-40B4-BE49-F238E27FC236}">
                <a16:creationId xmlns:a16="http://schemas.microsoft.com/office/drawing/2014/main" id="{029A186D-F010-4D1C-B30F-B9103F9915E3}"/>
              </a:ext>
            </a:extLst>
          </p:cNvPr>
          <p:cNvPicPr>
            <a:picLocks noChangeAspect="1"/>
          </p:cNvPicPr>
          <p:nvPr/>
        </p:nvPicPr>
        <p:blipFill>
          <a:blip r:embed="rId2"/>
          <a:stretch>
            <a:fillRect/>
          </a:stretch>
        </p:blipFill>
        <p:spPr>
          <a:xfrm>
            <a:off x="3080966" y="4401636"/>
            <a:ext cx="2982068" cy="1958538"/>
          </a:xfrm>
          <a:prstGeom prst="rect">
            <a:avLst/>
          </a:prstGeom>
        </p:spPr>
      </p:pic>
    </p:spTree>
    <p:extLst>
      <p:ext uri="{BB962C8B-B14F-4D97-AF65-F5344CB8AC3E}">
        <p14:creationId xmlns:p14="http://schemas.microsoft.com/office/powerpoint/2010/main" val="4276603011"/>
      </p:ext>
    </p:extLst>
  </p:cSld>
  <p:clrMapOvr>
    <a:masterClrMapping/>
  </p:clrMapOvr>
  <p:transition>
    <p:pull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EECB78-0BBC-4A23-9C1E-2056FBE2CA63}"/>
              </a:ext>
            </a:extLst>
          </p:cNvPr>
          <p:cNvSpPr>
            <a:spLocks noGrp="1"/>
          </p:cNvSpPr>
          <p:nvPr>
            <p:ph type="title"/>
          </p:nvPr>
        </p:nvSpPr>
        <p:spPr/>
        <p:txBody>
          <a:bodyPr/>
          <a:lstStyle/>
          <a:p>
            <a:r>
              <a:rPr lang="en-US" b="1" dirty="0"/>
              <a:t>Example 1: </a:t>
            </a:r>
            <a:r>
              <a:rPr lang="en-US" dirty="0"/>
              <a:t>Finding the Hypotenuse of a Right Triangle</a:t>
            </a:r>
            <a:endParaRPr lang="en-US" sz="1800" dirty="0"/>
          </a:p>
        </p:txBody>
      </p:sp>
      <p:sp>
        <p:nvSpPr>
          <p:cNvPr id="3" name="Content Placeholder 2">
            <a:extLst>
              <a:ext uri="{FF2B5EF4-FFF2-40B4-BE49-F238E27FC236}">
                <a16:creationId xmlns:a16="http://schemas.microsoft.com/office/drawing/2014/main" id="{E029E175-B1C0-4AFE-85C2-E61FB58491F7}"/>
              </a:ext>
            </a:extLst>
          </p:cNvPr>
          <p:cNvSpPr>
            <a:spLocks noGrp="1"/>
          </p:cNvSpPr>
          <p:nvPr>
            <p:ph idx="1"/>
          </p:nvPr>
        </p:nvSpPr>
        <p:spPr/>
        <p:txBody>
          <a:bodyPr/>
          <a:lstStyle/>
          <a:p>
            <a:r>
              <a:rPr lang="en-US" dirty="0"/>
              <a:t>In a right triangle, one leg has length </a:t>
            </a:r>
            <a:r>
              <a:rPr lang="en-US" dirty="0">
                <a:latin typeface="+mn-lt"/>
              </a:rPr>
              <a:t>12</a:t>
            </a:r>
            <a:r>
              <a:rPr lang="en-US" dirty="0"/>
              <a:t> and the other has length </a:t>
            </a:r>
            <a:r>
              <a:rPr lang="en-US" dirty="0">
                <a:latin typeface="+mn-lt"/>
              </a:rPr>
              <a:t>5</a:t>
            </a:r>
            <a:r>
              <a:rPr lang="en-US" dirty="0"/>
              <a:t>. What is the length of the hypotenuse?</a:t>
            </a:r>
          </a:p>
          <a:p>
            <a:r>
              <a:rPr lang="en-US" dirty="0"/>
              <a:t>Since the triangle is a right triangle, we use the Pythagorean Theorem with </a:t>
            </a:r>
            <a:r>
              <a:rPr lang="en-US" i="1" dirty="0">
                <a:latin typeface="+mn-lt"/>
              </a:rPr>
              <a:t>a </a:t>
            </a:r>
            <a:r>
              <a:rPr lang="en-US" dirty="0">
                <a:latin typeface="+mn-lt"/>
              </a:rPr>
              <a:t>= 12 </a:t>
            </a:r>
            <a:r>
              <a:rPr lang="en-US" dirty="0"/>
              <a:t>and </a:t>
            </a:r>
            <a:r>
              <a:rPr lang="en-US" i="1" dirty="0">
                <a:latin typeface="+mn-lt"/>
              </a:rPr>
              <a:t>b </a:t>
            </a:r>
            <a:r>
              <a:rPr lang="en-US" dirty="0">
                <a:latin typeface="+mn-lt"/>
              </a:rPr>
              <a:t>= 5 </a:t>
            </a:r>
            <a:r>
              <a:rPr lang="en-US" dirty="0"/>
              <a:t>to find the length </a:t>
            </a:r>
            <a:r>
              <a:rPr lang="en-US" i="1" dirty="0">
                <a:latin typeface="+mn-lt"/>
              </a:rPr>
              <a:t>c</a:t>
            </a:r>
            <a:r>
              <a:rPr lang="en-US" i="1" dirty="0"/>
              <a:t> </a:t>
            </a:r>
            <a:r>
              <a:rPr lang="en-US" dirty="0"/>
              <a:t>of the hypotenuse.</a:t>
            </a:r>
          </a:p>
          <a:p>
            <a:r>
              <a:rPr lang="en-US" dirty="0"/>
              <a:t>From the equation,</a:t>
            </a:r>
          </a:p>
          <a:p>
            <a:r>
              <a:rPr lang="en-US" i="1" dirty="0">
                <a:latin typeface="+mn-lt"/>
              </a:rPr>
              <a:t>		c</a:t>
            </a:r>
            <a:r>
              <a:rPr lang="en-US" baseline="45000" dirty="0">
                <a:latin typeface="+mn-lt"/>
              </a:rPr>
              <a:t>2</a:t>
            </a:r>
            <a:r>
              <a:rPr lang="en-US" dirty="0">
                <a:latin typeface="+mn-lt"/>
              </a:rPr>
              <a:t> = </a:t>
            </a:r>
            <a:r>
              <a:rPr lang="en-US" i="1" dirty="0">
                <a:latin typeface="+mn-lt"/>
              </a:rPr>
              <a:t>a</a:t>
            </a:r>
            <a:r>
              <a:rPr lang="en-US" baseline="45000" dirty="0">
                <a:latin typeface="+mn-lt"/>
              </a:rPr>
              <a:t>2</a:t>
            </a:r>
            <a:r>
              <a:rPr lang="en-US" dirty="0">
                <a:latin typeface="+mn-lt"/>
              </a:rPr>
              <a:t> + </a:t>
            </a:r>
            <a:r>
              <a:rPr lang="en-US" i="1" dirty="0">
                <a:latin typeface="+mn-lt"/>
              </a:rPr>
              <a:t>b</a:t>
            </a:r>
            <a:r>
              <a:rPr lang="en-US" baseline="45000" dirty="0">
                <a:latin typeface="+mn-lt"/>
              </a:rPr>
              <a:t>2</a:t>
            </a:r>
          </a:p>
          <a:p>
            <a:r>
              <a:rPr lang="en-US" i="1" dirty="0">
                <a:latin typeface="+mn-lt"/>
              </a:rPr>
              <a:t>		c</a:t>
            </a:r>
            <a:r>
              <a:rPr lang="en-US" baseline="45000" dirty="0">
                <a:latin typeface="+mn-lt"/>
              </a:rPr>
              <a:t>2</a:t>
            </a:r>
            <a:r>
              <a:rPr lang="en-US" dirty="0">
                <a:latin typeface="+mn-lt"/>
              </a:rPr>
              <a:t> = 12</a:t>
            </a:r>
            <a:r>
              <a:rPr lang="en-US" baseline="45000" dirty="0">
                <a:latin typeface="+mn-lt"/>
              </a:rPr>
              <a:t>2</a:t>
            </a:r>
            <a:r>
              <a:rPr lang="en-US" dirty="0">
                <a:latin typeface="+mn-lt"/>
              </a:rPr>
              <a:t> + 5</a:t>
            </a:r>
            <a:r>
              <a:rPr lang="en-US" baseline="45000" dirty="0">
                <a:latin typeface="+mn-lt"/>
              </a:rPr>
              <a:t>2</a:t>
            </a:r>
            <a:r>
              <a:rPr lang="en-US" dirty="0">
                <a:latin typeface="+mn-lt"/>
              </a:rPr>
              <a:t> = 144 + 25 = 169</a:t>
            </a:r>
            <a:endParaRPr lang="en-US" baseline="45000" dirty="0">
              <a:latin typeface="+mn-lt"/>
            </a:endParaRPr>
          </a:p>
          <a:p>
            <a:endParaRPr lang="en-US" dirty="0">
              <a:latin typeface="+mn-lt"/>
            </a:endParaRPr>
          </a:p>
        </p:txBody>
      </p:sp>
      <p:graphicFrame>
        <p:nvGraphicFramePr>
          <p:cNvPr id="4" name="Object 3">
            <a:extLst>
              <a:ext uri="{FF2B5EF4-FFF2-40B4-BE49-F238E27FC236}">
                <a16:creationId xmlns:a16="http://schemas.microsoft.com/office/drawing/2014/main" id="{CAD70B40-83AC-44AD-9CB0-5E38B355DEB8}"/>
              </a:ext>
            </a:extLst>
          </p:cNvPr>
          <p:cNvGraphicFramePr>
            <a:graphicFrameLocks noChangeAspect="1"/>
          </p:cNvGraphicFramePr>
          <p:nvPr>
            <p:extLst>
              <p:ext uri="{D42A27DB-BD31-4B8C-83A1-F6EECF244321}">
                <p14:modId xmlns:p14="http://schemas.microsoft.com/office/powerpoint/2010/main" val="3492627811"/>
              </p:ext>
            </p:extLst>
          </p:nvPr>
        </p:nvGraphicFramePr>
        <p:xfrm>
          <a:off x="2273022" y="5710269"/>
          <a:ext cx="1993900" cy="444500"/>
        </p:xfrm>
        <a:graphic>
          <a:graphicData uri="http://schemas.openxmlformats.org/presentationml/2006/ole">
            <mc:AlternateContent xmlns:mc="http://schemas.openxmlformats.org/markup-compatibility/2006">
              <mc:Choice xmlns:v="urn:schemas-microsoft-com:vml" Requires="v">
                <p:oleObj spid="_x0000_s244750" name="Equation" r:id="rId3" imgW="1993680" imgH="444240" progId="Equation.DSMT4">
                  <p:embed/>
                </p:oleObj>
              </mc:Choice>
              <mc:Fallback>
                <p:oleObj name="Equation" r:id="rId3" imgW="1993680" imgH="444240" progId="Equation.DSMT4">
                  <p:embed/>
                  <p:pic>
                    <p:nvPicPr>
                      <p:cNvPr id="0" name=""/>
                      <p:cNvPicPr/>
                      <p:nvPr/>
                    </p:nvPicPr>
                    <p:blipFill>
                      <a:blip r:embed="rId4"/>
                      <a:stretch>
                        <a:fillRect/>
                      </a:stretch>
                    </p:blipFill>
                    <p:spPr>
                      <a:xfrm>
                        <a:off x="2273022" y="5710269"/>
                        <a:ext cx="1993900" cy="444500"/>
                      </a:xfrm>
                      <a:prstGeom prst="rect">
                        <a:avLst/>
                      </a:prstGeom>
                    </p:spPr>
                  </p:pic>
                </p:oleObj>
              </mc:Fallback>
            </mc:AlternateContent>
          </a:graphicData>
        </a:graphic>
      </p:graphicFrame>
    </p:spTree>
    <p:extLst>
      <p:ext uri="{BB962C8B-B14F-4D97-AF65-F5344CB8AC3E}">
        <p14:creationId xmlns:p14="http://schemas.microsoft.com/office/powerpoint/2010/main" val="1337568582"/>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fade">
                                      <p:cBhvr>
                                        <p:cTn id="20" dur="500"/>
                                        <p:tgtEl>
                                          <p:spTgt spid="3">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fade">
                                      <p:cBhvr>
                                        <p:cTn id="2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341A4-CA0C-47C9-BDE9-4A866D1832C1}"/>
              </a:ext>
            </a:extLst>
          </p:cNvPr>
          <p:cNvSpPr>
            <a:spLocks noGrp="1"/>
          </p:cNvSpPr>
          <p:nvPr>
            <p:ph type="title"/>
          </p:nvPr>
        </p:nvSpPr>
        <p:spPr/>
        <p:txBody>
          <a:bodyPr/>
          <a:lstStyle/>
          <a:p>
            <a:r>
              <a:rPr lang="en-US" dirty="0"/>
              <a:t>Converse of the Pythagorean Theorem</a:t>
            </a:r>
            <a:endParaRPr lang="en-US" sz="1800" dirty="0"/>
          </a:p>
        </p:txBody>
      </p:sp>
      <p:sp>
        <p:nvSpPr>
          <p:cNvPr id="4" name="Rectangle: Rounded Corners 3">
            <a:extLst>
              <a:ext uri="{FF2B5EF4-FFF2-40B4-BE49-F238E27FC236}">
                <a16:creationId xmlns:a16="http://schemas.microsoft.com/office/drawing/2014/main" id="{ED6FA65D-F1FC-42E1-B946-12FED7FE9840}"/>
              </a:ext>
            </a:extLst>
          </p:cNvPr>
          <p:cNvSpPr/>
          <p:nvPr/>
        </p:nvSpPr>
        <p:spPr bwMode="auto">
          <a:xfrm>
            <a:off x="336885" y="1339259"/>
            <a:ext cx="8464215" cy="3043897"/>
          </a:xfrm>
          <a:prstGeom prst="roundRect">
            <a:avLst/>
          </a:prstGeom>
          <a:solidFill>
            <a:srgbClr val="FFFDE0"/>
          </a:solidFill>
          <a:ln w="9525" cap="flat" cmpd="sng" algn="ctr">
            <a:noFill/>
            <a:prstDash val="solid"/>
            <a:round/>
            <a:headEnd type="none" w="med" len="med"/>
            <a:tailEnd type="none" w="med" len="med"/>
          </a:ln>
          <a:effectLst/>
          <a:extLst/>
        </p:spPr>
        <p:txBody>
          <a:bodyPr vert="horz" wrap="square" lIns="92075" tIns="46038" rIns="92075" bIns="46038"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a:ln>
                <a:noFill/>
              </a:ln>
              <a:solidFill>
                <a:schemeClr val="tx2"/>
              </a:solidFill>
              <a:effectLst/>
              <a:latin typeface="Times New Roman" pitchFamily="18" charset="0"/>
            </a:endParaRPr>
          </a:p>
        </p:txBody>
      </p:sp>
      <p:sp>
        <p:nvSpPr>
          <p:cNvPr id="5" name="TextBox 4">
            <a:extLst>
              <a:ext uri="{FF2B5EF4-FFF2-40B4-BE49-F238E27FC236}">
                <a16:creationId xmlns:a16="http://schemas.microsoft.com/office/drawing/2014/main" id="{E270A040-E247-4D3B-86C0-18823B94BB0C}"/>
              </a:ext>
            </a:extLst>
          </p:cNvPr>
          <p:cNvSpPr txBox="1"/>
          <p:nvPr/>
        </p:nvSpPr>
        <p:spPr>
          <a:xfrm>
            <a:off x="641088" y="1531620"/>
            <a:ext cx="7856141" cy="2677656"/>
          </a:xfrm>
          <a:prstGeom prst="rect">
            <a:avLst/>
          </a:prstGeom>
          <a:noFill/>
        </p:spPr>
        <p:txBody>
          <a:bodyPr wrap="square" rtlCol="0">
            <a:spAutoFit/>
          </a:bodyPr>
          <a:lstStyle/>
          <a:p>
            <a:r>
              <a:rPr lang="en-US" b="1" dirty="0">
                <a:latin typeface="+mj-lt"/>
              </a:rPr>
              <a:t>Converse of the Pythagorean Theorem</a:t>
            </a:r>
          </a:p>
          <a:p>
            <a:r>
              <a:rPr lang="en-US" dirty="0">
                <a:latin typeface="+mj-lt"/>
              </a:rPr>
              <a:t>In a triangle, if the square of the length of one side equals the sum of the squares of the lengths of the other two sides, the triangle is a right triangle. The </a:t>
            </a:r>
            <a:r>
              <a:rPr lang="en-US" dirty="0"/>
              <a:t>90°</a:t>
            </a:r>
            <a:r>
              <a:rPr lang="en-US" dirty="0">
                <a:latin typeface="+mj-lt"/>
              </a:rPr>
              <a:t> angle is opposite the longest side.</a:t>
            </a:r>
            <a:endParaRPr lang="en-US" baseline="45000" dirty="0">
              <a:latin typeface="+mj-lt"/>
            </a:endParaRPr>
          </a:p>
        </p:txBody>
      </p:sp>
    </p:spTree>
    <p:extLst>
      <p:ext uri="{BB962C8B-B14F-4D97-AF65-F5344CB8AC3E}">
        <p14:creationId xmlns:p14="http://schemas.microsoft.com/office/powerpoint/2010/main" val="2905303322"/>
      </p:ext>
    </p:extLst>
  </p:cSld>
  <p:clrMapOvr>
    <a:masterClrMapping/>
  </p:clrMapOvr>
  <p:transition>
    <p:pull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D2F8E0-A350-442F-8223-816CE199C7D3}"/>
              </a:ext>
            </a:extLst>
          </p:cNvPr>
          <p:cNvSpPr>
            <a:spLocks noGrp="1"/>
          </p:cNvSpPr>
          <p:nvPr>
            <p:ph type="title"/>
          </p:nvPr>
        </p:nvSpPr>
        <p:spPr/>
        <p:txBody>
          <a:bodyPr/>
          <a:lstStyle/>
          <a:p>
            <a:r>
              <a:rPr lang="en-US" b="1" dirty="0"/>
              <a:t>Example 2:</a:t>
            </a:r>
            <a:r>
              <a:rPr lang="en-US" dirty="0"/>
              <a:t> Verifying That a Triangle Is a Right Triangle </a:t>
            </a:r>
            <a:r>
              <a:rPr lang="en-US" sz="1800" dirty="0"/>
              <a:t>(1 of 2)</a:t>
            </a:r>
          </a:p>
        </p:txBody>
      </p:sp>
      <p:sp>
        <p:nvSpPr>
          <p:cNvPr id="3" name="Content Placeholder 2">
            <a:extLst>
              <a:ext uri="{FF2B5EF4-FFF2-40B4-BE49-F238E27FC236}">
                <a16:creationId xmlns:a16="http://schemas.microsoft.com/office/drawing/2014/main" id="{75FF5CB3-2BC9-4167-9B50-874D5FDAFF52}"/>
              </a:ext>
            </a:extLst>
          </p:cNvPr>
          <p:cNvSpPr>
            <a:spLocks noGrp="1"/>
          </p:cNvSpPr>
          <p:nvPr>
            <p:ph idx="1"/>
          </p:nvPr>
        </p:nvSpPr>
        <p:spPr/>
        <p:txBody>
          <a:bodyPr/>
          <a:lstStyle/>
          <a:p>
            <a:r>
              <a:rPr lang="en-US" dirty="0"/>
              <a:t>Show that a triangle whose sides are of lengths </a:t>
            </a:r>
            <a:br>
              <a:rPr lang="en-US" dirty="0"/>
            </a:br>
            <a:r>
              <a:rPr lang="en-US" dirty="0">
                <a:latin typeface="+mn-lt"/>
              </a:rPr>
              <a:t>8</a:t>
            </a:r>
            <a:r>
              <a:rPr lang="en-US" dirty="0"/>
              <a:t>, </a:t>
            </a:r>
            <a:r>
              <a:rPr lang="en-US" dirty="0">
                <a:latin typeface="+mn-lt"/>
              </a:rPr>
              <a:t>15</a:t>
            </a:r>
            <a:r>
              <a:rPr lang="en-US" dirty="0"/>
              <a:t>, and </a:t>
            </a:r>
            <a:r>
              <a:rPr lang="en-US" dirty="0">
                <a:latin typeface="+mn-lt"/>
              </a:rPr>
              <a:t>17</a:t>
            </a:r>
            <a:r>
              <a:rPr lang="en-US" dirty="0"/>
              <a:t> is a right triangle. Identify the hypotenuse.</a:t>
            </a:r>
          </a:p>
          <a:p>
            <a:r>
              <a:rPr lang="en-US" dirty="0"/>
              <a:t>Square the lengths of the sides.</a:t>
            </a:r>
          </a:p>
          <a:p>
            <a:pPr algn="ctr"/>
            <a:r>
              <a:rPr lang="en-US" dirty="0">
                <a:latin typeface="+mn-lt"/>
              </a:rPr>
              <a:t>8</a:t>
            </a:r>
            <a:r>
              <a:rPr lang="en-US" baseline="45000" dirty="0">
                <a:latin typeface="+mn-lt"/>
              </a:rPr>
              <a:t>2</a:t>
            </a:r>
            <a:r>
              <a:rPr lang="en-US" dirty="0">
                <a:latin typeface="+mn-lt"/>
              </a:rPr>
              <a:t> = 64     15</a:t>
            </a:r>
            <a:r>
              <a:rPr lang="en-US" baseline="45000" dirty="0">
                <a:latin typeface="+mn-lt"/>
              </a:rPr>
              <a:t>2</a:t>
            </a:r>
            <a:r>
              <a:rPr lang="en-US" dirty="0">
                <a:latin typeface="+mn-lt"/>
              </a:rPr>
              <a:t> = 225     17</a:t>
            </a:r>
            <a:r>
              <a:rPr lang="en-US" baseline="45000" dirty="0">
                <a:latin typeface="+mn-lt"/>
              </a:rPr>
              <a:t>2</a:t>
            </a:r>
            <a:r>
              <a:rPr lang="en-US" dirty="0">
                <a:latin typeface="+mn-lt"/>
              </a:rPr>
              <a:t> = 289</a:t>
            </a:r>
          </a:p>
          <a:p>
            <a:r>
              <a:rPr lang="en-US" dirty="0"/>
              <a:t>Notice that the sum of the first two squares </a:t>
            </a:r>
            <a:br>
              <a:rPr lang="en-US" dirty="0"/>
            </a:br>
            <a:r>
              <a:rPr lang="en-US" dirty="0">
                <a:latin typeface="+mn-lt"/>
              </a:rPr>
              <a:t>(64 </a:t>
            </a:r>
            <a:r>
              <a:rPr lang="en-US" dirty="0"/>
              <a:t>and </a:t>
            </a:r>
            <a:r>
              <a:rPr lang="en-US" dirty="0">
                <a:latin typeface="+mn-lt"/>
              </a:rPr>
              <a:t>225) </a:t>
            </a:r>
            <a:r>
              <a:rPr lang="en-US" dirty="0"/>
              <a:t>equals the third square </a:t>
            </a:r>
            <a:r>
              <a:rPr lang="en-US" dirty="0">
                <a:latin typeface="+mn-lt"/>
              </a:rPr>
              <a:t>(289).</a:t>
            </a:r>
          </a:p>
          <a:p>
            <a:r>
              <a:rPr lang="en-US" dirty="0"/>
              <a:t>That is, because </a:t>
            </a:r>
            <a:r>
              <a:rPr lang="en-US" dirty="0">
                <a:latin typeface="+mn-lt"/>
              </a:rPr>
              <a:t>64 + 225 = 289</a:t>
            </a:r>
            <a:r>
              <a:rPr lang="en-US" dirty="0"/>
              <a:t>, the triangle is a right triangle. </a:t>
            </a:r>
          </a:p>
          <a:p>
            <a:r>
              <a:rPr lang="en-US" dirty="0"/>
              <a:t>The longest side, </a:t>
            </a:r>
            <a:r>
              <a:rPr lang="en-US" dirty="0">
                <a:latin typeface="+mn-lt"/>
              </a:rPr>
              <a:t>17</a:t>
            </a:r>
            <a:r>
              <a:rPr lang="en-US" dirty="0"/>
              <a:t>, is the hypotenuse. </a:t>
            </a:r>
            <a:endParaRPr lang="en-US" dirty="0">
              <a:latin typeface="+mn-lt"/>
            </a:endParaRPr>
          </a:p>
        </p:txBody>
      </p:sp>
      <p:grpSp>
        <p:nvGrpSpPr>
          <p:cNvPr id="4" name="Group 3">
            <a:extLst>
              <a:ext uri="{FF2B5EF4-FFF2-40B4-BE49-F238E27FC236}">
                <a16:creationId xmlns:a16="http://schemas.microsoft.com/office/drawing/2014/main" id="{BD6E2B7A-DAB1-46AE-B868-BCE7351950FC}"/>
              </a:ext>
            </a:extLst>
          </p:cNvPr>
          <p:cNvGrpSpPr/>
          <p:nvPr/>
        </p:nvGrpSpPr>
        <p:grpSpPr>
          <a:xfrm>
            <a:off x="6389403" y="2073037"/>
            <a:ext cx="2585462" cy="1598469"/>
            <a:chOff x="1914939" y="2633868"/>
            <a:chExt cx="4555434" cy="2816409"/>
          </a:xfrm>
        </p:grpSpPr>
        <p:sp>
          <p:nvSpPr>
            <p:cNvPr id="5" name="Right Triangle 4">
              <a:extLst>
                <a:ext uri="{FF2B5EF4-FFF2-40B4-BE49-F238E27FC236}">
                  <a16:creationId xmlns:a16="http://schemas.microsoft.com/office/drawing/2014/main" id="{83C34C86-69C7-4378-8308-608F9B564628}"/>
                </a:ext>
              </a:extLst>
            </p:cNvPr>
            <p:cNvSpPr/>
            <p:nvPr/>
          </p:nvSpPr>
          <p:spPr bwMode="auto">
            <a:xfrm flipH="1">
              <a:off x="1914939" y="2633868"/>
              <a:ext cx="3876261" cy="1938131"/>
            </a:xfrm>
            <a:prstGeom prst="rtTriangle">
              <a:avLst/>
            </a:prstGeom>
            <a:noFill/>
            <a:ln w="38100" cap="flat" cmpd="sng" algn="ctr">
              <a:solidFill>
                <a:srgbClr val="0B3081"/>
              </a:solidFill>
              <a:prstDash val="solid"/>
              <a:round/>
              <a:headEnd type="none" w="med" len="med"/>
              <a:tailEnd type="none" w="med" len="med"/>
            </a:ln>
            <a:effectLst/>
            <a:extLst/>
          </p:spPr>
          <p:txBody>
            <a:bodyPr vert="horz" wrap="square" lIns="92075" tIns="46038" rIns="92075" bIns="46038"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a:ln>
                  <a:noFill/>
                </a:ln>
                <a:solidFill>
                  <a:schemeClr val="tx2"/>
                </a:solidFill>
                <a:effectLst/>
                <a:latin typeface="Times New Roman" pitchFamily="18" charset="0"/>
              </a:endParaRPr>
            </a:p>
          </p:txBody>
        </p:sp>
        <p:sp>
          <p:nvSpPr>
            <p:cNvPr id="6" name="TextBox 5">
              <a:extLst>
                <a:ext uri="{FF2B5EF4-FFF2-40B4-BE49-F238E27FC236}">
                  <a16:creationId xmlns:a16="http://schemas.microsoft.com/office/drawing/2014/main" id="{9D1862DD-EFBA-4FA3-86C3-A6E3425F72B8}"/>
                </a:ext>
              </a:extLst>
            </p:cNvPr>
            <p:cNvSpPr txBox="1"/>
            <p:nvPr/>
          </p:nvSpPr>
          <p:spPr>
            <a:xfrm>
              <a:off x="5933660" y="3429000"/>
              <a:ext cx="536713" cy="523220"/>
            </a:xfrm>
            <a:prstGeom prst="rect">
              <a:avLst/>
            </a:prstGeom>
            <a:noFill/>
          </p:spPr>
          <p:txBody>
            <a:bodyPr wrap="square" rtlCol="0">
              <a:spAutoFit/>
            </a:bodyPr>
            <a:lstStyle/>
            <a:p>
              <a:r>
                <a:rPr lang="en-US" dirty="0"/>
                <a:t>8</a:t>
              </a:r>
            </a:p>
          </p:txBody>
        </p:sp>
        <p:sp>
          <p:nvSpPr>
            <p:cNvPr id="7" name="TextBox 6">
              <a:extLst>
                <a:ext uri="{FF2B5EF4-FFF2-40B4-BE49-F238E27FC236}">
                  <a16:creationId xmlns:a16="http://schemas.microsoft.com/office/drawing/2014/main" id="{B8ED8873-8535-4D1C-A3F9-716F6CB85F1C}"/>
                </a:ext>
              </a:extLst>
            </p:cNvPr>
            <p:cNvSpPr txBox="1"/>
            <p:nvPr/>
          </p:nvSpPr>
          <p:spPr>
            <a:xfrm>
              <a:off x="3552328" y="4528394"/>
              <a:ext cx="1218263" cy="921883"/>
            </a:xfrm>
            <a:prstGeom prst="rect">
              <a:avLst/>
            </a:prstGeom>
            <a:noFill/>
          </p:spPr>
          <p:txBody>
            <a:bodyPr wrap="square" rtlCol="0">
              <a:spAutoFit/>
            </a:bodyPr>
            <a:lstStyle/>
            <a:p>
              <a:r>
                <a:rPr lang="en-US" dirty="0"/>
                <a:t>15</a:t>
              </a:r>
            </a:p>
          </p:txBody>
        </p:sp>
        <p:sp>
          <p:nvSpPr>
            <p:cNvPr id="8" name="TextBox 7">
              <a:extLst>
                <a:ext uri="{FF2B5EF4-FFF2-40B4-BE49-F238E27FC236}">
                  <a16:creationId xmlns:a16="http://schemas.microsoft.com/office/drawing/2014/main" id="{0D862A58-91F6-4242-B67A-255FBED626AC}"/>
                </a:ext>
              </a:extLst>
            </p:cNvPr>
            <p:cNvSpPr txBox="1"/>
            <p:nvPr/>
          </p:nvSpPr>
          <p:spPr>
            <a:xfrm>
              <a:off x="3157357" y="2681049"/>
              <a:ext cx="1391425" cy="921883"/>
            </a:xfrm>
            <a:prstGeom prst="rect">
              <a:avLst/>
            </a:prstGeom>
            <a:noFill/>
          </p:spPr>
          <p:txBody>
            <a:bodyPr wrap="square" rtlCol="0">
              <a:spAutoFit/>
            </a:bodyPr>
            <a:lstStyle/>
            <a:p>
              <a:r>
                <a:rPr lang="en-US" dirty="0"/>
                <a:t>17</a:t>
              </a:r>
            </a:p>
          </p:txBody>
        </p:sp>
        <p:sp>
          <p:nvSpPr>
            <p:cNvPr id="9" name="Rectangle 8">
              <a:extLst>
                <a:ext uri="{FF2B5EF4-FFF2-40B4-BE49-F238E27FC236}">
                  <a16:creationId xmlns:a16="http://schemas.microsoft.com/office/drawing/2014/main" id="{77E4E478-E076-4A18-AC63-04DCBA124562}"/>
                </a:ext>
              </a:extLst>
            </p:cNvPr>
            <p:cNvSpPr/>
            <p:nvPr/>
          </p:nvSpPr>
          <p:spPr bwMode="auto">
            <a:xfrm>
              <a:off x="5585791" y="4366590"/>
              <a:ext cx="205409" cy="205409"/>
            </a:xfrm>
            <a:prstGeom prst="rect">
              <a:avLst/>
            </a:prstGeom>
            <a:noFill/>
            <a:ln w="19050" cap="flat" cmpd="sng" algn="ctr">
              <a:solidFill>
                <a:srgbClr val="000000"/>
              </a:solidFill>
              <a:prstDash val="solid"/>
              <a:round/>
              <a:headEnd type="none" w="med" len="med"/>
              <a:tailEnd type="none" w="med" len="med"/>
            </a:ln>
            <a:effectLst/>
            <a:extLst/>
          </p:spPr>
          <p:txBody>
            <a:bodyPr vert="horz" wrap="square" lIns="92075" tIns="46038" rIns="92075" bIns="46038"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a:ln>
                  <a:noFill/>
                </a:ln>
                <a:solidFill>
                  <a:schemeClr val="tx2"/>
                </a:solidFill>
                <a:effectLst/>
                <a:latin typeface="Times New Roman" pitchFamily="18" charset="0"/>
              </a:endParaRPr>
            </a:p>
          </p:txBody>
        </p:sp>
      </p:grpSp>
    </p:spTree>
    <p:extLst>
      <p:ext uri="{BB962C8B-B14F-4D97-AF65-F5344CB8AC3E}">
        <p14:creationId xmlns:p14="http://schemas.microsoft.com/office/powerpoint/2010/main" val="3553880106"/>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4F7215-3CA0-4FF5-B588-AB386B7EBD7D}"/>
              </a:ext>
            </a:extLst>
          </p:cNvPr>
          <p:cNvSpPr>
            <a:spLocks noGrp="1"/>
          </p:cNvSpPr>
          <p:nvPr>
            <p:ph type="title"/>
          </p:nvPr>
        </p:nvSpPr>
        <p:spPr/>
        <p:txBody>
          <a:bodyPr/>
          <a:lstStyle/>
          <a:p>
            <a:r>
              <a:rPr lang="en-US" b="1" dirty="0"/>
              <a:t>Example 3: </a:t>
            </a:r>
            <a:r>
              <a:rPr lang="en-US" dirty="0"/>
              <a:t>Applying the Pythagorean Theorem </a:t>
            </a:r>
            <a:r>
              <a:rPr lang="en-US" sz="1800" dirty="0"/>
              <a:t>(1 of 2)</a:t>
            </a:r>
          </a:p>
        </p:txBody>
      </p:sp>
      <p:sp>
        <p:nvSpPr>
          <p:cNvPr id="3" name="Content Placeholder 2">
            <a:extLst>
              <a:ext uri="{FF2B5EF4-FFF2-40B4-BE49-F238E27FC236}">
                <a16:creationId xmlns:a16="http://schemas.microsoft.com/office/drawing/2014/main" id="{F8D9712A-8200-4485-962D-3BF0E1DC5416}"/>
              </a:ext>
            </a:extLst>
          </p:cNvPr>
          <p:cNvSpPr>
            <a:spLocks noGrp="1"/>
          </p:cNvSpPr>
          <p:nvPr>
            <p:ph idx="1"/>
          </p:nvPr>
        </p:nvSpPr>
        <p:spPr/>
        <p:txBody>
          <a:bodyPr/>
          <a:lstStyle/>
          <a:p>
            <a:r>
              <a:rPr lang="en-US" dirty="0"/>
              <a:t>A person who is </a:t>
            </a:r>
            <a:r>
              <a:rPr lang="en-US" dirty="0">
                <a:latin typeface="+mn-lt"/>
              </a:rPr>
              <a:t>6</a:t>
            </a:r>
            <a:r>
              <a:rPr lang="en-US" dirty="0"/>
              <a:t> feet tall is standing on the beach in Fort Lauderdale, Florida, and looks out onto the Atlantic Ocean. Suddenly, a ship appears on the horizon. How far is the ship from shore?</a:t>
            </a:r>
          </a:p>
          <a:p>
            <a:r>
              <a:rPr lang="en-US" dirty="0"/>
              <a:t>Use the facts that the radius of Earth is </a:t>
            </a:r>
            <a:r>
              <a:rPr lang="en-US" dirty="0">
                <a:latin typeface="+mn-lt"/>
              </a:rPr>
              <a:t>3960</a:t>
            </a:r>
            <a:r>
              <a:rPr lang="en-US" dirty="0"/>
              <a:t> miles and </a:t>
            </a:r>
            <a:r>
              <a:rPr lang="en-US" dirty="0">
                <a:latin typeface="+mn-lt"/>
              </a:rPr>
              <a:t>1</a:t>
            </a:r>
            <a:r>
              <a:rPr lang="en-US" dirty="0"/>
              <a:t> mile </a:t>
            </a:r>
            <a:r>
              <a:rPr lang="en-US" dirty="0">
                <a:latin typeface="+mn-lt"/>
              </a:rPr>
              <a:t>= 5280 </a:t>
            </a:r>
            <a:r>
              <a:rPr lang="en-US" dirty="0"/>
              <a:t>feet.</a:t>
            </a:r>
          </a:p>
        </p:txBody>
      </p:sp>
      <p:pic>
        <p:nvPicPr>
          <p:cNvPr id="6" name="Picture 5">
            <a:extLst>
              <a:ext uri="{FF2B5EF4-FFF2-40B4-BE49-F238E27FC236}">
                <a16:creationId xmlns:a16="http://schemas.microsoft.com/office/drawing/2014/main" id="{C5D635EC-7A15-49EE-BC68-70E05A5A113F}"/>
              </a:ext>
            </a:extLst>
          </p:cNvPr>
          <p:cNvPicPr>
            <a:picLocks noChangeAspect="1"/>
          </p:cNvPicPr>
          <p:nvPr/>
        </p:nvPicPr>
        <p:blipFill>
          <a:blip r:embed="rId2"/>
          <a:stretch>
            <a:fillRect/>
          </a:stretch>
        </p:blipFill>
        <p:spPr>
          <a:xfrm>
            <a:off x="5815179" y="4014651"/>
            <a:ext cx="2871622" cy="2197019"/>
          </a:xfrm>
          <a:prstGeom prst="rect">
            <a:avLst/>
          </a:prstGeom>
        </p:spPr>
      </p:pic>
    </p:spTree>
    <p:extLst>
      <p:ext uri="{BB962C8B-B14F-4D97-AF65-F5344CB8AC3E}">
        <p14:creationId xmlns:p14="http://schemas.microsoft.com/office/powerpoint/2010/main" val="1226386516"/>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4F7215-3CA0-4FF5-B588-AB386B7EBD7D}"/>
              </a:ext>
            </a:extLst>
          </p:cNvPr>
          <p:cNvSpPr>
            <a:spLocks noGrp="1"/>
          </p:cNvSpPr>
          <p:nvPr>
            <p:ph type="title"/>
          </p:nvPr>
        </p:nvSpPr>
        <p:spPr/>
        <p:txBody>
          <a:bodyPr/>
          <a:lstStyle/>
          <a:p>
            <a:r>
              <a:rPr lang="en-US" b="1" dirty="0"/>
              <a:t>Example 3: </a:t>
            </a:r>
            <a:r>
              <a:rPr lang="en-US" dirty="0"/>
              <a:t>Applying the Pythagorean Theorem </a:t>
            </a:r>
            <a:r>
              <a:rPr lang="en-US" sz="1800" dirty="0"/>
              <a:t>(2 of 2)</a:t>
            </a:r>
          </a:p>
        </p:txBody>
      </p:sp>
      <p:sp>
        <p:nvSpPr>
          <p:cNvPr id="3" name="Content Placeholder 2">
            <a:extLst>
              <a:ext uri="{FF2B5EF4-FFF2-40B4-BE49-F238E27FC236}">
                <a16:creationId xmlns:a16="http://schemas.microsoft.com/office/drawing/2014/main" id="{F8D9712A-8200-4485-962D-3BF0E1DC5416}"/>
              </a:ext>
            </a:extLst>
          </p:cNvPr>
          <p:cNvSpPr>
            <a:spLocks noGrp="1"/>
          </p:cNvSpPr>
          <p:nvPr>
            <p:ph idx="1"/>
          </p:nvPr>
        </p:nvSpPr>
        <p:spPr/>
        <p:txBody>
          <a:bodyPr/>
          <a:lstStyle/>
          <a:p>
            <a:r>
              <a:rPr lang="en-US" dirty="0"/>
              <a:t>Apply the Pythagorean Theorem to the right triangle.</a:t>
            </a:r>
          </a:p>
          <a:p>
            <a:endParaRPr lang="en-US" dirty="0"/>
          </a:p>
          <a:p>
            <a:endParaRPr lang="en-US" dirty="0"/>
          </a:p>
          <a:p>
            <a:endParaRPr lang="en-US" dirty="0"/>
          </a:p>
          <a:p>
            <a:endParaRPr lang="en-US" dirty="0"/>
          </a:p>
          <a:p>
            <a:endParaRPr lang="en-US" dirty="0"/>
          </a:p>
          <a:p>
            <a:endParaRPr lang="en-US" dirty="0"/>
          </a:p>
          <a:p>
            <a:r>
              <a:rPr lang="en-US" dirty="0"/>
              <a:t>The ship is approximately </a:t>
            </a:r>
            <a:r>
              <a:rPr lang="en-US" dirty="0">
                <a:latin typeface="+mn-lt"/>
              </a:rPr>
              <a:t>3</a:t>
            </a:r>
            <a:r>
              <a:rPr lang="en-US" dirty="0"/>
              <a:t> miles </a:t>
            </a:r>
            <a:br>
              <a:rPr lang="en-US" dirty="0"/>
            </a:br>
            <a:r>
              <a:rPr lang="en-US" dirty="0"/>
              <a:t>from the shore.</a:t>
            </a:r>
          </a:p>
          <a:p>
            <a:endParaRPr lang="en-US" dirty="0"/>
          </a:p>
        </p:txBody>
      </p:sp>
      <p:graphicFrame>
        <p:nvGraphicFramePr>
          <p:cNvPr id="5" name="Object 4">
            <a:extLst>
              <a:ext uri="{FF2B5EF4-FFF2-40B4-BE49-F238E27FC236}">
                <a16:creationId xmlns:a16="http://schemas.microsoft.com/office/drawing/2014/main" id="{1F58576B-C964-45E3-8D36-ED82584B64D7}"/>
              </a:ext>
            </a:extLst>
          </p:cNvPr>
          <p:cNvGraphicFramePr>
            <a:graphicFrameLocks noChangeAspect="1"/>
          </p:cNvGraphicFramePr>
          <p:nvPr>
            <p:extLst>
              <p:ext uri="{D42A27DB-BD31-4B8C-83A1-F6EECF244321}">
                <p14:modId xmlns:p14="http://schemas.microsoft.com/office/powerpoint/2010/main" val="1740421579"/>
              </p:ext>
            </p:extLst>
          </p:nvPr>
        </p:nvGraphicFramePr>
        <p:xfrm>
          <a:off x="711200" y="2446965"/>
          <a:ext cx="3860800" cy="774700"/>
        </p:xfrm>
        <a:graphic>
          <a:graphicData uri="http://schemas.openxmlformats.org/presentationml/2006/ole">
            <mc:AlternateContent xmlns:mc="http://schemas.openxmlformats.org/markup-compatibility/2006">
              <mc:Choice xmlns:v="urn:schemas-microsoft-com:vml" Requires="v">
                <p:oleObj spid="_x0000_s245832" name="Equation" r:id="rId3" imgW="3860640" imgH="774360" progId="Equation.DSMT4">
                  <p:embed/>
                </p:oleObj>
              </mc:Choice>
              <mc:Fallback>
                <p:oleObj name="Equation" r:id="rId3" imgW="3860640" imgH="774360" progId="Equation.DSMT4">
                  <p:embed/>
                  <p:pic>
                    <p:nvPicPr>
                      <p:cNvPr id="0" name=""/>
                      <p:cNvPicPr/>
                      <p:nvPr/>
                    </p:nvPicPr>
                    <p:blipFill>
                      <a:blip r:embed="rId4"/>
                      <a:stretch>
                        <a:fillRect/>
                      </a:stretch>
                    </p:blipFill>
                    <p:spPr>
                      <a:xfrm>
                        <a:off x="711200" y="2446965"/>
                        <a:ext cx="3860800" cy="774700"/>
                      </a:xfrm>
                      <a:prstGeom prst="rect">
                        <a:avLst/>
                      </a:prstGeom>
                    </p:spPr>
                  </p:pic>
                </p:oleObj>
              </mc:Fallback>
            </mc:AlternateContent>
          </a:graphicData>
        </a:graphic>
      </p:graphicFrame>
      <p:graphicFrame>
        <p:nvGraphicFramePr>
          <p:cNvPr id="6" name="Object 5">
            <a:extLst>
              <a:ext uri="{FF2B5EF4-FFF2-40B4-BE49-F238E27FC236}">
                <a16:creationId xmlns:a16="http://schemas.microsoft.com/office/drawing/2014/main" id="{ED0A88E3-17EE-4671-8CD0-639433F31CCE}"/>
              </a:ext>
            </a:extLst>
          </p:cNvPr>
          <p:cNvGraphicFramePr>
            <a:graphicFrameLocks noChangeAspect="1"/>
          </p:cNvGraphicFramePr>
          <p:nvPr>
            <p:extLst>
              <p:ext uri="{D42A27DB-BD31-4B8C-83A1-F6EECF244321}">
                <p14:modId xmlns:p14="http://schemas.microsoft.com/office/powerpoint/2010/main" val="919845961"/>
              </p:ext>
            </p:extLst>
          </p:nvPr>
        </p:nvGraphicFramePr>
        <p:xfrm>
          <a:off x="4781109" y="2679848"/>
          <a:ext cx="2590800" cy="330200"/>
        </p:xfrm>
        <a:graphic>
          <a:graphicData uri="http://schemas.openxmlformats.org/presentationml/2006/ole">
            <mc:AlternateContent xmlns:mc="http://schemas.openxmlformats.org/markup-compatibility/2006">
              <mc:Choice xmlns:v="urn:schemas-microsoft-com:vml" Requires="v">
                <p:oleObj spid="_x0000_s245833" name="Equation" r:id="rId5" imgW="2590560" imgH="330120" progId="Equation.DSMT4">
                  <p:embed/>
                </p:oleObj>
              </mc:Choice>
              <mc:Fallback>
                <p:oleObj name="Equation" r:id="rId5" imgW="2590560" imgH="330120" progId="Equation.DSMT4">
                  <p:embed/>
                  <p:pic>
                    <p:nvPicPr>
                      <p:cNvPr id="5" name="Object 4">
                        <a:extLst>
                          <a:ext uri="{FF2B5EF4-FFF2-40B4-BE49-F238E27FC236}">
                            <a16:creationId xmlns:a16="http://schemas.microsoft.com/office/drawing/2014/main" id="{1F58576B-C964-45E3-8D36-ED82584B64D7}"/>
                          </a:ext>
                        </a:extLst>
                      </p:cNvPr>
                      <p:cNvPicPr/>
                      <p:nvPr/>
                    </p:nvPicPr>
                    <p:blipFill>
                      <a:blip r:embed="rId6"/>
                      <a:stretch>
                        <a:fillRect/>
                      </a:stretch>
                    </p:blipFill>
                    <p:spPr>
                      <a:xfrm>
                        <a:off x="4781109" y="2679848"/>
                        <a:ext cx="2590800" cy="330200"/>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184A882A-F06B-4CD2-9FCC-DC55D493B0C0}"/>
              </a:ext>
            </a:extLst>
          </p:cNvPr>
          <p:cNvGraphicFramePr>
            <a:graphicFrameLocks noChangeAspect="1"/>
          </p:cNvGraphicFramePr>
          <p:nvPr>
            <p:extLst>
              <p:ext uri="{D42A27DB-BD31-4B8C-83A1-F6EECF244321}">
                <p14:modId xmlns:p14="http://schemas.microsoft.com/office/powerpoint/2010/main" val="94668392"/>
              </p:ext>
            </p:extLst>
          </p:nvPr>
        </p:nvGraphicFramePr>
        <p:xfrm>
          <a:off x="711200" y="3681984"/>
          <a:ext cx="4660900" cy="457200"/>
        </p:xfrm>
        <a:graphic>
          <a:graphicData uri="http://schemas.openxmlformats.org/presentationml/2006/ole">
            <mc:AlternateContent xmlns:mc="http://schemas.openxmlformats.org/markup-compatibility/2006">
              <mc:Choice xmlns:v="urn:schemas-microsoft-com:vml" Requires="v">
                <p:oleObj spid="_x0000_s245834" name="Equation" r:id="rId7" imgW="4660560" imgH="457200" progId="Equation.DSMT4">
                  <p:embed/>
                </p:oleObj>
              </mc:Choice>
              <mc:Fallback>
                <p:oleObj name="Equation" r:id="rId7" imgW="4660560" imgH="457200" progId="Equation.DSMT4">
                  <p:embed/>
                  <p:pic>
                    <p:nvPicPr>
                      <p:cNvPr id="6" name="Object 5">
                        <a:extLst>
                          <a:ext uri="{FF2B5EF4-FFF2-40B4-BE49-F238E27FC236}">
                            <a16:creationId xmlns:a16="http://schemas.microsoft.com/office/drawing/2014/main" id="{ED0A88E3-17EE-4671-8CD0-639433F31CCE}"/>
                          </a:ext>
                        </a:extLst>
                      </p:cNvPr>
                      <p:cNvPicPr/>
                      <p:nvPr/>
                    </p:nvPicPr>
                    <p:blipFill>
                      <a:blip r:embed="rId8"/>
                      <a:stretch>
                        <a:fillRect/>
                      </a:stretch>
                    </p:blipFill>
                    <p:spPr>
                      <a:xfrm>
                        <a:off x="711200" y="3681984"/>
                        <a:ext cx="4660900" cy="457200"/>
                      </a:xfrm>
                      <a:prstGeom prst="rect">
                        <a:avLst/>
                      </a:prstGeom>
                    </p:spPr>
                  </p:pic>
                </p:oleObj>
              </mc:Fallback>
            </mc:AlternateContent>
          </a:graphicData>
        </a:graphic>
      </p:graphicFrame>
      <p:graphicFrame>
        <p:nvGraphicFramePr>
          <p:cNvPr id="8" name="Object 7">
            <a:extLst>
              <a:ext uri="{FF2B5EF4-FFF2-40B4-BE49-F238E27FC236}">
                <a16:creationId xmlns:a16="http://schemas.microsoft.com/office/drawing/2014/main" id="{E1D5EA2E-D828-4259-8CDB-8FAEC7147F0E}"/>
              </a:ext>
            </a:extLst>
          </p:cNvPr>
          <p:cNvGraphicFramePr>
            <a:graphicFrameLocks noChangeAspect="1"/>
          </p:cNvGraphicFramePr>
          <p:nvPr>
            <p:extLst>
              <p:ext uri="{D42A27DB-BD31-4B8C-83A1-F6EECF244321}">
                <p14:modId xmlns:p14="http://schemas.microsoft.com/office/powerpoint/2010/main" val="3958776365"/>
              </p:ext>
            </p:extLst>
          </p:nvPr>
        </p:nvGraphicFramePr>
        <p:xfrm>
          <a:off x="711200" y="4232941"/>
          <a:ext cx="2451100" cy="444500"/>
        </p:xfrm>
        <a:graphic>
          <a:graphicData uri="http://schemas.openxmlformats.org/presentationml/2006/ole">
            <mc:AlternateContent xmlns:mc="http://schemas.openxmlformats.org/markup-compatibility/2006">
              <mc:Choice xmlns:v="urn:schemas-microsoft-com:vml" Requires="v">
                <p:oleObj spid="_x0000_s245835" name="Equation" r:id="rId9" imgW="2450880" imgH="444240" progId="Equation.DSMT4">
                  <p:embed/>
                </p:oleObj>
              </mc:Choice>
              <mc:Fallback>
                <p:oleObj name="Equation" r:id="rId9" imgW="2450880" imgH="444240" progId="Equation.DSMT4">
                  <p:embed/>
                  <p:pic>
                    <p:nvPicPr>
                      <p:cNvPr id="7" name="Object 6">
                        <a:extLst>
                          <a:ext uri="{FF2B5EF4-FFF2-40B4-BE49-F238E27FC236}">
                            <a16:creationId xmlns:a16="http://schemas.microsoft.com/office/drawing/2014/main" id="{184A882A-F06B-4CD2-9FCC-DC55D493B0C0}"/>
                          </a:ext>
                        </a:extLst>
                      </p:cNvPr>
                      <p:cNvPicPr/>
                      <p:nvPr/>
                    </p:nvPicPr>
                    <p:blipFill>
                      <a:blip r:embed="rId10"/>
                      <a:stretch>
                        <a:fillRect/>
                      </a:stretch>
                    </p:blipFill>
                    <p:spPr>
                      <a:xfrm>
                        <a:off x="711200" y="4232941"/>
                        <a:ext cx="2451100" cy="444500"/>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4A93504B-DFCC-4EBB-BBB3-BD021CAC07DB}"/>
              </a:ext>
            </a:extLst>
          </p:cNvPr>
          <p:cNvGraphicFramePr>
            <a:graphicFrameLocks noChangeAspect="1"/>
          </p:cNvGraphicFramePr>
          <p:nvPr>
            <p:extLst>
              <p:ext uri="{D42A27DB-BD31-4B8C-83A1-F6EECF244321}">
                <p14:modId xmlns:p14="http://schemas.microsoft.com/office/powerpoint/2010/main" val="3805495807"/>
              </p:ext>
            </p:extLst>
          </p:nvPr>
        </p:nvGraphicFramePr>
        <p:xfrm>
          <a:off x="711200" y="4872399"/>
          <a:ext cx="1727200" cy="330200"/>
        </p:xfrm>
        <a:graphic>
          <a:graphicData uri="http://schemas.openxmlformats.org/presentationml/2006/ole">
            <mc:AlternateContent xmlns:mc="http://schemas.openxmlformats.org/markup-compatibility/2006">
              <mc:Choice xmlns:v="urn:schemas-microsoft-com:vml" Requires="v">
                <p:oleObj spid="_x0000_s245836" name="Equation" r:id="rId11" imgW="1726920" imgH="330120" progId="Equation.DSMT4">
                  <p:embed/>
                </p:oleObj>
              </mc:Choice>
              <mc:Fallback>
                <p:oleObj name="Equation" r:id="rId11" imgW="1726920" imgH="330120" progId="Equation.DSMT4">
                  <p:embed/>
                  <p:pic>
                    <p:nvPicPr>
                      <p:cNvPr id="8" name="Object 7">
                        <a:extLst>
                          <a:ext uri="{FF2B5EF4-FFF2-40B4-BE49-F238E27FC236}">
                            <a16:creationId xmlns:a16="http://schemas.microsoft.com/office/drawing/2014/main" id="{E1D5EA2E-D828-4259-8CDB-8FAEC7147F0E}"/>
                          </a:ext>
                        </a:extLst>
                      </p:cNvPr>
                      <p:cNvPicPr/>
                      <p:nvPr/>
                    </p:nvPicPr>
                    <p:blipFill>
                      <a:blip r:embed="rId12"/>
                      <a:stretch>
                        <a:fillRect/>
                      </a:stretch>
                    </p:blipFill>
                    <p:spPr>
                      <a:xfrm>
                        <a:off x="711200" y="4872399"/>
                        <a:ext cx="1727200" cy="330200"/>
                      </a:xfrm>
                      <a:prstGeom prst="rect">
                        <a:avLst/>
                      </a:prstGeom>
                    </p:spPr>
                  </p:pic>
                </p:oleObj>
              </mc:Fallback>
            </mc:AlternateContent>
          </a:graphicData>
        </a:graphic>
      </p:graphicFrame>
      <p:pic>
        <p:nvPicPr>
          <p:cNvPr id="10" name="Picture 9">
            <a:extLst>
              <a:ext uri="{FF2B5EF4-FFF2-40B4-BE49-F238E27FC236}">
                <a16:creationId xmlns:a16="http://schemas.microsoft.com/office/drawing/2014/main" id="{C6997C2C-4B84-438A-AADA-0CCCBA867BBF}"/>
              </a:ext>
            </a:extLst>
          </p:cNvPr>
          <p:cNvPicPr>
            <a:picLocks noChangeAspect="1"/>
          </p:cNvPicPr>
          <p:nvPr/>
        </p:nvPicPr>
        <p:blipFill>
          <a:blip r:embed="rId13"/>
          <a:stretch>
            <a:fillRect/>
          </a:stretch>
        </p:blipFill>
        <p:spPr>
          <a:xfrm>
            <a:off x="5815179" y="4014651"/>
            <a:ext cx="2871622" cy="2197019"/>
          </a:xfrm>
          <a:prstGeom prst="rect">
            <a:avLst/>
          </a:prstGeom>
        </p:spPr>
      </p:pic>
    </p:spTree>
    <p:extLst>
      <p:ext uri="{BB962C8B-B14F-4D97-AF65-F5344CB8AC3E}">
        <p14:creationId xmlns:p14="http://schemas.microsoft.com/office/powerpoint/2010/main" val="2412024341"/>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2075" tIns="46038" rIns="92075" bIns="46038"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2800" b="0" i="0" u="none" strike="noStrike" cap="none" normalizeH="0" baseline="0" smtClean="0">
            <a:ln>
              <a:noFill/>
            </a:ln>
            <a:solidFill>
              <a:schemeClr val="tx2"/>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2075" tIns="46038" rIns="92075" bIns="46038"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2800" b="0" i="0" u="none" strike="noStrike" cap="none" normalizeH="0" baseline="0" smtClean="0">
            <a:ln>
              <a:noFill/>
            </a:ln>
            <a:solidFill>
              <a:schemeClr val="tx2"/>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Shimmer</Template>
  <TotalTime>14321</TotalTime>
  <Words>886</Words>
  <Application>Microsoft Office PowerPoint</Application>
  <PresentationFormat>On-screen Show (4:3)</PresentationFormat>
  <Paragraphs>154</Paragraphs>
  <Slides>24</Slides>
  <Notes>2</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2</vt:i4>
      </vt:variant>
      <vt:variant>
        <vt:lpstr>Slide Titles</vt:lpstr>
      </vt:variant>
      <vt:variant>
        <vt:i4>24</vt:i4>
      </vt:variant>
    </vt:vector>
  </HeadingPairs>
  <TitlesOfParts>
    <vt:vector size="29" baseType="lpstr">
      <vt:lpstr>Arial</vt:lpstr>
      <vt:lpstr>Times New Roman</vt:lpstr>
      <vt:lpstr>Default Design</vt:lpstr>
      <vt:lpstr>Equation</vt:lpstr>
      <vt:lpstr>MathType 6.0 Equation</vt:lpstr>
      <vt:lpstr>PowerPoint Presentation</vt:lpstr>
      <vt:lpstr>PowerPoint Presentation</vt:lpstr>
      <vt:lpstr>Objectives</vt:lpstr>
      <vt:lpstr>Pythagorean Theorem</vt:lpstr>
      <vt:lpstr>Example 1: Finding the Hypotenuse of a Right Triangle</vt:lpstr>
      <vt:lpstr>Converse of the Pythagorean Theorem</vt:lpstr>
      <vt:lpstr>Example 2: Verifying That a Triangle Is a Right Triangle (1 of 2)</vt:lpstr>
      <vt:lpstr>Example 3: Applying the Pythagorean Theorem (1 of 2)</vt:lpstr>
      <vt:lpstr>Example 3: Applying the Pythagorean Theorem (2 of 2)</vt:lpstr>
      <vt:lpstr>Geometry Formulas (1 of 3)</vt:lpstr>
      <vt:lpstr>Geometry Formulas (2 of 3)</vt:lpstr>
      <vt:lpstr>Geometry Formulas (3 of 3)</vt:lpstr>
      <vt:lpstr>Example 4: Using Geometry Formulas (1 of 2)</vt:lpstr>
      <vt:lpstr>Example 4: Using Geometry Formulas (2 of 2)</vt:lpstr>
      <vt:lpstr>Congruent Triangles</vt:lpstr>
      <vt:lpstr>Determining Congruent Triangles (1 of 3)</vt:lpstr>
      <vt:lpstr>Determining Congruent Triangles (2 of 3)</vt:lpstr>
      <vt:lpstr>Determining Congruent Triangles (3 of 3)</vt:lpstr>
      <vt:lpstr>Similar Triangles</vt:lpstr>
      <vt:lpstr>Determining Similar Triangles (1 of 3)</vt:lpstr>
      <vt:lpstr>Determining Similar Triangles (2 of 3)</vt:lpstr>
      <vt:lpstr>Determining Similar Triangles (3 of 3)</vt:lpstr>
      <vt:lpstr>Example 5: Using Similar Triangles (1 of 2)</vt:lpstr>
      <vt:lpstr>Example 5: Using Similar Triangles (2 of 2)</vt:lpstr>
    </vt:vector>
  </TitlesOfParts>
  <Company>Copyright © 2020, 2016, 2012 Pearson Education,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Algebra and Trigonometry</dc:title>
  <dc:creator>Sullivan</dc:creator>
  <cp:lastModifiedBy>Denise Heban</cp:lastModifiedBy>
  <cp:revision>1129</cp:revision>
  <dcterms:created xsi:type="dcterms:W3CDTF">2001-10-26T14:49:56Z</dcterms:created>
  <dcterms:modified xsi:type="dcterms:W3CDTF">2019-03-15T09:23:54Z</dcterms:modified>
</cp:coreProperties>
</file>