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349" r:id="rId2"/>
    <p:sldId id="437" r:id="rId3"/>
    <p:sldId id="414" r:id="rId4"/>
    <p:sldId id="885" r:id="rId5"/>
    <p:sldId id="1057" r:id="rId6"/>
    <p:sldId id="1058" r:id="rId7"/>
    <p:sldId id="948" r:id="rId8"/>
    <p:sldId id="1007" r:id="rId9"/>
    <p:sldId id="1008" r:id="rId10"/>
    <p:sldId id="1059" r:id="rId11"/>
    <p:sldId id="1012" r:id="rId12"/>
    <p:sldId id="1014" r:id="rId13"/>
    <p:sldId id="1016" r:id="rId14"/>
    <p:sldId id="1017" r:id="rId15"/>
    <p:sldId id="1018" r:id="rId16"/>
    <p:sldId id="1060" r:id="rId17"/>
    <p:sldId id="1061" r:id="rId18"/>
    <p:sldId id="1019" r:id="rId19"/>
    <p:sldId id="1021" r:id="rId20"/>
    <p:sldId id="1022" r:id="rId21"/>
    <p:sldId id="1062" r:id="rId22"/>
    <p:sldId id="1063" r:id="rId23"/>
    <p:sldId id="1064" r:id="rId24"/>
    <p:sldId id="1065" r:id="rId25"/>
    <p:sldId id="1066" r:id="rId26"/>
    <p:sldId id="1067" r:id="rId27"/>
    <p:sldId id="1068" r:id="rId28"/>
    <p:sldId id="1069" r:id="rId29"/>
    <p:sldId id="1070" r:id="rId30"/>
    <p:sldId id="1072" r:id="rId31"/>
    <p:sldId id="1073" r:id="rId32"/>
    <p:sldId id="1074" r:id="rId33"/>
    <p:sldId id="1075" r:id="rId34"/>
    <p:sldId id="1076" r:id="rId35"/>
    <p:sldId id="1077" r:id="rId36"/>
    <p:sldId id="1078" r:id="rId37"/>
    <p:sldId id="1079" r:id="rId38"/>
    <p:sldId id="1080" r:id="rId39"/>
    <p:sldId id="1081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3" pos="840" userDrawn="1">
          <p15:clr>
            <a:srgbClr val="A4A3A4"/>
          </p15:clr>
        </p15:guide>
        <p15:guide id="5" orient="horz" pos="1152" userDrawn="1">
          <p15:clr>
            <a:srgbClr val="A4A3A4"/>
          </p15:clr>
        </p15:guide>
        <p15:guide id="6" orient="horz" pos="1872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16" pos="1056" userDrawn="1">
          <p15:clr>
            <a:srgbClr val="A4A3A4"/>
          </p15:clr>
        </p15:guide>
        <p15:guide id="17" orient="horz" userDrawn="1">
          <p15:clr>
            <a:srgbClr val="A4A3A4"/>
          </p15:clr>
        </p15:guide>
        <p15:guide id="18" pos="3648" userDrawn="1">
          <p15:clr>
            <a:srgbClr val="A4A3A4"/>
          </p15:clr>
        </p15:guide>
        <p15:guide id="20" orient="horz" pos="14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081"/>
    <a:srgbClr val="000000"/>
    <a:srgbClr val="B40000"/>
    <a:srgbClr val="E9F6F6"/>
    <a:srgbClr val="E6E6E6"/>
    <a:srgbClr val="FFFDE0"/>
    <a:srgbClr val="FFCC99"/>
    <a:srgbClr val="D7E9F2"/>
    <a:srgbClr val="D7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6" autoAdjust="0"/>
    <p:restoredTop sz="89564" autoAdjust="0"/>
  </p:normalViewPr>
  <p:slideViewPr>
    <p:cSldViewPr snapToGrid="0" showGuides="1">
      <p:cViewPr varScale="1">
        <p:scale>
          <a:sx n="98" d="100"/>
          <a:sy n="98" d="100"/>
        </p:scale>
        <p:origin x="912" y="78"/>
      </p:cViewPr>
      <p:guideLst>
        <p:guide orient="horz" pos="528"/>
        <p:guide pos="840"/>
        <p:guide orient="horz" pos="1152"/>
        <p:guide orient="horz" pos="1872"/>
        <p:guide orient="horz" pos="96"/>
        <p:guide pos="1056"/>
        <p:guide orient="horz"/>
        <p:guide pos="3648"/>
        <p:guide orient="horz" pos="14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0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4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4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R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Review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</a:t>
            </a:r>
            <a:r>
              <a:rPr lang="en-US" dirty="0"/>
              <a:t> Graphing Inequalities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9588" indent="-509588"/>
            <a:r>
              <a:rPr lang="en-US" dirty="0"/>
              <a:t>b)  On the real number line, graph all numbers </a:t>
            </a:r>
            <a:r>
              <a:rPr lang="en-US" i="1" dirty="0">
                <a:latin typeface="+mn-lt"/>
              </a:rPr>
              <a:t>x</a:t>
            </a:r>
            <a:r>
              <a:rPr lang="en-US" i="1" dirty="0"/>
              <a:t> </a:t>
            </a:r>
            <a:r>
              <a:rPr lang="en-US" dirty="0"/>
              <a:t>for which </a:t>
            </a:r>
            <a:r>
              <a:rPr lang="en-US" i="1" dirty="0">
                <a:latin typeface="+mn-lt"/>
              </a:rPr>
              <a:t>x ≤ </a:t>
            </a:r>
            <a:r>
              <a:rPr lang="en-US" dirty="0">
                <a:latin typeface="+mn-lt"/>
              </a:rPr>
              <a:t>4. </a:t>
            </a:r>
          </a:p>
          <a:p>
            <a:pPr marL="514350" indent="-514350">
              <a:buAutoNum type="alphaLcParenR"/>
            </a:pPr>
            <a:endParaRPr lang="en-US" dirty="0">
              <a:latin typeface="+mn-lt"/>
            </a:endParaRPr>
          </a:p>
          <a:p>
            <a:endParaRPr lang="en-US" dirty="0"/>
          </a:p>
          <a:p>
            <a:r>
              <a:rPr lang="en-US" dirty="0"/>
              <a:t>Notice that we use a right bracket to indicate that the number </a:t>
            </a:r>
            <a:r>
              <a:rPr lang="en-US" dirty="0">
                <a:latin typeface="+mn-lt"/>
              </a:rPr>
              <a:t>4</a:t>
            </a:r>
            <a:r>
              <a:rPr lang="en-US" dirty="0"/>
              <a:t> </a:t>
            </a:r>
            <a:r>
              <a:rPr lang="en-US" i="1" dirty="0"/>
              <a:t>is</a:t>
            </a:r>
            <a:r>
              <a:rPr lang="en-US" dirty="0"/>
              <a:t> part of the graph.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E0CB40-A802-4E9B-8E3C-957BFA98E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559" y="2522086"/>
            <a:ext cx="7304567" cy="6708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3AADF3D-CF58-46C5-98BD-7394904CA1D1}"/>
              </a:ext>
            </a:extLst>
          </p:cNvPr>
          <p:cNvSpPr txBox="1"/>
          <p:nvPr/>
        </p:nvSpPr>
        <p:spPr>
          <a:xfrm>
            <a:off x="6943062" y="2338389"/>
            <a:ext cx="457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B3081"/>
                </a:solidFill>
              </a:rPr>
              <a:t>]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F021395-C8A5-4820-92C6-0EF3A7D46E22}"/>
              </a:ext>
            </a:extLst>
          </p:cNvPr>
          <p:cNvCxnSpPr/>
          <p:nvPr/>
        </p:nvCxnSpPr>
        <p:spPr bwMode="auto">
          <a:xfrm flipH="1">
            <a:off x="988825" y="2743200"/>
            <a:ext cx="6119038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97324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Value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229707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Absolute Value</a:t>
            </a:r>
          </a:p>
          <a:p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absolute value </a:t>
            </a:r>
            <a:r>
              <a:rPr lang="en-US" dirty="0">
                <a:latin typeface="+mj-lt"/>
              </a:rPr>
              <a:t>of a real number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denoted by the symbol </a:t>
            </a:r>
            <a:r>
              <a:rPr lang="en-US" dirty="0">
                <a:latin typeface="+mn-lt"/>
              </a:rPr>
              <a:t>|</a:t>
            </a:r>
            <a:r>
              <a:rPr lang="en-US" i="1" dirty="0">
                <a:latin typeface="+mn-lt"/>
              </a:rPr>
              <a:t>a|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is defined by the rules</a:t>
            </a:r>
          </a:p>
          <a:p>
            <a:pPr algn="ctr">
              <a:spcBef>
                <a:spcPts val="1200"/>
              </a:spcBef>
            </a:pPr>
            <a:r>
              <a:rPr lang="en-US" dirty="0">
                <a:latin typeface="+mn-lt"/>
              </a:rPr>
              <a:t>|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| = </a:t>
            </a:r>
            <a:r>
              <a:rPr lang="en-US" i="1" dirty="0">
                <a:latin typeface="+mn-lt"/>
              </a:rPr>
              <a:t>a    </a:t>
            </a: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≥ 0    </a:t>
            </a:r>
            <a:r>
              <a:rPr lang="en-US" dirty="0">
                <a:latin typeface="+mj-lt"/>
              </a:rPr>
              <a:t>and    </a:t>
            </a:r>
            <a:r>
              <a:rPr lang="en-US" dirty="0">
                <a:latin typeface="+mn-lt"/>
              </a:rPr>
              <a:t>|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| = –</a:t>
            </a:r>
            <a:r>
              <a:rPr lang="en-US" i="1" dirty="0">
                <a:latin typeface="+mn-lt"/>
              </a:rPr>
              <a:t>a    </a:t>
            </a: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&lt; 0</a:t>
            </a:r>
          </a:p>
        </p:txBody>
      </p:sp>
    </p:spTree>
    <p:extLst>
      <p:ext uri="{BB962C8B-B14F-4D97-AF65-F5344CB8AC3E}">
        <p14:creationId xmlns:p14="http://schemas.microsoft.com/office/powerpoint/2010/main" val="2351305639"/>
      </p:ext>
    </p:extLst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F7215-3CA0-4FF5-B588-AB386B7E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Computing Absolute Value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712A-8200-4485-962D-3BF0E1DC5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>
                <a:cs typeface="Raavi" panose="020B0502040204020203" pitchFamily="34" charset="0"/>
              </a:rPr>
              <a:t>a)  </a:t>
            </a:r>
            <a:r>
              <a:rPr lang="en-US" dirty="0">
                <a:latin typeface="+mn-lt"/>
              </a:rPr>
              <a:t>|7| = 7</a:t>
            </a:r>
          </a:p>
          <a:p>
            <a:pPr>
              <a:spcBef>
                <a:spcPts val="1800"/>
              </a:spcBef>
            </a:pPr>
            <a:r>
              <a:rPr lang="en-US" dirty="0"/>
              <a:t>b)  </a:t>
            </a:r>
            <a:r>
              <a:rPr lang="en-US" dirty="0">
                <a:latin typeface="+mn-lt"/>
              </a:rPr>
              <a:t>|0| = 0</a:t>
            </a:r>
          </a:p>
          <a:p>
            <a:pPr>
              <a:spcBef>
                <a:spcPts val="1800"/>
              </a:spcBef>
            </a:pPr>
            <a:r>
              <a:rPr lang="en-US" dirty="0"/>
              <a:t>c)  </a:t>
            </a:r>
            <a:r>
              <a:rPr lang="en-US" dirty="0">
                <a:latin typeface="+mn-lt"/>
              </a:rPr>
              <a:t>|–10| = –(–10) = 10</a:t>
            </a:r>
          </a:p>
        </p:txBody>
      </p:sp>
    </p:spTree>
    <p:extLst>
      <p:ext uri="{BB962C8B-B14F-4D97-AF65-F5344CB8AC3E}">
        <p14:creationId xmlns:p14="http://schemas.microsoft.com/office/powerpoint/2010/main" val="122638651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Between Two Points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1"/>
            <a:ext cx="8464215" cy="304224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b="1" dirty="0">
                <a:latin typeface="+mj-lt"/>
              </a:rPr>
              <a:t> Distance Between Two Points</a:t>
            </a:r>
          </a:p>
          <a:p>
            <a:r>
              <a:rPr lang="en-US" dirty="0">
                <a:latin typeface="+mj-lt"/>
              </a:rPr>
              <a:t>If</a:t>
            </a:r>
            <a:r>
              <a:rPr lang="en-US" dirty="0"/>
              <a:t> </a:t>
            </a:r>
            <a:r>
              <a:rPr lang="en-US" i="1" dirty="0"/>
              <a:t>P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</a:t>
            </a:r>
            <a:r>
              <a:rPr lang="en-US" i="1" dirty="0"/>
              <a:t>Q </a:t>
            </a:r>
            <a:r>
              <a:rPr lang="en-US" dirty="0">
                <a:latin typeface="+mj-lt"/>
              </a:rPr>
              <a:t>are two points on a real number line with coordinates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respectively, the </a:t>
            </a:r>
            <a:r>
              <a:rPr lang="en-US" b="1" dirty="0">
                <a:latin typeface="+mj-lt"/>
              </a:rPr>
              <a:t>distance between</a:t>
            </a:r>
            <a:r>
              <a:rPr lang="en-US" b="1" dirty="0"/>
              <a:t> </a:t>
            </a:r>
            <a:r>
              <a:rPr lang="en-US" i="1" dirty="0"/>
              <a:t>P </a:t>
            </a:r>
            <a:r>
              <a:rPr lang="en-US" b="1" dirty="0">
                <a:latin typeface="+mj-lt"/>
              </a:rPr>
              <a:t>and</a:t>
            </a:r>
            <a:r>
              <a:rPr lang="en-US" b="1" dirty="0"/>
              <a:t> </a:t>
            </a:r>
            <a:r>
              <a:rPr lang="en-US" i="1" dirty="0"/>
              <a:t>Q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denoted by </a:t>
            </a:r>
            <a:br>
              <a:rPr lang="en-US" dirty="0">
                <a:latin typeface="+mj-lt"/>
              </a:rPr>
            </a:br>
            <a:r>
              <a:rPr lang="en-US" i="1" dirty="0"/>
              <a:t>d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dirty="0"/>
              <a:t>), </a:t>
            </a:r>
            <a:r>
              <a:rPr lang="en-US" dirty="0">
                <a:latin typeface="+mj-lt"/>
              </a:rPr>
              <a:t>is</a:t>
            </a:r>
            <a:r>
              <a:rPr lang="en-US" dirty="0"/>
              <a:t> </a:t>
            </a:r>
          </a:p>
          <a:p>
            <a:pPr algn="ctr"/>
            <a:r>
              <a:rPr lang="pt-BR" i="1" dirty="0"/>
              <a:t>d</a:t>
            </a:r>
            <a:r>
              <a:rPr lang="pt-BR" dirty="0"/>
              <a:t>(</a:t>
            </a:r>
            <a:r>
              <a:rPr lang="pt-BR" i="1" dirty="0"/>
              <a:t>P</a:t>
            </a:r>
            <a:r>
              <a:rPr lang="pt-BR" dirty="0"/>
              <a:t>, </a:t>
            </a:r>
            <a:r>
              <a:rPr lang="pt-BR" i="1" dirty="0"/>
              <a:t>Q</a:t>
            </a:r>
            <a:r>
              <a:rPr lang="pt-BR" dirty="0"/>
              <a:t>) = |</a:t>
            </a:r>
            <a:r>
              <a:rPr lang="pt-BR" i="1" dirty="0"/>
              <a:t>b </a:t>
            </a:r>
            <a:r>
              <a:rPr lang="pt-BR" dirty="0"/>
              <a:t>– </a:t>
            </a:r>
            <a:r>
              <a:rPr lang="pt-BR" i="1" dirty="0"/>
              <a:t>a|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3256024"/>
      </p:ext>
    </p:extLst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BC1D-440D-4E77-9C9F-2FDCD80F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Finding Distance on a Number Line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86571-3008-4153-B290-25607F65A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+mn-lt"/>
              </a:rPr>
              <a:t>P</a:t>
            </a:r>
            <a:r>
              <a:rPr lang="en-US" dirty="0"/>
              <a:t>, </a:t>
            </a:r>
            <a:r>
              <a:rPr lang="en-US" i="1" dirty="0">
                <a:latin typeface="+mn-lt"/>
              </a:rPr>
              <a:t>Q</a:t>
            </a:r>
            <a:r>
              <a:rPr lang="en-US" dirty="0"/>
              <a:t>, and </a:t>
            </a:r>
            <a:r>
              <a:rPr lang="en-US" i="1" dirty="0">
                <a:latin typeface="+mn-lt"/>
              </a:rPr>
              <a:t>R</a:t>
            </a:r>
            <a:r>
              <a:rPr lang="en-US" i="1" dirty="0"/>
              <a:t> </a:t>
            </a:r>
            <a:r>
              <a:rPr lang="en-US" dirty="0"/>
              <a:t>be points on a real number line with coordinates </a:t>
            </a:r>
            <a:r>
              <a:rPr lang="en-US" dirty="0">
                <a:latin typeface="+mn-lt"/>
              </a:rPr>
              <a:t>–4, 3</a:t>
            </a:r>
            <a:r>
              <a:rPr lang="en-US" dirty="0"/>
              <a:t>, and </a:t>
            </a:r>
            <a:r>
              <a:rPr lang="en-US" dirty="0">
                <a:latin typeface="+mn-lt"/>
              </a:rPr>
              <a:t>–1</a:t>
            </a:r>
            <a:r>
              <a:rPr lang="en-US" dirty="0"/>
              <a:t>, respectively. </a:t>
            </a:r>
          </a:p>
          <a:p>
            <a:r>
              <a:rPr lang="en-US" dirty="0"/>
              <a:t>Find the distance</a:t>
            </a:r>
          </a:p>
          <a:p>
            <a:r>
              <a:rPr lang="en-US" dirty="0"/>
              <a:t>a) between </a:t>
            </a:r>
            <a:r>
              <a:rPr lang="en-US" i="1" dirty="0">
                <a:latin typeface="+mn-lt"/>
              </a:rPr>
              <a:t>P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latin typeface="+mn-lt"/>
              </a:rPr>
              <a:t>Q</a:t>
            </a:r>
            <a:r>
              <a:rPr lang="en-US" i="1" dirty="0"/>
              <a:t> </a:t>
            </a:r>
          </a:p>
          <a:p>
            <a:r>
              <a:rPr lang="en-US" dirty="0"/>
              <a:t>b) between </a:t>
            </a:r>
            <a:r>
              <a:rPr lang="en-US" i="1" dirty="0">
                <a:latin typeface="+mn-lt"/>
              </a:rPr>
              <a:t>Q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latin typeface="+mn-lt"/>
              </a:rPr>
              <a:t>R</a:t>
            </a:r>
          </a:p>
          <a:p>
            <a:endParaRPr lang="en-US" i="1" dirty="0">
              <a:latin typeface="+mn-lt"/>
            </a:endParaRPr>
          </a:p>
          <a:p>
            <a:endParaRPr lang="en-US" i="1" dirty="0">
              <a:latin typeface="+mn-lt"/>
            </a:endParaRPr>
          </a:p>
          <a:p>
            <a:endParaRPr lang="en-US" sz="2400" i="1" dirty="0">
              <a:latin typeface="+mn-lt"/>
            </a:endParaRPr>
          </a:p>
          <a:p>
            <a:r>
              <a:rPr lang="en-US" dirty="0"/>
              <a:t>a) </a:t>
            </a:r>
            <a:r>
              <a:rPr lang="pt-BR" i="1" dirty="0">
                <a:latin typeface="+mn-lt"/>
              </a:rPr>
              <a:t>d</a:t>
            </a:r>
            <a:r>
              <a:rPr lang="pt-BR" dirty="0">
                <a:latin typeface="+mn-lt"/>
              </a:rPr>
              <a:t>(</a:t>
            </a:r>
            <a:r>
              <a:rPr lang="pt-BR" i="1" dirty="0">
                <a:latin typeface="+mn-lt"/>
              </a:rPr>
              <a:t>P</a:t>
            </a:r>
            <a:r>
              <a:rPr lang="pt-BR" dirty="0">
                <a:latin typeface="+mn-lt"/>
              </a:rPr>
              <a:t>, </a:t>
            </a:r>
            <a:r>
              <a:rPr lang="pt-BR" i="1" dirty="0">
                <a:latin typeface="+mn-lt"/>
              </a:rPr>
              <a:t>Q</a:t>
            </a:r>
            <a:r>
              <a:rPr lang="pt-BR" dirty="0">
                <a:latin typeface="+mn-lt"/>
              </a:rPr>
              <a:t>) = |3 – (–4)</a:t>
            </a:r>
            <a:r>
              <a:rPr lang="pt-BR" i="1" dirty="0">
                <a:latin typeface="+mn-lt"/>
              </a:rPr>
              <a:t>| = |</a:t>
            </a:r>
            <a:r>
              <a:rPr lang="en-US" dirty="0">
                <a:latin typeface="+mn-lt"/>
              </a:rPr>
              <a:t>7| = 7</a:t>
            </a:r>
          </a:p>
          <a:p>
            <a:r>
              <a:rPr lang="en-US" dirty="0"/>
              <a:t>b) </a:t>
            </a:r>
            <a:r>
              <a:rPr lang="pt-BR" i="1" dirty="0">
                <a:latin typeface="+mn-lt"/>
              </a:rPr>
              <a:t>d</a:t>
            </a:r>
            <a:r>
              <a:rPr lang="pt-BR" dirty="0">
                <a:latin typeface="+mn-lt"/>
              </a:rPr>
              <a:t>(</a:t>
            </a:r>
            <a:r>
              <a:rPr lang="pt-BR" i="1" dirty="0">
                <a:latin typeface="+mn-lt"/>
              </a:rPr>
              <a:t>Q, R</a:t>
            </a:r>
            <a:r>
              <a:rPr lang="pt-BR" dirty="0">
                <a:latin typeface="+mn-lt"/>
              </a:rPr>
              <a:t>) = |–1 – 3 </a:t>
            </a:r>
            <a:r>
              <a:rPr lang="pt-BR" i="1" dirty="0">
                <a:latin typeface="+mn-lt"/>
              </a:rPr>
              <a:t>| = |–</a:t>
            </a:r>
            <a:r>
              <a:rPr lang="pt-BR" dirty="0">
                <a:latin typeface="+mn-lt"/>
              </a:rPr>
              <a:t>4</a:t>
            </a:r>
            <a:r>
              <a:rPr lang="en-US" dirty="0">
                <a:latin typeface="+mn-lt"/>
              </a:rPr>
              <a:t>| = 4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E805941-0064-4939-BED6-70A59497B5B8}"/>
              </a:ext>
            </a:extLst>
          </p:cNvPr>
          <p:cNvGrpSpPr/>
          <p:nvPr/>
        </p:nvGrpSpPr>
        <p:grpSpPr>
          <a:xfrm>
            <a:off x="1148316" y="3875181"/>
            <a:ext cx="7320516" cy="985561"/>
            <a:chOff x="1148316" y="3875181"/>
            <a:chExt cx="7320516" cy="98556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378FB73-82C9-48D4-9057-4B925D5906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48316" y="4202057"/>
              <a:ext cx="7320516" cy="65868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11D2FFF-F72C-4083-8A03-9CA41D43DB82}"/>
                </a:ext>
              </a:extLst>
            </p:cNvPr>
            <p:cNvSpPr txBox="1"/>
            <p:nvPr/>
          </p:nvSpPr>
          <p:spPr>
            <a:xfrm>
              <a:off x="1637414" y="3875181"/>
              <a:ext cx="7123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solidFill>
                    <a:srgbClr val="0B3081"/>
                  </a:solidFill>
                </a:rPr>
                <a:t>P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96CC6DA-E85E-44DB-A612-FCDCB1E952D3}"/>
                </a:ext>
              </a:extLst>
            </p:cNvPr>
            <p:cNvSpPr txBox="1"/>
            <p:nvPr/>
          </p:nvSpPr>
          <p:spPr>
            <a:xfrm>
              <a:off x="6361814" y="3875181"/>
              <a:ext cx="7123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solidFill>
                    <a:srgbClr val="0B3081"/>
                  </a:solidFill>
                </a:rPr>
                <a:t>Q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E0315F2-258D-409B-89E5-B72BF89489E0}"/>
                </a:ext>
              </a:extLst>
            </p:cNvPr>
            <p:cNvSpPr txBox="1"/>
            <p:nvPr/>
          </p:nvSpPr>
          <p:spPr>
            <a:xfrm>
              <a:off x="3707219" y="3875181"/>
              <a:ext cx="7123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solidFill>
                    <a:srgbClr val="0B3081"/>
                  </a:solidFill>
                </a:rPr>
                <a:t>R</a:t>
              </a:r>
            </a:p>
          </p:txBody>
        </p: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34A994-165F-4AB6-9AC5-6731097B00B3}"/>
              </a:ext>
            </a:extLst>
          </p:cNvPr>
          <p:cNvCxnSpPr/>
          <p:nvPr/>
        </p:nvCxnSpPr>
        <p:spPr bwMode="auto">
          <a:xfrm>
            <a:off x="1988288" y="5020231"/>
            <a:ext cx="472085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B308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BF2BB53-7BDA-42CD-851E-5F354109B889}"/>
              </a:ext>
            </a:extLst>
          </p:cNvPr>
          <p:cNvCxnSpPr>
            <a:cxnSpLocks/>
          </p:cNvCxnSpPr>
          <p:nvPr/>
        </p:nvCxnSpPr>
        <p:spPr bwMode="auto">
          <a:xfrm>
            <a:off x="3987979" y="5020231"/>
            <a:ext cx="27431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B308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089616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BC1D-440D-4E77-9C9F-2FDCD80F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Evaluating an Algebraic Expression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86571-3008-4153-B290-25607F65A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Evaluate each expression if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2 </a:t>
            </a:r>
            <a:r>
              <a:rPr lang="en-US" dirty="0"/>
              <a:t>and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 = –3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/>
              <a:t>a)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y	</a:t>
            </a:r>
            <a:r>
              <a:rPr lang="en-US" dirty="0"/>
              <a:t>b)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xy		</a:t>
            </a:r>
            <a:r>
              <a:rPr lang="en-US" dirty="0"/>
              <a:t>c) 		d) </a:t>
            </a:r>
            <a:r>
              <a:rPr lang="en-US" dirty="0">
                <a:latin typeface="+mn-lt"/>
              </a:rPr>
              <a:t>|–3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|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/>
              <a:t>a) Substitute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B40000"/>
                </a:solidFill>
              </a:rPr>
              <a:t> </a:t>
            </a:r>
            <a:r>
              <a:rPr lang="en-US" dirty="0"/>
              <a:t>for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–3</a:t>
            </a:r>
            <a:r>
              <a:rPr lang="en-US" dirty="0"/>
              <a:t> for </a:t>
            </a:r>
            <a:r>
              <a:rPr lang="en-US" i="1" dirty="0">
                <a:latin typeface="+mn-lt"/>
              </a:rPr>
              <a:t>y</a:t>
            </a:r>
            <a:r>
              <a:rPr lang="en-US" i="1" dirty="0"/>
              <a:t>.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 	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y =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2 </a:t>
            </a:r>
            <a:r>
              <a:rPr lang="en-US" dirty="0">
                <a:latin typeface="+mn-lt"/>
              </a:rPr>
              <a:t>+ 2(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–3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) = 2 + (–6) = –4</a:t>
            </a:r>
            <a:endParaRPr lang="en-US" i="1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/>
              <a:t>b) If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2</a:t>
            </a:r>
            <a:r>
              <a:rPr lang="en-US" dirty="0"/>
              <a:t> and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 = –3</a:t>
            </a:r>
            <a:r>
              <a:rPr lang="en-US" dirty="0"/>
              <a:t>, then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latin typeface="+mn-lt"/>
              </a:rPr>
              <a:t> 	3</a:t>
            </a:r>
            <a:r>
              <a:rPr lang="en-US" i="1" dirty="0">
                <a:latin typeface="+mn-lt"/>
              </a:rPr>
              <a:t>xy </a:t>
            </a:r>
            <a:r>
              <a:rPr lang="en-US" dirty="0">
                <a:latin typeface="+mn-lt"/>
              </a:rPr>
              <a:t>= 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</a:t>
            </a:r>
            <a:r>
              <a:rPr lang="en-US" dirty="0">
                <a:solidFill>
                  <a:srgbClr val="B40000"/>
                </a:solidFill>
                <a:latin typeface="+mn-lt"/>
                <a:ea typeface="Cambria Math" panose="02040503050406030204" pitchFamily="18" charset="0"/>
              </a:rPr>
              <a:t>2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⋅ (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–3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) = </a:t>
            </a:r>
            <a:r>
              <a:rPr lang="en-US" dirty="0">
                <a:latin typeface="+mn-lt"/>
              </a:rPr>
              <a:t>–18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dirty="0">
              <a:latin typeface="+mn-lt"/>
            </a:endParaRPr>
          </a:p>
          <a:p>
            <a:pPr>
              <a:spcBef>
                <a:spcPts val="600"/>
              </a:spcBef>
            </a:pPr>
            <a:endParaRPr lang="en-US" i="1" dirty="0"/>
          </a:p>
          <a:p>
            <a:pPr>
              <a:spcBef>
                <a:spcPts val="600"/>
              </a:spcBef>
            </a:pPr>
            <a:endParaRPr lang="en-US" i="1" dirty="0">
              <a:latin typeface="+mn-lt"/>
            </a:endParaRPr>
          </a:p>
          <a:p>
            <a:pPr>
              <a:spcBef>
                <a:spcPts val="600"/>
              </a:spcBef>
            </a:pPr>
            <a:endParaRPr lang="en-US" i="1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BC27841-BDE8-454E-ACAF-D961DB3094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688266"/>
              </p:ext>
            </p:extLst>
          </p:nvPr>
        </p:nvGraphicFramePr>
        <p:xfrm>
          <a:off x="4511843" y="1952739"/>
          <a:ext cx="914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6" name="Equation" r:id="rId3" imgW="914400" imgH="774360" progId="Equation.DSMT4">
                  <p:embed/>
                </p:oleObj>
              </mc:Choice>
              <mc:Fallback>
                <p:oleObj name="Equation" r:id="rId3" imgW="91440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1843" y="1952739"/>
                        <a:ext cx="914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684824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BC1D-440D-4E77-9C9F-2FDCD80F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Evaluating an Algebraic Expression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86571-3008-4153-B290-25607F65A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/>
              <a:t>c) If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2</a:t>
            </a:r>
            <a:r>
              <a:rPr lang="en-US" dirty="0"/>
              <a:t> and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 = –3</a:t>
            </a:r>
            <a:r>
              <a:rPr lang="en-US" dirty="0"/>
              <a:t>, then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3200" i="1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/>
              <a:t>d) If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2 </a:t>
            </a:r>
            <a:r>
              <a:rPr lang="en-US" dirty="0"/>
              <a:t>and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 = –3</a:t>
            </a:r>
            <a:r>
              <a:rPr lang="en-US" dirty="0"/>
              <a:t>, then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|–3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| = |–3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</a:t>
            </a:r>
            <a:r>
              <a:rPr lang="en-US" dirty="0">
                <a:solidFill>
                  <a:srgbClr val="B40000"/>
                </a:solidFill>
                <a:latin typeface="+mn-lt"/>
                <a:ea typeface="Cambria Math" panose="02040503050406030204" pitchFamily="18" charset="0"/>
              </a:rPr>
              <a:t>2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 + (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–3</a:t>
            </a:r>
            <a:r>
              <a:rPr lang="en-US" dirty="0">
                <a:latin typeface="+mn-lt"/>
              </a:rPr>
              <a:t>)| = |–6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+ (–3)| = | –9| = 9</a:t>
            </a:r>
          </a:p>
          <a:p>
            <a:pPr>
              <a:spcBef>
                <a:spcPts val="600"/>
              </a:spcBef>
            </a:pPr>
            <a:endParaRPr lang="en-US" i="1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ts val="600"/>
              </a:spcBef>
            </a:pPr>
            <a:endParaRPr lang="en-US" i="1" dirty="0">
              <a:latin typeface="+mn-lt"/>
            </a:endParaRPr>
          </a:p>
          <a:p>
            <a:pPr>
              <a:spcBef>
                <a:spcPts val="600"/>
              </a:spcBef>
            </a:pPr>
            <a:endParaRPr lang="en-US" i="1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BC27841-BDE8-454E-ACAF-D961DB3094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80897"/>
              </p:ext>
            </p:extLst>
          </p:nvPr>
        </p:nvGraphicFramePr>
        <p:xfrm>
          <a:off x="1333500" y="2162055"/>
          <a:ext cx="914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89" name="Equation" r:id="rId3" imgW="914400" imgH="774360" progId="Equation.DSMT4">
                  <p:embed/>
                </p:oleObj>
              </mc:Choice>
              <mc:Fallback>
                <p:oleObj name="Equation" r:id="rId3" imgW="91440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BC27841-BDE8-454E-ACAF-D961DB3094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3500" y="2162055"/>
                        <a:ext cx="914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789CF41-3783-4285-8AB2-C4F2413E7C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295065"/>
              </p:ext>
            </p:extLst>
          </p:nvPr>
        </p:nvGraphicFramePr>
        <p:xfrm>
          <a:off x="2414588" y="2162175"/>
          <a:ext cx="1371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90" name="Equation" r:id="rId5" imgW="1371600" imgH="774360" progId="Equation.DSMT4">
                  <p:embed/>
                </p:oleObj>
              </mc:Choice>
              <mc:Fallback>
                <p:oleObj name="Equation" r:id="rId5" imgW="137160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BC27841-BDE8-454E-ACAF-D961DB3094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4588" y="2162175"/>
                        <a:ext cx="1371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CD79FDF-5FF1-4A88-BB69-A629613DDE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652792"/>
              </p:ext>
            </p:extLst>
          </p:nvPr>
        </p:nvGraphicFramePr>
        <p:xfrm>
          <a:off x="3952876" y="2162055"/>
          <a:ext cx="1028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91" name="Equation" r:id="rId7" imgW="1028520" imgH="774360" progId="Equation.DSMT4">
                  <p:embed/>
                </p:oleObj>
              </mc:Choice>
              <mc:Fallback>
                <p:oleObj name="Equation" r:id="rId7" imgW="102852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789CF41-3783-4285-8AB2-C4F2413E7C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52876" y="2162055"/>
                        <a:ext cx="10287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CFA5A84-2337-4C76-8602-29CE93C60F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590453"/>
              </p:ext>
            </p:extLst>
          </p:nvPr>
        </p:nvGraphicFramePr>
        <p:xfrm>
          <a:off x="5148264" y="2162055"/>
          <a:ext cx="749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92" name="Equation" r:id="rId9" imgW="749160" imgH="774360" progId="Equation.DSMT4">
                  <p:embed/>
                </p:oleObj>
              </mc:Choice>
              <mc:Fallback>
                <p:oleObj name="Equation" r:id="rId9" imgW="74916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CD79FDF-5FF1-4A88-BB69-A629613DDE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48264" y="2162055"/>
                        <a:ext cx="7493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7929420-7F36-43C5-8B30-0AD9563E5D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504951"/>
              </p:ext>
            </p:extLst>
          </p:nvPr>
        </p:nvGraphicFramePr>
        <p:xfrm>
          <a:off x="6064252" y="2397005"/>
          <a:ext cx="495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93" name="Equation" r:id="rId11" imgW="495000" imgH="304560" progId="Equation.DSMT4">
                  <p:embed/>
                </p:oleObj>
              </mc:Choice>
              <mc:Fallback>
                <p:oleObj name="Equation" r:id="rId11" imgW="495000" imgH="304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CFA5A84-2337-4C76-8602-29CE93C60F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64252" y="2397005"/>
                        <a:ext cx="495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659638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of a Variable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1"/>
            <a:ext cx="8464215" cy="1855631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b="1" dirty="0">
                <a:latin typeface="+mj-lt"/>
              </a:rPr>
              <a:t> Domain of a Variable</a:t>
            </a:r>
          </a:p>
          <a:p>
            <a:r>
              <a:rPr lang="en-US" dirty="0">
                <a:latin typeface="+mj-lt"/>
              </a:rPr>
              <a:t>The set of values that a variable may assume is called the </a:t>
            </a:r>
            <a:r>
              <a:rPr lang="en-US" b="1" dirty="0">
                <a:latin typeface="+mj-lt"/>
              </a:rPr>
              <a:t>domain of the variable</a:t>
            </a:r>
            <a:r>
              <a:rPr lang="en-US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6102012"/>
      </p:ext>
    </p:extLst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5A468-D0F0-4FC3-AA90-84EE6822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Finding the Domain of a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352E5-289D-4DD7-AD7D-8BB50BB89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domain of the variable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in the expression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</a:t>
            </a:r>
            <a:r>
              <a:rPr lang="en-US" dirty="0">
                <a:latin typeface="+mn-lt"/>
              </a:rPr>
              <a:t>{</a:t>
            </a:r>
            <a:r>
              <a:rPr lang="en-US" i="1" dirty="0" err="1">
                <a:latin typeface="+mn-lt"/>
              </a:rPr>
              <a:t>x</a:t>
            </a:r>
            <a:r>
              <a:rPr lang="en-US" dirty="0" err="1">
                <a:latin typeface="+mn-lt"/>
              </a:rPr>
              <a:t>|</a:t>
            </a:r>
            <a:r>
              <a:rPr lang="en-US" i="1" dirty="0" err="1">
                <a:latin typeface="+mn-lt"/>
              </a:rPr>
              <a:t>x</a:t>
            </a:r>
            <a:r>
              <a:rPr lang="en-US" dirty="0">
                <a:latin typeface="+mn-lt"/>
              </a:rPr>
              <a:t> ≠ 3} </a:t>
            </a:r>
            <a:r>
              <a:rPr lang="en-US" dirty="0"/>
              <a:t>since, if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3</a:t>
            </a:r>
            <a:r>
              <a:rPr lang="en-US" dirty="0"/>
              <a:t>, the denominator </a:t>
            </a:r>
            <a:br>
              <a:rPr lang="en-US" dirty="0"/>
            </a:br>
            <a:r>
              <a:rPr lang="en-US" dirty="0"/>
              <a:t>becomes </a:t>
            </a:r>
            <a:r>
              <a:rPr lang="en-US" dirty="0">
                <a:latin typeface="+mn-lt"/>
              </a:rPr>
              <a:t>0</a:t>
            </a:r>
            <a:r>
              <a:rPr lang="en-US" dirty="0"/>
              <a:t>, which is not defined.</a:t>
            </a: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6FF5C27-F630-48EF-9A7F-9A2A133C01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19759"/>
              </p:ext>
            </p:extLst>
          </p:nvPr>
        </p:nvGraphicFramePr>
        <p:xfrm>
          <a:off x="4191000" y="2001948"/>
          <a:ext cx="762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41" name="Equation" r:id="rId3" imgW="761760" imgH="774360" progId="Equation.DSMT4">
                  <p:embed/>
                </p:oleObj>
              </mc:Choice>
              <mc:Fallback>
                <p:oleObj name="Equation" r:id="rId3" imgW="76176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1000" y="2001948"/>
                        <a:ext cx="762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107643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C393-C1E8-4805-96C7-D7269E12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7: </a:t>
            </a:r>
            <a:r>
              <a:rPr lang="en-US" dirty="0"/>
              <a:t>Circumference of a Circle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653F0-B0E7-433E-81AB-5564EA859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formula for the circumference </a:t>
            </a:r>
            <a:r>
              <a:rPr lang="en-US" i="1" dirty="0">
                <a:latin typeface="+mn-lt"/>
              </a:rPr>
              <a:t>C</a:t>
            </a:r>
            <a:r>
              <a:rPr lang="en-US" i="1" dirty="0"/>
              <a:t> </a:t>
            </a:r>
            <a:r>
              <a:rPr lang="en-US" dirty="0"/>
              <a:t>of a circle of diameter </a:t>
            </a:r>
            <a:r>
              <a:rPr lang="en-US" i="1" dirty="0">
                <a:latin typeface="+mn-lt"/>
              </a:rPr>
              <a:t>d</a:t>
            </a:r>
            <a:r>
              <a:rPr lang="en-US" dirty="0"/>
              <a:t>,</a:t>
            </a:r>
          </a:p>
          <a:p>
            <a:pPr algn="ctr"/>
            <a:r>
              <a:rPr lang="en-US" i="1" dirty="0">
                <a:latin typeface="+mn-lt"/>
              </a:rPr>
              <a:t>C </a:t>
            </a:r>
            <a:r>
              <a:rPr lang="en-US" dirty="0">
                <a:latin typeface="+mn-lt"/>
              </a:rPr>
              <a:t>= </a:t>
            </a:r>
            <a:r>
              <a:rPr lang="en-US" i="1" dirty="0">
                <a:latin typeface="+mn-lt"/>
              </a:rPr>
              <a:t>d</a:t>
            </a:r>
            <a:r>
              <a:rPr lang="en-US" i="1" dirty="0">
                <a:latin typeface="+mn-lt"/>
                <a:sym typeface="Symbol" panose="05050102010706020507" pitchFamily="18" charset="2"/>
              </a:rPr>
              <a:t></a:t>
            </a:r>
            <a:endParaRPr lang="en-US" i="1" dirty="0">
              <a:latin typeface="+mn-lt"/>
            </a:endParaRPr>
          </a:p>
          <a:p>
            <a:r>
              <a:rPr lang="en-US" dirty="0"/>
              <a:t>the domain of the variable </a:t>
            </a:r>
            <a:r>
              <a:rPr lang="en-US" i="1" dirty="0">
                <a:latin typeface="+mn-lt"/>
              </a:rPr>
              <a:t>d</a:t>
            </a:r>
            <a:r>
              <a:rPr lang="en-US" dirty="0"/>
              <a:t>, representing the diameter of the circle, is the set of positive real numbers, </a:t>
            </a:r>
            <a:r>
              <a:rPr lang="en-US" dirty="0">
                <a:latin typeface="+mn-lt"/>
              </a:rPr>
              <a:t>{</a:t>
            </a:r>
            <a:r>
              <a:rPr lang="en-US" i="1" dirty="0" err="1">
                <a:latin typeface="+mn-lt"/>
              </a:rPr>
              <a:t>d|d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&gt; 0}. </a:t>
            </a:r>
          </a:p>
          <a:p>
            <a:r>
              <a:rPr lang="en-US" dirty="0"/>
              <a:t>The domain of the variable </a:t>
            </a:r>
            <a:r>
              <a:rPr lang="en-US" i="1" dirty="0">
                <a:latin typeface="+mn-lt"/>
              </a:rPr>
              <a:t>C</a:t>
            </a:r>
            <a:r>
              <a:rPr lang="en-US" dirty="0"/>
              <a:t>, representing the circumference of the circle, is also the set of positive real numbers, </a:t>
            </a:r>
            <a:r>
              <a:rPr lang="en-US" dirty="0">
                <a:latin typeface="+mn-lt"/>
              </a:rPr>
              <a:t>{</a:t>
            </a:r>
            <a:r>
              <a:rPr lang="en-US" i="1" dirty="0">
                <a:latin typeface="+mn-lt"/>
              </a:rPr>
              <a:t>C|C &gt;</a:t>
            </a:r>
            <a:r>
              <a:rPr lang="en-US" dirty="0">
                <a:latin typeface="+mn-lt"/>
              </a:rPr>
              <a:t> 0}.</a:t>
            </a:r>
          </a:p>
        </p:txBody>
      </p:sp>
    </p:spTree>
    <p:extLst>
      <p:ext uri="{BB962C8B-B14F-4D97-AF65-F5344CB8AC3E}">
        <p14:creationId xmlns:p14="http://schemas.microsoft.com/office/powerpoint/2010/main" val="252541955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R.2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4800" b="1" dirty="0"/>
              <a:t>Algebra Essentials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+mn-lt"/>
              </a:rPr>
              <a:t>a</a:t>
            </a:r>
            <a:r>
              <a:rPr lang="en-US" i="1" baseline="45000" dirty="0">
                <a:latin typeface="+mn-lt"/>
              </a:rPr>
              <a:t>n</a:t>
            </a:r>
            <a:r>
              <a:rPr lang="en-US" dirty="0"/>
              <a:t> and</a:t>
            </a:r>
            <a:r>
              <a:rPr lang="en-US" i="1" dirty="0">
                <a:latin typeface="+mn-lt"/>
              </a:rPr>
              <a:t> a</a:t>
            </a:r>
            <a:r>
              <a:rPr lang="en-US" baseline="45000" dirty="0">
                <a:latin typeface="+mn-lt"/>
              </a:rPr>
              <a:t>0</a:t>
            </a:r>
            <a:endParaRPr lang="en-US" sz="1800" baseline="45000" dirty="0">
              <a:latin typeface="+mn-lt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FB4B9A-92CB-4789-BAB0-6C301B788CAC}"/>
              </a:ext>
            </a:extLst>
          </p:cNvPr>
          <p:cNvSpPr/>
          <p:nvPr/>
        </p:nvSpPr>
        <p:spPr bwMode="auto">
          <a:xfrm>
            <a:off x="336885" y="1446484"/>
            <a:ext cx="8464215" cy="258325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205CF5E-7A90-4FEE-8210-B7F66BEF72CC}"/>
              </a:ext>
            </a:extLst>
          </p:cNvPr>
          <p:cNvSpPr/>
          <p:nvPr/>
        </p:nvSpPr>
        <p:spPr bwMode="auto">
          <a:xfrm>
            <a:off x="336885" y="4276647"/>
            <a:ext cx="8464215" cy="1264259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i="1" dirty="0">
                <a:latin typeface="+mn-lt"/>
              </a:rPr>
              <a:t>a</a:t>
            </a:r>
            <a:r>
              <a:rPr lang="en-US" b="1" i="1" baseline="45000" dirty="0">
                <a:latin typeface="+mn-lt"/>
              </a:rPr>
              <a:t>n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j-lt"/>
              </a:rPr>
              <a:t>If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is a real number and </a:t>
            </a:r>
            <a:r>
              <a:rPr lang="en-US" i="1" dirty="0"/>
              <a:t>n </a:t>
            </a:r>
            <a:r>
              <a:rPr lang="en-US" dirty="0">
                <a:latin typeface="+mj-lt"/>
              </a:rPr>
              <a:t>is a positive integer, then the symbol </a:t>
            </a:r>
            <a:r>
              <a:rPr lang="en-US" b="1" i="1" dirty="0">
                <a:latin typeface="+mn-lt"/>
              </a:rPr>
              <a:t>a</a:t>
            </a:r>
            <a:r>
              <a:rPr lang="en-US" b="1" i="1" baseline="30000" dirty="0">
                <a:latin typeface="+mn-lt"/>
              </a:rPr>
              <a:t>n</a:t>
            </a:r>
            <a:r>
              <a:rPr lang="en-US" b="1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represents the product of </a:t>
            </a:r>
            <a:r>
              <a:rPr lang="en-US" i="1" dirty="0"/>
              <a:t>n </a:t>
            </a:r>
            <a:r>
              <a:rPr lang="en-US" dirty="0">
                <a:latin typeface="+mj-lt"/>
              </a:rPr>
              <a:t>factors of </a:t>
            </a:r>
            <a:r>
              <a:rPr lang="en-US" i="1" dirty="0"/>
              <a:t>a</a:t>
            </a:r>
            <a:r>
              <a:rPr lang="en-US" dirty="0"/>
              <a:t>. </a:t>
            </a:r>
            <a:r>
              <a:rPr lang="en-US" dirty="0">
                <a:latin typeface="+mj-lt"/>
              </a:rPr>
              <a:t>That is,</a:t>
            </a:r>
          </a:p>
          <a:p>
            <a:pPr algn="ctr">
              <a:spcBef>
                <a:spcPts val="600"/>
              </a:spcBef>
            </a:pPr>
            <a:r>
              <a:rPr lang="en-US" i="1" dirty="0">
                <a:latin typeface="+mn-lt"/>
              </a:rPr>
              <a:t>a</a:t>
            </a:r>
            <a:r>
              <a:rPr lang="en-US" i="1" baseline="45000" dirty="0">
                <a:latin typeface="+mn-lt"/>
              </a:rPr>
              <a:t>n</a:t>
            </a:r>
            <a:r>
              <a:rPr lang="en-US" i="1" dirty="0">
                <a:latin typeface="+mn-lt"/>
              </a:rPr>
              <a:t> = a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⋅ a </a:t>
            </a:r>
            <a:r>
              <a:rPr lang="en-US" i="1" dirty="0">
                <a:ea typeface="Cambria Math" panose="02040503050406030204" pitchFamily="18" charset="0"/>
              </a:rPr>
              <a:t>⋅ … ⋅ a</a:t>
            </a:r>
          </a:p>
          <a:p>
            <a:pPr algn="ctr">
              <a:spcBef>
                <a:spcPts val="600"/>
              </a:spcBef>
            </a:pPr>
            <a:endParaRPr lang="en-US" i="1" dirty="0">
              <a:latin typeface="+mn-lt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/>
              <a:t> </a:t>
            </a:r>
            <a:r>
              <a:rPr lang="en-US" b="1" i="1" dirty="0"/>
              <a:t>a</a:t>
            </a:r>
            <a:r>
              <a:rPr lang="en-US" b="1" baseline="45000" dirty="0"/>
              <a:t>0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j-lt"/>
              </a:rPr>
              <a:t>If</a:t>
            </a:r>
            <a:r>
              <a:rPr lang="en-US" dirty="0"/>
              <a:t> </a:t>
            </a:r>
            <a:r>
              <a:rPr lang="en-US" i="1" dirty="0"/>
              <a:t>a ≠ </a:t>
            </a:r>
            <a:r>
              <a:rPr lang="en-US" dirty="0"/>
              <a:t>0, </a:t>
            </a:r>
            <a:r>
              <a:rPr lang="en-US" dirty="0">
                <a:latin typeface="+mj-lt"/>
              </a:rPr>
              <a:t>then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45000" dirty="0"/>
              <a:t>0 </a:t>
            </a:r>
            <a:r>
              <a:rPr lang="en-US" dirty="0"/>
              <a:t>= 1</a:t>
            </a:r>
          </a:p>
        </p:txBody>
      </p:sp>
    </p:spTree>
    <p:extLst>
      <p:ext uri="{BB962C8B-B14F-4D97-AF65-F5344CB8AC3E}">
        <p14:creationId xmlns:p14="http://schemas.microsoft.com/office/powerpoint/2010/main" val="299535232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+mn-lt"/>
              </a:rPr>
              <a:t>a</a:t>
            </a:r>
            <a:r>
              <a:rPr lang="en-US" baseline="45000" dirty="0"/>
              <a:t>–</a:t>
            </a:r>
            <a:r>
              <a:rPr lang="en-US" i="1" baseline="45000" dirty="0">
                <a:latin typeface="+mn-lt"/>
              </a:rPr>
              <a:t>n</a:t>
            </a:r>
            <a:r>
              <a:rPr lang="en-US" dirty="0"/>
              <a:t> </a:t>
            </a:r>
            <a:endParaRPr lang="en-US" sz="1800" baseline="45000" dirty="0">
              <a:latin typeface="+mn-lt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FB4B9A-92CB-4789-BAB0-6C301B788CAC}"/>
              </a:ext>
            </a:extLst>
          </p:cNvPr>
          <p:cNvSpPr/>
          <p:nvPr/>
        </p:nvSpPr>
        <p:spPr bwMode="auto">
          <a:xfrm>
            <a:off x="336885" y="1446484"/>
            <a:ext cx="8464215" cy="2299251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i="1" dirty="0">
                <a:latin typeface="+mn-lt"/>
              </a:rPr>
              <a:t>a</a:t>
            </a:r>
            <a:r>
              <a:rPr lang="en-US" baseline="45000" dirty="0">
                <a:solidFill>
                  <a:srgbClr val="000000"/>
                </a:solidFill>
              </a:rPr>
              <a:t>–</a:t>
            </a:r>
            <a:r>
              <a:rPr lang="en-US" b="1" i="1" baseline="45000" dirty="0">
                <a:latin typeface="+mn-lt"/>
              </a:rPr>
              <a:t>n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j-lt"/>
              </a:rPr>
              <a:t>If</a:t>
            </a:r>
            <a:r>
              <a:rPr lang="en-US" dirty="0"/>
              <a:t> </a:t>
            </a:r>
            <a:r>
              <a:rPr lang="en-US" i="1" dirty="0"/>
              <a:t>a ≠ </a:t>
            </a:r>
            <a:r>
              <a:rPr lang="en-US" dirty="0"/>
              <a:t>0 </a:t>
            </a:r>
            <a:r>
              <a:rPr lang="en-US" dirty="0">
                <a:latin typeface="+mj-lt"/>
              </a:rPr>
              <a:t>and if </a:t>
            </a:r>
            <a:r>
              <a:rPr lang="en-US" i="1" dirty="0">
                <a:latin typeface="+mn-lt"/>
              </a:rPr>
              <a:t>n</a:t>
            </a:r>
            <a:r>
              <a:rPr lang="en-US" dirty="0">
                <a:latin typeface="+mj-lt"/>
              </a:rPr>
              <a:t> is a positive integer, then</a:t>
            </a:r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AFEACDA-6A8A-41E6-8EFF-AD45316513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964469"/>
              </p:ext>
            </p:extLst>
          </p:nvPr>
        </p:nvGraphicFramePr>
        <p:xfrm>
          <a:off x="3876843" y="2647807"/>
          <a:ext cx="1270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61" name="Equation" r:id="rId3" imgW="1269720" imgH="825480" progId="Equation.DSMT4">
                  <p:embed/>
                </p:oleObj>
              </mc:Choice>
              <mc:Fallback>
                <p:oleObj name="Equation" r:id="rId3" imgW="126972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6843" y="2647807"/>
                        <a:ext cx="12700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204354"/>
      </p:ext>
    </p:extLst>
  </p:cSld>
  <p:clrMapOvr>
    <a:masterClrMapping/>
  </p:clrMapOvr>
  <p:transition>
    <p:pull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1A0E5-A446-4D15-97AB-E33E9D744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8:</a:t>
            </a:r>
            <a:r>
              <a:rPr lang="en-US" dirty="0"/>
              <a:t> Evaluating Expressions Containing Negative Exponents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6DED2-BF4D-4DC7-B1DA-B45C2F0DC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a) </a:t>
            </a:r>
            <a:r>
              <a:rPr lang="en-US" dirty="0">
                <a:latin typeface="+mn-lt"/>
              </a:rPr>
              <a:t>3</a:t>
            </a:r>
            <a:r>
              <a:rPr lang="en-US" baseline="45000" dirty="0">
                <a:latin typeface="+mn-lt"/>
              </a:rPr>
              <a:t>–2</a:t>
            </a:r>
          </a:p>
          <a:p>
            <a:pPr>
              <a:lnSpc>
                <a:spcPct val="200000"/>
              </a:lnSpc>
            </a:pPr>
            <a:r>
              <a:rPr lang="en-US" dirty="0"/>
              <a:t>b)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–3</a:t>
            </a:r>
          </a:p>
          <a:p>
            <a:pPr>
              <a:lnSpc>
                <a:spcPct val="200000"/>
              </a:lnSpc>
            </a:pPr>
            <a:r>
              <a:rPr lang="en-US" dirty="0"/>
              <a:t>c) </a:t>
            </a:r>
            <a:endParaRPr lang="en-US" baseline="45000" dirty="0">
              <a:latin typeface="+mn-lt"/>
            </a:endParaRPr>
          </a:p>
          <a:p>
            <a:endParaRPr lang="en-US" baseline="45000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C58BA16-B5D4-4D36-ABCE-1E807F330F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030627"/>
              </p:ext>
            </p:extLst>
          </p:nvPr>
        </p:nvGraphicFramePr>
        <p:xfrm>
          <a:off x="1394734" y="1583142"/>
          <a:ext cx="673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4" name="Equation" r:id="rId3" imgW="672840" imgH="825480" progId="Equation.DSMT4">
                  <p:embed/>
                </p:oleObj>
              </mc:Choice>
              <mc:Fallback>
                <p:oleObj name="Equation" r:id="rId3" imgW="67284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4734" y="1583142"/>
                        <a:ext cx="6731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521A96E-DB69-4EFE-ADAF-42C8F8857F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052754"/>
              </p:ext>
            </p:extLst>
          </p:nvPr>
        </p:nvGraphicFramePr>
        <p:xfrm>
          <a:off x="2299496" y="1608542"/>
          <a:ext cx="546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5" name="Equation" r:id="rId5" imgW="545760" imgH="774360" progId="Equation.DSMT4">
                  <p:embed/>
                </p:oleObj>
              </mc:Choice>
              <mc:Fallback>
                <p:oleObj name="Equation" r:id="rId5" imgW="54576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C58BA16-B5D4-4D36-ABCE-1E807F330F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99496" y="1608542"/>
                        <a:ext cx="546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37217D0-142E-4828-9289-11A3102F33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554030"/>
              </p:ext>
            </p:extLst>
          </p:nvPr>
        </p:nvGraphicFramePr>
        <p:xfrm>
          <a:off x="1388348" y="2534609"/>
          <a:ext cx="685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6" name="Equation" r:id="rId7" imgW="685800" imgH="825480" progId="Equation.DSMT4">
                  <p:embed/>
                </p:oleObj>
              </mc:Choice>
              <mc:Fallback>
                <p:oleObj name="Equation" r:id="rId7" imgW="685800" imgH="825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C58BA16-B5D4-4D36-ABCE-1E807F330F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88348" y="2534609"/>
                        <a:ext cx="6858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69E5B9F-1085-4623-BE18-F0002CC33E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188185"/>
              </p:ext>
            </p:extLst>
          </p:nvPr>
        </p:nvGraphicFramePr>
        <p:xfrm>
          <a:off x="821217" y="3383572"/>
          <a:ext cx="7747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7" name="Equation" r:id="rId9" imgW="774360" imgH="901440" progId="Equation.DSMT4">
                  <p:embed/>
                </p:oleObj>
              </mc:Choice>
              <mc:Fallback>
                <p:oleObj name="Equation" r:id="rId9" imgW="774360" imgH="9014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37217D0-142E-4828-9289-11A3102F33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21217" y="3383572"/>
                        <a:ext cx="7747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57C0699-332A-42EB-B110-75EC9C995B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142027"/>
              </p:ext>
            </p:extLst>
          </p:nvPr>
        </p:nvGraphicFramePr>
        <p:xfrm>
          <a:off x="1668463" y="3419862"/>
          <a:ext cx="10287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8" name="Equation" r:id="rId11" imgW="1028520" imgH="1320480" progId="Equation.DSMT4">
                  <p:embed/>
                </p:oleObj>
              </mc:Choice>
              <mc:Fallback>
                <p:oleObj name="Equation" r:id="rId11" imgW="1028520" imgH="1320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69E5B9F-1085-4623-BE18-F0002CC33E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68463" y="3419862"/>
                        <a:ext cx="1028700" cy="132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2298129-F8E0-43AF-BAD2-8B940D338E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570908"/>
              </p:ext>
            </p:extLst>
          </p:nvPr>
        </p:nvGraphicFramePr>
        <p:xfrm>
          <a:off x="2911130" y="3470275"/>
          <a:ext cx="7493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9" name="Equation" r:id="rId13" imgW="749160" imgH="1218960" progId="Equation.DSMT4">
                  <p:embed/>
                </p:oleObj>
              </mc:Choice>
              <mc:Fallback>
                <p:oleObj name="Equation" r:id="rId13" imgW="749160" imgH="12189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57C0699-332A-42EB-B110-75EC9C995B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11130" y="3470275"/>
                        <a:ext cx="7493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1BB280B-3B9C-42B4-8EB5-6AB291EF1B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702425"/>
              </p:ext>
            </p:extLst>
          </p:nvPr>
        </p:nvGraphicFramePr>
        <p:xfrm>
          <a:off x="3905354" y="3694318"/>
          <a:ext cx="635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50" name="Equation" r:id="rId15" imgW="634680" imgH="317160" progId="Equation.DSMT4">
                  <p:embed/>
                </p:oleObj>
              </mc:Choice>
              <mc:Fallback>
                <p:oleObj name="Equation" r:id="rId15" imgW="634680" imgH="3171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2298129-F8E0-43AF-BAD2-8B940D338E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905354" y="3694318"/>
                        <a:ext cx="635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994375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Laws of Exponents</a:t>
            </a:r>
            <a:endParaRPr lang="en-US" sz="1800" baseline="450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FB4B9A-92CB-4789-BAB0-6C301B788CAC}"/>
              </a:ext>
            </a:extLst>
          </p:cNvPr>
          <p:cNvSpPr/>
          <p:nvPr/>
        </p:nvSpPr>
        <p:spPr bwMode="auto">
          <a:xfrm>
            <a:off x="336885" y="1446485"/>
            <a:ext cx="8464215" cy="243971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B3081"/>
                </a:solidFill>
                <a:latin typeface="+mj-lt"/>
              </a:rPr>
              <a:t>THEOREM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Laws of Exponents</a:t>
            </a:r>
          </a:p>
          <a:p>
            <a:pPr>
              <a:spcBef>
                <a:spcPts val="600"/>
              </a:spcBef>
            </a:pPr>
            <a:r>
              <a:rPr lang="en-US" i="1" dirty="0" err="1">
                <a:latin typeface="+mn-lt"/>
              </a:rPr>
              <a:t>a</a:t>
            </a:r>
            <a:r>
              <a:rPr lang="en-US" i="1" baseline="45000" dirty="0" err="1">
                <a:latin typeface="+mn-lt"/>
              </a:rPr>
              <a:t>m</a:t>
            </a:r>
            <a:r>
              <a:rPr lang="en-US" i="1" dirty="0" err="1">
                <a:latin typeface="+mn-lt"/>
              </a:rPr>
              <a:t>a</a:t>
            </a:r>
            <a:r>
              <a:rPr lang="en-US" i="1" baseline="45000" dirty="0" err="1">
                <a:latin typeface="+mn-lt"/>
              </a:rPr>
              <a:t>n</a:t>
            </a:r>
            <a:r>
              <a:rPr lang="en-US" dirty="0">
                <a:latin typeface="+mn-lt"/>
              </a:rPr>
              <a:t> =  </a:t>
            </a:r>
            <a:r>
              <a:rPr lang="en-US" i="1" dirty="0">
                <a:latin typeface="+mn-lt"/>
              </a:rPr>
              <a:t>a</a:t>
            </a:r>
            <a:r>
              <a:rPr lang="en-US" i="1" baseline="45000" dirty="0">
                <a:latin typeface="+mn-lt"/>
              </a:rPr>
              <a:t>m</a:t>
            </a:r>
            <a:r>
              <a:rPr lang="en-US" baseline="45000" dirty="0">
                <a:latin typeface="+mn-lt"/>
              </a:rPr>
              <a:t> + </a:t>
            </a:r>
            <a:r>
              <a:rPr lang="en-US" i="1" baseline="45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	(</a:t>
            </a:r>
            <a:r>
              <a:rPr lang="en-US" i="1" dirty="0"/>
              <a:t>a</a:t>
            </a:r>
            <a:r>
              <a:rPr lang="en-US" i="1" baseline="45000" dirty="0"/>
              <a:t>m</a:t>
            </a:r>
            <a:r>
              <a:rPr lang="en-US" dirty="0"/>
              <a:t>)</a:t>
            </a:r>
            <a:r>
              <a:rPr lang="en-US" i="1" baseline="45000" dirty="0"/>
              <a:t>n</a:t>
            </a:r>
            <a:r>
              <a:rPr lang="en-US" dirty="0"/>
              <a:t> =  </a:t>
            </a:r>
            <a:r>
              <a:rPr lang="en-US" i="1" dirty="0" err="1"/>
              <a:t>a</a:t>
            </a:r>
            <a:r>
              <a:rPr lang="en-US" i="1" baseline="45000" dirty="0" err="1"/>
              <a:t>mn</a:t>
            </a:r>
            <a:r>
              <a:rPr lang="en-US" i="1" baseline="45000" dirty="0"/>
              <a:t>	</a:t>
            </a:r>
            <a:r>
              <a:rPr lang="en-US" dirty="0"/>
              <a:t>      (</a:t>
            </a:r>
            <a:r>
              <a:rPr lang="en-US" i="1" dirty="0"/>
              <a:t>ab</a:t>
            </a:r>
            <a:r>
              <a:rPr lang="en-US" dirty="0"/>
              <a:t>)</a:t>
            </a:r>
            <a:r>
              <a:rPr lang="en-US" i="1" baseline="45000" dirty="0"/>
              <a:t>n</a:t>
            </a:r>
            <a:r>
              <a:rPr lang="en-US" dirty="0"/>
              <a:t> =  </a:t>
            </a:r>
            <a:r>
              <a:rPr lang="en-US" i="1" dirty="0" err="1"/>
              <a:t>a</a:t>
            </a:r>
            <a:r>
              <a:rPr lang="en-US" i="1" baseline="45000" dirty="0" err="1"/>
              <a:t>n</a:t>
            </a:r>
            <a:r>
              <a:rPr lang="en-US" i="1" dirty="0" err="1"/>
              <a:t>b</a:t>
            </a:r>
            <a:r>
              <a:rPr lang="en-US" i="1" baseline="45000" dirty="0" err="1"/>
              <a:t>n</a:t>
            </a:r>
            <a:endParaRPr lang="en-US" i="1" baseline="45000" dirty="0"/>
          </a:p>
          <a:p>
            <a:pPr>
              <a:spcBef>
                <a:spcPts val="600"/>
              </a:spcBef>
            </a:pPr>
            <a:endParaRPr lang="en-US" i="1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AFEACDA-6A8A-41E6-8EFF-AD45316513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438177"/>
              </p:ext>
            </p:extLst>
          </p:nvPr>
        </p:nvGraphicFramePr>
        <p:xfrm>
          <a:off x="641088" y="2770895"/>
          <a:ext cx="3644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15" name="Equation" r:id="rId3" imgW="3644640" imgH="876240" progId="Equation.DSMT4">
                  <p:embed/>
                </p:oleObj>
              </mc:Choice>
              <mc:Fallback>
                <p:oleObj name="Equation" r:id="rId3" imgW="3644640" imgH="8762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AFEACDA-6A8A-41E6-8EFF-AD45316513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1088" y="2770895"/>
                        <a:ext cx="36449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2C81807-C793-4C35-8678-93F9ADA30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364598"/>
              </p:ext>
            </p:extLst>
          </p:nvPr>
        </p:nvGraphicFramePr>
        <p:xfrm>
          <a:off x="5797274" y="2715678"/>
          <a:ext cx="26035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16" name="Equation" r:id="rId5" imgW="2603160" imgH="927000" progId="Equation.DSMT4">
                  <p:embed/>
                </p:oleObj>
              </mc:Choice>
              <mc:Fallback>
                <p:oleObj name="Equation" r:id="rId5" imgW="2603160" imgH="9270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AFEACDA-6A8A-41E6-8EFF-AD45316513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7274" y="2715678"/>
                        <a:ext cx="26035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4372762"/>
      </p:ext>
    </p:extLst>
  </p:cSld>
  <p:clrMapOvr>
    <a:masterClrMapping/>
  </p:clrMapOvr>
  <p:transition>
    <p:pull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C4F7C-1118-465B-97DF-96E6BF92F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Using the Laws of Exponents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FF49E-EC68-4839-8BD1-F0268EA1B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–4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baseline="45000" dirty="0">
                <a:latin typeface="+mn-lt"/>
                <a:ea typeface="Cambria Math" panose="02040503050406030204" pitchFamily="18" charset="0"/>
              </a:rPr>
              <a:t>6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	  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≠ 0</a:t>
            </a:r>
            <a:endParaRPr lang="en-US" dirty="0">
              <a:latin typeface="+mn-lt"/>
              <a:ea typeface="Cambria Math" panose="02040503050406030204" pitchFamily="18" charset="0"/>
            </a:endParaRPr>
          </a:p>
          <a:p>
            <a:r>
              <a:rPr lang="en-US" dirty="0">
                <a:latin typeface="+mn-lt"/>
              </a:rPr>
              <a:t>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–4 + 6</a:t>
            </a:r>
            <a:r>
              <a:rPr lang="en-US" dirty="0">
                <a:latin typeface="+mn-lt"/>
              </a:rPr>
              <a:t> </a:t>
            </a:r>
          </a:p>
          <a:p>
            <a:r>
              <a:rPr lang="en-US" dirty="0">
                <a:latin typeface="+mn-lt"/>
              </a:rPr>
              <a:t>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	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c) </a:t>
            </a:r>
            <a:r>
              <a:rPr lang="en-US" dirty="0">
                <a:latin typeface="+mn-lt"/>
              </a:rPr>
              <a:t>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  <a:ea typeface="Cambria Math" panose="02040503050406030204" pitchFamily="18" charset="0"/>
              </a:rPr>
              <a:t>3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	</a:t>
            </a:r>
          </a:p>
          <a:p>
            <a:r>
              <a:rPr lang="en-US" dirty="0">
                <a:latin typeface="+mn-lt"/>
              </a:rPr>
              <a:t>	= 3</a:t>
            </a:r>
            <a:r>
              <a:rPr lang="en-US" baseline="45000" dirty="0">
                <a:latin typeface="+mn-lt"/>
              </a:rPr>
              <a:t>3 </a:t>
            </a:r>
            <a:r>
              <a:rPr lang="en-US" dirty="0">
                <a:ea typeface="Cambria Math" panose="02040503050406030204" pitchFamily="18" charset="0"/>
              </a:rPr>
              <a:t>⋅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 </a:t>
            </a:r>
          </a:p>
          <a:p>
            <a:r>
              <a:rPr lang="en-US" dirty="0">
                <a:latin typeface="+mn-lt"/>
              </a:rPr>
              <a:t>	= 27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88C40A-6A44-451A-9DC0-E5B25AC3A239}"/>
              </a:ext>
            </a:extLst>
          </p:cNvPr>
          <p:cNvSpPr txBox="1"/>
          <p:nvPr/>
        </p:nvSpPr>
        <p:spPr>
          <a:xfrm>
            <a:off x="4771828" y="1435689"/>
            <a:ext cx="40352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b)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45000" dirty="0"/>
              <a:t>–4</a:t>
            </a:r>
            <a:r>
              <a:rPr lang="en-US" dirty="0"/>
              <a:t>)</a:t>
            </a:r>
            <a:r>
              <a:rPr lang="en-US" baseline="45000" dirty="0">
                <a:ea typeface="Cambria Math" panose="02040503050406030204" pitchFamily="18" charset="0"/>
              </a:rPr>
              <a:t>2</a:t>
            </a:r>
            <a:r>
              <a:rPr lang="en-US" dirty="0">
                <a:ea typeface="Cambria Math" panose="02040503050406030204" pitchFamily="18" charset="0"/>
              </a:rPr>
              <a:t> 	    </a:t>
            </a:r>
            <a:r>
              <a:rPr lang="en-US" i="1" dirty="0"/>
              <a:t>x</a:t>
            </a:r>
            <a:r>
              <a:rPr lang="en-US" dirty="0"/>
              <a:t> ≠ 0</a:t>
            </a:r>
            <a:endParaRPr lang="en-US" dirty="0">
              <a:ea typeface="Cambria Math" panose="02040503050406030204" pitchFamily="18" charset="0"/>
            </a:endParaRPr>
          </a:p>
          <a:p>
            <a:r>
              <a:rPr lang="en-US" dirty="0"/>
              <a:t>	= </a:t>
            </a:r>
            <a:r>
              <a:rPr lang="en-US" i="1" dirty="0"/>
              <a:t>x</a:t>
            </a:r>
            <a:r>
              <a:rPr lang="en-US" baseline="45000" dirty="0"/>
              <a:t>–4 </a:t>
            </a:r>
            <a:r>
              <a:rPr lang="en-US" baseline="45000" dirty="0">
                <a:ea typeface="Cambria Math" panose="02040503050406030204" pitchFamily="18" charset="0"/>
              </a:rPr>
              <a:t>⋅</a:t>
            </a:r>
            <a:r>
              <a:rPr lang="en-US" baseline="45000" dirty="0"/>
              <a:t> 2 </a:t>
            </a:r>
          </a:p>
          <a:p>
            <a:r>
              <a:rPr lang="en-US" dirty="0"/>
              <a:t>	= </a:t>
            </a:r>
            <a:r>
              <a:rPr lang="en-US" i="1" dirty="0"/>
              <a:t>x</a:t>
            </a:r>
            <a:r>
              <a:rPr lang="en-US" baseline="45000" dirty="0"/>
              <a:t>–8</a:t>
            </a: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d)</a:t>
            </a:r>
          </a:p>
          <a:p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5FABC2D-2A8D-44DC-ADB0-DB3797428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071726"/>
              </p:ext>
            </p:extLst>
          </p:nvPr>
        </p:nvGraphicFramePr>
        <p:xfrm>
          <a:off x="5759726" y="2780930"/>
          <a:ext cx="685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8" name="Equation" r:id="rId3" imgW="685800" imgH="825480" progId="Equation.DSMT4">
                  <p:embed/>
                </p:oleObj>
              </mc:Choice>
              <mc:Fallback>
                <p:oleObj name="Equation" r:id="rId3" imgW="6858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59726" y="2780930"/>
                        <a:ext cx="6858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016383F-DF09-4320-B48D-4DD40A66A0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655073"/>
              </p:ext>
            </p:extLst>
          </p:nvPr>
        </p:nvGraphicFramePr>
        <p:xfrm>
          <a:off x="5327581" y="3839924"/>
          <a:ext cx="6477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9" name="Equation" r:id="rId5" imgW="647640" imgH="901440" progId="Equation.DSMT4">
                  <p:embed/>
                </p:oleObj>
              </mc:Choice>
              <mc:Fallback>
                <p:oleObj name="Equation" r:id="rId5" imgW="647640" imgH="9014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5FABC2D-2A8D-44DC-ADB0-DB37974286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27581" y="3839924"/>
                        <a:ext cx="6477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F43A062-D4ED-4019-8D02-DD31213C51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835623"/>
              </p:ext>
            </p:extLst>
          </p:nvPr>
        </p:nvGraphicFramePr>
        <p:xfrm>
          <a:off x="5760278" y="4687200"/>
          <a:ext cx="685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0" name="Equation" r:id="rId7" imgW="685800" imgH="863280" progId="Equation.DSMT4">
                  <p:embed/>
                </p:oleObj>
              </mc:Choice>
              <mc:Fallback>
                <p:oleObj name="Equation" r:id="rId7" imgW="685800" imgH="8632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016383F-DF09-4320-B48D-4DD40A66A0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60278" y="4687200"/>
                        <a:ext cx="685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EE209B3-625D-48EE-A674-C5879E557A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667547"/>
              </p:ext>
            </p:extLst>
          </p:nvPr>
        </p:nvGraphicFramePr>
        <p:xfrm>
          <a:off x="5792371" y="5573713"/>
          <a:ext cx="1041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1" name="Equation" r:id="rId9" imgW="1041120" imgH="774360" progId="Equation.DSMT4">
                  <p:embed/>
                </p:oleObj>
              </mc:Choice>
              <mc:Fallback>
                <p:oleObj name="Equation" r:id="rId9" imgW="104112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F43A062-D4ED-4019-8D02-DD31213C51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92371" y="5573713"/>
                        <a:ext cx="1041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189012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C4F7C-1118-465B-97DF-96E6BF92F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Using the Laws of Exponents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FF49E-EC68-4839-8BD1-F0268EA1B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e)</a:t>
            </a:r>
            <a:r>
              <a:rPr lang="en-US" i="1" dirty="0"/>
              <a:t> 		  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≠ 0</a:t>
            </a:r>
            <a:endParaRPr lang="en-US" dirty="0">
              <a:latin typeface="+mn-lt"/>
              <a:ea typeface="Cambria Math" panose="02040503050406030204" pitchFamily="18" charset="0"/>
            </a:endParaRPr>
          </a:p>
          <a:p>
            <a:r>
              <a:rPr lang="en-US" dirty="0"/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016383F-DF09-4320-B48D-4DD40A66A0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920653"/>
              </p:ext>
            </p:extLst>
          </p:nvPr>
        </p:nvGraphicFramePr>
        <p:xfrm>
          <a:off x="902736" y="1298946"/>
          <a:ext cx="5334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4" name="Equation" r:id="rId3" imgW="533160" imgH="876240" progId="Equation.DSMT4">
                  <p:embed/>
                </p:oleObj>
              </mc:Choice>
              <mc:Fallback>
                <p:oleObj name="Equation" r:id="rId3" imgW="533160" imgH="876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016383F-DF09-4320-B48D-4DD40A66A0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2736" y="1298946"/>
                        <a:ext cx="5334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F43A062-D4ED-4019-8D02-DD31213C51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075656"/>
              </p:ext>
            </p:extLst>
          </p:nvPr>
        </p:nvGraphicFramePr>
        <p:xfrm>
          <a:off x="1313622" y="2317476"/>
          <a:ext cx="1231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5" name="Equation" r:id="rId5" imgW="1231560" imgH="380880" progId="Equation.DSMT4">
                  <p:embed/>
                </p:oleObj>
              </mc:Choice>
              <mc:Fallback>
                <p:oleObj name="Equation" r:id="rId5" imgW="1231560" imgH="380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F43A062-D4ED-4019-8D02-DD31213C51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13622" y="2317476"/>
                        <a:ext cx="1231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EBB9244-4F2F-4A72-84F7-37B84BBF0A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845068"/>
              </p:ext>
            </p:extLst>
          </p:nvPr>
        </p:nvGraphicFramePr>
        <p:xfrm>
          <a:off x="1307272" y="2920218"/>
          <a:ext cx="622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6" name="Equation" r:id="rId7" imgW="622080" imgH="380880" progId="Equation.DSMT4">
                  <p:embed/>
                </p:oleObj>
              </mc:Choice>
              <mc:Fallback>
                <p:oleObj name="Equation" r:id="rId7" imgW="622080" imgH="380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F43A062-D4ED-4019-8D02-DD31213C51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07272" y="2920218"/>
                        <a:ext cx="622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33536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7E94-E0D0-4E54-A976-8A5580106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Using the Laws of Exponents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48091-6470-402E-B904-B9BB7895E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each expression so that all exponents are positive.</a:t>
            </a:r>
          </a:p>
          <a:p>
            <a:pPr>
              <a:spcBef>
                <a:spcPts val="1200"/>
              </a:spcBef>
            </a:pPr>
            <a:r>
              <a:rPr lang="en-US" dirty="0"/>
              <a:t>a)		  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≠ 0,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 ≠ 0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CE04F18-34C1-4ACD-A3B0-7086983CFE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604353"/>
              </p:ext>
            </p:extLst>
          </p:nvPr>
        </p:nvGraphicFramePr>
        <p:xfrm>
          <a:off x="854144" y="2309813"/>
          <a:ext cx="8509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25" name="Equation" r:id="rId3" imgW="850680" imgH="952200" progId="Equation.DSMT4">
                  <p:embed/>
                </p:oleObj>
              </mc:Choice>
              <mc:Fallback>
                <p:oleObj name="Equation" r:id="rId3" imgW="850680" imgH="952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016383F-DF09-4320-B48D-4DD40A66A0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4144" y="2309813"/>
                        <a:ext cx="8509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27AD15-3468-4474-BAF5-4F4A308221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369114"/>
              </p:ext>
            </p:extLst>
          </p:nvPr>
        </p:nvGraphicFramePr>
        <p:xfrm>
          <a:off x="1333500" y="3260288"/>
          <a:ext cx="14097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26" name="Equation" r:id="rId5" imgW="1409400" imgH="901440" progId="Equation.DSMT4">
                  <p:embed/>
                </p:oleObj>
              </mc:Choice>
              <mc:Fallback>
                <p:oleObj name="Equation" r:id="rId5" imgW="1409400" imgH="9014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F43A062-D4ED-4019-8D02-DD31213C51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3500" y="3260288"/>
                        <a:ext cx="14097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D77477B-D4B1-450A-92A6-BC9299B21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723865"/>
              </p:ext>
            </p:extLst>
          </p:nvPr>
        </p:nvGraphicFramePr>
        <p:xfrm>
          <a:off x="2895265" y="3482538"/>
          <a:ext cx="1689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27" name="Equation" r:id="rId7" imgW="1688760" imgH="457200" progId="Equation.DSMT4">
                  <p:embed/>
                </p:oleObj>
              </mc:Choice>
              <mc:Fallback>
                <p:oleObj name="Equation" r:id="rId7" imgW="1688760" imgH="4572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EBB9244-4F2F-4A72-84F7-37B84BBF0A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95265" y="3482538"/>
                        <a:ext cx="1689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B533F86-16E7-49E0-BF00-33383AFCEF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686180"/>
              </p:ext>
            </p:extLst>
          </p:nvPr>
        </p:nvGraphicFramePr>
        <p:xfrm>
          <a:off x="4762934" y="3464302"/>
          <a:ext cx="1270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28" name="Equation" r:id="rId9" imgW="1269720" imgH="457200" progId="Equation.DSMT4">
                  <p:embed/>
                </p:oleObj>
              </mc:Choice>
              <mc:Fallback>
                <p:oleObj name="Equation" r:id="rId9" imgW="1269720" imgH="457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D77477B-D4B1-450A-92A6-BC9299B210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62934" y="3464302"/>
                        <a:ext cx="1270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CFBCCDA-9E4C-456D-83E7-3916186A16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510771"/>
              </p:ext>
            </p:extLst>
          </p:nvPr>
        </p:nvGraphicFramePr>
        <p:xfrm>
          <a:off x="6211503" y="3263518"/>
          <a:ext cx="12446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29" name="Equation" r:id="rId11" imgW="1244520" imgH="901440" progId="Equation.DSMT4">
                  <p:embed/>
                </p:oleObj>
              </mc:Choice>
              <mc:Fallback>
                <p:oleObj name="Equation" r:id="rId11" imgW="1244520" imgH="9014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B533F86-16E7-49E0-BF00-33383AFCEF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11503" y="3263518"/>
                        <a:ext cx="12446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11A3D97-4E5B-4A17-A06F-70B10A1854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418975"/>
              </p:ext>
            </p:extLst>
          </p:nvPr>
        </p:nvGraphicFramePr>
        <p:xfrm>
          <a:off x="7634672" y="3216652"/>
          <a:ext cx="7239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30" name="Equation" r:id="rId13" imgW="723600" imgH="952200" progId="Equation.DSMT4">
                  <p:embed/>
                </p:oleObj>
              </mc:Choice>
              <mc:Fallback>
                <p:oleObj name="Equation" r:id="rId13" imgW="723600" imgH="9522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8CFBCCDA-9E4C-456D-83E7-3916186A16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634672" y="3216652"/>
                        <a:ext cx="7239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63203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7E94-E0D0-4E54-A976-8A5580106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Using the Laws of Exponents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48091-6470-402E-B904-B9BB7895E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dirty="0">
                <a:ea typeface="Cambria Math" panose="02040503050406030204" pitchFamily="18" charset="0"/>
              </a:rPr>
              <a:t>b)		  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≠ 0,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 ≠ 0</a:t>
            </a:r>
          </a:p>
          <a:p>
            <a:pPr>
              <a:spcBef>
                <a:spcPts val="1200"/>
              </a:spcBef>
            </a:pPr>
            <a:endParaRPr lang="en-US" dirty="0">
              <a:ea typeface="Cambria Math" panose="02040503050406030204" pitchFamily="18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F8AE2E2-51F8-4DC6-A7D5-39469F6D9D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147842"/>
              </p:ext>
            </p:extLst>
          </p:nvPr>
        </p:nvGraphicFramePr>
        <p:xfrm>
          <a:off x="890587" y="1283071"/>
          <a:ext cx="12954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34" name="Equation" r:id="rId3" imgW="1295280" imgH="1002960" progId="Equation.DSMT4">
                  <p:embed/>
                </p:oleObj>
              </mc:Choice>
              <mc:Fallback>
                <p:oleObj name="Equation" r:id="rId3" imgW="1295280" imgH="10029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9F8AE2E2-51F8-4DC6-A7D5-39469F6D9D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0587" y="1283071"/>
                        <a:ext cx="12954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1E1B38A8-E693-41B3-98F4-BE331D47FC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257754"/>
              </p:ext>
            </p:extLst>
          </p:nvPr>
        </p:nvGraphicFramePr>
        <p:xfrm>
          <a:off x="1328289" y="2685226"/>
          <a:ext cx="14986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35" name="Equation" r:id="rId5" imgW="1498320" imgH="952200" progId="Equation.DSMT4">
                  <p:embed/>
                </p:oleObj>
              </mc:Choice>
              <mc:Fallback>
                <p:oleObj name="Equation" r:id="rId5" imgW="1498320" imgH="952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1E1B38A8-E693-41B3-98F4-BE331D47FC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28289" y="2685226"/>
                        <a:ext cx="14986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5E1EFE2-018C-4078-A50D-FAED4B2CC1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878606"/>
              </p:ext>
            </p:extLst>
          </p:nvPr>
        </p:nvGraphicFramePr>
        <p:xfrm>
          <a:off x="3032815" y="2685226"/>
          <a:ext cx="17526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36" name="Equation" r:id="rId7" imgW="1752480" imgH="952200" progId="Equation.DSMT4">
                  <p:embed/>
                </p:oleObj>
              </mc:Choice>
              <mc:Fallback>
                <p:oleObj name="Equation" r:id="rId7" imgW="1752480" imgH="9522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55E1EFE2-018C-4078-A50D-FAED4B2CC1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32815" y="2685226"/>
                        <a:ext cx="17526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E73771E-B120-4885-92D3-82855E64EA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203079"/>
              </p:ext>
            </p:extLst>
          </p:nvPr>
        </p:nvGraphicFramePr>
        <p:xfrm>
          <a:off x="4991341" y="2685226"/>
          <a:ext cx="9525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37" name="Equation" r:id="rId9" imgW="952200" imgH="1269720" progId="Equation.DSMT4">
                  <p:embed/>
                </p:oleObj>
              </mc:Choice>
              <mc:Fallback>
                <p:oleObj name="Equation" r:id="rId9" imgW="952200" imgH="126972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DE73771E-B120-4885-92D3-82855E64EA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91341" y="2685226"/>
                        <a:ext cx="952500" cy="127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FF382E2-3535-4F61-A3B7-CED07C66CD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052925"/>
              </p:ext>
            </p:extLst>
          </p:nvPr>
        </p:nvGraphicFramePr>
        <p:xfrm>
          <a:off x="6149767" y="2685226"/>
          <a:ext cx="8763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38" name="Equation" r:id="rId11" imgW="876240" imgH="876240" progId="Equation.DSMT4">
                  <p:embed/>
                </p:oleObj>
              </mc:Choice>
              <mc:Fallback>
                <p:oleObj name="Equation" r:id="rId11" imgW="876240" imgH="8762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FF382E2-3535-4F61-A3B7-CED07C66CD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49767" y="2685226"/>
                        <a:ext cx="8763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966861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 Square Root </a:t>
            </a:r>
            <a:r>
              <a:rPr lang="en-US" sz="1800" dirty="0"/>
              <a:t>(1 of 2)</a:t>
            </a:r>
            <a:endParaRPr lang="en-US" sz="1800" baseline="450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FB4B9A-92CB-4789-BAB0-6C301B788CAC}"/>
              </a:ext>
            </a:extLst>
          </p:cNvPr>
          <p:cNvSpPr/>
          <p:nvPr/>
        </p:nvSpPr>
        <p:spPr bwMode="auto">
          <a:xfrm>
            <a:off x="336885" y="1446485"/>
            <a:ext cx="8464215" cy="260868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Principal Square Root</a:t>
            </a:r>
          </a:p>
          <a:p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is a nonnegative real number, the nonnegative number </a:t>
            </a:r>
            <a:r>
              <a:rPr lang="en-US" i="1" dirty="0">
                <a:latin typeface="+mn-lt"/>
              </a:rPr>
              <a:t>b</a:t>
            </a:r>
            <a:r>
              <a:rPr lang="en-US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for which </a:t>
            </a:r>
            <a:r>
              <a:rPr lang="en-US" i="1" dirty="0">
                <a:latin typeface="+mn-lt"/>
              </a:rPr>
              <a:t>b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latin typeface="+mn-lt"/>
              </a:rPr>
              <a:t>a </a:t>
            </a:r>
            <a:r>
              <a:rPr lang="en-US" dirty="0">
                <a:latin typeface="+mj-lt"/>
              </a:rPr>
              <a:t>is the </a:t>
            </a:r>
            <a:r>
              <a:rPr lang="en-US" b="1" dirty="0">
                <a:latin typeface="+mj-lt"/>
              </a:rPr>
              <a:t>principal square root </a:t>
            </a:r>
            <a:r>
              <a:rPr lang="en-US" dirty="0">
                <a:latin typeface="+mj-lt"/>
              </a:rPr>
              <a:t>of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, and is denoted by </a:t>
            </a:r>
          </a:p>
          <a:p>
            <a:pPr>
              <a:spcBef>
                <a:spcPts val="600"/>
              </a:spcBef>
            </a:pPr>
            <a:r>
              <a:rPr lang="en-US" i="1" dirty="0">
                <a:latin typeface="+mn-lt"/>
              </a:rPr>
              <a:t>b </a:t>
            </a:r>
            <a:r>
              <a:rPr lang="en-US" dirty="0">
                <a:latin typeface="+mn-lt"/>
              </a:rPr>
              <a:t>=</a:t>
            </a:r>
            <a:endParaRPr lang="en-US" i="1" dirty="0">
              <a:latin typeface="+mn-lt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2C81807-C793-4C35-8678-93F9ADA30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241902"/>
              </p:ext>
            </p:extLst>
          </p:nvPr>
        </p:nvGraphicFramePr>
        <p:xfrm>
          <a:off x="1240528" y="3312354"/>
          <a:ext cx="546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27" name="Equation" r:id="rId3" imgW="545760" imgH="444240" progId="Equation.DSMT4">
                  <p:embed/>
                </p:oleObj>
              </mc:Choice>
              <mc:Fallback>
                <p:oleObj name="Equation" r:id="rId3" imgW="545760" imgH="4442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2C81807-C793-4C35-8678-93F9ADA30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0528" y="3312354"/>
                        <a:ext cx="546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65635"/>
      </p:ext>
    </p:extLst>
  </p:cSld>
  <p:clrMapOvr>
    <a:masterClrMapping/>
  </p:clrMapOvr>
  <p:transition>
    <p:pull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2FFD9-011D-4548-A9C7-A78BF20A1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11: </a:t>
            </a:r>
            <a:r>
              <a:rPr lang="en-US" dirty="0"/>
              <a:t>Evaluating Square Roots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8AE13-72CB-4E9C-A59C-C44DB6B3F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</a:t>
            </a:r>
          </a:p>
          <a:p>
            <a:endParaRPr lang="en-US" dirty="0"/>
          </a:p>
          <a:p>
            <a:r>
              <a:rPr lang="en-US" dirty="0"/>
              <a:t>b)</a:t>
            </a:r>
          </a:p>
          <a:p>
            <a:endParaRPr lang="en-US" dirty="0"/>
          </a:p>
          <a:p>
            <a:r>
              <a:rPr lang="en-US" dirty="0"/>
              <a:t>c)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50F0AE7-F092-4BC2-8AA6-A38D4FA365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806113"/>
              </p:ext>
            </p:extLst>
          </p:nvPr>
        </p:nvGraphicFramePr>
        <p:xfrm>
          <a:off x="812523" y="1444488"/>
          <a:ext cx="1181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69" name="Equation" r:id="rId3" imgW="1180800" imgH="444240" progId="Equation.DSMT4">
                  <p:embed/>
                </p:oleObj>
              </mc:Choice>
              <mc:Fallback>
                <p:oleObj name="Equation" r:id="rId3" imgW="11808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2523" y="1444488"/>
                        <a:ext cx="1181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E81169C-C966-461E-AD35-4F5A246593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994003"/>
              </p:ext>
            </p:extLst>
          </p:nvPr>
        </p:nvGraphicFramePr>
        <p:xfrm>
          <a:off x="812523" y="2274128"/>
          <a:ext cx="13081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70" name="Equation" r:id="rId5" imgW="1307880" imgH="901440" progId="Equation.DSMT4">
                  <p:embed/>
                </p:oleObj>
              </mc:Choice>
              <mc:Fallback>
                <p:oleObj name="Equation" r:id="rId5" imgW="1307880" imgH="9014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50F0AE7-F092-4BC2-8AA6-A38D4FA365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2523" y="2274128"/>
                        <a:ext cx="13081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7B4DAC8-D219-408D-A972-2922D1A761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923602"/>
              </p:ext>
            </p:extLst>
          </p:nvPr>
        </p:nvGraphicFramePr>
        <p:xfrm>
          <a:off x="812523" y="3390072"/>
          <a:ext cx="1968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71" name="Equation" r:id="rId7" imgW="1968480" imgH="571320" progId="Equation.DSMT4">
                  <p:embed/>
                </p:oleObj>
              </mc:Choice>
              <mc:Fallback>
                <p:oleObj name="Equation" r:id="rId7" imgW="1968480" imgH="5713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E81169C-C966-461E-AD35-4F5A246593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2523" y="3390072"/>
                        <a:ext cx="1968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89049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Graph Inequalities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Find Distance on the Real Number 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Evaluate Algebraic Expressions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Determine the Domain of a Variable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Use the Laws of Exponents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Evaluate Square Roots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Use a Calculator to Evaluate Exponents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Use Scientific Notation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5FE1D-D60C-4644-90BF-A0CAD9008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 Square Root </a:t>
            </a:r>
            <a:r>
              <a:rPr lang="en-US" sz="1800" dirty="0"/>
              <a:t>(2 of 2)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DAE39BE-C984-47E8-8F43-84D052F92F2C}"/>
              </a:ext>
            </a:extLst>
          </p:cNvPr>
          <p:cNvSpPr/>
          <p:nvPr/>
        </p:nvSpPr>
        <p:spPr bwMode="auto">
          <a:xfrm>
            <a:off x="336885" y="1446485"/>
            <a:ext cx="8464215" cy="112775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93DCA0-001B-4D97-B828-DCFF59C139A4}"/>
              </a:ext>
            </a:extLst>
          </p:cNvPr>
          <p:cNvSpPr txBox="1"/>
          <p:nvPr/>
        </p:nvSpPr>
        <p:spPr>
          <a:xfrm>
            <a:off x="641088" y="1531620"/>
            <a:ext cx="785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en-US" i="1" dirty="0">
              <a:latin typeface="+mn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6A29AC3-D5B3-4D87-83B8-C1BC7FAC73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278400"/>
              </p:ext>
            </p:extLst>
          </p:nvPr>
        </p:nvGraphicFramePr>
        <p:xfrm>
          <a:off x="2339975" y="1755775"/>
          <a:ext cx="4457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8" name="Equation" r:id="rId3" imgW="4457520" imgH="545760" progId="Equation.DSMT4">
                  <p:embed/>
                </p:oleObj>
              </mc:Choice>
              <mc:Fallback>
                <p:oleObj name="Equation" r:id="rId3" imgW="4457520" imgH="5457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2C81807-C793-4C35-8678-93F9ADA30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975" y="1755775"/>
                        <a:ext cx="44577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1704182"/>
      </p:ext>
    </p:extLst>
  </p:cSld>
  <p:clrMapOvr>
    <a:masterClrMapping/>
  </p:clrMapOvr>
  <p:transition>
    <p:pull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724D9-B1C0-4C94-8AA5-66D95673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12: </a:t>
            </a:r>
            <a:r>
              <a:rPr lang="en-US" dirty="0"/>
              <a:t>Using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AB694-0A02-4144-BD8E-507FFA1A8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</a:t>
            </a:r>
          </a:p>
          <a:p>
            <a:endParaRPr lang="en-US" dirty="0"/>
          </a:p>
          <a:p>
            <a:r>
              <a:rPr lang="en-US" dirty="0"/>
              <a:t>b)</a:t>
            </a:r>
          </a:p>
          <a:p>
            <a:endParaRPr lang="en-US" dirty="0"/>
          </a:p>
          <a:p>
            <a:r>
              <a:rPr lang="en-US" dirty="0"/>
              <a:t>c)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2924D71-B3FA-4A07-A122-FD34F04A92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755533"/>
              </p:ext>
            </p:extLst>
          </p:nvPr>
        </p:nvGraphicFramePr>
        <p:xfrm>
          <a:off x="6446838" y="325438"/>
          <a:ext cx="1651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6" name="Equation" r:id="rId3" imgW="1650960" imgH="622080" progId="Equation.DSMT4">
                  <p:embed/>
                </p:oleObj>
              </mc:Choice>
              <mc:Fallback>
                <p:oleObj name="Equation" r:id="rId3" imgW="1650960" imgH="622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6A29AC3-D5B3-4D87-83B8-C1BC7FAC73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46838" y="325438"/>
                        <a:ext cx="16510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29F7BFA-C414-4266-A6B3-F021F66180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587111"/>
              </p:ext>
            </p:extLst>
          </p:nvPr>
        </p:nvGraphicFramePr>
        <p:xfrm>
          <a:off x="965751" y="1381125"/>
          <a:ext cx="2882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7" name="Equation" r:id="rId5" imgW="2882880" imgH="571320" progId="Equation.DSMT4">
                  <p:embed/>
                </p:oleObj>
              </mc:Choice>
              <mc:Fallback>
                <p:oleObj name="Equation" r:id="rId5" imgW="2882880" imgH="5713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50F0AE7-F092-4BC2-8AA6-A38D4FA365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5751" y="1381125"/>
                        <a:ext cx="28829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C0733D0-F227-4662-8D65-CD96072D40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539127"/>
              </p:ext>
            </p:extLst>
          </p:nvPr>
        </p:nvGraphicFramePr>
        <p:xfrm>
          <a:off x="965751" y="2444208"/>
          <a:ext cx="3276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8" name="Equation" r:id="rId7" imgW="3276360" imgH="571320" progId="Equation.DSMT4">
                  <p:embed/>
                </p:oleObj>
              </mc:Choice>
              <mc:Fallback>
                <p:oleObj name="Equation" r:id="rId7" imgW="3276360" imgH="5713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E81169C-C966-461E-AD35-4F5A246593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65751" y="2444208"/>
                        <a:ext cx="32766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CEE5C19-E493-44D8-8400-0980BC8F12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271211"/>
              </p:ext>
            </p:extLst>
          </p:nvPr>
        </p:nvGraphicFramePr>
        <p:xfrm>
          <a:off x="965751" y="3429000"/>
          <a:ext cx="1333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9" name="Equation" r:id="rId9" imgW="1333440" imgH="571320" progId="Equation.DSMT4">
                  <p:embed/>
                </p:oleObj>
              </mc:Choice>
              <mc:Fallback>
                <p:oleObj name="Equation" r:id="rId9" imgW="1333440" imgH="5713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7B4DAC8-D219-408D-A972-2922D1A761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65751" y="3429000"/>
                        <a:ext cx="1333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32567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8723C-075B-420D-9163-CF89AE60A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 </a:t>
            </a:r>
            <a:r>
              <a:rPr lang="en-US" dirty="0"/>
              <a:t>Exponents on a Graphing Calculator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956FB-8F7F-4DAC-B989-67B5E828C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Evaluate: </a:t>
            </a:r>
            <a:r>
              <a:rPr lang="en-US" dirty="0">
                <a:latin typeface="+mn-lt"/>
              </a:rPr>
              <a:t>(1.3)</a:t>
            </a:r>
            <a:r>
              <a:rPr lang="en-US" baseline="45000" dirty="0">
                <a:latin typeface="+mn-lt"/>
              </a:rPr>
              <a:t>6</a:t>
            </a:r>
          </a:p>
          <a:p>
            <a:r>
              <a:rPr lang="en-US" dirty="0"/>
              <a:t>The figure shows the  result using a TI-84 Plus C graphing calculator.</a:t>
            </a:r>
          </a:p>
        </p:txBody>
      </p:sp>
      <p:pic>
        <p:nvPicPr>
          <p:cNvPr id="5" name="Picture 4" descr="A close up of a tree&#10;&#10;Description automatically generated">
            <a:extLst>
              <a:ext uri="{FF2B5EF4-FFF2-40B4-BE49-F238E27FC236}">
                <a16:creationId xmlns:a16="http://schemas.microsoft.com/office/drawing/2014/main" id="{0727A0E8-1305-4AE7-ACC1-8303C11E1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047" y="3016524"/>
            <a:ext cx="4189906" cy="315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9740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Notation</a:t>
            </a:r>
            <a:endParaRPr lang="en-US" sz="1800" baseline="450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FB4B9A-92CB-4789-BAB0-6C301B788CAC}"/>
              </a:ext>
            </a:extLst>
          </p:cNvPr>
          <p:cNvSpPr/>
          <p:nvPr/>
        </p:nvSpPr>
        <p:spPr bwMode="auto">
          <a:xfrm>
            <a:off x="336885" y="1446485"/>
            <a:ext cx="8464215" cy="210178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Scientific Notation</a:t>
            </a:r>
          </a:p>
          <a:p>
            <a:r>
              <a:rPr lang="en-US" dirty="0">
                <a:latin typeface="+mj-lt"/>
              </a:rPr>
              <a:t>A number written as the product of a number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where</a:t>
            </a:r>
            <a:r>
              <a:rPr lang="en-US" dirty="0"/>
              <a:t> 1 ≤ </a:t>
            </a:r>
            <a:r>
              <a:rPr lang="en-US" i="1" dirty="0"/>
              <a:t>x &lt;</a:t>
            </a:r>
            <a:r>
              <a:rPr lang="en-US" dirty="0"/>
              <a:t> 10, </a:t>
            </a:r>
            <a:r>
              <a:rPr lang="en-US" dirty="0">
                <a:latin typeface="+mj-lt"/>
              </a:rPr>
              <a:t>times a power of </a:t>
            </a:r>
            <a:r>
              <a:rPr lang="en-US" dirty="0"/>
              <a:t>10, </a:t>
            </a:r>
            <a:r>
              <a:rPr lang="en-US" dirty="0">
                <a:latin typeface="+mj-lt"/>
              </a:rPr>
              <a:t>is written in </a:t>
            </a:r>
            <a:r>
              <a:rPr lang="en-US" b="1" dirty="0">
                <a:latin typeface="+mj-lt"/>
              </a:rPr>
              <a:t>scientific notation</a:t>
            </a:r>
            <a:r>
              <a:rPr lang="en-US" dirty="0">
                <a:latin typeface="+mj-lt"/>
              </a:rPr>
              <a:t>.</a:t>
            </a:r>
            <a:endParaRPr lang="en-US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9260527"/>
      </p:ext>
    </p:extLst>
  </p:cSld>
  <p:clrMapOvr>
    <a:masterClrMapping/>
  </p:clrMapOvr>
  <p:transition>
    <p:pull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a Decimal to Scientific Notation</a:t>
            </a:r>
            <a:endParaRPr lang="en-US" sz="1800" baseline="450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FB4B9A-92CB-4789-BAB0-6C301B788CAC}"/>
              </a:ext>
            </a:extLst>
          </p:cNvPr>
          <p:cNvSpPr/>
          <p:nvPr/>
        </p:nvSpPr>
        <p:spPr bwMode="auto">
          <a:xfrm>
            <a:off x="336885" y="1446485"/>
            <a:ext cx="8464215" cy="427845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To change a positive number into scientific notation: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Count the number </a:t>
            </a:r>
            <a:r>
              <a:rPr lang="en-US" i="1" dirty="0">
                <a:latin typeface="+mn-lt"/>
              </a:rPr>
              <a:t>N</a:t>
            </a:r>
            <a:r>
              <a:rPr lang="en-US" dirty="0">
                <a:latin typeface="+mj-lt"/>
              </a:rPr>
              <a:t> of places that the decimal point must be moved to arrive at a number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where</a:t>
            </a:r>
            <a:r>
              <a:rPr lang="en-US" dirty="0"/>
              <a:t> 1 ≤ </a:t>
            </a:r>
            <a:r>
              <a:rPr lang="en-US" i="1" dirty="0"/>
              <a:t>x &lt;</a:t>
            </a:r>
            <a:r>
              <a:rPr lang="en-US" dirty="0"/>
              <a:t> 10.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the original number is greater than or equal to </a:t>
            </a:r>
            <a:r>
              <a:rPr lang="en-US" dirty="0">
                <a:latin typeface="+mn-lt"/>
              </a:rPr>
              <a:t>1</a:t>
            </a:r>
            <a:r>
              <a:rPr lang="en-US" dirty="0">
                <a:latin typeface="+mj-lt"/>
              </a:rPr>
              <a:t>, the scientific notation is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j-lt"/>
              </a:rPr>
              <a:t> </a:t>
            </a:r>
            <a:r>
              <a:rPr lang="en-US" dirty="0"/>
              <a:t>× </a:t>
            </a:r>
            <a:r>
              <a:rPr lang="en-US" dirty="0">
                <a:latin typeface="+mn-lt"/>
              </a:rPr>
              <a:t>10</a:t>
            </a:r>
            <a:r>
              <a:rPr lang="en-US" i="1" baseline="45000" dirty="0">
                <a:latin typeface="+mn-lt"/>
              </a:rPr>
              <a:t>N</a:t>
            </a:r>
            <a:r>
              <a:rPr lang="en-US" dirty="0">
                <a:latin typeface="+mj-lt"/>
              </a:rPr>
              <a:t>. If the original number is between </a:t>
            </a:r>
            <a:r>
              <a:rPr lang="en-US" dirty="0">
                <a:latin typeface="+mn-lt"/>
              </a:rPr>
              <a:t>0</a:t>
            </a:r>
            <a:r>
              <a:rPr lang="en-US" dirty="0">
                <a:latin typeface="+mj-lt"/>
              </a:rPr>
              <a:t> and </a:t>
            </a:r>
            <a:r>
              <a:rPr lang="en-US" dirty="0">
                <a:latin typeface="+mn-lt"/>
              </a:rPr>
              <a:t>1</a:t>
            </a:r>
            <a:r>
              <a:rPr lang="en-US" dirty="0">
                <a:latin typeface="+mj-lt"/>
              </a:rPr>
              <a:t>, the scientific notation is </a:t>
            </a:r>
            <a:r>
              <a:rPr lang="en-US" i="1" dirty="0"/>
              <a:t>x </a:t>
            </a:r>
            <a:r>
              <a:rPr lang="en-US" dirty="0"/>
              <a:t>× 10</a:t>
            </a:r>
            <a:r>
              <a:rPr lang="en-US" i="1" baseline="45000" dirty="0"/>
              <a:t>–N</a:t>
            </a:r>
            <a:r>
              <a:rPr lang="en-US" dirty="0"/>
              <a:t>.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7615933"/>
      </p:ext>
    </p:extLst>
  </p:cSld>
  <p:clrMapOvr>
    <a:masterClrMapping/>
  </p:clrMapOvr>
  <p:transition>
    <p:pull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1EB4C-BBDC-4DEB-87DE-598120543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14: </a:t>
            </a:r>
            <a:r>
              <a:rPr lang="en-US" dirty="0"/>
              <a:t>Using Scientific Notation </a:t>
            </a:r>
            <a:br>
              <a:rPr lang="en-US" dirty="0"/>
            </a:br>
            <a:r>
              <a:rPr lang="en-US" sz="1800" dirty="0"/>
              <a:t>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6B68A-FC76-44AA-9E4D-2F2AB6C25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each number in scientific notation.</a:t>
            </a:r>
          </a:p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8471</a:t>
            </a:r>
          </a:p>
          <a:p>
            <a:r>
              <a:rPr lang="en-US" dirty="0"/>
              <a:t>The decimal point in </a:t>
            </a:r>
            <a:r>
              <a:rPr lang="en-US" dirty="0">
                <a:latin typeface="+mn-lt"/>
              </a:rPr>
              <a:t>8471</a:t>
            </a:r>
            <a:r>
              <a:rPr lang="en-US" dirty="0"/>
              <a:t> follows the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. </a:t>
            </a:r>
          </a:p>
          <a:p>
            <a:r>
              <a:rPr lang="en-US" dirty="0"/>
              <a:t>Count left from the decimal point stopping after three moves, because </a:t>
            </a:r>
            <a:r>
              <a:rPr lang="en-US" dirty="0">
                <a:latin typeface="+mn-lt"/>
              </a:rPr>
              <a:t>8.471</a:t>
            </a:r>
            <a:r>
              <a:rPr lang="en-US" dirty="0"/>
              <a:t> is a number between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10</a:t>
            </a:r>
            <a:r>
              <a:rPr lang="en-US" dirty="0"/>
              <a:t>.</a:t>
            </a:r>
          </a:p>
          <a:p>
            <a:r>
              <a:rPr lang="en-US" dirty="0"/>
              <a:t>Since </a:t>
            </a:r>
            <a:r>
              <a:rPr lang="en-US" dirty="0">
                <a:latin typeface="+mn-lt"/>
              </a:rPr>
              <a:t>8471</a:t>
            </a:r>
            <a:r>
              <a:rPr lang="en-US" dirty="0"/>
              <a:t> is greater than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, we write </a:t>
            </a:r>
          </a:p>
          <a:p>
            <a:pPr algn="ctr"/>
            <a:r>
              <a:rPr lang="en-US" dirty="0">
                <a:latin typeface="+mn-lt"/>
              </a:rPr>
              <a:t>8471 = 8.471 × 10</a:t>
            </a:r>
            <a:r>
              <a:rPr lang="en-US" baseline="45000" dirty="0">
                <a:latin typeface="+mn-lt"/>
              </a:rPr>
              <a:t>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59419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1EB4C-BBDC-4DEB-87DE-598120543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14: </a:t>
            </a:r>
            <a:r>
              <a:rPr lang="en-US" dirty="0"/>
              <a:t>Using Scientific Notation </a:t>
            </a:r>
            <a:br>
              <a:rPr lang="en-US" dirty="0"/>
            </a:br>
            <a:r>
              <a:rPr lang="en-US" sz="1800" dirty="0"/>
              <a:t>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6B68A-FC76-44AA-9E4D-2F2AB6C25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b) </a:t>
            </a:r>
            <a:r>
              <a:rPr lang="en-US" dirty="0">
                <a:latin typeface="+mn-lt"/>
              </a:rPr>
              <a:t>2.134</a:t>
            </a:r>
          </a:p>
          <a:p>
            <a:r>
              <a:rPr lang="en-US" dirty="0"/>
              <a:t>The decimal point in </a:t>
            </a:r>
            <a:r>
              <a:rPr lang="en-US" dirty="0">
                <a:latin typeface="+mn-lt"/>
              </a:rPr>
              <a:t>2.134</a:t>
            </a:r>
            <a:r>
              <a:rPr lang="en-US" dirty="0"/>
              <a:t> is between the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.</a:t>
            </a:r>
          </a:p>
          <a:p>
            <a:r>
              <a:rPr lang="en-US" dirty="0"/>
              <a:t>Since the number is already between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10</a:t>
            </a:r>
            <a:r>
              <a:rPr lang="en-US" dirty="0"/>
              <a:t>, the scientific notation for it is </a:t>
            </a:r>
            <a:r>
              <a:rPr lang="en-US" dirty="0">
                <a:latin typeface="+mn-lt"/>
              </a:rPr>
              <a:t>2.134 × 10</a:t>
            </a:r>
            <a:r>
              <a:rPr lang="en-US" baseline="45000" dirty="0">
                <a:latin typeface="+mn-lt"/>
              </a:rPr>
              <a:t>0</a:t>
            </a:r>
            <a:r>
              <a:rPr lang="en-US" dirty="0">
                <a:latin typeface="+mn-lt"/>
              </a:rPr>
              <a:t> = 2.134</a:t>
            </a:r>
            <a:r>
              <a:rPr lang="en-US" dirty="0"/>
              <a:t>.</a:t>
            </a:r>
          </a:p>
          <a:p>
            <a:r>
              <a:rPr lang="en-US" dirty="0"/>
              <a:t>c) </a:t>
            </a:r>
            <a:r>
              <a:rPr lang="en-US" dirty="0">
                <a:latin typeface="+mn-lt"/>
              </a:rPr>
              <a:t>0.376</a:t>
            </a:r>
          </a:p>
          <a:p>
            <a:r>
              <a:rPr lang="en-US" dirty="0"/>
              <a:t>The decimal point in </a:t>
            </a:r>
            <a:r>
              <a:rPr lang="en-US" dirty="0">
                <a:latin typeface="+mn-lt"/>
              </a:rPr>
              <a:t>0.376 </a:t>
            </a:r>
            <a:r>
              <a:rPr lang="en-US" dirty="0"/>
              <a:t>is between </a:t>
            </a:r>
            <a:r>
              <a:rPr lang="en-US" dirty="0">
                <a:latin typeface="+mn-lt"/>
              </a:rPr>
              <a:t>0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. </a:t>
            </a:r>
          </a:p>
          <a:p>
            <a:r>
              <a:rPr lang="en-US" dirty="0"/>
              <a:t>We count stopping after one move, because </a:t>
            </a:r>
            <a:r>
              <a:rPr lang="en-US" dirty="0">
                <a:latin typeface="+mn-lt"/>
              </a:rPr>
              <a:t>3.76</a:t>
            </a:r>
            <a:r>
              <a:rPr lang="en-US" dirty="0"/>
              <a:t> is a number between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10</a:t>
            </a:r>
            <a:r>
              <a:rPr lang="en-US" dirty="0"/>
              <a:t>. Since </a:t>
            </a:r>
            <a:r>
              <a:rPr lang="en-US" dirty="0">
                <a:latin typeface="+mn-lt"/>
              </a:rPr>
              <a:t>0.376</a:t>
            </a:r>
            <a:r>
              <a:rPr lang="en-US" dirty="0"/>
              <a:t> is between </a:t>
            </a:r>
            <a:r>
              <a:rPr lang="en-US" dirty="0">
                <a:latin typeface="+mn-lt"/>
              </a:rPr>
              <a:t>0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, we write</a:t>
            </a:r>
          </a:p>
          <a:p>
            <a:pPr algn="ctr"/>
            <a:r>
              <a:rPr lang="en-US" dirty="0">
                <a:latin typeface="+mn-lt"/>
              </a:rPr>
              <a:t>0.376 = 3.76 × 10</a:t>
            </a:r>
            <a:r>
              <a:rPr lang="en-US" baseline="45000" dirty="0">
                <a:latin typeface="+mn-lt"/>
              </a:rPr>
              <a:t>–1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806426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1EB4C-BBDC-4DEB-87DE-598120543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14: </a:t>
            </a:r>
            <a:r>
              <a:rPr lang="en-US" dirty="0"/>
              <a:t>Using Scientific Notation </a:t>
            </a:r>
            <a:br>
              <a:rPr lang="en-US" dirty="0"/>
            </a:br>
            <a:r>
              <a:rPr lang="en-US" sz="1800" dirty="0"/>
              <a:t>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6B68A-FC76-44AA-9E4D-2F2AB6C25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d) </a:t>
            </a:r>
            <a:r>
              <a:rPr lang="en-US" dirty="0">
                <a:latin typeface="+mn-lt"/>
              </a:rPr>
              <a:t>0.000652</a:t>
            </a:r>
          </a:p>
          <a:p>
            <a:r>
              <a:rPr lang="en-US" dirty="0"/>
              <a:t>The decimal point in </a:t>
            </a:r>
            <a:r>
              <a:rPr lang="en-US" dirty="0">
                <a:latin typeface="+mn-lt"/>
              </a:rPr>
              <a:t>0.000652</a:t>
            </a:r>
            <a:r>
              <a:rPr lang="en-US" dirty="0"/>
              <a:t> is moved four places to the right.</a:t>
            </a:r>
          </a:p>
          <a:p>
            <a:r>
              <a:rPr lang="en-US" dirty="0"/>
              <a:t>As a result,</a:t>
            </a:r>
          </a:p>
          <a:p>
            <a:pPr algn="ctr"/>
            <a:r>
              <a:rPr lang="en-US" dirty="0">
                <a:latin typeface="+mn-lt"/>
              </a:rPr>
              <a:t>0.000652 = 6.52 × 10</a:t>
            </a:r>
            <a:r>
              <a:rPr lang="en-US" baseline="45000" dirty="0">
                <a:latin typeface="+mn-lt"/>
              </a:rPr>
              <a:t>–4</a:t>
            </a:r>
            <a:r>
              <a:rPr lang="en-US" dirty="0">
                <a:latin typeface="+mn-lt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80197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75D5B-45E1-498A-8571-70845096A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15: </a:t>
            </a:r>
            <a:r>
              <a:rPr lang="en-US" dirty="0"/>
              <a:t>Changing from Scientific Notation to Decimals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5C130-A92E-432C-8175-61281FA68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each number as a decimal.</a:t>
            </a:r>
          </a:p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3.6 × 10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n-lt"/>
              </a:rPr>
              <a:t>	= 3.600 × 10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</a:t>
            </a:r>
          </a:p>
          <a:p>
            <a:r>
              <a:rPr lang="en-US" dirty="0">
                <a:latin typeface="+mn-lt"/>
              </a:rPr>
              <a:t>	= 3600</a:t>
            </a:r>
            <a:endParaRPr lang="en-US" baseline="45000" dirty="0"/>
          </a:p>
          <a:p>
            <a:r>
              <a:rPr lang="en-US" dirty="0"/>
              <a:t>b) </a:t>
            </a:r>
            <a:r>
              <a:rPr lang="en-US" dirty="0">
                <a:latin typeface="+mn-lt"/>
              </a:rPr>
              <a:t>6.21 × 10</a:t>
            </a:r>
            <a:r>
              <a:rPr lang="en-US" baseline="45000" dirty="0">
                <a:latin typeface="+mn-lt"/>
              </a:rPr>
              <a:t>–4</a:t>
            </a:r>
            <a:r>
              <a:rPr lang="en-US" dirty="0">
                <a:latin typeface="+mn-lt"/>
              </a:rPr>
              <a:t> </a:t>
            </a:r>
          </a:p>
          <a:p>
            <a:r>
              <a:rPr lang="en-US" dirty="0">
                <a:latin typeface="+mn-lt"/>
              </a:rPr>
              <a:t>	= 00006.21 × 10</a:t>
            </a:r>
            <a:r>
              <a:rPr lang="en-US" baseline="45000" dirty="0">
                <a:latin typeface="+mn-lt"/>
              </a:rPr>
              <a:t>–4</a:t>
            </a:r>
            <a:r>
              <a:rPr lang="en-US" dirty="0">
                <a:latin typeface="+mn-lt"/>
              </a:rPr>
              <a:t> </a:t>
            </a:r>
          </a:p>
          <a:p>
            <a:r>
              <a:rPr lang="en-US" dirty="0">
                <a:latin typeface="+mn-lt"/>
              </a:rPr>
              <a:t>	= 0.000621</a:t>
            </a:r>
            <a:endParaRPr lang="en-US" dirty="0"/>
          </a:p>
        </p:txBody>
      </p:sp>
      <p:sp>
        <p:nvSpPr>
          <p:cNvPr id="4" name="Arrow: Curved Up 3">
            <a:extLst>
              <a:ext uri="{FF2B5EF4-FFF2-40B4-BE49-F238E27FC236}">
                <a16:creationId xmlns:a16="http://schemas.microsoft.com/office/drawing/2014/main" id="{82618725-81A9-4DFE-A214-413CC4215100}"/>
              </a:ext>
            </a:extLst>
          </p:cNvPr>
          <p:cNvSpPr/>
          <p:nvPr/>
        </p:nvSpPr>
        <p:spPr bwMode="auto">
          <a:xfrm>
            <a:off x="1832730" y="3040682"/>
            <a:ext cx="268357" cy="168964"/>
          </a:xfrm>
          <a:prstGeom prst="curvedUpArrow">
            <a:avLst/>
          </a:prstGeom>
          <a:solidFill>
            <a:srgbClr val="0B30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Arrow: Curved Up 5">
            <a:extLst>
              <a:ext uri="{FF2B5EF4-FFF2-40B4-BE49-F238E27FC236}">
                <a16:creationId xmlns:a16="http://schemas.microsoft.com/office/drawing/2014/main" id="{EB0D223E-A783-4988-80CF-BF8338C13D4D}"/>
              </a:ext>
            </a:extLst>
          </p:cNvPr>
          <p:cNvSpPr/>
          <p:nvPr/>
        </p:nvSpPr>
        <p:spPr bwMode="auto">
          <a:xfrm>
            <a:off x="2085139" y="3040682"/>
            <a:ext cx="200862" cy="168964"/>
          </a:xfrm>
          <a:prstGeom prst="curvedUpArrow">
            <a:avLst/>
          </a:prstGeom>
          <a:solidFill>
            <a:srgbClr val="0B30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Arrow: Curved Up 6">
            <a:extLst>
              <a:ext uri="{FF2B5EF4-FFF2-40B4-BE49-F238E27FC236}">
                <a16:creationId xmlns:a16="http://schemas.microsoft.com/office/drawing/2014/main" id="{52087CF4-9733-4B63-A6C2-CE8E8D4FBA43}"/>
              </a:ext>
            </a:extLst>
          </p:cNvPr>
          <p:cNvSpPr/>
          <p:nvPr/>
        </p:nvSpPr>
        <p:spPr bwMode="auto">
          <a:xfrm>
            <a:off x="2269013" y="3040682"/>
            <a:ext cx="200862" cy="168964"/>
          </a:xfrm>
          <a:prstGeom prst="curvedUpArrow">
            <a:avLst/>
          </a:prstGeom>
          <a:solidFill>
            <a:srgbClr val="0B30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id="{2BF5B0D7-F0CC-4433-85D1-838A0062B2AB}"/>
              </a:ext>
            </a:extLst>
          </p:cNvPr>
          <p:cNvSpPr/>
          <p:nvPr/>
        </p:nvSpPr>
        <p:spPr bwMode="auto">
          <a:xfrm flipH="1">
            <a:off x="2325064" y="4658691"/>
            <a:ext cx="268357" cy="168964"/>
          </a:xfrm>
          <a:prstGeom prst="curvedUpArrow">
            <a:avLst/>
          </a:prstGeom>
          <a:solidFill>
            <a:srgbClr val="0B30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Curved Up 9">
            <a:extLst>
              <a:ext uri="{FF2B5EF4-FFF2-40B4-BE49-F238E27FC236}">
                <a16:creationId xmlns:a16="http://schemas.microsoft.com/office/drawing/2014/main" id="{4ED06A17-5C72-45E7-82AF-C66E4AA8390B}"/>
              </a:ext>
            </a:extLst>
          </p:cNvPr>
          <p:cNvSpPr/>
          <p:nvPr/>
        </p:nvSpPr>
        <p:spPr bwMode="auto">
          <a:xfrm flipH="1">
            <a:off x="2147350" y="4658691"/>
            <a:ext cx="200862" cy="168964"/>
          </a:xfrm>
          <a:prstGeom prst="curvedUpArrow">
            <a:avLst/>
          </a:prstGeom>
          <a:solidFill>
            <a:srgbClr val="0B30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Curved Up 10">
            <a:extLst>
              <a:ext uri="{FF2B5EF4-FFF2-40B4-BE49-F238E27FC236}">
                <a16:creationId xmlns:a16="http://schemas.microsoft.com/office/drawing/2014/main" id="{6FA3DA1B-727C-4EC9-852C-52350E374D10}"/>
              </a:ext>
            </a:extLst>
          </p:cNvPr>
          <p:cNvSpPr/>
          <p:nvPr/>
        </p:nvSpPr>
        <p:spPr bwMode="auto">
          <a:xfrm flipH="1">
            <a:off x="1966908" y="4658691"/>
            <a:ext cx="200862" cy="168964"/>
          </a:xfrm>
          <a:prstGeom prst="curvedUpArrow">
            <a:avLst/>
          </a:prstGeom>
          <a:solidFill>
            <a:srgbClr val="0B30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Curved Up 11">
            <a:extLst>
              <a:ext uri="{FF2B5EF4-FFF2-40B4-BE49-F238E27FC236}">
                <a16:creationId xmlns:a16="http://schemas.microsoft.com/office/drawing/2014/main" id="{55544723-1A8E-47AF-B326-845555B7A625}"/>
              </a:ext>
            </a:extLst>
          </p:cNvPr>
          <p:cNvSpPr/>
          <p:nvPr/>
        </p:nvSpPr>
        <p:spPr bwMode="auto">
          <a:xfrm flipH="1">
            <a:off x="1787830" y="4658691"/>
            <a:ext cx="200862" cy="168964"/>
          </a:xfrm>
          <a:prstGeom prst="curvedUpArrow">
            <a:avLst/>
          </a:prstGeom>
          <a:solidFill>
            <a:srgbClr val="0B30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761557-1D49-49E0-A8EE-C845F2727298}"/>
              </a:ext>
            </a:extLst>
          </p:cNvPr>
          <p:cNvSpPr txBox="1"/>
          <p:nvPr/>
        </p:nvSpPr>
        <p:spPr>
          <a:xfrm>
            <a:off x="4956568" y="1942813"/>
            <a:ext cx="3710336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72"/>
              </a:spcBef>
            </a:pPr>
            <a:r>
              <a:rPr lang="en-US" dirty="0">
                <a:latin typeface="+mj-lt"/>
              </a:rPr>
              <a:t>c) </a:t>
            </a:r>
            <a:r>
              <a:rPr lang="en-US" dirty="0"/>
              <a:t>1 × 10</a:t>
            </a:r>
            <a:r>
              <a:rPr lang="en-US" baseline="45000" dirty="0"/>
              <a:t>–3</a:t>
            </a:r>
          </a:p>
          <a:p>
            <a:pPr>
              <a:lnSpc>
                <a:spcPct val="150000"/>
              </a:lnSpc>
              <a:spcBef>
                <a:spcPts val="672"/>
              </a:spcBef>
            </a:pPr>
            <a:r>
              <a:rPr lang="en-US" dirty="0"/>
              <a:t>	= 0001.0 × 10</a:t>
            </a:r>
            <a:r>
              <a:rPr lang="en-US" baseline="45000" dirty="0"/>
              <a:t>–3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= 0.001</a:t>
            </a:r>
          </a:p>
          <a:p>
            <a:endParaRPr lang="en-US" dirty="0"/>
          </a:p>
        </p:txBody>
      </p:sp>
      <p:sp>
        <p:nvSpPr>
          <p:cNvPr id="14" name="Arrow: Curved Up 13">
            <a:extLst>
              <a:ext uri="{FF2B5EF4-FFF2-40B4-BE49-F238E27FC236}">
                <a16:creationId xmlns:a16="http://schemas.microsoft.com/office/drawing/2014/main" id="{04DBBA0A-E1BE-4E8B-A4DB-5400182C0B3E}"/>
              </a:ext>
            </a:extLst>
          </p:cNvPr>
          <p:cNvSpPr/>
          <p:nvPr/>
        </p:nvSpPr>
        <p:spPr bwMode="auto">
          <a:xfrm flipH="1">
            <a:off x="6757683" y="3040682"/>
            <a:ext cx="268357" cy="168964"/>
          </a:xfrm>
          <a:prstGeom prst="curvedUpArrow">
            <a:avLst/>
          </a:prstGeom>
          <a:solidFill>
            <a:srgbClr val="0B30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Arrow: Curved Up 14">
            <a:extLst>
              <a:ext uri="{FF2B5EF4-FFF2-40B4-BE49-F238E27FC236}">
                <a16:creationId xmlns:a16="http://schemas.microsoft.com/office/drawing/2014/main" id="{6A117E36-4EDD-4A11-BF1B-6EF6F0C8B238}"/>
              </a:ext>
            </a:extLst>
          </p:cNvPr>
          <p:cNvSpPr/>
          <p:nvPr/>
        </p:nvSpPr>
        <p:spPr bwMode="auto">
          <a:xfrm flipH="1">
            <a:off x="6579969" y="3040682"/>
            <a:ext cx="200862" cy="168964"/>
          </a:xfrm>
          <a:prstGeom prst="curvedUpArrow">
            <a:avLst/>
          </a:prstGeom>
          <a:solidFill>
            <a:srgbClr val="0B30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Arrow: Curved Up 15">
            <a:extLst>
              <a:ext uri="{FF2B5EF4-FFF2-40B4-BE49-F238E27FC236}">
                <a16:creationId xmlns:a16="http://schemas.microsoft.com/office/drawing/2014/main" id="{00CC9C69-8DBF-4464-AA7C-A7F2056118AB}"/>
              </a:ext>
            </a:extLst>
          </p:cNvPr>
          <p:cNvSpPr/>
          <p:nvPr/>
        </p:nvSpPr>
        <p:spPr bwMode="auto">
          <a:xfrm flipH="1">
            <a:off x="6399527" y="3040682"/>
            <a:ext cx="200862" cy="168964"/>
          </a:xfrm>
          <a:prstGeom prst="curvedUpArrow">
            <a:avLst/>
          </a:prstGeom>
          <a:solidFill>
            <a:srgbClr val="0B308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85363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8996-44C0-4ABD-88AE-2F03F0B35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16: </a:t>
            </a:r>
            <a:r>
              <a:rPr lang="en-US" dirty="0"/>
              <a:t>Using Scientific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9328F-7FFA-4809-9841-6891C897E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The height of Mt. Everest is </a:t>
            </a:r>
            <a:r>
              <a:rPr lang="en-US" dirty="0">
                <a:latin typeface="+mn-lt"/>
              </a:rPr>
              <a:t>8848</a:t>
            </a:r>
            <a:r>
              <a:rPr lang="en-US" dirty="0"/>
              <a:t> meters. Express this height in scientific notation.</a:t>
            </a:r>
          </a:p>
          <a:p>
            <a:r>
              <a:rPr lang="en-US" dirty="0"/>
              <a:t>The height of Mt. Everest is about </a:t>
            </a:r>
          </a:p>
          <a:p>
            <a:pPr algn="ctr"/>
            <a:r>
              <a:rPr lang="en-US" dirty="0">
                <a:latin typeface="+mn-lt"/>
              </a:rPr>
              <a:t>8848 = 8.848 × 10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meters.</a:t>
            </a:r>
          </a:p>
          <a:p>
            <a:r>
              <a:rPr lang="en-US" dirty="0"/>
              <a:t>b) The diameter of an atom is about </a:t>
            </a:r>
            <a:r>
              <a:rPr lang="en-US" dirty="0">
                <a:latin typeface="+mn-lt"/>
              </a:rPr>
              <a:t>1 × 10</a:t>
            </a:r>
            <a:r>
              <a:rPr lang="en-US" baseline="45000" dirty="0">
                <a:latin typeface="+mn-lt"/>
              </a:rPr>
              <a:t>–10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meter. Express this diameter as a decimal.</a:t>
            </a:r>
          </a:p>
          <a:p>
            <a:r>
              <a:rPr lang="en-US" dirty="0"/>
              <a:t>The diameter of an atom is about</a:t>
            </a:r>
          </a:p>
          <a:p>
            <a:pPr algn="ctr"/>
            <a:r>
              <a:rPr lang="en-US" dirty="0">
                <a:latin typeface="+mn-lt"/>
              </a:rPr>
              <a:t>1 × 10</a:t>
            </a:r>
            <a:r>
              <a:rPr lang="en-US" baseline="45000" dirty="0">
                <a:latin typeface="+mn-lt"/>
              </a:rPr>
              <a:t>–10</a:t>
            </a:r>
            <a:r>
              <a:rPr lang="en-US" dirty="0">
                <a:latin typeface="+mn-lt"/>
              </a:rPr>
              <a:t> = 0.0000000001 </a:t>
            </a:r>
            <a:r>
              <a:rPr lang="en-US" dirty="0"/>
              <a:t>meters.</a:t>
            </a:r>
          </a:p>
        </p:txBody>
      </p:sp>
    </p:spTree>
    <p:extLst>
      <p:ext uri="{BB962C8B-B14F-4D97-AF65-F5344CB8AC3E}">
        <p14:creationId xmlns:p14="http://schemas.microsoft.com/office/powerpoint/2010/main" val="135880045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Coordinate; Real Number Line </a:t>
            </a:r>
            <a:r>
              <a:rPr lang="en-US" sz="1800" dirty="0"/>
              <a:t>(1 of 2)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2546941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Coordinate; Real Number Line</a:t>
            </a:r>
          </a:p>
          <a:p>
            <a:r>
              <a:rPr lang="en-US" dirty="0">
                <a:latin typeface="+mj-lt"/>
              </a:rPr>
              <a:t>The real number associated with a point </a:t>
            </a:r>
            <a:r>
              <a:rPr lang="en-US" i="1" dirty="0">
                <a:latin typeface="+mn-lt"/>
              </a:rPr>
              <a:t>P</a:t>
            </a:r>
            <a:r>
              <a:rPr lang="en-US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is called the </a:t>
            </a:r>
            <a:r>
              <a:rPr lang="en-US" b="1" dirty="0">
                <a:latin typeface="+mj-lt"/>
              </a:rPr>
              <a:t>coordinate </a:t>
            </a:r>
            <a:r>
              <a:rPr lang="en-US" dirty="0">
                <a:latin typeface="+mj-lt"/>
              </a:rPr>
              <a:t>of </a:t>
            </a:r>
            <a:r>
              <a:rPr lang="en-US" i="1" dirty="0">
                <a:latin typeface="+mn-lt"/>
              </a:rPr>
              <a:t>P</a:t>
            </a:r>
            <a:r>
              <a:rPr lang="en-US" dirty="0">
                <a:latin typeface="+mj-lt"/>
              </a:rPr>
              <a:t>, and the line whose points have been assigned coordinates is called the </a:t>
            </a:r>
            <a:r>
              <a:rPr lang="en-US" b="1" dirty="0">
                <a:latin typeface="+mj-lt"/>
              </a:rPr>
              <a:t>real number line</a:t>
            </a:r>
            <a:r>
              <a:rPr lang="en-US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6603011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Coordinate; Real Number Line </a:t>
            </a:r>
            <a:r>
              <a:rPr lang="en-US" sz="1800" dirty="0"/>
              <a:t>(2 of 2)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4774462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The real number line consists of three classes of real numbers.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negative real numbers </a:t>
            </a:r>
            <a:r>
              <a:rPr lang="en-US" dirty="0">
                <a:latin typeface="+mj-lt"/>
              </a:rPr>
              <a:t>are the coordinates of points to the left of the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origin </a:t>
            </a:r>
            <a:r>
              <a:rPr lang="en-US" i="1" dirty="0">
                <a:latin typeface="+mn-lt"/>
              </a:rPr>
              <a:t>O</a:t>
            </a:r>
            <a:r>
              <a:rPr lang="en-US" dirty="0">
                <a:latin typeface="+mj-lt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real number </a:t>
            </a:r>
            <a:r>
              <a:rPr lang="en-US" b="1" dirty="0">
                <a:latin typeface="+mj-lt"/>
              </a:rPr>
              <a:t>zero </a:t>
            </a:r>
            <a:r>
              <a:rPr lang="en-US" dirty="0">
                <a:latin typeface="+mj-lt"/>
              </a:rPr>
              <a:t>is the coordinate of the origin </a:t>
            </a:r>
            <a:r>
              <a:rPr lang="en-US" i="1" dirty="0">
                <a:latin typeface="+mn-lt"/>
              </a:rPr>
              <a:t>O</a:t>
            </a:r>
            <a:r>
              <a:rPr lang="en-US" dirty="0">
                <a:latin typeface="+mj-lt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positive real numbers </a:t>
            </a:r>
            <a:r>
              <a:rPr lang="en-US" dirty="0">
                <a:latin typeface="+mj-lt"/>
              </a:rPr>
              <a:t>are the coordinates of points to the right of the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origin </a:t>
            </a:r>
            <a:r>
              <a:rPr lang="en-US" i="1" dirty="0">
                <a:cs typeface="Times New Roman" panose="02020603050405020304" pitchFamily="18" charset="0"/>
              </a:rPr>
              <a:t>O</a:t>
            </a:r>
            <a:r>
              <a:rPr lang="en-US" dirty="0"/>
              <a:t>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3572995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Properties of Positive and Negative Numbers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349855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product of two positive numbers is a positive number.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product of two negative numbers is a positive number.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product of a positive number and a negative number is a negative number.</a:t>
            </a:r>
          </a:p>
        </p:txBody>
      </p:sp>
    </p:spTree>
    <p:extLst>
      <p:ext uri="{BB962C8B-B14F-4D97-AF65-F5344CB8AC3E}">
        <p14:creationId xmlns:p14="http://schemas.microsoft.com/office/powerpoint/2010/main" val="1880191507"/>
      </p:ext>
    </p:extLst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Using Inequality Symbols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a) </a:t>
            </a:r>
            <a:r>
              <a:rPr lang="en-US" dirty="0">
                <a:latin typeface="+mn-lt"/>
              </a:rPr>
              <a:t>4 &lt; 8</a:t>
            </a:r>
          </a:p>
          <a:p>
            <a:pPr>
              <a:defRPr/>
            </a:pPr>
            <a:r>
              <a:rPr lang="en-US" dirty="0"/>
              <a:t>b) </a:t>
            </a:r>
            <a:r>
              <a:rPr lang="en-US" dirty="0">
                <a:latin typeface="+mn-lt"/>
              </a:rPr>
              <a:t>–7 &gt; –10  </a:t>
            </a:r>
          </a:p>
          <a:p>
            <a:pPr>
              <a:defRPr/>
            </a:pPr>
            <a:r>
              <a:rPr lang="en-US" dirty="0"/>
              <a:t>c) </a:t>
            </a:r>
            <a:r>
              <a:rPr lang="en-US" dirty="0">
                <a:latin typeface="+mn-lt"/>
              </a:rPr>
              <a:t>–3 &lt; 0 </a:t>
            </a:r>
          </a:p>
          <a:p>
            <a:pPr>
              <a:defRPr/>
            </a:pPr>
            <a:r>
              <a:rPr lang="en-US" dirty="0"/>
              <a:t>d) </a:t>
            </a:r>
            <a:r>
              <a:rPr lang="en-US" dirty="0">
                <a:latin typeface="+mn-lt"/>
              </a:rPr>
              <a:t>–9 &lt; –1 </a:t>
            </a:r>
          </a:p>
          <a:p>
            <a:pPr>
              <a:defRPr/>
            </a:pPr>
            <a:r>
              <a:rPr lang="en-US" dirty="0"/>
              <a:t>e) </a:t>
            </a:r>
            <a:r>
              <a:rPr lang="en-US" dirty="0">
                <a:latin typeface="+mn-lt"/>
              </a:rPr>
              <a:t>6 &gt; –2 </a:t>
            </a:r>
          </a:p>
          <a:p>
            <a:pPr>
              <a:defRPr/>
            </a:pPr>
            <a:r>
              <a:rPr lang="en-US" dirty="0"/>
              <a:t>f) </a:t>
            </a:r>
            <a:r>
              <a:rPr lang="en-US" dirty="0">
                <a:latin typeface="+mn-lt"/>
              </a:rPr>
              <a:t>2 &gt; 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9E18E6-496C-4180-8FA4-8E968FB4F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61" y="4991111"/>
            <a:ext cx="7321763" cy="8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685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Inequalities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1293771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8975"/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&gt; 0 	</a:t>
            </a:r>
            <a:r>
              <a:rPr lang="en-US" dirty="0">
                <a:latin typeface="+mj-lt"/>
              </a:rPr>
              <a:t>is equivalent to   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is positive</a:t>
            </a:r>
          </a:p>
          <a:p>
            <a:pPr defTabSz="688975"/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&lt;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latin typeface="+mn-lt"/>
              </a:rPr>
              <a:t>0</a:t>
            </a:r>
            <a:r>
              <a:rPr lang="en-US" dirty="0">
                <a:latin typeface="+mj-lt"/>
              </a:rPr>
              <a:t> 	is equivalent to 	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is negative</a:t>
            </a:r>
          </a:p>
        </p:txBody>
      </p:sp>
    </p:spTree>
    <p:extLst>
      <p:ext uri="{BB962C8B-B14F-4D97-AF65-F5344CB8AC3E}">
        <p14:creationId xmlns:p14="http://schemas.microsoft.com/office/powerpoint/2010/main" val="3422716656"/>
      </p:ext>
    </p:extLst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</a:t>
            </a:r>
            <a:r>
              <a:rPr lang="en-US" dirty="0"/>
              <a:t> Graphing Inequalities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/>
              <a:t>On the real number line, graph all numbers </a:t>
            </a:r>
            <a:r>
              <a:rPr lang="en-US" i="1" dirty="0">
                <a:latin typeface="+mn-lt"/>
              </a:rPr>
              <a:t>x</a:t>
            </a:r>
            <a:r>
              <a:rPr lang="en-US" i="1" dirty="0"/>
              <a:t> </a:t>
            </a:r>
            <a:r>
              <a:rPr lang="en-US" dirty="0"/>
              <a:t>for which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&gt; –1</a:t>
            </a:r>
            <a:r>
              <a:rPr lang="en-US" dirty="0"/>
              <a:t>.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endParaRPr lang="en-US" dirty="0"/>
          </a:p>
          <a:p>
            <a:r>
              <a:rPr lang="en-US" dirty="0"/>
              <a:t>Notice that we use a left parenthesis to indicate that the number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–1</a:t>
            </a:r>
            <a:r>
              <a:rPr lang="en-US" dirty="0"/>
              <a:t> is </a:t>
            </a:r>
            <a:r>
              <a:rPr lang="en-US" i="1" dirty="0"/>
              <a:t>not</a:t>
            </a:r>
            <a:r>
              <a:rPr lang="en-US" dirty="0"/>
              <a:t> part of the graph.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E0CB40-A802-4E9B-8E3C-957BFA98E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559" y="2522086"/>
            <a:ext cx="7304567" cy="6708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3AADF3D-CF58-46C5-98BD-7394904CA1D1}"/>
              </a:ext>
            </a:extLst>
          </p:cNvPr>
          <p:cNvSpPr txBox="1"/>
          <p:nvPr/>
        </p:nvSpPr>
        <p:spPr>
          <a:xfrm>
            <a:off x="3593806" y="2362652"/>
            <a:ext cx="457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B3081"/>
                </a:solidFill>
              </a:rPr>
              <a:t>(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660987C-CC91-44EF-8D41-965F8D71186D}"/>
              </a:ext>
            </a:extLst>
          </p:cNvPr>
          <p:cNvCxnSpPr/>
          <p:nvPr/>
        </p:nvCxnSpPr>
        <p:spPr bwMode="auto">
          <a:xfrm>
            <a:off x="3742660" y="2743200"/>
            <a:ext cx="4421466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5388010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14220</TotalTime>
  <Words>1422</Words>
  <Application>Microsoft Office PowerPoint</Application>
  <PresentationFormat>On-screen Show (4:3)</PresentationFormat>
  <Paragraphs>209</Paragraphs>
  <Slides>39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Times New Roman</vt:lpstr>
      <vt:lpstr>Default Design</vt:lpstr>
      <vt:lpstr>Equation</vt:lpstr>
      <vt:lpstr>PowerPoint Presentation</vt:lpstr>
      <vt:lpstr>PowerPoint Presentation</vt:lpstr>
      <vt:lpstr>Objectives</vt:lpstr>
      <vt:lpstr>Coordinate; Real Number Line (1 of 2)</vt:lpstr>
      <vt:lpstr>Coordinate; Real Number Line (2 of 2)</vt:lpstr>
      <vt:lpstr>Multiplication Properties of Positive and Negative Numbers</vt:lpstr>
      <vt:lpstr>Example 1: Using Inequality Symbols</vt:lpstr>
      <vt:lpstr>Inequalities</vt:lpstr>
      <vt:lpstr>Example 2: Graphing Inequalities (1 of 2)</vt:lpstr>
      <vt:lpstr>Example 2: Graphing Inequalities (2 of 2)</vt:lpstr>
      <vt:lpstr>Absolute Value</vt:lpstr>
      <vt:lpstr>Example 3: Computing Absolute Value</vt:lpstr>
      <vt:lpstr>Distance Between Two Points</vt:lpstr>
      <vt:lpstr>Example 4: Finding Distance on a Number Line</vt:lpstr>
      <vt:lpstr>Example 5: Evaluating an Algebraic Expression (1 of 2)</vt:lpstr>
      <vt:lpstr>Example 5: Evaluating an Algebraic Expression (2 of 2)</vt:lpstr>
      <vt:lpstr>Domain of a Variable</vt:lpstr>
      <vt:lpstr>Example 6: Finding the Domain of a Variable</vt:lpstr>
      <vt:lpstr>Example 7: Circumference of a Circle</vt:lpstr>
      <vt:lpstr>an and a0</vt:lpstr>
      <vt:lpstr>a–n </vt:lpstr>
      <vt:lpstr>Example 8: Evaluating Expressions Containing Negative Exponents</vt:lpstr>
      <vt:lpstr>Laws of Exponents</vt:lpstr>
      <vt:lpstr>Example 9: Using the Laws of Exponents (1 of 2)</vt:lpstr>
      <vt:lpstr>Example 9: Using the Laws of Exponents (2 of 2)</vt:lpstr>
      <vt:lpstr>Example 10: Using the Laws of Exponents (1 of 2)</vt:lpstr>
      <vt:lpstr>Example 10: Using the Laws of Exponents (2 of 2)</vt:lpstr>
      <vt:lpstr>Principal Square Root (1 of 2)</vt:lpstr>
      <vt:lpstr>Example 11: Evaluating Square Roots</vt:lpstr>
      <vt:lpstr>Principal Square Root (2 of 2)</vt:lpstr>
      <vt:lpstr>Example 12: Using Equation</vt:lpstr>
      <vt:lpstr>Example 13: Exponents on a Graphing Calculator</vt:lpstr>
      <vt:lpstr>Scientific Notation</vt:lpstr>
      <vt:lpstr>Converting a Decimal to Scientific Notation</vt:lpstr>
      <vt:lpstr>Example 14: Using Scientific Notation  (1 of 3)</vt:lpstr>
      <vt:lpstr>Example 14: Using Scientific Notation  (2 of 3)</vt:lpstr>
      <vt:lpstr>Example 14: Using Scientific Notation  (3 of 3)</vt:lpstr>
      <vt:lpstr>Example 15: Changing from Scientific Notation to Decimals</vt:lpstr>
      <vt:lpstr>Example 16: Using Scientific Notation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Denise Heban</cp:lastModifiedBy>
  <cp:revision>1112</cp:revision>
  <dcterms:created xsi:type="dcterms:W3CDTF">2001-10-26T14:49:56Z</dcterms:created>
  <dcterms:modified xsi:type="dcterms:W3CDTF">2019-03-14T09:16:23Z</dcterms:modified>
</cp:coreProperties>
</file>