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58"/>
  </p:notesMasterIdLst>
  <p:handoutMasterIdLst>
    <p:handoutMasterId r:id="rId59"/>
  </p:handoutMasterIdLst>
  <p:sldIdLst>
    <p:sldId id="349" r:id="rId2"/>
    <p:sldId id="437" r:id="rId3"/>
    <p:sldId id="414" r:id="rId4"/>
    <p:sldId id="613" r:id="rId5"/>
    <p:sldId id="885" r:id="rId6"/>
    <p:sldId id="948" r:id="rId7"/>
    <p:sldId id="1007" r:id="rId8"/>
    <p:sldId id="1008" r:id="rId9"/>
    <p:sldId id="1009" r:id="rId10"/>
    <p:sldId id="1011" r:id="rId11"/>
    <p:sldId id="1010" r:id="rId12"/>
    <p:sldId id="1012" r:id="rId13"/>
    <p:sldId id="1056" r:id="rId14"/>
    <p:sldId id="1013" r:id="rId15"/>
    <p:sldId id="1014" r:id="rId16"/>
    <p:sldId id="1015" r:id="rId17"/>
    <p:sldId id="1016" r:id="rId18"/>
    <p:sldId id="1017" r:id="rId19"/>
    <p:sldId id="1018" r:id="rId20"/>
    <p:sldId id="1019" r:id="rId21"/>
    <p:sldId id="1020" r:id="rId22"/>
    <p:sldId id="1021" r:id="rId23"/>
    <p:sldId id="1022" r:id="rId24"/>
    <p:sldId id="1023" r:id="rId25"/>
    <p:sldId id="1024" r:id="rId26"/>
    <p:sldId id="1025" r:id="rId27"/>
    <p:sldId id="1026" r:id="rId28"/>
    <p:sldId id="1027" r:id="rId29"/>
    <p:sldId id="1028" r:id="rId30"/>
    <p:sldId id="1029" r:id="rId31"/>
    <p:sldId id="1030" r:id="rId32"/>
    <p:sldId id="1031" r:id="rId33"/>
    <p:sldId id="1032" r:id="rId34"/>
    <p:sldId id="1033" r:id="rId35"/>
    <p:sldId id="1034" r:id="rId36"/>
    <p:sldId id="1035" r:id="rId37"/>
    <p:sldId id="1036" r:id="rId38"/>
    <p:sldId id="1037" r:id="rId39"/>
    <p:sldId id="1038" r:id="rId40"/>
    <p:sldId id="1039" r:id="rId41"/>
    <p:sldId id="1040" r:id="rId42"/>
    <p:sldId id="1041" r:id="rId43"/>
    <p:sldId id="1042" r:id="rId44"/>
    <p:sldId id="1043" r:id="rId45"/>
    <p:sldId id="1044" r:id="rId46"/>
    <p:sldId id="1045" r:id="rId47"/>
    <p:sldId id="1046" r:id="rId48"/>
    <p:sldId id="1047" r:id="rId49"/>
    <p:sldId id="1048" r:id="rId50"/>
    <p:sldId id="1049" r:id="rId51"/>
    <p:sldId id="1050" r:id="rId52"/>
    <p:sldId id="1051" r:id="rId53"/>
    <p:sldId id="1052" r:id="rId54"/>
    <p:sldId id="1053" r:id="rId55"/>
    <p:sldId id="1054" r:id="rId56"/>
    <p:sldId id="1055" r:id="rId5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0" userDrawn="1">
          <p15:clr>
            <a:srgbClr val="A4A3A4"/>
          </p15:clr>
        </p15:guide>
        <p15:guide id="3" pos="840" userDrawn="1">
          <p15:clr>
            <a:srgbClr val="A4A3A4"/>
          </p15:clr>
        </p15:guide>
        <p15:guide id="5" orient="horz" pos="1800" userDrawn="1">
          <p15:clr>
            <a:srgbClr val="A4A3A4"/>
          </p15:clr>
        </p15:guide>
        <p15:guide id="6" orient="horz" pos="744" userDrawn="1">
          <p15:clr>
            <a:srgbClr val="A4A3A4"/>
          </p15:clr>
        </p15:guide>
        <p15:guide id="7" orient="horz" pos="96" userDrawn="1">
          <p15:clr>
            <a:srgbClr val="A4A3A4"/>
          </p15:clr>
        </p15:guide>
        <p15:guide id="16" pos="2784" userDrawn="1">
          <p15:clr>
            <a:srgbClr val="A4A3A4"/>
          </p15:clr>
        </p15:guide>
        <p15:guide id="17" orient="horz" userDrawn="1">
          <p15:clr>
            <a:srgbClr val="A4A3A4"/>
          </p15:clr>
        </p15:guide>
        <p15:guide id="18" pos="5472" userDrawn="1">
          <p15:clr>
            <a:srgbClr val="A4A3A4"/>
          </p15:clr>
        </p15:guide>
        <p15:guide id="19" orient="horz" pos="2448" userDrawn="1">
          <p15:clr>
            <a:srgbClr val="A4A3A4"/>
          </p15:clr>
        </p15:guide>
        <p15:guide id="20" orient="horz" pos="27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mala Trim" initials="P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0000"/>
    <a:srgbClr val="0B3081"/>
    <a:srgbClr val="E9F6F6"/>
    <a:srgbClr val="E6E6E6"/>
    <a:srgbClr val="000000"/>
    <a:srgbClr val="FFFDE0"/>
    <a:srgbClr val="FFCC99"/>
    <a:srgbClr val="D7E9F2"/>
    <a:srgbClr val="D70000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13" autoAdjust="0"/>
    <p:restoredTop sz="89564" autoAdjust="0"/>
  </p:normalViewPr>
  <p:slideViewPr>
    <p:cSldViewPr snapToGrid="0" showGuides="1">
      <p:cViewPr varScale="1">
        <p:scale>
          <a:sx n="77" d="100"/>
          <a:sy n="77" d="100"/>
        </p:scale>
        <p:origin x="96" y="714"/>
      </p:cViewPr>
      <p:guideLst>
        <p:guide orient="horz" pos="960"/>
        <p:guide pos="840"/>
        <p:guide orient="horz" pos="1800"/>
        <p:guide orient="horz" pos="744"/>
        <p:guide orient="horz" pos="96"/>
        <p:guide pos="2784"/>
        <p:guide orient="horz"/>
        <p:guide pos="5472"/>
        <p:guide orient="horz" pos="2448"/>
        <p:guide orient="horz" pos="27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7" Type="http://schemas.openxmlformats.org/officeDocument/2006/relationships/image" Target="../media/image41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3" Type="http://schemas.openxmlformats.org/officeDocument/2006/relationships/image" Target="../media/image51.wmf"/><Relationship Id="rId7" Type="http://schemas.openxmlformats.org/officeDocument/2006/relationships/image" Target="../media/image55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6" Type="http://schemas.openxmlformats.org/officeDocument/2006/relationships/image" Target="../media/image54.wmf"/><Relationship Id="rId5" Type="http://schemas.openxmlformats.org/officeDocument/2006/relationships/image" Target="../media/image53.wmf"/><Relationship Id="rId4" Type="http://schemas.openxmlformats.org/officeDocument/2006/relationships/image" Target="../media/image52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7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20.v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3" Type="http://schemas.openxmlformats.org/officeDocument/2006/relationships/image" Target="../media/image66.wmf"/><Relationship Id="rId7" Type="http://schemas.openxmlformats.org/officeDocument/2006/relationships/image" Target="../media/image70.wmf"/><Relationship Id="rId12" Type="http://schemas.openxmlformats.org/officeDocument/2006/relationships/image" Target="../media/image75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6" Type="http://schemas.openxmlformats.org/officeDocument/2006/relationships/image" Target="../media/image69.wmf"/><Relationship Id="rId11" Type="http://schemas.openxmlformats.org/officeDocument/2006/relationships/image" Target="../media/image74.wmf"/><Relationship Id="rId5" Type="http://schemas.openxmlformats.org/officeDocument/2006/relationships/image" Target="../media/image68.wmf"/><Relationship Id="rId10" Type="http://schemas.openxmlformats.org/officeDocument/2006/relationships/image" Target="../media/image73.wmf"/><Relationship Id="rId4" Type="http://schemas.openxmlformats.org/officeDocument/2006/relationships/image" Target="../media/image67.wmf"/><Relationship Id="rId9" Type="http://schemas.openxmlformats.org/officeDocument/2006/relationships/image" Target="../media/image72.wmf"/></Relationships>
</file>

<file path=ppt/drawings/_rels/vmlDrawing2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3.wmf"/><Relationship Id="rId3" Type="http://schemas.openxmlformats.org/officeDocument/2006/relationships/image" Target="../media/image78.wmf"/><Relationship Id="rId7" Type="http://schemas.openxmlformats.org/officeDocument/2006/relationships/image" Target="../media/image82.wmf"/><Relationship Id="rId2" Type="http://schemas.openxmlformats.org/officeDocument/2006/relationships/image" Target="../media/image77.wmf"/><Relationship Id="rId1" Type="http://schemas.openxmlformats.org/officeDocument/2006/relationships/image" Target="../media/image76.wmf"/><Relationship Id="rId6" Type="http://schemas.openxmlformats.org/officeDocument/2006/relationships/image" Target="../media/image81.wmf"/><Relationship Id="rId5" Type="http://schemas.openxmlformats.org/officeDocument/2006/relationships/image" Target="../media/image80.wmf"/><Relationship Id="rId4" Type="http://schemas.openxmlformats.org/officeDocument/2006/relationships/image" Target="../media/image79.wmf"/><Relationship Id="rId9" Type="http://schemas.openxmlformats.org/officeDocument/2006/relationships/image" Target="../media/image84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5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7.wmf"/><Relationship Id="rId2" Type="http://schemas.openxmlformats.org/officeDocument/2006/relationships/image" Target="../media/image86.wmf"/><Relationship Id="rId1" Type="http://schemas.openxmlformats.org/officeDocument/2006/relationships/image" Target="../media/image85.wmf"/><Relationship Id="rId5" Type="http://schemas.openxmlformats.org/officeDocument/2006/relationships/image" Target="../media/image89.wmf"/><Relationship Id="rId4" Type="http://schemas.openxmlformats.org/officeDocument/2006/relationships/image" Target="../media/image8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EB6229F-CC72-43BF-9BA0-5D2E711E9A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7953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2D7151C-8607-4119-8FBA-40C98127D7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13732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EB338-E0F0-D24A-8D78-CCDCA9D626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100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EB338-E0F0-D24A-8D78-CCDCA9D6261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783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58910498"/>
      </p:ext>
    </p:extLst>
  </p:cSld>
  <p:clrMapOvr>
    <a:masterClrMapping/>
  </p:clrMapOvr>
  <p:transition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885" y="152402"/>
            <a:ext cx="8349916" cy="10464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885" y="1435689"/>
            <a:ext cx="8349916" cy="47759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0495013"/>
      </p:ext>
    </p:extLst>
  </p:cSld>
  <p:clrMapOvr>
    <a:masterClrMapping/>
  </p:clrMapOvr>
  <p:transition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241" y="144534"/>
            <a:ext cx="8563759" cy="906881"/>
          </a:xfrm>
        </p:spPr>
        <p:txBody>
          <a:bodyPr/>
          <a:lstStyle>
            <a:lvl1pPr algn="l">
              <a:defRPr sz="32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243" y="1291310"/>
            <a:ext cx="8563757" cy="504933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88586253"/>
      </p:ext>
    </p:extLst>
  </p:cSld>
  <p:clrMapOvr>
    <a:masterClrMapping/>
  </p:clrMapOvr>
  <p:transition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4884201"/>
      </p:ext>
    </p:extLst>
  </p:cSld>
  <p:clrMapOvr>
    <a:masterClrMapping/>
  </p:clrMapOvr>
  <p:transition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1263" y="1451808"/>
            <a:ext cx="4014537" cy="47805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51809"/>
            <a:ext cx="4038600" cy="47805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29372132"/>
      </p:ext>
    </p:extLst>
  </p:cSld>
  <p:clrMapOvr>
    <a:masterClrMapping/>
  </p:clrMapOvr>
  <p:transition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5753557"/>
      </p:ext>
    </p:extLst>
  </p:cSld>
  <p:clrMapOvr>
    <a:masterClrMapping/>
  </p:clrMapOvr>
  <p:transition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20483695"/>
      </p:ext>
    </p:extLst>
  </p:cSld>
  <p:clrMapOvr>
    <a:masterClrMapping/>
  </p:clrMapOvr>
  <p:transition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6085699"/>
      </p:ext>
    </p:extLst>
  </p:cSld>
  <p:clrMapOvr>
    <a:masterClrMapping/>
  </p:clrMapOvr>
  <p:transition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481263" y="152402"/>
            <a:ext cx="8205537" cy="104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81263" y="1435689"/>
            <a:ext cx="8205537" cy="4775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6" name="Rectangle 7"/>
          <p:cNvSpPr>
            <a:spLocks noChangeArrowheads="1"/>
          </p:cNvSpPr>
          <p:nvPr userDrawn="1"/>
        </p:nvSpPr>
        <p:spPr bwMode="gray">
          <a:xfrm>
            <a:off x="-2868" y="6402988"/>
            <a:ext cx="9144000" cy="457200"/>
          </a:xfrm>
          <a:prstGeom prst="rect">
            <a:avLst/>
          </a:prstGeom>
          <a:solidFill>
            <a:srgbClr val="0B3081"/>
          </a:solidFill>
          <a:ln>
            <a:noFill/>
          </a:ln>
          <a:extLst/>
        </p:spPr>
        <p:txBody>
          <a:bodyPr wrap="none"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altLang="en-US"/>
          </a:p>
        </p:txBody>
      </p:sp>
      <p:sp>
        <p:nvSpPr>
          <p:cNvPr id="17" name="TextBox 18"/>
          <p:cNvSpPr txBox="1">
            <a:spLocks noChangeArrowheads="1"/>
          </p:cNvSpPr>
          <p:nvPr userDrawn="1"/>
        </p:nvSpPr>
        <p:spPr bwMode="auto">
          <a:xfrm>
            <a:off x="8421787" y="6437912"/>
            <a:ext cx="67357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fld id="{CBF99CB4-5873-4A68-928F-B77E57D2F814}" type="slidenum">
              <a:rPr lang="en-US" altLang="en-US" sz="1400" smtClean="0">
                <a:solidFill>
                  <a:schemeClr val="bg1"/>
                </a:solidFill>
              </a:rPr>
              <a:pPr eaLnBrk="1" hangingPunct="1">
                <a:spcBef>
                  <a:spcPct val="50000"/>
                </a:spcBef>
                <a:defRPr/>
              </a:pPr>
              <a:t>‹#›</a:t>
            </a:fld>
            <a:endParaRPr lang="en-US" altLang="en-US" sz="1400" dirty="0">
              <a:solidFill>
                <a:schemeClr val="bg1"/>
              </a:solidFill>
            </a:endParaRPr>
          </a:p>
        </p:txBody>
      </p:sp>
      <p:pic>
        <p:nvPicPr>
          <p:cNvPr id="18" name="Shape 40"/>
          <p:cNvPicPr preferRelativeResize="0"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46" y="6462783"/>
            <a:ext cx="1082675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20"/>
          <p:cNvSpPr txBox="1">
            <a:spLocks noChangeArrowheads="1"/>
          </p:cNvSpPr>
          <p:nvPr userDrawn="1"/>
        </p:nvSpPr>
        <p:spPr bwMode="auto">
          <a:xfrm>
            <a:off x="3005672" y="6484355"/>
            <a:ext cx="396906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12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Copyright © 2020, 2016, 2012 Pearson Education,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p:transition>
    <p:pull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B308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9pPr>
    </p:titleStyle>
    <p:bodyStyle>
      <a:lvl1pPr marL="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  <a:ea typeface="+mn-ea"/>
          <a:cs typeface="+mn-cs"/>
        </a:defRPr>
      </a:lvl1pPr>
      <a:lvl2pPr marL="45720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</a:defRPr>
      </a:lvl2pPr>
      <a:lvl3pPr marL="91440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</a:defRPr>
      </a:lvl3pPr>
      <a:lvl4pPr marL="137160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</a:defRPr>
      </a:lvl4pPr>
      <a:lvl5pPr marL="182880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22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9.png"/><Relationship Id="rId4" Type="http://schemas.openxmlformats.org/officeDocument/2006/relationships/image" Target="../media/image18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23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26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8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31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34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13" Type="http://schemas.openxmlformats.org/officeDocument/2006/relationships/oleObject" Target="../embeddings/oleObject30.bin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39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1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6.bin"/><Relationship Id="rId15" Type="http://schemas.openxmlformats.org/officeDocument/2006/relationships/oleObject" Target="../embeddings/oleObject31.bin"/><Relationship Id="rId10" Type="http://schemas.openxmlformats.org/officeDocument/2006/relationships/image" Target="../media/image38.wmf"/><Relationship Id="rId4" Type="http://schemas.openxmlformats.org/officeDocument/2006/relationships/image" Target="../media/image35.wmf"/><Relationship Id="rId9" Type="http://schemas.openxmlformats.org/officeDocument/2006/relationships/oleObject" Target="../embeddings/oleObject28.bin"/><Relationship Id="rId14" Type="http://schemas.openxmlformats.org/officeDocument/2006/relationships/image" Target="../media/image40.w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42.w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44.wmf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46.wm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47.wmf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13" Type="http://schemas.openxmlformats.org/officeDocument/2006/relationships/oleObject" Target="../embeddings/oleObject44.bin"/><Relationship Id="rId18" Type="http://schemas.openxmlformats.org/officeDocument/2006/relationships/image" Target="../media/image56.wmf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12" Type="http://schemas.openxmlformats.org/officeDocument/2006/relationships/image" Target="../media/image53.wmf"/><Relationship Id="rId17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5.wmf"/><Relationship Id="rId1" Type="http://schemas.openxmlformats.org/officeDocument/2006/relationships/vmlDrawing" Target="../drawings/vmlDrawing16.vml"/><Relationship Id="rId6" Type="http://schemas.openxmlformats.org/officeDocument/2006/relationships/image" Target="../media/image50.wmf"/><Relationship Id="rId11" Type="http://schemas.openxmlformats.org/officeDocument/2006/relationships/oleObject" Target="../embeddings/oleObject43.bin"/><Relationship Id="rId5" Type="http://schemas.openxmlformats.org/officeDocument/2006/relationships/oleObject" Target="../embeddings/oleObject40.bin"/><Relationship Id="rId15" Type="http://schemas.openxmlformats.org/officeDocument/2006/relationships/oleObject" Target="../embeddings/oleObject45.bin"/><Relationship Id="rId10" Type="http://schemas.openxmlformats.org/officeDocument/2006/relationships/image" Target="../media/image52.wmf"/><Relationship Id="rId4" Type="http://schemas.openxmlformats.org/officeDocument/2006/relationships/image" Target="../media/image49.wmf"/><Relationship Id="rId9" Type="http://schemas.openxmlformats.org/officeDocument/2006/relationships/oleObject" Target="../embeddings/oleObject42.bin"/><Relationship Id="rId14" Type="http://schemas.openxmlformats.org/officeDocument/2006/relationships/image" Target="../media/image54.wmf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57.wmf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59.wmf"/><Relationship Id="rId5" Type="http://schemas.openxmlformats.org/officeDocument/2006/relationships/oleObject" Target="../embeddings/oleObject49.bin"/><Relationship Id="rId4" Type="http://schemas.openxmlformats.org/officeDocument/2006/relationships/image" Target="../media/image58.wmf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62.wmf"/><Relationship Id="rId5" Type="http://schemas.openxmlformats.org/officeDocument/2006/relationships/oleObject" Target="../embeddings/oleObject52.bin"/><Relationship Id="rId4" Type="http://schemas.openxmlformats.org/officeDocument/2006/relationships/image" Target="../media/image61.wmf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13" Type="http://schemas.openxmlformats.org/officeDocument/2006/relationships/oleObject" Target="../embeddings/oleObject59.bin"/><Relationship Id="rId18" Type="http://schemas.openxmlformats.org/officeDocument/2006/relationships/image" Target="../media/image71.wmf"/><Relationship Id="rId26" Type="http://schemas.openxmlformats.org/officeDocument/2006/relationships/image" Target="../media/image75.wmf"/><Relationship Id="rId3" Type="http://schemas.openxmlformats.org/officeDocument/2006/relationships/oleObject" Target="../embeddings/oleObject54.bin"/><Relationship Id="rId21" Type="http://schemas.openxmlformats.org/officeDocument/2006/relationships/oleObject" Target="../embeddings/oleObject63.bin"/><Relationship Id="rId7" Type="http://schemas.openxmlformats.org/officeDocument/2006/relationships/oleObject" Target="../embeddings/oleObject56.bin"/><Relationship Id="rId12" Type="http://schemas.openxmlformats.org/officeDocument/2006/relationships/image" Target="../media/image68.wmf"/><Relationship Id="rId17" Type="http://schemas.openxmlformats.org/officeDocument/2006/relationships/oleObject" Target="../embeddings/oleObject61.bin"/><Relationship Id="rId25" Type="http://schemas.openxmlformats.org/officeDocument/2006/relationships/oleObject" Target="../embeddings/oleObject6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0.wmf"/><Relationship Id="rId20" Type="http://schemas.openxmlformats.org/officeDocument/2006/relationships/image" Target="../media/image72.wmf"/><Relationship Id="rId1" Type="http://schemas.openxmlformats.org/officeDocument/2006/relationships/vmlDrawing" Target="../drawings/vmlDrawing20.vml"/><Relationship Id="rId6" Type="http://schemas.openxmlformats.org/officeDocument/2006/relationships/image" Target="../media/image65.wmf"/><Relationship Id="rId11" Type="http://schemas.openxmlformats.org/officeDocument/2006/relationships/oleObject" Target="../embeddings/oleObject58.bin"/><Relationship Id="rId24" Type="http://schemas.openxmlformats.org/officeDocument/2006/relationships/image" Target="../media/image74.wmf"/><Relationship Id="rId5" Type="http://schemas.openxmlformats.org/officeDocument/2006/relationships/oleObject" Target="../embeddings/oleObject55.bin"/><Relationship Id="rId15" Type="http://schemas.openxmlformats.org/officeDocument/2006/relationships/oleObject" Target="../embeddings/oleObject60.bin"/><Relationship Id="rId23" Type="http://schemas.openxmlformats.org/officeDocument/2006/relationships/oleObject" Target="../embeddings/oleObject64.bin"/><Relationship Id="rId10" Type="http://schemas.openxmlformats.org/officeDocument/2006/relationships/image" Target="../media/image67.wmf"/><Relationship Id="rId19" Type="http://schemas.openxmlformats.org/officeDocument/2006/relationships/oleObject" Target="../embeddings/oleObject62.bin"/><Relationship Id="rId4" Type="http://schemas.openxmlformats.org/officeDocument/2006/relationships/image" Target="../media/image64.wmf"/><Relationship Id="rId9" Type="http://schemas.openxmlformats.org/officeDocument/2006/relationships/oleObject" Target="../embeddings/oleObject57.bin"/><Relationship Id="rId14" Type="http://schemas.openxmlformats.org/officeDocument/2006/relationships/image" Target="../media/image69.wmf"/><Relationship Id="rId22" Type="http://schemas.openxmlformats.org/officeDocument/2006/relationships/image" Target="../media/image73.wmf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wmf"/><Relationship Id="rId13" Type="http://schemas.openxmlformats.org/officeDocument/2006/relationships/oleObject" Target="../embeddings/oleObject71.bin"/><Relationship Id="rId18" Type="http://schemas.openxmlformats.org/officeDocument/2006/relationships/image" Target="../media/image83.wmf"/><Relationship Id="rId3" Type="http://schemas.openxmlformats.org/officeDocument/2006/relationships/oleObject" Target="../embeddings/oleObject66.bin"/><Relationship Id="rId7" Type="http://schemas.openxmlformats.org/officeDocument/2006/relationships/oleObject" Target="../embeddings/oleObject68.bin"/><Relationship Id="rId12" Type="http://schemas.openxmlformats.org/officeDocument/2006/relationships/image" Target="../media/image80.wmf"/><Relationship Id="rId17" Type="http://schemas.openxmlformats.org/officeDocument/2006/relationships/oleObject" Target="../embeddings/oleObject73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2.wmf"/><Relationship Id="rId20" Type="http://schemas.openxmlformats.org/officeDocument/2006/relationships/image" Target="../media/image84.wmf"/><Relationship Id="rId1" Type="http://schemas.openxmlformats.org/officeDocument/2006/relationships/vmlDrawing" Target="../drawings/vmlDrawing21.vml"/><Relationship Id="rId6" Type="http://schemas.openxmlformats.org/officeDocument/2006/relationships/image" Target="../media/image77.wmf"/><Relationship Id="rId11" Type="http://schemas.openxmlformats.org/officeDocument/2006/relationships/oleObject" Target="../embeddings/oleObject70.bin"/><Relationship Id="rId5" Type="http://schemas.openxmlformats.org/officeDocument/2006/relationships/oleObject" Target="../embeddings/oleObject67.bin"/><Relationship Id="rId15" Type="http://schemas.openxmlformats.org/officeDocument/2006/relationships/oleObject" Target="../embeddings/oleObject72.bin"/><Relationship Id="rId10" Type="http://schemas.openxmlformats.org/officeDocument/2006/relationships/image" Target="../media/image79.wmf"/><Relationship Id="rId19" Type="http://schemas.openxmlformats.org/officeDocument/2006/relationships/oleObject" Target="../embeddings/oleObject74.bin"/><Relationship Id="rId4" Type="http://schemas.openxmlformats.org/officeDocument/2006/relationships/image" Target="../media/image76.wmf"/><Relationship Id="rId9" Type="http://schemas.openxmlformats.org/officeDocument/2006/relationships/oleObject" Target="../embeddings/oleObject69.bin"/><Relationship Id="rId14" Type="http://schemas.openxmlformats.org/officeDocument/2006/relationships/image" Target="../media/image81.wmf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4" Type="http://schemas.openxmlformats.org/officeDocument/2006/relationships/image" Target="../media/image85.wmf"/></Relationships>
</file>

<file path=ppt/slides/_rels/slide5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wmf"/><Relationship Id="rId3" Type="http://schemas.openxmlformats.org/officeDocument/2006/relationships/oleObject" Target="../embeddings/oleObject76.bin"/><Relationship Id="rId7" Type="http://schemas.openxmlformats.org/officeDocument/2006/relationships/oleObject" Target="../embeddings/oleObject78.bin"/><Relationship Id="rId12" Type="http://schemas.openxmlformats.org/officeDocument/2006/relationships/image" Target="../media/image8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86.wmf"/><Relationship Id="rId11" Type="http://schemas.openxmlformats.org/officeDocument/2006/relationships/oleObject" Target="../embeddings/oleObject80.bin"/><Relationship Id="rId5" Type="http://schemas.openxmlformats.org/officeDocument/2006/relationships/oleObject" Target="../embeddings/oleObject77.bin"/><Relationship Id="rId10" Type="http://schemas.openxmlformats.org/officeDocument/2006/relationships/image" Target="../media/image88.wmf"/><Relationship Id="rId4" Type="http://schemas.openxmlformats.org/officeDocument/2006/relationships/image" Target="../media/image85.wmf"/><Relationship Id="rId9" Type="http://schemas.openxmlformats.org/officeDocument/2006/relationships/oleObject" Target="../embeddings/oleObject79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10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.wmf"/><Relationship Id="rId20" Type="http://schemas.openxmlformats.org/officeDocument/2006/relationships/image" Target="../media/image11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6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8.wmf"/><Relationship Id="rId22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8778B979-9D78-4130-8298-2F04FCE9D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8" y="692150"/>
            <a:ext cx="419100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40000"/>
              </a:spcBef>
              <a:spcAft>
                <a:spcPct val="0"/>
              </a:spcAft>
              <a:defRPr sz="4200" b="0">
                <a:solidFill>
                  <a:srgbClr val="0B308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GB" altLang="en-US" sz="6600" kern="0" dirty="0"/>
              <a:t>Chapter R</a:t>
            </a:r>
            <a:br>
              <a:rPr lang="en-GB" altLang="en-US" sz="4800" kern="0" dirty="0"/>
            </a:br>
            <a:br>
              <a:rPr lang="en-GB" altLang="en-US" sz="4800" kern="0" dirty="0"/>
            </a:br>
            <a:br>
              <a:rPr lang="en-GB" altLang="en-US" kern="0" dirty="0"/>
            </a:br>
            <a:br>
              <a:rPr lang="en-GB" altLang="en-US" kern="0" dirty="0"/>
            </a:br>
            <a:endParaRPr lang="en-GB" altLang="en-US" kern="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73CE5FC3-8564-436D-B7C4-16228B868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8" y="2068161"/>
            <a:ext cx="4824412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40000"/>
              </a:spcBef>
              <a:spcAft>
                <a:spcPct val="0"/>
              </a:spcAft>
              <a:defRPr sz="4200" b="0">
                <a:solidFill>
                  <a:srgbClr val="0B308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sz="4800" b="1" dirty="0"/>
              <a:t>Review</a:t>
            </a:r>
            <a:br>
              <a:rPr lang="en-GB" altLang="en-US" kern="0" dirty="0"/>
            </a:br>
            <a:br>
              <a:rPr lang="en-GB" altLang="en-US" kern="0" dirty="0"/>
            </a:br>
            <a:endParaRPr lang="en-GB" altLang="en-US" kern="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169593-7EBB-4ACA-90A3-27B9B1FB20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7900" y="863600"/>
            <a:ext cx="38100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856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CB742-4BE6-47E7-9ECD-A9F4CBA16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Venn Diagrams </a:t>
            </a:r>
            <a:r>
              <a:rPr lang="en-US" sz="1800" dirty="0"/>
              <a:t>(2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EFC9F-2DD3-479E-A373-0E67BC171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>
              <a:spcBef>
                <a:spcPts val="0"/>
              </a:spcBef>
            </a:pPr>
            <a:r>
              <a:rPr lang="en-US" dirty="0"/>
              <a:t>When </a:t>
            </a:r>
            <a:r>
              <a:rPr lang="en-US" i="1" dirty="0">
                <a:latin typeface="+mn-lt"/>
              </a:rPr>
              <a:t>A</a:t>
            </a:r>
            <a:r>
              <a:rPr lang="en-US" dirty="0"/>
              <a:t> and </a:t>
            </a:r>
            <a:r>
              <a:rPr lang="en-US" i="1" dirty="0">
                <a:latin typeface="+mn-lt"/>
              </a:rPr>
              <a:t>B</a:t>
            </a:r>
            <a:r>
              <a:rPr lang="en-US" dirty="0"/>
              <a:t> have no elements in common –that is, if                  the sets are said to be </a:t>
            </a:r>
            <a:r>
              <a:rPr lang="en-US" b="1" dirty="0"/>
              <a:t>disjoint</a:t>
            </a:r>
            <a:r>
              <a:rPr lang="en-US" dirty="0"/>
              <a:t>.</a:t>
            </a:r>
            <a:endParaRPr lang="en-US" b="1" dirty="0"/>
          </a:p>
          <a:p>
            <a:endParaRPr lang="en-US" dirty="0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414BF537-EF7E-48D4-969B-676E0DA7CD9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7260137"/>
              </p:ext>
            </p:extLst>
          </p:nvPr>
        </p:nvGraphicFramePr>
        <p:xfrm>
          <a:off x="1129618" y="1951586"/>
          <a:ext cx="16129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77" name="Equation" r:id="rId3" imgW="1612800" imgH="380880" progId="Equation.DSMT4">
                  <p:embed/>
                </p:oleObj>
              </mc:Choice>
              <mc:Fallback>
                <p:oleObj name="Equation" r:id="rId3" imgW="1612800" imgH="3808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8A34608E-F859-4725-87B2-A9956DCD6B6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29618" y="1951586"/>
                        <a:ext cx="16129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3EA07BF2-C69C-4CDA-9223-864559459B2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04462" y="2632034"/>
            <a:ext cx="3335076" cy="2660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856920"/>
      </p:ext>
    </p:extLst>
  </p:cSld>
  <p:clrMapOvr>
    <a:masterClrMapping/>
  </p:clrMapOvr>
  <p:transition>
    <p:pull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CB742-4BE6-47E7-9ECD-A9F4CBA16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Venn Diagrams </a:t>
            </a:r>
            <a:r>
              <a:rPr lang="en-US" sz="1800" dirty="0"/>
              <a:t>(3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EFC9F-2DD3-479E-A373-0E67BC171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>
              <a:spcBef>
                <a:spcPts val="0"/>
              </a:spcBef>
            </a:pPr>
            <a:r>
              <a:rPr lang="en-US" dirty="0"/>
              <a:t>The following Venn diagrams illustrate intersection, union and complement, respectively.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041AE60-F09F-4735-B8E2-34726717EA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1736" y="2751208"/>
            <a:ext cx="2879813" cy="284358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640719C-2840-47AE-9713-BB369B7BB4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857" y="2771086"/>
            <a:ext cx="2870757" cy="288886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1BAEA32-1222-4F76-8CE5-303268D70E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3957" y="2788315"/>
            <a:ext cx="2870757" cy="2861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715183"/>
      </p:ext>
    </p:extLst>
  </p:cSld>
  <p:clrMapOvr>
    <a:masterClrMapping/>
  </p:clrMapOvr>
  <p:transition>
    <p:pull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Integers</a:t>
            </a:r>
            <a:endParaRPr lang="en-US" sz="18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336885" y="1339260"/>
            <a:ext cx="8464215" cy="1861140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B3081"/>
                </a:solidFill>
                <a:latin typeface="+mj-lt"/>
              </a:rPr>
              <a:t>DEFINITION</a:t>
            </a:r>
            <a:r>
              <a:rPr lang="en-US" dirty="0">
                <a:latin typeface="+mj-lt"/>
              </a:rPr>
              <a:t> </a:t>
            </a:r>
            <a:r>
              <a:rPr lang="en-US" b="1" dirty="0">
                <a:latin typeface="+mj-lt"/>
              </a:rPr>
              <a:t>Integers</a:t>
            </a:r>
          </a:p>
          <a:p>
            <a:r>
              <a:rPr lang="en-US" dirty="0">
                <a:latin typeface="+mj-lt"/>
              </a:rPr>
              <a:t>The </a:t>
            </a:r>
            <a:r>
              <a:rPr lang="en-US" b="1" dirty="0">
                <a:latin typeface="+mj-lt"/>
              </a:rPr>
              <a:t>integers </a:t>
            </a:r>
            <a:r>
              <a:rPr lang="en-US" dirty="0">
                <a:latin typeface="+mj-lt"/>
              </a:rPr>
              <a:t>are the set of numbers</a:t>
            </a:r>
            <a:r>
              <a:rPr lang="en-US" dirty="0"/>
              <a:t> </a:t>
            </a:r>
          </a:p>
          <a:p>
            <a:pPr algn="ctr"/>
            <a:r>
              <a:rPr lang="en-US" dirty="0"/>
              <a:t>{…, –3, –2, –1, 0, 1, 2, 3, …}.</a:t>
            </a:r>
          </a:p>
          <a:p>
            <a:pPr algn="ctr"/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51305639"/>
      </p:ext>
    </p:extLst>
  </p:cSld>
  <p:clrMapOvr>
    <a:masterClrMapping/>
  </p:clrMapOvr>
  <p:transition>
    <p:pull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Rational Numbers</a:t>
            </a:r>
            <a:endParaRPr lang="en-US" sz="18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336885" y="1339260"/>
            <a:ext cx="8464215" cy="4504949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41559"/>
            <a:ext cx="7856141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B3081"/>
                </a:solidFill>
                <a:latin typeface="+mj-lt"/>
              </a:rPr>
              <a:t>DEFINITION</a:t>
            </a:r>
            <a:r>
              <a:rPr lang="en-US" dirty="0">
                <a:latin typeface="+mj-lt"/>
              </a:rPr>
              <a:t> </a:t>
            </a:r>
            <a:r>
              <a:rPr lang="en-US" b="1" dirty="0">
                <a:latin typeface="+mj-lt"/>
              </a:rPr>
              <a:t>Rational Number</a:t>
            </a:r>
          </a:p>
          <a:p>
            <a:r>
              <a:rPr lang="en-US" dirty="0">
                <a:latin typeface="+mj-lt"/>
              </a:rPr>
              <a:t>A </a:t>
            </a:r>
            <a:r>
              <a:rPr lang="en-US" b="1" dirty="0">
                <a:latin typeface="+mj-lt"/>
              </a:rPr>
              <a:t>rational number </a:t>
            </a:r>
            <a:r>
              <a:rPr lang="en-US" dirty="0">
                <a:latin typeface="+mj-lt"/>
              </a:rPr>
              <a:t>is a number that can be 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+mj-lt"/>
              </a:rPr>
              <a:t>expressed as a quotient     of two integers. The integer </a:t>
            </a:r>
            <a:r>
              <a:rPr lang="en-US" i="1" dirty="0">
                <a:latin typeface="+mn-lt"/>
              </a:rPr>
              <a:t>a</a:t>
            </a:r>
            <a:r>
              <a:rPr lang="en-US" i="1" dirty="0">
                <a:latin typeface="+mj-lt"/>
              </a:rPr>
              <a:t> </a:t>
            </a:r>
            <a:r>
              <a:rPr lang="en-US" dirty="0">
                <a:latin typeface="+mj-lt"/>
              </a:rPr>
              <a:t>is called the </a:t>
            </a:r>
            <a:r>
              <a:rPr lang="en-US" b="1" dirty="0">
                <a:latin typeface="+mj-lt"/>
              </a:rPr>
              <a:t>numerator</a:t>
            </a:r>
            <a:r>
              <a:rPr lang="en-US" dirty="0">
                <a:latin typeface="+mj-lt"/>
              </a:rPr>
              <a:t>, and the integer </a:t>
            </a:r>
            <a:r>
              <a:rPr lang="en-US" i="1" dirty="0">
                <a:latin typeface="+mn-lt"/>
              </a:rPr>
              <a:t>b</a:t>
            </a:r>
            <a:r>
              <a:rPr lang="en-US" dirty="0">
                <a:latin typeface="+mj-lt"/>
              </a:rPr>
              <a:t>, which cannot be </a:t>
            </a:r>
            <a:r>
              <a:rPr lang="en-US" dirty="0">
                <a:latin typeface="+mn-lt"/>
              </a:rPr>
              <a:t>0</a:t>
            </a:r>
            <a:r>
              <a:rPr lang="en-US" dirty="0">
                <a:latin typeface="+mj-lt"/>
              </a:rPr>
              <a:t>, is called the </a:t>
            </a:r>
            <a:r>
              <a:rPr lang="en-US" b="1" dirty="0">
                <a:latin typeface="+mj-lt"/>
              </a:rPr>
              <a:t>denominator</a:t>
            </a:r>
            <a:r>
              <a:rPr lang="en-US" dirty="0">
                <a:latin typeface="+mj-lt"/>
              </a:rPr>
              <a:t>. The rational numbers are the numbers in the set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B23225E2-5174-417A-B707-59775A95B14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0712854"/>
              </p:ext>
            </p:extLst>
          </p:nvPr>
        </p:nvGraphicFramePr>
        <p:xfrm>
          <a:off x="4641022" y="2277894"/>
          <a:ext cx="2794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362" name="Equation" r:id="rId3" imgW="279360" imgH="774360" progId="Equation.DSMT4">
                  <p:embed/>
                </p:oleObj>
              </mc:Choice>
              <mc:Fallback>
                <p:oleObj name="Equation" r:id="rId3" imgW="279360" imgH="7743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B23225E2-5174-417A-B707-59775A95B14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41022" y="2277894"/>
                        <a:ext cx="2794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C218446E-6D2C-47CE-8A1A-C8D917B3647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8719171"/>
              </p:ext>
            </p:extLst>
          </p:nvPr>
        </p:nvGraphicFramePr>
        <p:xfrm>
          <a:off x="1192971" y="4727046"/>
          <a:ext cx="6896101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363" name="Equation" r:id="rId5" imgW="6895800" imgH="850680" progId="Equation.DSMT4">
                  <p:embed/>
                </p:oleObj>
              </mc:Choice>
              <mc:Fallback>
                <p:oleObj name="Equation" r:id="rId5" imgW="6895800" imgH="8506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B23225E2-5174-417A-B707-59775A95B14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92971" y="4727046"/>
                        <a:ext cx="6896101" cy="85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10614656"/>
      </p:ext>
    </p:extLst>
  </p:cSld>
  <p:clrMapOvr>
    <a:masterClrMapping/>
  </p:clrMapOvr>
  <p:transition>
    <p:pull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 Numbers</a:t>
            </a:r>
            <a:endParaRPr lang="en-US" sz="18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336885" y="3555684"/>
            <a:ext cx="8464215" cy="2089740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0B3081"/>
              </a:solidFill>
              <a:latin typeface="+mj-lt"/>
            </a:endParaRPr>
          </a:p>
          <a:p>
            <a:endParaRPr lang="en-US" dirty="0">
              <a:solidFill>
                <a:srgbClr val="0B3081"/>
              </a:solidFill>
              <a:latin typeface="+mj-lt"/>
            </a:endParaRPr>
          </a:p>
          <a:p>
            <a:endParaRPr lang="en-US" dirty="0">
              <a:solidFill>
                <a:srgbClr val="0B3081"/>
              </a:solidFill>
              <a:latin typeface="+mj-lt"/>
            </a:endParaRPr>
          </a:p>
          <a:p>
            <a:endParaRPr lang="en-US" dirty="0">
              <a:solidFill>
                <a:srgbClr val="0B3081"/>
              </a:solidFill>
              <a:latin typeface="+mj-lt"/>
            </a:endParaRPr>
          </a:p>
          <a:p>
            <a:endParaRPr lang="en-US" dirty="0">
              <a:solidFill>
                <a:srgbClr val="0B3081"/>
              </a:solidFill>
              <a:latin typeface="+mj-lt"/>
            </a:endParaRPr>
          </a:p>
          <a:p>
            <a:r>
              <a:rPr lang="en-US" dirty="0">
                <a:solidFill>
                  <a:srgbClr val="0B3081"/>
                </a:solidFill>
                <a:latin typeface="+mj-lt"/>
              </a:rPr>
              <a:t>DEFINITION</a:t>
            </a:r>
            <a:r>
              <a:rPr lang="en-US" dirty="0">
                <a:latin typeface="+mj-lt"/>
              </a:rPr>
              <a:t> </a:t>
            </a:r>
            <a:r>
              <a:rPr lang="en-US" b="1" dirty="0">
                <a:latin typeface="+mj-lt"/>
              </a:rPr>
              <a:t>Real Numbers</a:t>
            </a:r>
          </a:p>
          <a:p>
            <a:r>
              <a:rPr lang="en-US" dirty="0">
                <a:latin typeface="+mj-lt"/>
              </a:rPr>
              <a:t>The set of </a:t>
            </a:r>
            <a:r>
              <a:rPr lang="en-US" b="1" dirty="0">
                <a:latin typeface="+mj-lt"/>
              </a:rPr>
              <a:t>real numbers </a:t>
            </a:r>
            <a:r>
              <a:rPr lang="en-US" dirty="0">
                <a:latin typeface="+mj-lt"/>
              </a:rPr>
              <a:t>is the union of the set of rational numbers with the set of irrational numbers.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E1E76EC-22D9-4DCD-A5EB-6C0DF3E04C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318013"/>
            <a:ext cx="5333404" cy="3041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420091"/>
      </p:ext>
    </p:extLst>
  </p:cSld>
  <p:clrMapOvr>
    <a:masterClrMapping/>
  </p:clrMapOvr>
  <p:transition>
    <p:pull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F7215-3CA0-4FF5-B588-AB386B7EB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4: </a:t>
            </a:r>
            <a:r>
              <a:rPr lang="en-US" dirty="0"/>
              <a:t>Classifying the Numbers in a Set </a:t>
            </a:r>
            <a:r>
              <a:rPr lang="en-US" sz="1800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9712A-8200-4485-962D-3BF0E1DC54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 the numbers in the set</a:t>
            </a:r>
          </a:p>
          <a:p>
            <a:endParaRPr lang="en-US" sz="3200" dirty="0"/>
          </a:p>
          <a:p>
            <a:endParaRPr lang="en-US" dirty="0"/>
          </a:p>
          <a:p>
            <a:r>
              <a:rPr lang="en-US" dirty="0"/>
              <a:t>a) Natural numbers</a:t>
            </a:r>
          </a:p>
          <a:p>
            <a:pPr marL="396875" indent="-396875"/>
            <a:r>
              <a:rPr lang="en-US" dirty="0"/>
              <a:t>	</a:t>
            </a:r>
            <a:r>
              <a:rPr lang="en-US" dirty="0">
                <a:latin typeface="+mn-lt"/>
              </a:rPr>
              <a:t>2</a:t>
            </a:r>
            <a:r>
              <a:rPr lang="en-US" dirty="0"/>
              <a:t> is the only natural number.</a:t>
            </a:r>
          </a:p>
          <a:p>
            <a:pPr marL="396875" indent="-396875"/>
            <a:r>
              <a:rPr lang="en-US" dirty="0"/>
              <a:t>b) Integers</a:t>
            </a:r>
          </a:p>
          <a:p>
            <a:pPr marL="396875" indent="-396875"/>
            <a:r>
              <a:rPr lang="en-US" dirty="0"/>
              <a:t>	</a:t>
            </a:r>
            <a:r>
              <a:rPr lang="en-US" dirty="0">
                <a:latin typeface="+mn-lt"/>
              </a:rPr>
              <a:t>–5</a:t>
            </a:r>
            <a:r>
              <a:rPr lang="en-US" dirty="0"/>
              <a:t> and </a:t>
            </a:r>
            <a:r>
              <a:rPr lang="en-US" dirty="0">
                <a:latin typeface="+mn-lt"/>
              </a:rPr>
              <a:t>2</a:t>
            </a:r>
            <a:r>
              <a:rPr lang="en-US" dirty="0"/>
              <a:t> are integers.</a:t>
            </a:r>
          </a:p>
          <a:p>
            <a:pPr marL="396875" indent="-396875"/>
            <a:r>
              <a:rPr lang="en-US" dirty="0"/>
              <a:t>c) Rational numbers</a:t>
            </a:r>
          </a:p>
          <a:p>
            <a:pPr marL="396875" indent="-396875"/>
            <a:r>
              <a:rPr lang="en-US" dirty="0"/>
              <a:t>	 </a:t>
            </a:r>
            <a:r>
              <a:rPr lang="en-US" dirty="0">
                <a:latin typeface="+mn-lt"/>
              </a:rPr>
              <a:t>–5, 2, </a:t>
            </a:r>
            <a:r>
              <a:rPr lang="en-US" dirty="0"/>
              <a:t>and</a:t>
            </a:r>
            <a:r>
              <a:rPr lang="en-US" dirty="0">
                <a:latin typeface="+mn-lt"/>
              </a:rPr>
              <a:t> </a:t>
            </a:r>
            <a:r>
              <a:rPr lang="en-US" dirty="0"/>
              <a:t>             are rational numbers.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D3EC7D4B-1D37-4A85-B5A7-999F9AFB995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5958121"/>
              </p:ext>
            </p:extLst>
          </p:nvPr>
        </p:nvGraphicFramePr>
        <p:xfrm>
          <a:off x="1787693" y="1943370"/>
          <a:ext cx="54483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49" name="Equation" r:id="rId3" imgW="5448240" imgH="939600" progId="Equation.DSMT4">
                  <p:embed/>
                </p:oleObj>
              </mc:Choice>
              <mc:Fallback>
                <p:oleObj name="Equation" r:id="rId3" imgW="5448240" imgH="93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87693" y="1943370"/>
                        <a:ext cx="5448300" cy="93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94179D55-692A-449C-A516-614A9EBEDDE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0455313"/>
              </p:ext>
            </p:extLst>
          </p:nvPr>
        </p:nvGraphicFramePr>
        <p:xfrm>
          <a:off x="2504107" y="5471762"/>
          <a:ext cx="11684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50" name="Equation" r:id="rId5" imgW="1168200" imgH="774360" progId="Equation.DSMT4">
                  <p:embed/>
                </p:oleObj>
              </mc:Choice>
              <mc:Fallback>
                <p:oleObj name="Equation" r:id="rId5" imgW="1168200" imgH="774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04107" y="5471762"/>
                        <a:ext cx="11684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6386516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F7215-3CA0-4FF5-B588-AB386B7EB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4: </a:t>
            </a:r>
            <a:r>
              <a:rPr lang="en-US" dirty="0"/>
              <a:t>Classifying the Numbers in a Set </a:t>
            </a:r>
            <a:r>
              <a:rPr lang="en-US" sz="1800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9712A-8200-4485-962D-3BF0E1DC54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3200" dirty="0"/>
          </a:p>
          <a:p>
            <a:endParaRPr lang="en-US" dirty="0"/>
          </a:p>
          <a:p>
            <a:r>
              <a:rPr lang="en-US" dirty="0"/>
              <a:t>d) Irrational numbers</a:t>
            </a:r>
          </a:p>
          <a:p>
            <a:r>
              <a:rPr lang="en-US" dirty="0"/>
              <a:t>	                     are irrational numbers. </a:t>
            </a:r>
          </a:p>
          <a:p>
            <a:pPr marL="396875" indent="-396875"/>
            <a:r>
              <a:rPr lang="en-US" dirty="0"/>
              <a:t>e) Real numbers</a:t>
            </a:r>
          </a:p>
          <a:p>
            <a:pPr marL="396875" indent="-396875"/>
            <a:r>
              <a:rPr lang="en-US" dirty="0"/>
              <a:t>	All the numbers listed are real numbers.</a:t>
            </a:r>
          </a:p>
          <a:p>
            <a:endParaRPr lang="en-US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BF87BA53-6999-4817-941C-7589A55011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9411665"/>
              </p:ext>
            </p:extLst>
          </p:nvPr>
        </p:nvGraphicFramePr>
        <p:xfrm>
          <a:off x="862013" y="3013075"/>
          <a:ext cx="25146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72" name="Equation" r:id="rId3" imgW="2514600" imgH="444240" progId="Equation.DSMT4">
                  <p:embed/>
                </p:oleObj>
              </mc:Choice>
              <mc:Fallback>
                <p:oleObj name="Equation" r:id="rId3" imgW="2514600" imgH="44424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D3EC7D4B-1D37-4A85-B5A7-999F9AFB995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62013" y="3013075"/>
                        <a:ext cx="25146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17B82C15-B887-4427-A3B4-6002B253BC1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6721418"/>
              </p:ext>
            </p:extLst>
          </p:nvPr>
        </p:nvGraphicFramePr>
        <p:xfrm>
          <a:off x="1392238" y="1435100"/>
          <a:ext cx="54483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73" name="Equation" r:id="rId5" imgW="5448240" imgH="939600" progId="Equation.DSMT4">
                  <p:embed/>
                </p:oleObj>
              </mc:Choice>
              <mc:Fallback>
                <p:oleObj name="Equation" r:id="rId5" imgW="5448240" imgH="93960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D3EC7D4B-1D37-4A85-B5A7-999F9AFB995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92238" y="1435100"/>
                        <a:ext cx="5448300" cy="93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3912314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Approximations</a:t>
            </a:r>
            <a:endParaRPr lang="en-US" sz="18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336885" y="1339260"/>
            <a:ext cx="8464215" cy="3888723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+mj-lt"/>
              </a:rPr>
              <a:t>Truncation: </a:t>
            </a:r>
            <a:r>
              <a:rPr lang="en-US" dirty="0">
                <a:latin typeface="+mj-lt"/>
              </a:rPr>
              <a:t>Drop all of the digits that follow the specified final digit in the decimal.</a:t>
            </a:r>
          </a:p>
          <a:p>
            <a:endParaRPr lang="en-US" dirty="0">
              <a:latin typeface="+mj-lt"/>
            </a:endParaRPr>
          </a:p>
          <a:p>
            <a:r>
              <a:rPr lang="en-US" b="1" dirty="0">
                <a:latin typeface="+mj-lt"/>
              </a:rPr>
              <a:t>Rounding: </a:t>
            </a:r>
            <a:r>
              <a:rPr lang="en-US" dirty="0">
                <a:latin typeface="+mj-lt"/>
              </a:rPr>
              <a:t>Identify the specified final digit in the decimal. If the next digit is </a:t>
            </a:r>
            <a:r>
              <a:rPr lang="en-US" dirty="0">
                <a:latin typeface="+mn-lt"/>
              </a:rPr>
              <a:t>5</a:t>
            </a:r>
            <a:r>
              <a:rPr lang="en-US" dirty="0">
                <a:latin typeface="+mj-lt"/>
              </a:rPr>
              <a:t> or more, add </a:t>
            </a:r>
            <a:r>
              <a:rPr lang="en-US" dirty="0">
                <a:latin typeface="+mn-lt"/>
              </a:rPr>
              <a:t>1</a:t>
            </a:r>
            <a:r>
              <a:rPr lang="en-US" dirty="0">
                <a:latin typeface="+mj-lt"/>
              </a:rPr>
              <a:t> to the final digit; if the next digit is </a:t>
            </a:r>
            <a:r>
              <a:rPr lang="en-US" dirty="0">
                <a:latin typeface="+mn-lt"/>
              </a:rPr>
              <a:t>4</a:t>
            </a:r>
            <a:r>
              <a:rPr lang="en-US" dirty="0">
                <a:latin typeface="+mj-lt"/>
              </a:rPr>
              <a:t> or less, leave the final digit as it is. Then truncate following the final digit.</a:t>
            </a:r>
          </a:p>
        </p:txBody>
      </p:sp>
    </p:spTree>
    <p:extLst>
      <p:ext uri="{BB962C8B-B14F-4D97-AF65-F5344CB8AC3E}">
        <p14:creationId xmlns:p14="http://schemas.microsoft.com/office/powerpoint/2010/main" val="2413256024"/>
      </p:ext>
    </p:extLst>
  </p:cSld>
  <p:clrMapOvr>
    <a:masterClrMapping/>
  </p:clrMapOvr>
  <p:transition>
    <p:pull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8BC1D-440D-4E77-9C9F-2FDCD80FD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5: </a:t>
            </a:r>
            <a:r>
              <a:rPr lang="en-US" dirty="0"/>
              <a:t>Approximating a Decimal to Two Places </a:t>
            </a:r>
            <a:r>
              <a:rPr lang="en-US" sz="1800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E86571-3008-4153-B290-25607F65A2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en-US" dirty="0"/>
              <a:t>Approximate </a:t>
            </a:r>
            <a:r>
              <a:rPr lang="en-US" dirty="0">
                <a:latin typeface="+mn-lt"/>
              </a:rPr>
              <a:t>32.87625</a:t>
            </a:r>
            <a:r>
              <a:rPr lang="en-US" dirty="0"/>
              <a:t> to two decimal places by</a:t>
            </a:r>
          </a:p>
          <a:p>
            <a:pPr marL="514350" indent="-514350">
              <a:spcBef>
                <a:spcPts val="1800"/>
              </a:spcBef>
              <a:buAutoNum type="alphaLcParenR"/>
            </a:pPr>
            <a:r>
              <a:rPr lang="en-US" dirty="0"/>
              <a:t>Truncating</a:t>
            </a:r>
          </a:p>
          <a:p>
            <a:pPr marL="514350" indent="-514350">
              <a:spcBef>
                <a:spcPts val="1800"/>
              </a:spcBef>
              <a:buAutoNum type="alphaLcParenR"/>
            </a:pPr>
            <a:r>
              <a:rPr lang="en-US" dirty="0"/>
              <a:t>Rounding</a:t>
            </a:r>
          </a:p>
        </p:txBody>
      </p:sp>
    </p:spTree>
    <p:extLst>
      <p:ext uri="{BB962C8B-B14F-4D97-AF65-F5344CB8AC3E}">
        <p14:creationId xmlns:p14="http://schemas.microsoft.com/office/powerpoint/2010/main" val="340896163"/>
      </p:ext>
    </p:extLst>
  </p:cSld>
  <p:clrMapOvr>
    <a:masterClrMapping/>
  </p:clrMapOvr>
  <p:transition>
    <p:pull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8BC1D-440D-4E77-9C9F-2FDCD80FD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5: </a:t>
            </a:r>
            <a:r>
              <a:rPr lang="en-US" dirty="0"/>
              <a:t>Approximating a Decimal to Two Places </a:t>
            </a:r>
            <a:r>
              <a:rPr lang="en-US" sz="1800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E86571-3008-4153-B290-25607F65A2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dirty="0"/>
              <a:t>For </a:t>
            </a:r>
            <a:r>
              <a:rPr lang="en-US" dirty="0">
                <a:latin typeface="+mn-lt"/>
              </a:rPr>
              <a:t>32.87625</a:t>
            </a:r>
            <a:r>
              <a:rPr lang="en-US" dirty="0"/>
              <a:t> the final digit is </a:t>
            </a:r>
            <a:r>
              <a:rPr lang="en-US" dirty="0">
                <a:latin typeface="+mn-lt"/>
              </a:rPr>
              <a:t>7</a:t>
            </a:r>
            <a:r>
              <a:rPr lang="en-US" dirty="0"/>
              <a:t>, since it is two decimal places from the decimal point.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en-US" dirty="0"/>
              <a:t>To truncate, we remove all digits following the final digit </a:t>
            </a:r>
            <a:r>
              <a:rPr lang="en-US" dirty="0">
                <a:latin typeface="+mn-lt"/>
              </a:rPr>
              <a:t>7</a:t>
            </a:r>
            <a:r>
              <a:rPr lang="en-US" dirty="0"/>
              <a:t>. The truncation of </a:t>
            </a:r>
            <a:r>
              <a:rPr lang="en-US" dirty="0">
                <a:latin typeface="+mn-lt"/>
              </a:rPr>
              <a:t>32.87625</a:t>
            </a:r>
            <a:r>
              <a:rPr lang="en-US" dirty="0"/>
              <a:t> to two decimal places is </a:t>
            </a:r>
            <a:r>
              <a:rPr lang="en-US" dirty="0">
                <a:latin typeface="+mn-lt"/>
              </a:rPr>
              <a:t>32.87</a:t>
            </a:r>
            <a:r>
              <a:rPr lang="en-US" dirty="0"/>
              <a:t>. 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en-US" dirty="0"/>
              <a:t>The digit following the final digit </a:t>
            </a:r>
            <a:r>
              <a:rPr lang="en-US" dirty="0">
                <a:latin typeface="+mn-lt"/>
              </a:rPr>
              <a:t>7</a:t>
            </a:r>
            <a:r>
              <a:rPr lang="en-US" dirty="0"/>
              <a:t> is </a:t>
            </a:r>
            <a:r>
              <a:rPr lang="en-US" dirty="0">
                <a:latin typeface="+mn-lt"/>
              </a:rPr>
              <a:t>6</a:t>
            </a:r>
            <a:r>
              <a:rPr lang="en-US" dirty="0"/>
              <a:t>. Since </a:t>
            </a:r>
            <a:r>
              <a:rPr lang="en-US" dirty="0">
                <a:latin typeface="+mn-lt"/>
              </a:rPr>
              <a:t>6</a:t>
            </a:r>
            <a:r>
              <a:rPr lang="en-US" dirty="0"/>
              <a:t> is </a:t>
            </a:r>
            <a:r>
              <a:rPr lang="en-US" dirty="0">
                <a:latin typeface="+mn-lt"/>
              </a:rPr>
              <a:t>5</a:t>
            </a:r>
            <a:r>
              <a:rPr lang="en-US" dirty="0"/>
              <a:t> or more, we add </a:t>
            </a:r>
            <a:r>
              <a:rPr lang="en-US" dirty="0">
                <a:latin typeface="+mn-lt"/>
              </a:rPr>
              <a:t>1</a:t>
            </a:r>
            <a:r>
              <a:rPr lang="en-US" dirty="0"/>
              <a:t> to the final digit </a:t>
            </a:r>
            <a:r>
              <a:rPr lang="en-US" dirty="0">
                <a:latin typeface="+mn-lt"/>
              </a:rPr>
              <a:t>7</a:t>
            </a:r>
            <a:r>
              <a:rPr lang="en-US" dirty="0"/>
              <a:t> and truncate. The rounded form of </a:t>
            </a:r>
            <a:r>
              <a:rPr lang="en-US" dirty="0">
                <a:latin typeface="+mn-lt"/>
              </a:rPr>
              <a:t>32.87625</a:t>
            </a:r>
            <a:r>
              <a:rPr lang="en-US" dirty="0"/>
              <a:t> to two decimal places is </a:t>
            </a:r>
            <a:r>
              <a:rPr lang="en-US" dirty="0">
                <a:latin typeface="+mn-lt"/>
              </a:rPr>
              <a:t>32.88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66848243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8778B979-9D78-4130-8298-2F04FCE9D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7" y="692150"/>
            <a:ext cx="8174479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40000"/>
              </a:spcBef>
              <a:spcAft>
                <a:spcPct val="0"/>
              </a:spcAft>
              <a:defRPr sz="4200" b="0">
                <a:solidFill>
                  <a:srgbClr val="0B308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6600" kern="0"/>
              <a:t>Section R.</a:t>
            </a:r>
            <a:r>
              <a:rPr lang="en-GB" altLang="en-US" sz="6600" kern="0" dirty="0"/>
              <a:t>1</a:t>
            </a:r>
            <a:endParaRPr lang="en-GB" altLang="en-US" kern="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73CE5FC3-8564-436D-B7C4-16228B868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8" y="1989138"/>
            <a:ext cx="8174478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40000"/>
              </a:spcBef>
              <a:spcAft>
                <a:spcPct val="0"/>
              </a:spcAft>
              <a:defRPr sz="4200" b="0">
                <a:solidFill>
                  <a:srgbClr val="0B308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algn="ctr">
              <a:defRPr/>
            </a:pPr>
            <a:r>
              <a:rPr lang="en-US" sz="4800" b="1" dirty="0"/>
              <a:t>Real Numbers</a:t>
            </a:r>
            <a:endParaRPr lang="en-GB" altLang="en-US" sz="4800" kern="0" dirty="0"/>
          </a:p>
        </p:txBody>
      </p:sp>
    </p:spTree>
    <p:extLst>
      <p:ext uri="{BB962C8B-B14F-4D97-AF65-F5344CB8AC3E}">
        <p14:creationId xmlns:p14="http://schemas.microsoft.com/office/powerpoint/2010/main" val="63442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5A468-D0F0-4FC3-AA90-84EE68222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6: </a:t>
            </a:r>
            <a:r>
              <a:rPr lang="en-US" dirty="0"/>
              <a:t>Approximating a Decimal to Two and Four Places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6352E5-289D-4DD7-AD7D-8BB50BB898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dirty="0"/>
              <a:t>Number</a:t>
            </a:r>
          </a:p>
          <a:p>
            <a:r>
              <a:rPr lang="en-US" dirty="0"/>
              <a:t>a) </a:t>
            </a:r>
            <a:r>
              <a:rPr lang="en-US" dirty="0">
                <a:latin typeface="+mn-lt"/>
              </a:rPr>
              <a:t>2.71828</a:t>
            </a:r>
          </a:p>
          <a:p>
            <a:r>
              <a:rPr lang="en-US" dirty="0"/>
              <a:t>b) </a:t>
            </a:r>
            <a:r>
              <a:rPr lang="en-US" dirty="0">
                <a:latin typeface="+mn-lt"/>
              </a:rPr>
              <a:t>0.35914</a:t>
            </a:r>
          </a:p>
          <a:p>
            <a:r>
              <a:rPr lang="en-US" dirty="0"/>
              <a:t>c) </a:t>
            </a:r>
            <a:r>
              <a:rPr lang="en-US" dirty="0">
                <a:latin typeface="+mn-lt"/>
              </a:rPr>
              <a:t>32.29789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332D24-1E29-4863-9DC8-7E26DA2ACB36}"/>
              </a:ext>
            </a:extLst>
          </p:cNvPr>
          <p:cNvSpPr txBox="1"/>
          <p:nvPr/>
        </p:nvSpPr>
        <p:spPr>
          <a:xfrm>
            <a:off x="2743201" y="2067994"/>
            <a:ext cx="130202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+mj-lt"/>
              </a:rPr>
              <a:t>Rounded to Two Decimal Places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F1CA13-1C7F-4090-B889-FF633CAF4B5D}"/>
              </a:ext>
            </a:extLst>
          </p:cNvPr>
          <p:cNvSpPr txBox="1"/>
          <p:nvPr/>
        </p:nvSpPr>
        <p:spPr>
          <a:xfrm>
            <a:off x="4253429" y="2067994"/>
            <a:ext cx="130202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+mj-lt"/>
              </a:rPr>
              <a:t>Rounded to Four Decimal Places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3FF247-FF19-475D-A134-3147A3DBC5E5}"/>
              </a:ext>
            </a:extLst>
          </p:cNvPr>
          <p:cNvSpPr txBox="1"/>
          <p:nvPr/>
        </p:nvSpPr>
        <p:spPr>
          <a:xfrm>
            <a:off x="5817705" y="2067994"/>
            <a:ext cx="14676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+mj-lt"/>
              </a:rPr>
              <a:t>Truncated to Two Decimal Places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18D541-121E-47FF-B035-832EC3292E38}"/>
              </a:ext>
            </a:extLst>
          </p:cNvPr>
          <p:cNvSpPr txBox="1"/>
          <p:nvPr/>
        </p:nvSpPr>
        <p:spPr>
          <a:xfrm>
            <a:off x="7388610" y="2067994"/>
            <a:ext cx="14003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+mj-lt"/>
              </a:rPr>
              <a:t>Truncated to Four Decimal Places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20BB82C-EE2C-4163-B343-CAC2F9B27C67}"/>
              </a:ext>
            </a:extLst>
          </p:cNvPr>
          <p:cNvSpPr txBox="1"/>
          <p:nvPr/>
        </p:nvSpPr>
        <p:spPr>
          <a:xfrm>
            <a:off x="2743201" y="3478454"/>
            <a:ext cx="13020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2.72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85AA251-7DEC-4CA4-977D-F17F5B52A68C}"/>
              </a:ext>
            </a:extLst>
          </p:cNvPr>
          <p:cNvSpPr txBox="1"/>
          <p:nvPr/>
        </p:nvSpPr>
        <p:spPr>
          <a:xfrm>
            <a:off x="4253429" y="3478454"/>
            <a:ext cx="13020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2.7183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1DB173-CDF6-4788-862E-2C1C75290BF0}"/>
              </a:ext>
            </a:extLst>
          </p:cNvPr>
          <p:cNvSpPr txBox="1"/>
          <p:nvPr/>
        </p:nvSpPr>
        <p:spPr>
          <a:xfrm>
            <a:off x="5817706" y="3478454"/>
            <a:ext cx="13020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2.71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E8067F9-7281-43EB-98A3-D4E94A7A2FC0}"/>
              </a:ext>
            </a:extLst>
          </p:cNvPr>
          <p:cNvSpPr txBox="1"/>
          <p:nvPr/>
        </p:nvSpPr>
        <p:spPr>
          <a:xfrm>
            <a:off x="7386172" y="3478454"/>
            <a:ext cx="13020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2.7182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CDDC074-0FC6-4C8F-85BA-074E88E441B4}"/>
              </a:ext>
            </a:extLst>
          </p:cNvPr>
          <p:cNvSpPr txBox="1"/>
          <p:nvPr/>
        </p:nvSpPr>
        <p:spPr>
          <a:xfrm>
            <a:off x="2743201" y="3996804"/>
            <a:ext cx="13020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0.36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8D815AC-93A7-44FD-93E2-B8089D0645A3}"/>
              </a:ext>
            </a:extLst>
          </p:cNvPr>
          <p:cNvSpPr txBox="1"/>
          <p:nvPr/>
        </p:nvSpPr>
        <p:spPr>
          <a:xfrm>
            <a:off x="4253429" y="3996804"/>
            <a:ext cx="13020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0.3591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9CB394E-C50D-4A00-B8BC-67627337D741}"/>
              </a:ext>
            </a:extLst>
          </p:cNvPr>
          <p:cNvSpPr txBox="1"/>
          <p:nvPr/>
        </p:nvSpPr>
        <p:spPr>
          <a:xfrm>
            <a:off x="5817706" y="3996804"/>
            <a:ext cx="13020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0.35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5FA9C88-F8F6-413B-82C6-695E45D50961}"/>
              </a:ext>
            </a:extLst>
          </p:cNvPr>
          <p:cNvSpPr txBox="1"/>
          <p:nvPr/>
        </p:nvSpPr>
        <p:spPr>
          <a:xfrm>
            <a:off x="7386172" y="3996804"/>
            <a:ext cx="13020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0.3591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A6CE409-4F6E-4A49-822E-84BE76EA5C53}"/>
              </a:ext>
            </a:extLst>
          </p:cNvPr>
          <p:cNvSpPr txBox="1"/>
          <p:nvPr/>
        </p:nvSpPr>
        <p:spPr>
          <a:xfrm>
            <a:off x="2743201" y="4520405"/>
            <a:ext cx="13020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32.30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82987F6-351A-4AA9-A65B-4EC3E270EA89}"/>
              </a:ext>
            </a:extLst>
          </p:cNvPr>
          <p:cNvSpPr txBox="1"/>
          <p:nvPr/>
        </p:nvSpPr>
        <p:spPr>
          <a:xfrm>
            <a:off x="4253429" y="4520405"/>
            <a:ext cx="1562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32.2979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74B9BAB-03B1-47E1-ACFD-360A5DF701B5}"/>
              </a:ext>
            </a:extLst>
          </p:cNvPr>
          <p:cNvSpPr txBox="1"/>
          <p:nvPr/>
        </p:nvSpPr>
        <p:spPr>
          <a:xfrm>
            <a:off x="5817706" y="4520405"/>
            <a:ext cx="13020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32.29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582A0AE-E662-4B8A-B665-3D2897076B78}"/>
              </a:ext>
            </a:extLst>
          </p:cNvPr>
          <p:cNvSpPr txBox="1"/>
          <p:nvPr/>
        </p:nvSpPr>
        <p:spPr>
          <a:xfrm>
            <a:off x="7386171" y="4520405"/>
            <a:ext cx="1400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32.2978</a:t>
            </a:r>
          </a:p>
        </p:txBody>
      </p:sp>
    </p:spTree>
    <p:extLst>
      <p:ext uri="{BB962C8B-B14F-4D97-AF65-F5344CB8AC3E}">
        <p14:creationId xmlns:p14="http://schemas.microsoft.com/office/powerpoint/2010/main" val="981076433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</a:t>
            </a:r>
            <a:endParaRPr lang="en-US" sz="1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</a:rPr>
              <a:t>The symbols used in algebra for the operations of addition, subtraction, multiplication, and division are</a:t>
            </a:r>
            <a:r>
              <a:rPr lang="en-US" dirty="0"/>
              <a:t> +, –, </a:t>
            </a:r>
            <a:r>
              <a:rPr lang="en-US" dirty="0">
                <a:ea typeface="Cambria Math" panose="02040503050406030204" pitchFamily="18" charset="0"/>
              </a:rPr>
              <a:t>⋅</a:t>
            </a:r>
            <a:r>
              <a:rPr lang="en-US" dirty="0"/>
              <a:t> , </a:t>
            </a:r>
            <a:r>
              <a:rPr lang="en-US" dirty="0">
                <a:latin typeface="+mj-lt"/>
              </a:rPr>
              <a:t>and</a:t>
            </a:r>
            <a:r>
              <a:rPr lang="en-US" dirty="0"/>
              <a:t> /. </a:t>
            </a:r>
            <a:r>
              <a:rPr lang="en-US" dirty="0">
                <a:latin typeface="+mj-lt"/>
              </a:rPr>
              <a:t>The words used to describe the results of these operations are </a:t>
            </a:r>
            <a:r>
              <a:rPr lang="en-US" b="1" dirty="0">
                <a:latin typeface="+mj-lt"/>
              </a:rPr>
              <a:t>sum</a:t>
            </a:r>
            <a:r>
              <a:rPr lang="en-US" dirty="0">
                <a:latin typeface="+mj-lt"/>
              </a:rPr>
              <a:t>, </a:t>
            </a:r>
            <a:r>
              <a:rPr lang="en-US" b="1" dirty="0">
                <a:latin typeface="+mj-lt"/>
              </a:rPr>
              <a:t>difference</a:t>
            </a:r>
            <a:r>
              <a:rPr lang="en-US" dirty="0">
                <a:latin typeface="+mj-lt"/>
              </a:rPr>
              <a:t>, </a:t>
            </a:r>
            <a:r>
              <a:rPr lang="en-US" b="1" dirty="0">
                <a:latin typeface="+mj-lt"/>
              </a:rPr>
              <a:t>product</a:t>
            </a:r>
            <a:r>
              <a:rPr lang="en-US" dirty="0">
                <a:latin typeface="+mj-lt"/>
              </a:rPr>
              <a:t>, and </a:t>
            </a:r>
            <a:r>
              <a:rPr lang="en-US" b="1" dirty="0">
                <a:latin typeface="+mj-lt"/>
              </a:rPr>
              <a:t>quotient</a:t>
            </a:r>
            <a:r>
              <a:rPr lang="en-US" dirty="0">
                <a:latin typeface="+mj-lt"/>
              </a:rPr>
              <a:t>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D185EBE-05AE-4F63-9038-D0114D0248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929" y="3778389"/>
            <a:ext cx="7856142" cy="2583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689573"/>
      </p:ext>
    </p:extLst>
  </p:cSld>
  <p:clrMapOvr>
    <a:masterClrMapping/>
  </p:clrMapOvr>
  <p:transition>
    <p:pull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8C393-C1E8-4805-96C7-D7269E121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7: </a:t>
            </a:r>
            <a:r>
              <a:rPr lang="en-US" dirty="0"/>
              <a:t>Writing Statements Using Symbols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2653F0-B0E7-433E-81AB-5564EA859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spcBef>
                <a:spcPts val="1800"/>
              </a:spcBef>
              <a:buAutoNum type="alphaLcParenR"/>
            </a:pPr>
            <a:r>
              <a:rPr lang="en-US" dirty="0"/>
              <a:t>The sum of </a:t>
            </a:r>
            <a:r>
              <a:rPr lang="en-US" dirty="0">
                <a:latin typeface="+mn-lt"/>
              </a:rPr>
              <a:t>3</a:t>
            </a:r>
            <a:r>
              <a:rPr lang="en-US" dirty="0"/>
              <a:t> and </a:t>
            </a:r>
            <a:r>
              <a:rPr lang="en-US" dirty="0">
                <a:latin typeface="+mn-lt"/>
              </a:rPr>
              <a:t>9</a:t>
            </a:r>
            <a:r>
              <a:rPr lang="en-US" dirty="0"/>
              <a:t> equals </a:t>
            </a:r>
            <a:r>
              <a:rPr lang="en-US" dirty="0">
                <a:latin typeface="+mn-lt"/>
              </a:rPr>
              <a:t>12</a:t>
            </a:r>
            <a:r>
              <a:rPr lang="en-US" dirty="0"/>
              <a:t>. </a:t>
            </a:r>
          </a:p>
          <a:p>
            <a:pPr>
              <a:spcBef>
                <a:spcPts val="1800"/>
              </a:spcBef>
            </a:pPr>
            <a:r>
              <a:rPr lang="en-US" dirty="0"/>
              <a:t>In symbols, this statement is written as </a:t>
            </a:r>
            <a:r>
              <a:rPr lang="en-US" dirty="0">
                <a:latin typeface="+mn-lt"/>
              </a:rPr>
              <a:t>3 + 9 = 12. </a:t>
            </a:r>
          </a:p>
          <a:p>
            <a:pPr>
              <a:spcBef>
                <a:spcPts val="1800"/>
              </a:spcBef>
            </a:pPr>
            <a:r>
              <a:rPr lang="en-US" dirty="0"/>
              <a:t>b) The product of </a:t>
            </a:r>
            <a:r>
              <a:rPr lang="en-US" dirty="0">
                <a:latin typeface="+mn-lt"/>
              </a:rPr>
              <a:t>2</a:t>
            </a:r>
            <a:r>
              <a:rPr lang="en-US" dirty="0"/>
              <a:t> and </a:t>
            </a:r>
            <a:r>
              <a:rPr lang="en-US" dirty="0">
                <a:latin typeface="+mn-lt"/>
              </a:rPr>
              <a:t>7</a:t>
            </a:r>
            <a:r>
              <a:rPr lang="en-US" dirty="0"/>
              <a:t> is </a:t>
            </a:r>
            <a:r>
              <a:rPr lang="en-US" dirty="0">
                <a:latin typeface="+mn-lt"/>
              </a:rPr>
              <a:t>14</a:t>
            </a:r>
            <a:r>
              <a:rPr lang="en-US" dirty="0"/>
              <a:t>. </a:t>
            </a:r>
          </a:p>
          <a:p>
            <a:pPr>
              <a:spcBef>
                <a:spcPts val="1800"/>
              </a:spcBef>
            </a:pPr>
            <a:r>
              <a:rPr lang="en-US" dirty="0"/>
              <a:t>In symbols, this statement is written as </a:t>
            </a:r>
            <a:r>
              <a:rPr lang="en-US" dirty="0">
                <a:latin typeface="+mn-lt"/>
              </a:rPr>
              <a:t>2 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⋅ 7 = 14.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25419556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Evaluate Numerical Expressions</a:t>
            </a:r>
            <a:endParaRPr lang="en-US" sz="1800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5FB4B9A-92CB-4789-BAB0-6C301B788CAC}"/>
              </a:ext>
            </a:extLst>
          </p:cNvPr>
          <p:cNvSpPr/>
          <p:nvPr/>
        </p:nvSpPr>
        <p:spPr bwMode="auto">
          <a:xfrm>
            <a:off x="336885" y="3955774"/>
            <a:ext cx="8464215" cy="2385390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</a:rPr>
              <a:t>Consider the expression </a:t>
            </a:r>
            <a:r>
              <a:rPr lang="en-US" dirty="0"/>
              <a:t>2 + 3 </a:t>
            </a:r>
            <a:r>
              <a:rPr lang="en-US" dirty="0">
                <a:ea typeface="Cambria Math" panose="02040503050406030204" pitchFamily="18" charset="0"/>
              </a:rPr>
              <a:t>⋅</a:t>
            </a:r>
            <a:r>
              <a:rPr lang="en-US" dirty="0"/>
              <a:t> 6. </a:t>
            </a:r>
            <a:r>
              <a:rPr lang="en-US" dirty="0">
                <a:latin typeface="+mj-lt"/>
              </a:rPr>
              <a:t>It is not clear whether we should add</a:t>
            </a:r>
            <a:r>
              <a:rPr lang="en-US" dirty="0"/>
              <a:t> 2 </a:t>
            </a:r>
            <a:r>
              <a:rPr lang="en-US" dirty="0">
                <a:latin typeface="+mj-lt"/>
              </a:rPr>
              <a:t>and</a:t>
            </a:r>
            <a:r>
              <a:rPr lang="en-US" dirty="0"/>
              <a:t> 3 </a:t>
            </a:r>
            <a:r>
              <a:rPr lang="en-US" dirty="0">
                <a:latin typeface="+mj-lt"/>
              </a:rPr>
              <a:t>to get </a:t>
            </a:r>
            <a:r>
              <a:rPr lang="en-US" dirty="0"/>
              <a:t>5, </a:t>
            </a:r>
            <a:r>
              <a:rPr lang="en-US" dirty="0">
                <a:latin typeface="+mj-lt"/>
              </a:rPr>
              <a:t>and then multiply by</a:t>
            </a:r>
            <a:r>
              <a:rPr lang="en-US" dirty="0"/>
              <a:t> 6 </a:t>
            </a:r>
            <a:r>
              <a:rPr lang="en-US" dirty="0">
                <a:latin typeface="+mj-lt"/>
              </a:rPr>
              <a:t>to get </a:t>
            </a:r>
            <a:r>
              <a:rPr lang="en-US" dirty="0"/>
              <a:t>30; </a:t>
            </a:r>
            <a:r>
              <a:rPr lang="en-US" dirty="0">
                <a:latin typeface="+mj-lt"/>
              </a:rPr>
              <a:t>or first multiply</a:t>
            </a:r>
            <a:r>
              <a:rPr lang="en-US" dirty="0"/>
              <a:t> 3 </a:t>
            </a:r>
            <a:r>
              <a:rPr lang="en-US" dirty="0">
                <a:latin typeface="+mj-lt"/>
              </a:rPr>
              <a:t>and</a:t>
            </a:r>
            <a:r>
              <a:rPr lang="en-US" dirty="0"/>
              <a:t> 6 </a:t>
            </a:r>
            <a:r>
              <a:rPr lang="en-US" dirty="0">
                <a:latin typeface="+mj-lt"/>
              </a:rPr>
              <a:t>to get </a:t>
            </a:r>
            <a:r>
              <a:rPr lang="en-US" dirty="0"/>
              <a:t>18, </a:t>
            </a:r>
            <a:r>
              <a:rPr lang="en-US" dirty="0">
                <a:latin typeface="+mj-lt"/>
              </a:rPr>
              <a:t>and then add </a:t>
            </a:r>
            <a:r>
              <a:rPr lang="en-US" dirty="0"/>
              <a:t>2 </a:t>
            </a:r>
            <a:r>
              <a:rPr lang="en-US" dirty="0">
                <a:latin typeface="+mj-lt"/>
              </a:rPr>
              <a:t>to get </a:t>
            </a:r>
            <a:r>
              <a:rPr lang="en-US" dirty="0"/>
              <a:t>20. </a:t>
            </a:r>
            <a:r>
              <a:rPr lang="en-US" dirty="0">
                <a:latin typeface="+mj-lt"/>
              </a:rPr>
              <a:t>To avoid this ambiguity, we have the following agreement.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We agree that whenever the two operations of addition and multiplication separate three numbers, the multiplication operation is always performed first, followed by the addition operation.</a:t>
            </a:r>
          </a:p>
        </p:txBody>
      </p:sp>
    </p:spTree>
    <p:extLst>
      <p:ext uri="{BB962C8B-B14F-4D97-AF65-F5344CB8AC3E}">
        <p14:creationId xmlns:p14="http://schemas.microsoft.com/office/powerpoint/2010/main" val="2995352320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FBBB3-E3BC-4DE2-84D3-C030E7A66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8: </a:t>
            </a:r>
            <a:r>
              <a:rPr lang="en-US" dirty="0"/>
              <a:t>Finding the Value of an Expression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8F725-635D-4AC4-B085-F2EA751A1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Evaluate each expression.</a:t>
            </a:r>
          </a:p>
          <a:p>
            <a:r>
              <a:rPr lang="en-US" dirty="0"/>
              <a:t>a) </a:t>
            </a:r>
            <a:r>
              <a:rPr lang="en-US" dirty="0">
                <a:latin typeface="+mn-lt"/>
              </a:rPr>
              <a:t>3 + 5 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⋅ 6</a:t>
            </a:r>
          </a:p>
          <a:p>
            <a:pPr lvl="3">
              <a:spcBef>
                <a:spcPts val="600"/>
              </a:spcBef>
            </a:pPr>
            <a:r>
              <a:rPr lang="en-US" dirty="0">
                <a:latin typeface="+mn-lt"/>
              </a:rPr>
              <a:t>= 3 + 30 	</a:t>
            </a:r>
            <a:r>
              <a:rPr lang="en-US" dirty="0">
                <a:solidFill>
                  <a:srgbClr val="0B3081"/>
                </a:solidFill>
              </a:rPr>
              <a:t>Multiply first.</a:t>
            </a:r>
          </a:p>
          <a:p>
            <a:pPr lvl="3">
              <a:spcBef>
                <a:spcPts val="600"/>
              </a:spcBef>
            </a:pPr>
            <a:r>
              <a:rPr lang="en-US" dirty="0">
                <a:latin typeface="+mn-lt"/>
              </a:rPr>
              <a:t>= 33</a:t>
            </a:r>
          </a:p>
          <a:p>
            <a:pPr>
              <a:spcBef>
                <a:spcPts val="600"/>
              </a:spcBef>
            </a:pPr>
            <a:r>
              <a:rPr lang="en-US" dirty="0"/>
              <a:t>b) </a:t>
            </a:r>
            <a:r>
              <a:rPr lang="en-US" dirty="0">
                <a:latin typeface="+mn-lt"/>
              </a:rPr>
              <a:t>6 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⋅ 3 + 1</a:t>
            </a:r>
          </a:p>
          <a:p>
            <a:pPr lvl="3">
              <a:spcBef>
                <a:spcPts val="600"/>
              </a:spcBef>
            </a:pPr>
            <a:r>
              <a:rPr lang="en-US" dirty="0">
                <a:latin typeface="+mn-lt"/>
              </a:rPr>
              <a:t>= 18 + 1</a:t>
            </a:r>
            <a:r>
              <a:rPr lang="en-US" dirty="0"/>
              <a:t> 	</a:t>
            </a:r>
            <a:r>
              <a:rPr lang="en-US" dirty="0">
                <a:solidFill>
                  <a:srgbClr val="0B3081"/>
                </a:solidFill>
              </a:rPr>
              <a:t>Multiply first.</a:t>
            </a:r>
          </a:p>
          <a:p>
            <a:pPr lvl="3">
              <a:spcBef>
                <a:spcPts val="600"/>
              </a:spcBef>
            </a:pPr>
            <a:r>
              <a:rPr lang="en-US" dirty="0">
                <a:latin typeface="+mn-lt"/>
              </a:rPr>
              <a:t>= 19</a:t>
            </a:r>
          </a:p>
          <a:p>
            <a:pPr>
              <a:spcBef>
                <a:spcPts val="600"/>
              </a:spcBef>
            </a:pPr>
            <a:r>
              <a:rPr lang="en-US" dirty="0"/>
              <a:t>c) </a:t>
            </a:r>
            <a:r>
              <a:rPr lang="en-US" dirty="0">
                <a:latin typeface="+mn-lt"/>
              </a:rPr>
              <a:t>3 + 3 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⋅ 3</a:t>
            </a:r>
          </a:p>
          <a:p>
            <a:pPr lvl="3">
              <a:spcBef>
                <a:spcPts val="600"/>
              </a:spcBef>
            </a:pPr>
            <a:r>
              <a:rPr lang="en-US" dirty="0">
                <a:latin typeface="+mn-lt"/>
              </a:rPr>
              <a:t>= 3 + 9 </a:t>
            </a:r>
            <a:r>
              <a:rPr lang="en-US" dirty="0"/>
              <a:t>	</a:t>
            </a:r>
            <a:r>
              <a:rPr lang="en-US" dirty="0">
                <a:solidFill>
                  <a:srgbClr val="0B3081"/>
                </a:solidFill>
              </a:rPr>
              <a:t>Multiply first.</a:t>
            </a:r>
          </a:p>
          <a:p>
            <a:pPr lvl="3">
              <a:spcBef>
                <a:spcPts val="600"/>
              </a:spcBef>
            </a:pPr>
            <a:r>
              <a:rPr lang="en-US" dirty="0">
                <a:latin typeface="+mn-lt"/>
              </a:rPr>
              <a:t>= 12</a:t>
            </a:r>
          </a:p>
          <a:p>
            <a:pPr lvl="2"/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17739498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FBBB3-E3BC-4DE2-84D3-C030E7A66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9: </a:t>
            </a:r>
            <a:r>
              <a:rPr lang="en-US" dirty="0"/>
              <a:t>Finding the Value of an Expression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8F725-635D-4AC4-B085-F2EA751A1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a) </a:t>
            </a:r>
            <a:r>
              <a:rPr lang="en-US" dirty="0">
                <a:latin typeface="+mn-lt"/>
              </a:rPr>
              <a:t>(3 + 5) 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⋅ 6</a:t>
            </a:r>
          </a:p>
          <a:p>
            <a:pPr lvl="3">
              <a:spcBef>
                <a:spcPts val="600"/>
              </a:spcBef>
            </a:pPr>
            <a:r>
              <a:rPr lang="en-US" dirty="0">
                <a:latin typeface="+mn-lt"/>
              </a:rPr>
              <a:t>= 8 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mbria Math" panose="02040503050406030204" pitchFamily="18" charset="0"/>
                <a:cs typeface="+mn-cs"/>
              </a:rPr>
              <a:t>⋅ 6</a:t>
            </a:r>
            <a:r>
              <a:rPr lang="en-US" dirty="0">
                <a:latin typeface="+mn-lt"/>
              </a:rPr>
              <a:t> 	</a:t>
            </a:r>
            <a:r>
              <a:rPr lang="en-US" dirty="0">
                <a:solidFill>
                  <a:srgbClr val="0B3081"/>
                </a:solidFill>
              </a:rPr>
              <a:t>Parentheses first.</a:t>
            </a:r>
          </a:p>
          <a:p>
            <a:pPr lvl="3">
              <a:spcBef>
                <a:spcPts val="600"/>
              </a:spcBef>
            </a:pPr>
            <a:r>
              <a:rPr lang="en-US" dirty="0">
                <a:latin typeface="+mn-lt"/>
              </a:rPr>
              <a:t>= 48</a:t>
            </a:r>
          </a:p>
          <a:p>
            <a:pPr lvl="3">
              <a:spcBef>
                <a:spcPts val="600"/>
              </a:spcBef>
            </a:pPr>
            <a:endParaRPr lang="en-US" dirty="0">
              <a:latin typeface="+mn-lt"/>
            </a:endParaRPr>
          </a:p>
          <a:p>
            <a:pPr>
              <a:spcBef>
                <a:spcPts val="600"/>
              </a:spcBef>
            </a:pPr>
            <a:r>
              <a:rPr lang="en-US" dirty="0"/>
              <a:t>b) </a:t>
            </a:r>
            <a:r>
              <a:rPr lang="en-US" dirty="0">
                <a:latin typeface="+mn-lt"/>
              </a:rPr>
              <a:t>(5 + 4) 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⋅ (7 – 2) </a:t>
            </a:r>
          </a:p>
          <a:p>
            <a:pPr lvl="3">
              <a:spcBef>
                <a:spcPts val="600"/>
              </a:spcBef>
            </a:pPr>
            <a:r>
              <a:rPr lang="en-US" dirty="0">
                <a:latin typeface="+mn-lt"/>
              </a:rPr>
              <a:t>= 9 </a:t>
            </a:r>
            <a:r>
              <a:rPr lang="en-US" dirty="0">
                <a:ea typeface="Cambria Math" panose="02040503050406030204" pitchFamily="18" charset="0"/>
              </a:rPr>
              <a:t>⋅</a:t>
            </a:r>
            <a:r>
              <a:rPr lang="en-US" dirty="0">
                <a:latin typeface="+mn-lt"/>
              </a:rPr>
              <a:t> 5</a:t>
            </a:r>
            <a:r>
              <a:rPr lang="en-US" dirty="0"/>
              <a:t> 	</a:t>
            </a:r>
            <a:r>
              <a:rPr lang="en-US" dirty="0">
                <a:solidFill>
                  <a:srgbClr val="0B3081"/>
                </a:solidFill>
              </a:rPr>
              <a:t> Parentheses first. </a:t>
            </a:r>
            <a:endParaRPr lang="en-US" sz="2000" dirty="0">
              <a:solidFill>
                <a:srgbClr val="0B3081"/>
              </a:solidFill>
            </a:endParaRPr>
          </a:p>
          <a:p>
            <a:pPr lvl="3">
              <a:spcBef>
                <a:spcPts val="600"/>
              </a:spcBef>
            </a:pPr>
            <a:r>
              <a:rPr lang="en-US" dirty="0">
                <a:latin typeface="+mn-lt"/>
              </a:rPr>
              <a:t>= 45</a:t>
            </a:r>
          </a:p>
        </p:txBody>
      </p:sp>
    </p:spTree>
    <p:extLst>
      <p:ext uri="{BB962C8B-B14F-4D97-AF65-F5344CB8AC3E}">
        <p14:creationId xmlns:p14="http://schemas.microsoft.com/office/powerpoint/2010/main" val="1603723328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Rules for the Order of Operations</a:t>
            </a:r>
            <a:endParaRPr lang="en-US" sz="1800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5FB4B9A-92CB-4789-BAB0-6C301B788CAC}"/>
              </a:ext>
            </a:extLst>
          </p:cNvPr>
          <p:cNvSpPr/>
          <p:nvPr/>
        </p:nvSpPr>
        <p:spPr bwMode="auto">
          <a:xfrm>
            <a:off x="336885" y="1356062"/>
            <a:ext cx="8464215" cy="4378816"/>
          </a:xfrm>
          <a:prstGeom prst="roundRect">
            <a:avLst/>
          </a:prstGeom>
          <a:solidFill>
            <a:srgbClr val="E9F6F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96875" indent="-396875"/>
            <a:r>
              <a:rPr lang="en-US" b="1" dirty="0">
                <a:latin typeface="+mj-lt"/>
              </a:rPr>
              <a:t>1. </a:t>
            </a:r>
            <a:r>
              <a:rPr lang="en-US" dirty="0">
                <a:latin typeface="+mj-lt"/>
              </a:rPr>
              <a:t>Begin with the innermost parentheses and work outward. Remember that in dividing two expressions, we treat the numerator and denominator as if they were enclosed in parentheses.</a:t>
            </a:r>
          </a:p>
          <a:p>
            <a:pPr marL="396875" indent="-396875"/>
            <a:r>
              <a:rPr lang="en-US" b="1" dirty="0">
                <a:latin typeface="+mj-lt"/>
              </a:rPr>
              <a:t>2. </a:t>
            </a:r>
            <a:r>
              <a:rPr lang="en-US" dirty="0">
                <a:latin typeface="+mj-lt"/>
              </a:rPr>
              <a:t>Perform multiplications and divisions, working from left to right.</a:t>
            </a:r>
          </a:p>
          <a:p>
            <a:pPr marL="396875" indent="-396875"/>
            <a:r>
              <a:rPr lang="en-US" b="1" dirty="0">
                <a:latin typeface="+mj-lt"/>
              </a:rPr>
              <a:t>3. </a:t>
            </a:r>
            <a:r>
              <a:rPr lang="en-US" dirty="0">
                <a:latin typeface="+mj-lt"/>
              </a:rPr>
              <a:t>Perform additions and subtractions, working from left to right.</a:t>
            </a:r>
          </a:p>
        </p:txBody>
      </p:sp>
    </p:spTree>
    <p:extLst>
      <p:ext uri="{BB962C8B-B14F-4D97-AF65-F5344CB8AC3E}">
        <p14:creationId xmlns:p14="http://schemas.microsoft.com/office/powerpoint/2010/main" val="1999518422"/>
      </p:ext>
    </p:extLst>
  </p:cSld>
  <p:clrMapOvr>
    <a:masterClrMapping/>
  </p:clrMapOvr>
  <p:transition>
    <p:pull dir="r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E85BD-B395-4D24-AAA9-85E2DCE0E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10: </a:t>
            </a:r>
            <a:r>
              <a:rPr lang="en-US" dirty="0"/>
              <a:t>Finding the Value of an Expression </a:t>
            </a:r>
            <a:r>
              <a:rPr lang="en-US" sz="1800" dirty="0"/>
              <a:t>(1 of 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1541CF-D66C-48A6-947C-06DE1710BA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Evaluate each expression.</a:t>
            </a:r>
          </a:p>
          <a:p>
            <a:r>
              <a:rPr lang="en-US" dirty="0"/>
              <a:t>a) </a:t>
            </a:r>
            <a:r>
              <a:rPr lang="en-US" dirty="0">
                <a:latin typeface="+mn-lt"/>
              </a:rPr>
              <a:t>7 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⋅ 3 + 4</a:t>
            </a:r>
          </a:p>
          <a:p>
            <a:pPr lvl="3">
              <a:spcBef>
                <a:spcPts val="600"/>
              </a:spcBef>
            </a:pPr>
            <a:r>
              <a:rPr lang="en-US" dirty="0">
                <a:latin typeface="+mn-lt"/>
              </a:rPr>
              <a:t>= 21 + 4 </a:t>
            </a:r>
            <a:r>
              <a:rPr lang="en-US" dirty="0"/>
              <a:t>		</a:t>
            </a:r>
            <a:r>
              <a:rPr lang="en-US" dirty="0">
                <a:solidFill>
                  <a:srgbClr val="0B3081"/>
                </a:solidFill>
              </a:rPr>
              <a:t>Multiply first.</a:t>
            </a:r>
          </a:p>
          <a:p>
            <a:pPr lvl="3">
              <a:spcBef>
                <a:spcPts val="600"/>
              </a:spcBef>
            </a:pPr>
            <a:r>
              <a:rPr lang="en-US" dirty="0">
                <a:latin typeface="+mn-lt"/>
              </a:rPr>
              <a:t>= 25</a:t>
            </a:r>
          </a:p>
          <a:p>
            <a:r>
              <a:rPr lang="en-US" dirty="0"/>
              <a:t>b) </a:t>
            </a:r>
            <a:r>
              <a:rPr lang="en-US" dirty="0">
                <a:latin typeface="+mn-lt"/>
              </a:rPr>
              <a:t>6 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⋅ (3 + 4) + 2</a:t>
            </a:r>
          </a:p>
          <a:p>
            <a:pPr lvl="3">
              <a:spcBef>
                <a:spcPts val="600"/>
              </a:spcBef>
            </a:pPr>
            <a:r>
              <a:rPr lang="en-US" dirty="0">
                <a:latin typeface="+mn-lt"/>
              </a:rPr>
              <a:t>= 6 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⋅ 7 + 2</a:t>
            </a:r>
            <a:r>
              <a:rPr lang="en-US" dirty="0">
                <a:ea typeface="Cambria Math" panose="02040503050406030204" pitchFamily="18" charset="0"/>
              </a:rPr>
              <a:t>	</a:t>
            </a:r>
            <a:r>
              <a:rPr lang="en-US" dirty="0">
                <a:solidFill>
                  <a:srgbClr val="0B3081"/>
                </a:solidFill>
              </a:rPr>
              <a:t>Parentheses first.</a:t>
            </a:r>
          </a:p>
          <a:p>
            <a:pPr lvl="3">
              <a:spcBef>
                <a:spcPts val="600"/>
              </a:spcBef>
            </a:pPr>
            <a:r>
              <a:rPr lang="en-US" dirty="0">
                <a:latin typeface="+mn-lt"/>
              </a:rPr>
              <a:t>= 42 + 2	</a:t>
            </a:r>
            <a:r>
              <a:rPr lang="en-US" dirty="0"/>
              <a:t>	</a:t>
            </a:r>
            <a:r>
              <a:rPr lang="en-US" dirty="0">
                <a:solidFill>
                  <a:srgbClr val="0B3081"/>
                </a:solidFill>
              </a:rPr>
              <a:t>Multiply before adding.</a:t>
            </a:r>
          </a:p>
          <a:p>
            <a:pPr lvl="3">
              <a:spcBef>
                <a:spcPts val="600"/>
              </a:spcBef>
            </a:pPr>
            <a:r>
              <a:rPr lang="en-US" dirty="0">
                <a:latin typeface="+mn-lt"/>
              </a:rPr>
              <a:t>= 44</a:t>
            </a:r>
          </a:p>
          <a:p>
            <a:pPr lvl="3">
              <a:spcBef>
                <a:spcPts val="600"/>
              </a:spcBef>
            </a:pPr>
            <a:endParaRPr lang="en-US" dirty="0">
              <a:latin typeface="+mn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262510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E85BD-B395-4D24-AAA9-85E2DCE0E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10: </a:t>
            </a:r>
            <a:r>
              <a:rPr lang="en-US" dirty="0"/>
              <a:t>Finding the Value of an Expression </a:t>
            </a:r>
            <a:r>
              <a:rPr lang="en-US" sz="1800" dirty="0"/>
              <a:t>(2 of 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1541CF-D66C-48A6-947C-06DE1710BA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c)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d)  </a:t>
            </a:r>
            <a:r>
              <a:rPr lang="en-US" dirty="0">
                <a:latin typeface="+mn-lt"/>
              </a:rPr>
              <a:t>3 + [5 + 2 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⋅ (9 + 7)]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+mn-lt"/>
                <a:ea typeface="Cambria Math" panose="02040503050406030204" pitchFamily="18" charset="0"/>
              </a:rPr>
              <a:t>		= </a:t>
            </a:r>
            <a:r>
              <a:rPr lang="en-US" dirty="0">
                <a:latin typeface="+mn-lt"/>
              </a:rPr>
              <a:t>3 + [5 + 2 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⋅ (16)]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+mn-lt"/>
                <a:ea typeface="Cambria Math" panose="02040503050406030204" pitchFamily="18" charset="0"/>
              </a:rPr>
              <a:t>		= </a:t>
            </a:r>
            <a:r>
              <a:rPr lang="en-US" dirty="0">
                <a:latin typeface="+mn-lt"/>
              </a:rPr>
              <a:t>3 + [5 + 32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]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+mn-lt"/>
                <a:ea typeface="Cambria Math" panose="02040503050406030204" pitchFamily="18" charset="0"/>
              </a:rPr>
              <a:t>		= </a:t>
            </a:r>
            <a:r>
              <a:rPr lang="en-US" dirty="0">
                <a:latin typeface="+mn-lt"/>
              </a:rPr>
              <a:t>3 + [37]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+mn-lt"/>
                <a:ea typeface="Cambria Math" panose="02040503050406030204" pitchFamily="18" charset="0"/>
              </a:rPr>
              <a:t>		= 40</a:t>
            </a:r>
          </a:p>
          <a:p>
            <a:pPr>
              <a:spcBef>
                <a:spcPts val="0"/>
              </a:spcBef>
            </a:pPr>
            <a:endParaRPr lang="en-US" dirty="0">
              <a:latin typeface="+mn-lt"/>
              <a:ea typeface="Cambria Math" panose="02040503050406030204" pitchFamily="18" charset="0"/>
            </a:endParaRPr>
          </a:p>
          <a:p>
            <a:pPr>
              <a:spcBef>
                <a:spcPts val="0"/>
              </a:spcBef>
            </a:pPr>
            <a:endParaRPr lang="en-US" dirty="0">
              <a:latin typeface="+mn-lt"/>
              <a:ea typeface="Cambria Math" panose="02040503050406030204" pitchFamily="18" charset="0"/>
            </a:endParaRPr>
          </a:p>
          <a:p>
            <a:pPr lvl="3">
              <a:spcBef>
                <a:spcPts val="1200"/>
              </a:spcBef>
            </a:pPr>
            <a:r>
              <a:rPr lang="en-US" dirty="0"/>
              <a:t>		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A7DA937-5A25-4DB2-BF4C-2844958267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6643728"/>
              </p:ext>
            </p:extLst>
          </p:nvPr>
        </p:nvGraphicFramePr>
        <p:xfrm>
          <a:off x="946703" y="1712430"/>
          <a:ext cx="11049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009" name="Equation" r:id="rId3" imgW="1104840" imgH="774360" progId="Equation.DSMT4">
                  <p:embed/>
                </p:oleObj>
              </mc:Choice>
              <mc:Fallback>
                <p:oleObj name="Equation" r:id="rId3" imgW="1104840" imgH="774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46703" y="1712430"/>
                        <a:ext cx="11049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E72F9E26-54FA-4295-8768-2CD079BC9F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2404850"/>
              </p:ext>
            </p:extLst>
          </p:nvPr>
        </p:nvGraphicFramePr>
        <p:xfrm>
          <a:off x="2202691" y="1712430"/>
          <a:ext cx="12192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010" name="Equation" r:id="rId5" imgW="1218960" imgH="774360" progId="Equation.DSMT4">
                  <p:embed/>
                </p:oleObj>
              </mc:Choice>
              <mc:Fallback>
                <p:oleObj name="Equation" r:id="rId5" imgW="1218960" imgH="7743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BA7DA937-5A25-4DB2-BF4C-2844958267A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02691" y="1712430"/>
                        <a:ext cx="12192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09BAB712-91D6-4CC9-BB79-AAA527C693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8311523"/>
              </p:ext>
            </p:extLst>
          </p:nvPr>
        </p:nvGraphicFramePr>
        <p:xfrm>
          <a:off x="3572979" y="1712430"/>
          <a:ext cx="7239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011" name="Equation" r:id="rId7" imgW="723600" imgH="774360" progId="Equation.DSMT4">
                  <p:embed/>
                </p:oleObj>
              </mc:Choice>
              <mc:Fallback>
                <p:oleObj name="Equation" r:id="rId7" imgW="723600" imgH="7743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E72F9E26-54FA-4295-8768-2CD079BC9F0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572979" y="1712430"/>
                        <a:ext cx="7239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593282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with Properties of Real Numbers</a:t>
            </a:r>
            <a:endParaRPr lang="en-US" sz="18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336885" y="1339260"/>
            <a:ext cx="8464215" cy="4355862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The </a:t>
            </a:r>
            <a:r>
              <a:rPr lang="en-US" b="1" dirty="0">
                <a:latin typeface="+mj-lt"/>
              </a:rPr>
              <a:t>reflexive property </a:t>
            </a:r>
            <a:r>
              <a:rPr lang="en-US" dirty="0">
                <a:latin typeface="+mj-lt"/>
              </a:rPr>
              <a:t>states that a number equals itself; that is, </a:t>
            </a:r>
            <a:r>
              <a:rPr lang="en-US" i="1" dirty="0"/>
              <a:t>a </a:t>
            </a:r>
            <a:r>
              <a:rPr lang="en-US" dirty="0"/>
              <a:t>= </a:t>
            </a:r>
            <a:r>
              <a:rPr lang="en-US" i="1" dirty="0"/>
              <a:t>a</a:t>
            </a:r>
            <a:r>
              <a:rPr lang="en-US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The </a:t>
            </a:r>
            <a:r>
              <a:rPr lang="en-US" b="1" dirty="0">
                <a:latin typeface="+mj-lt"/>
              </a:rPr>
              <a:t>symmetric property </a:t>
            </a:r>
            <a:r>
              <a:rPr lang="en-US" dirty="0">
                <a:latin typeface="+mj-lt"/>
              </a:rPr>
              <a:t>states that if </a:t>
            </a:r>
            <a:r>
              <a:rPr lang="en-US" i="1" dirty="0"/>
              <a:t>a </a:t>
            </a:r>
            <a:r>
              <a:rPr lang="en-US" dirty="0"/>
              <a:t>= </a:t>
            </a:r>
            <a:r>
              <a:rPr lang="en-US" i="1" dirty="0"/>
              <a:t>b</a:t>
            </a:r>
            <a:r>
              <a:rPr lang="en-US" dirty="0"/>
              <a:t>, </a:t>
            </a:r>
            <a:r>
              <a:rPr lang="en-US" dirty="0">
                <a:latin typeface="+mj-lt"/>
              </a:rPr>
              <a:t>then</a:t>
            </a:r>
            <a:r>
              <a:rPr lang="en-US" dirty="0"/>
              <a:t> </a:t>
            </a:r>
            <a:r>
              <a:rPr lang="en-US" i="1" dirty="0"/>
              <a:t>b </a:t>
            </a:r>
            <a:r>
              <a:rPr lang="en-US" dirty="0"/>
              <a:t>= </a:t>
            </a:r>
            <a:r>
              <a:rPr lang="en-US" i="1" dirty="0"/>
              <a:t>a</a:t>
            </a:r>
            <a:r>
              <a:rPr lang="en-US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The </a:t>
            </a:r>
            <a:r>
              <a:rPr lang="en-US" b="1" dirty="0">
                <a:latin typeface="+mj-lt"/>
              </a:rPr>
              <a:t>transitive property </a:t>
            </a:r>
            <a:r>
              <a:rPr lang="en-US" dirty="0">
                <a:latin typeface="+mj-lt"/>
              </a:rPr>
              <a:t>states that if </a:t>
            </a:r>
            <a:r>
              <a:rPr lang="en-US" i="1" dirty="0"/>
              <a:t>a </a:t>
            </a:r>
            <a:r>
              <a:rPr lang="en-US" dirty="0"/>
              <a:t>= </a:t>
            </a:r>
            <a:r>
              <a:rPr lang="en-US" i="1" dirty="0"/>
              <a:t>b </a:t>
            </a:r>
            <a:r>
              <a:rPr lang="en-US" dirty="0">
                <a:latin typeface="+mj-lt"/>
              </a:rPr>
              <a:t>and</a:t>
            </a:r>
            <a:r>
              <a:rPr lang="en-US" dirty="0"/>
              <a:t> </a:t>
            </a:r>
            <a:r>
              <a:rPr lang="en-US" i="1" dirty="0"/>
              <a:t>b </a:t>
            </a:r>
            <a:r>
              <a:rPr lang="en-US" dirty="0"/>
              <a:t>= </a:t>
            </a:r>
            <a:r>
              <a:rPr lang="en-US" i="1" dirty="0"/>
              <a:t>c</a:t>
            </a:r>
            <a:r>
              <a:rPr lang="en-US" dirty="0"/>
              <a:t>, </a:t>
            </a:r>
            <a:r>
              <a:rPr lang="en-US" dirty="0">
                <a:latin typeface="+mj-lt"/>
              </a:rPr>
              <a:t>then</a:t>
            </a:r>
            <a:r>
              <a:rPr lang="en-US" dirty="0"/>
              <a:t> </a:t>
            </a:r>
            <a:r>
              <a:rPr lang="en-US" i="1" dirty="0"/>
              <a:t>a </a:t>
            </a:r>
            <a:r>
              <a:rPr lang="en-US" dirty="0"/>
              <a:t>= </a:t>
            </a:r>
            <a:r>
              <a:rPr lang="en-US" i="1" dirty="0"/>
              <a:t>c</a:t>
            </a:r>
            <a:r>
              <a:rPr lang="en-US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The </a:t>
            </a:r>
            <a:r>
              <a:rPr lang="en-US" b="1" dirty="0">
                <a:latin typeface="+mj-lt"/>
              </a:rPr>
              <a:t>principle of substitution </a:t>
            </a:r>
            <a:r>
              <a:rPr lang="en-US" dirty="0">
                <a:latin typeface="+mj-lt"/>
              </a:rPr>
              <a:t>states that if </a:t>
            </a:r>
            <a:br>
              <a:rPr lang="en-US" dirty="0">
                <a:latin typeface="+mj-lt"/>
              </a:rPr>
            </a:br>
            <a:r>
              <a:rPr lang="en-US" i="1" dirty="0"/>
              <a:t>a </a:t>
            </a:r>
            <a:r>
              <a:rPr lang="en-US" dirty="0"/>
              <a:t>= </a:t>
            </a:r>
            <a:r>
              <a:rPr lang="en-US" i="1" dirty="0"/>
              <a:t>b</a:t>
            </a:r>
            <a:r>
              <a:rPr lang="en-US" dirty="0"/>
              <a:t>, </a:t>
            </a:r>
            <a:r>
              <a:rPr lang="en-US" dirty="0">
                <a:latin typeface="+mj-lt"/>
              </a:rPr>
              <a:t>then we may substitute </a:t>
            </a:r>
            <a:r>
              <a:rPr lang="en-US" i="1" dirty="0"/>
              <a:t>b </a:t>
            </a:r>
            <a:r>
              <a:rPr lang="en-US" dirty="0">
                <a:latin typeface="+mj-lt"/>
              </a:rPr>
              <a:t>for</a:t>
            </a:r>
            <a:r>
              <a:rPr lang="en-US" dirty="0"/>
              <a:t> </a:t>
            </a:r>
            <a:r>
              <a:rPr lang="en-US" i="1" dirty="0"/>
              <a:t>a </a:t>
            </a:r>
            <a:r>
              <a:rPr lang="en-US" dirty="0">
                <a:latin typeface="+mj-lt"/>
              </a:rPr>
              <a:t>in any expression containing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.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60695474"/>
      </p:ext>
    </p:extLst>
  </p:cSld>
  <p:clrMapOvr>
    <a:masterClrMapping/>
  </p:clrMapOvr>
  <p:transition>
    <p:pull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ECB815D-2DB2-4285-AEDD-3809679D6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E7954603-800D-40D0-BE66-6C67AA3B3C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137517"/>
            <a:ext cx="7772400" cy="521358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cs typeface="Times New Roman" panose="02020603050405020304" pitchFamily="18" charset="0"/>
              </a:rPr>
              <a:t>Work with Sets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cs typeface="Times New Roman" panose="02020603050405020304" pitchFamily="18" charset="0"/>
              </a:rPr>
              <a:t>Classify Numbers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cs typeface="Times New Roman" panose="02020603050405020304" pitchFamily="18" charset="0"/>
              </a:rPr>
              <a:t>Evaluate Numerical Expressions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cs typeface="Times New Roman" panose="02020603050405020304" pitchFamily="18" charset="0"/>
              </a:rPr>
              <a:t>Work with Properties of Real Numbers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48693323"/>
      </p:ext>
    </p:extLst>
  </p:cSld>
  <p:clrMapOvr>
    <a:masterClrMapping/>
  </p:clrMapOvr>
  <p:transition>
    <p:pull dir="r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C9535-619C-4F84-BCED-436064EC8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11: </a:t>
            </a:r>
            <a:r>
              <a:rPr lang="en-US" dirty="0"/>
              <a:t>Commutative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8AB75-B2AD-4A48-AD12-A572651692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a) </a:t>
            </a:r>
            <a:r>
              <a:rPr lang="en-US" dirty="0">
                <a:latin typeface="+mn-lt"/>
              </a:rPr>
              <a:t>2 + 4 = 6</a:t>
            </a:r>
          </a:p>
          <a:p>
            <a:r>
              <a:rPr lang="en-US" dirty="0">
                <a:latin typeface="+mn-lt"/>
              </a:rPr>
              <a:t>    4 + 2 = 6</a:t>
            </a:r>
          </a:p>
          <a:p>
            <a:r>
              <a:rPr lang="en-US" dirty="0">
                <a:latin typeface="+mn-lt"/>
              </a:rPr>
              <a:t>    2 + 4 = 4 + 2</a:t>
            </a:r>
          </a:p>
          <a:p>
            <a:endParaRPr lang="en-US" dirty="0">
              <a:latin typeface="+mn-lt"/>
            </a:endParaRPr>
          </a:p>
          <a:p>
            <a:r>
              <a:rPr lang="en-US" dirty="0"/>
              <a:t>b) </a:t>
            </a:r>
            <a:r>
              <a:rPr lang="en-US" dirty="0">
                <a:latin typeface="+mn-lt"/>
              </a:rPr>
              <a:t>3 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⋅</a:t>
            </a:r>
            <a:r>
              <a:rPr lang="en-US" dirty="0">
                <a:latin typeface="+mn-lt"/>
              </a:rPr>
              <a:t> 6 = 18</a:t>
            </a:r>
          </a:p>
          <a:p>
            <a:r>
              <a:rPr lang="en-US" dirty="0">
                <a:latin typeface="+mn-lt"/>
              </a:rPr>
              <a:t>     6 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⋅</a:t>
            </a:r>
            <a:r>
              <a:rPr lang="en-US" dirty="0">
                <a:latin typeface="+mn-lt"/>
              </a:rPr>
              <a:t> 3 = 18</a:t>
            </a:r>
          </a:p>
          <a:p>
            <a:r>
              <a:rPr lang="en-US" dirty="0">
                <a:latin typeface="+mn-lt"/>
              </a:rPr>
              <a:t>     3 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⋅</a:t>
            </a:r>
            <a:r>
              <a:rPr lang="en-US" dirty="0">
                <a:latin typeface="+mn-lt"/>
              </a:rPr>
              <a:t> 6 = 6 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⋅</a:t>
            </a:r>
            <a:r>
              <a:rPr lang="en-US" dirty="0">
                <a:latin typeface="+mn-lt"/>
              </a:rPr>
              <a:t> 3 </a:t>
            </a:r>
          </a:p>
        </p:txBody>
      </p:sp>
    </p:spTree>
    <p:extLst>
      <p:ext uri="{BB962C8B-B14F-4D97-AF65-F5344CB8AC3E}">
        <p14:creationId xmlns:p14="http://schemas.microsoft.com/office/powerpoint/2010/main" val="4066839330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Commutative Properties</a:t>
            </a:r>
            <a:endParaRPr lang="en-US" sz="18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336885" y="1339260"/>
            <a:ext cx="8464215" cy="1741870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+mj-lt"/>
              </a:rPr>
              <a:t>Commutative Properties</a:t>
            </a:r>
          </a:p>
          <a:p>
            <a:pPr algn="ctr"/>
            <a:r>
              <a:rPr lang="en-US" i="1" dirty="0"/>
              <a:t>a </a:t>
            </a:r>
            <a:r>
              <a:rPr lang="en-US" dirty="0"/>
              <a:t>+ </a:t>
            </a:r>
            <a:r>
              <a:rPr lang="en-US" i="1" dirty="0"/>
              <a:t>b </a:t>
            </a:r>
            <a:r>
              <a:rPr lang="en-US" dirty="0"/>
              <a:t>= </a:t>
            </a:r>
            <a:r>
              <a:rPr lang="en-US" i="1" dirty="0"/>
              <a:t>b</a:t>
            </a:r>
            <a:r>
              <a:rPr lang="en-US" dirty="0"/>
              <a:t> + </a:t>
            </a:r>
            <a:r>
              <a:rPr lang="en-US" i="1" dirty="0"/>
              <a:t>a</a:t>
            </a:r>
          </a:p>
          <a:p>
            <a:pPr algn="ctr"/>
            <a:r>
              <a:rPr lang="en-US" i="1" dirty="0"/>
              <a:t>a </a:t>
            </a:r>
            <a:r>
              <a:rPr lang="en-US" dirty="0">
                <a:ea typeface="Cambria Math" panose="02040503050406030204" pitchFamily="18" charset="0"/>
              </a:rPr>
              <a:t>⋅</a:t>
            </a:r>
            <a:r>
              <a:rPr lang="en-US" dirty="0"/>
              <a:t> </a:t>
            </a:r>
            <a:r>
              <a:rPr lang="en-US" i="1" dirty="0"/>
              <a:t>b </a:t>
            </a:r>
            <a:r>
              <a:rPr lang="en-US" dirty="0"/>
              <a:t>= </a:t>
            </a:r>
            <a:r>
              <a:rPr lang="en-US" i="1" dirty="0"/>
              <a:t>b</a:t>
            </a:r>
            <a:r>
              <a:rPr lang="en-US" dirty="0"/>
              <a:t> </a:t>
            </a:r>
            <a:r>
              <a:rPr lang="en-US" dirty="0">
                <a:ea typeface="Cambria Math" panose="02040503050406030204" pitchFamily="18" charset="0"/>
              </a:rPr>
              <a:t>⋅</a:t>
            </a:r>
            <a:r>
              <a:rPr lang="en-US" dirty="0"/>
              <a:t> </a:t>
            </a:r>
            <a:r>
              <a:rPr lang="en-US" i="1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05812959"/>
      </p:ext>
    </p:extLst>
  </p:cSld>
  <p:clrMapOvr>
    <a:masterClrMapping/>
  </p:clrMapOvr>
  <p:transition>
    <p:pull dir="r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C9535-619C-4F84-BCED-436064EC8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12: </a:t>
            </a:r>
            <a:r>
              <a:rPr lang="en-US" dirty="0"/>
              <a:t>Associative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8AB75-B2AD-4A48-AD12-A572651692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a) </a:t>
            </a:r>
            <a:r>
              <a:rPr lang="en-US" dirty="0">
                <a:latin typeface="+mn-lt"/>
              </a:rPr>
              <a:t>3 + (4 + 5) = 3 + 9 = 12 </a:t>
            </a:r>
          </a:p>
          <a:p>
            <a:r>
              <a:rPr lang="en-US" dirty="0">
                <a:latin typeface="+mn-lt"/>
              </a:rPr>
              <a:t>     (3 + 4) + 5 = 7 + 5 = 12</a:t>
            </a:r>
          </a:p>
          <a:p>
            <a:r>
              <a:rPr lang="en-US" dirty="0">
                <a:latin typeface="+mn-lt"/>
              </a:rPr>
              <a:t>     3 + (4 + 5) = (3 + 4) + 5</a:t>
            </a:r>
          </a:p>
          <a:p>
            <a:r>
              <a:rPr lang="en-US" dirty="0">
                <a:latin typeface="+mn-lt"/>
              </a:rPr>
              <a:t> </a:t>
            </a:r>
          </a:p>
          <a:p>
            <a:r>
              <a:rPr lang="en-US" dirty="0"/>
              <a:t>b) </a:t>
            </a:r>
            <a:r>
              <a:rPr lang="en-US" dirty="0">
                <a:latin typeface="+mn-lt"/>
              </a:rPr>
              <a:t>3 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⋅</a:t>
            </a:r>
            <a:r>
              <a:rPr lang="en-US" dirty="0">
                <a:latin typeface="+mn-lt"/>
              </a:rPr>
              <a:t> (4 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⋅ 5) </a:t>
            </a:r>
            <a:r>
              <a:rPr lang="en-US" dirty="0">
                <a:latin typeface="+mn-lt"/>
              </a:rPr>
              <a:t> = 3 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⋅ 20 = 60</a:t>
            </a:r>
            <a:endParaRPr lang="en-US" dirty="0">
              <a:latin typeface="+mn-lt"/>
            </a:endParaRPr>
          </a:p>
          <a:p>
            <a:r>
              <a:rPr lang="en-US" dirty="0">
                <a:latin typeface="+mn-lt"/>
              </a:rPr>
              <a:t>     (3 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⋅</a:t>
            </a:r>
            <a:r>
              <a:rPr lang="en-US" dirty="0">
                <a:latin typeface="+mn-lt"/>
              </a:rPr>
              <a:t> 4) 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⋅ 5 </a:t>
            </a:r>
            <a:r>
              <a:rPr lang="en-US" dirty="0">
                <a:latin typeface="+mn-lt"/>
              </a:rPr>
              <a:t> = 12 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⋅ 5 = 60</a:t>
            </a:r>
            <a:r>
              <a:rPr lang="en-US" dirty="0">
                <a:latin typeface="+mn-lt"/>
              </a:rPr>
              <a:t>     </a:t>
            </a:r>
          </a:p>
          <a:p>
            <a:r>
              <a:rPr lang="en-US" dirty="0">
                <a:latin typeface="+mn-lt"/>
              </a:rPr>
              <a:t>      3 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⋅</a:t>
            </a:r>
            <a:r>
              <a:rPr lang="en-US" dirty="0">
                <a:latin typeface="+mn-lt"/>
              </a:rPr>
              <a:t> (4 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⋅ 5) </a:t>
            </a:r>
            <a:r>
              <a:rPr lang="en-US" dirty="0">
                <a:latin typeface="+mn-lt"/>
              </a:rPr>
              <a:t>= (3 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⋅</a:t>
            </a:r>
            <a:r>
              <a:rPr lang="en-US" dirty="0">
                <a:latin typeface="+mn-lt"/>
              </a:rPr>
              <a:t> 4) 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⋅ 5 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83200666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B0977DA-3960-4D1D-A405-3CBC0D7B75C2}"/>
              </a:ext>
            </a:extLst>
          </p:cNvPr>
          <p:cNvSpPr/>
          <p:nvPr/>
        </p:nvSpPr>
        <p:spPr bwMode="auto">
          <a:xfrm>
            <a:off x="339892" y="3273490"/>
            <a:ext cx="8464215" cy="1741870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</a:t>
            </a:r>
            <a:endParaRPr lang="en-US" sz="18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336885" y="1339260"/>
            <a:ext cx="8464215" cy="1741870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+mj-lt"/>
              </a:rPr>
              <a:t>Associative Properties</a:t>
            </a:r>
          </a:p>
          <a:p>
            <a:pPr algn="ctr"/>
            <a:r>
              <a:rPr lang="en-US" i="1" dirty="0"/>
              <a:t>a </a:t>
            </a:r>
            <a:r>
              <a:rPr lang="en-US" dirty="0"/>
              <a:t>+ (</a:t>
            </a:r>
            <a:r>
              <a:rPr lang="en-US" i="1" dirty="0"/>
              <a:t>b </a:t>
            </a:r>
            <a:r>
              <a:rPr lang="en-US" dirty="0"/>
              <a:t>+ </a:t>
            </a:r>
            <a:r>
              <a:rPr lang="en-US" i="1" dirty="0"/>
              <a:t>c</a:t>
            </a:r>
            <a:r>
              <a:rPr lang="en-US" dirty="0"/>
              <a:t>) = (</a:t>
            </a:r>
            <a:r>
              <a:rPr lang="en-US" i="1" dirty="0"/>
              <a:t>a </a:t>
            </a:r>
            <a:r>
              <a:rPr lang="en-US" dirty="0"/>
              <a:t>+ </a:t>
            </a:r>
            <a:r>
              <a:rPr lang="en-US" i="1" dirty="0"/>
              <a:t>b</a:t>
            </a:r>
            <a:r>
              <a:rPr lang="en-US" dirty="0"/>
              <a:t>) + </a:t>
            </a:r>
            <a:r>
              <a:rPr lang="en-US" i="1" dirty="0"/>
              <a:t>c = a </a:t>
            </a:r>
            <a:r>
              <a:rPr lang="en-US" dirty="0"/>
              <a:t>+</a:t>
            </a:r>
            <a:r>
              <a:rPr lang="en-US" i="1" dirty="0"/>
              <a:t> b </a:t>
            </a:r>
            <a:r>
              <a:rPr lang="en-US" dirty="0"/>
              <a:t>+</a:t>
            </a:r>
            <a:r>
              <a:rPr lang="en-US" i="1" dirty="0"/>
              <a:t> c</a:t>
            </a:r>
            <a:r>
              <a:rPr lang="en-US" dirty="0"/>
              <a:t> </a:t>
            </a:r>
          </a:p>
          <a:p>
            <a:pPr algn="ctr"/>
            <a:r>
              <a:rPr lang="en-US" i="1" dirty="0"/>
              <a:t>a </a:t>
            </a:r>
            <a:r>
              <a:rPr lang="en-US" dirty="0">
                <a:ea typeface="Cambria Math" panose="02040503050406030204" pitchFamily="18" charset="0"/>
              </a:rPr>
              <a:t>⋅</a:t>
            </a:r>
            <a:r>
              <a:rPr lang="en-US" dirty="0"/>
              <a:t> (</a:t>
            </a:r>
            <a:r>
              <a:rPr lang="en-US" i="1" dirty="0"/>
              <a:t>b </a:t>
            </a:r>
            <a:r>
              <a:rPr lang="en-US" dirty="0">
                <a:ea typeface="Cambria Math" panose="02040503050406030204" pitchFamily="18" charset="0"/>
              </a:rPr>
              <a:t>⋅ </a:t>
            </a:r>
            <a:r>
              <a:rPr lang="en-US" i="1" dirty="0">
                <a:ea typeface="Cambria Math" panose="02040503050406030204" pitchFamily="18" charset="0"/>
              </a:rPr>
              <a:t>c</a:t>
            </a:r>
            <a:r>
              <a:rPr lang="en-US" dirty="0">
                <a:ea typeface="Cambria Math" panose="02040503050406030204" pitchFamily="18" charset="0"/>
              </a:rPr>
              <a:t>)</a:t>
            </a:r>
            <a:r>
              <a:rPr lang="en-US" i="1" dirty="0">
                <a:ea typeface="Cambria Math" panose="02040503050406030204" pitchFamily="18" charset="0"/>
              </a:rPr>
              <a:t> </a:t>
            </a:r>
            <a:r>
              <a:rPr lang="en-US" dirty="0"/>
              <a:t>= (</a:t>
            </a:r>
            <a:r>
              <a:rPr lang="en-US" i="1" dirty="0"/>
              <a:t>a </a:t>
            </a:r>
            <a:r>
              <a:rPr lang="en-US" dirty="0">
                <a:ea typeface="Cambria Math" panose="02040503050406030204" pitchFamily="18" charset="0"/>
              </a:rPr>
              <a:t>⋅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dirty="0"/>
              <a:t>)</a:t>
            </a:r>
            <a:r>
              <a:rPr lang="en-US" i="1" dirty="0"/>
              <a:t> </a:t>
            </a:r>
            <a:r>
              <a:rPr lang="en-US" dirty="0">
                <a:ea typeface="Cambria Math" panose="02040503050406030204" pitchFamily="18" charset="0"/>
              </a:rPr>
              <a:t>⋅ </a:t>
            </a:r>
            <a:r>
              <a:rPr lang="en-US" i="1" dirty="0">
                <a:ea typeface="Cambria Math" panose="02040503050406030204" pitchFamily="18" charset="0"/>
              </a:rPr>
              <a:t>c = a </a:t>
            </a:r>
            <a:r>
              <a:rPr lang="en-US" dirty="0">
                <a:ea typeface="Cambria Math" panose="02040503050406030204" pitchFamily="18" charset="0"/>
              </a:rPr>
              <a:t>⋅</a:t>
            </a:r>
            <a:r>
              <a:rPr lang="en-US" dirty="0"/>
              <a:t> </a:t>
            </a:r>
            <a:r>
              <a:rPr lang="en-US" i="1" dirty="0"/>
              <a:t>b </a:t>
            </a:r>
            <a:r>
              <a:rPr lang="en-US" dirty="0">
                <a:ea typeface="Cambria Math" panose="02040503050406030204" pitchFamily="18" charset="0"/>
              </a:rPr>
              <a:t>⋅ </a:t>
            </a:r>
            <a:r>
              <a:rPr lang="en-US" i="1" dirty="0">
                <a:ea typeface="Cambria Math" panose="02040503050406030204" pitchFamily="18" charset="0"/>
              </a:rPr>
              <a:t>c</a:t>
            </a:r>
          </a:p>
          <a:p>
            <a:pPr algn="ctr"/>
            <a:endParaRPr lang="en-US" sz="4000" i="1" dirty="0">
              <a:ea typeface="Cambria Math" panose="02040503050406030204" pitchFamily="18" charset="0"/>
            </a:endParaRPr>
          </a:p>
          <a:p>
            <a:r>
              <a:rPr lang="en-US" b="1" dirty="0">
                <a:latin typeface="+mj-lt"/>
              </a:rPr>
              <a:t>Distributive Properties</a:t>
            </a:r>
          </a:p>
          <a:p>
            <a:pPr algn="ctr"/>
            <a:r>
              <a:rPr lang="en-US" i="1" dirty="0"/>
              <a:t>a </a:t>
            </a:r>
            <a:r>
              <a:rPr lang="en-US" dirty="0">
                <a:ea typeface="Cambria Math" panose="02040503050406030204" pitchFamily="18" charset="0"/>
              </a:rPr>
              <a:t>⋅</a:t>
            </a:r>
            <a:r>
              <a:rPr lang="en-US" dirty="0"/>
              <a:t> (</a:t>
            </a:r>
            <a:r>
              <a:rPr lang="en-US" i="1" dirty="0"/>
              <a:t>b </a:t>
            </a:r>
            <a:r>
              <a:rPr lang="en-US" dirty="0"/>
              <a:t>+ </a:t>
            </a:r>
            <a:r>
              <a:rPr lang="en-US" i="1" dirty="0"/>
              <a:t>c</a:t>
            </a:r>
            <a:r>
              <a:rPr lang="en-US" dirty="0"/>
              <a:t>) = </a:t>
            </a:r>
            <a:r>
              <a:rPr lang="en-US" i="1" dirty="0"/>
              <a:t>a </a:t>
            </a:r>
            <a:r>
              <a:rPr lang="en-US" dirty="0">
                <a:ea typeface="Cambria Math" panose="02040503050406030204" pitchFamily="18" charset="0"/>
              </a:rPr>
              <a:t>⋅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dirty="0"/>
              <a:t> +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>
                <a:ea typeface="Cambria Math" panose="02040503050406030204" pitchFamily="18" charset="0"/>
              </a:rPr>
              <a:t>⋅</a:t>
            </a:r>
            <a:r>
              <a:rPr lang="en-US" dirty="0"/>
              <a:t> </a:t>
            </a:r>
            <a:r>
              <a:rPr lang="en-US" i="1" dirty="0"/>
              <a:t>c</a:t>
            </a:r>
            <a:endParaRPr lang="en-US" dirty="0"/>
          </a:p>
          <a:p>
            <a:pPr algn="ctr"/>
            <a:r>
              <a:rPr lang="en-US" dirty="0"/>
              <a:t>(</a:t>
            </a:r>
            <a:r>
              <a:rPr lang="en-US" i="1" dirty="0"/>
              <a:t>a </a:t>
            </a:r>
            <a:r>
              <a:rPr lang="en-US" dirty="0">
                <a:ea typeface="Cambria Math" panose="02040503050406030204" pitchFamily="18" charset="0"/>
              </a:rPr>
              <a:t>+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dirty="0"/>
              <a:t>)</a:t>
            </a:r>
            <a:r>
              <a:rPr lang="en-US" i="1" dirty="0"/>
              <a:t> </a:t>
            </a:r>
            <a:r>
              <a:rPr lang="en-US" dirty="0">
                <a:ea typeface="Cambria Math" panose="02040503050406030204" pitchFamily="18" charset="0"/>
              </a:rPr>
              <a:t>⋅ </a:t>
            </a:r>
            <a:r>
              <a:rPr lang="en-US" i="1" dirty="0">
                <a:ea typeface="Cambria Math" panose="02040503050406030204" pitchFamily="18" charset="0"/>
              </a:rPr>
              <a:t>c </a:t>
            </a:r>
            <a:r>
              <a:rPr lang="en-US" dirty="0"/>
              <a:t>= </a:t>
            </a:r>
            <a:r>
              <a:rPr lang="en-US" i="1" dirty="0"/>
              <a:t>a </a:t>
            </a:r>
            <a:r>
              <a:rPr lang="en-US" dirty="0">
                <a:ea typeface="Cambria Math" panose="02040503050406030204" pitchFamily="18" charset="0"/>
              </a:rPr>
              <a:t>⋅</a:t>
            </a:r>
            <a:r>
              <a:rPr lang="en-US" dirty="0"/>
              <a:t> </a:t>
            </a:r>
            <a:r>
              <a:rPr lang="en-US" i="1" dirty="0"/>
              <a:t>c + b </a:t>
            </a:r>
            <a:r>
              <a:rPr lang="en-US" dirty="0">
                <a:ea typeface="Cambria Math" panose="02040503050406030204" pitchFamily="18" charset="0"/>
              </a:rPr>
              <a:t>⋅ </a:t>
            </a:r>
            <a:r>
              <a:rPr lang="en-US" i="1" dirty="0">
                <a:ea typeface="Cambria Math" panose="02040503050406030204" pitchFamily="18" charset="0"/>
              </a:rPr>
              <a:t>c</a:t>
            </a:r>
            <a:endParaRPr lang="en-US" i="1" dirty="0"/>
          </a:p>
          <a:p>
            <a:pPr algn="ctr"/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976008453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6D057-F4C6-4E98-B48B-6B067C304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13: </a:t>
            </a:r>
            <a:r>
              <a:rPr lang="en-US" dirty="0"/>
              <a:t>Distributive Property </a:t>
            </a:r>
            <a:r>
              <a:rPr lang="en-US" sz="1800" dirty="0"/>
              <a:t>(1 of 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D092BD-3C96-45E1-9EC4-6A7E49C24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885" y="1435689"/>
            <a:ext cx="8484386" cy="4775981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dirty="0"/>
              <a:t>a) </a:t>
            </a:r>
            <a:r>
              <a:rPr lang="en-US" dirty="0">
                <a:latin typeface="+mn-lt"/>
              </a:rPr>
              <a:t>3 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⋅ (</a:t>
            </a:r>
            <a:r>
              <a:rPr lang="en-US" i="1" dirty="0">
                <a:latin typeface="+mn-lt"/>
                <a:ea typeface="Cambria Math" panose="02040503050406030204" pitchFamily="18" charset="0"/>
              </a:rPr>
              <a:t>x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 + 1) </a:t>
            </a:r>
          </a:p>
          <a:p>
            <a:pPr defTabSz="823913">
              <a:spcBef>
                <a:spcPts val="600"/>
              </a:spcBef>
            </a:pPr>
            <a:r>
              <a:rPr lang="en-US" dirty="0">
                <a:latin typeface="+mn-lt"/>
                <a:ea typeface="Cambria Math" panose="02040503050406030204" pitchFamily="18" charset="0"/>
              </a:rPr>
              <a:t>		= 3 ⋅ </a:t>
            </a:r>
            <a:r>
              <a:rPr lang="en-US" i="1" dirty="0">
                <a:latin typeface="+mn-lt"/>
                <a:ea typeface="Cambria Math" panose="02040503050406030204" pitchFamily="18" charset="0"/>
              </a:rPr>
              <a:t>x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 + 3 ⋅ 1 </a:t>
            </a:r>
            <a:r>
              <a:rPr lang="en-US" dirty="0">
                <a:ea typeface="Cambria Math" panose="02040503050406030204" pitchFamily="18" charset="0"/>
              </a:rPr>
              <a:t>	</a:t>
            </a:r>
            <a:r>
              <a:rPr lang="en-US" sz="2200" dirty="0">
                <a:solidFill>
                  <a:srgbClr val="0B3081"/>
                </a:solidFill>
                <a:ea typeface="Cambria Math" panose="02040503050406030204" pitchFamily="18" charset="0"/>
              </a:rPr>
              <a:t>Use to remove parentheses.</a:t>
            </a:r>
          </a:p>
          <a:p>
            <a:pPr defTabSz="830263">
              <a:spcBef>
                <a:spcPts val="600"/>
              </a:spcBef>
            </a:pPr>
            <a:r>
              <a:rPr lang="en-US" dirty="0">
                <a:ea typeface="Cambria Math" panose="02040503050406030204" pitchFamily="18" charset="0"/>
              </a:rPr>
              <a:t>		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= 3</a:t>
            </a:r>
            <a:r>
              <a:rPr lang="en-US" i="1" dirty="0">
                <a:latin typeface="+mn-lt"/>
                <a:ea typeface="Cambria Math" panose="02040503050406030204" pitchFamily="18" charset="0"/>
              </a:rPr>
              <a:t>x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 + 3</a:t>
            </a:r>
          </a:p>
          <a:p>
            <a:pPr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b) </a:t>
            </a:r>
            <a:r>
              <a:rPr lang="en-US" dirty="0">
                <a:latin typeface="+mn-lt"/>
              </a:rPr>
              <a:t>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+ 7</a:t>
            </a:r>
            <a:r>
              <a:rPr lang="en-US" i="1" dirty="0">
                <a:latin typeface="+mn-lt"/>
                <a:ea typeface="Cambria Math" panose="02040503050406030204" pitchFamily="18" charset="0"/>
              </a:rPr>
              <a:t>x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 </a:t>
            </a:r>
          </a:p>
          <a:p>
            <a:pPr defTabSz="830263">
              <a:spcBef>
                <a:spcPts val="600"/>
              </a:spcBef>
            </a:pPr>
            <a:r>
              <a:rPr lang="en-US" dirty="0">
                <a:latin typeface="+mn-lt"/>
                <a:ea typeface="Cambria Math" panose="02040503050406030204" pitchFamily="18" charset="0"/>
              </a:rPr>
              <a:t>		= (2 + 7)</a:t>
            </a:r>
            <a:r>
              <a:rPr lang="en-US" i="1" dirty="0">
                <a:latin typeface="+mn-lt"/>
                <a:ea typeface="Cambria Math" panose="02040503050406030204" pitchFamily="18" charset="0"/>
              </a:rPr>
              <a:t>x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 </a:t>
            </a:r>
            <a:r>
              <a:rPr lang="en-US" dirty="0">
                <a:ea typeface="Cambria Math" panose="02040503050406030204" pitchFamily="18" charset="0"/>
              </a:rPr>
              <a:t>		</a:t>
            </a:r>
            <a:r>
              <a:rPr lang="en-US" sz="2200" dirty="0">
                <a:solidFill>
                  <a:srgbClr val="0B3081"/>
                </a:solidFill>
                <a:ea typeface="Cambria Math" panose="02040503050406030204" pitchFamily="18" charset="0"/>
              </a:rPr>
              <a:t>Use to combine two expressions.</a:t>
            </a:r>
          </a:p>
          <a:p>
            <a:pPr defTabSz="830263">
              <a:spcBef>
                <a:spcPts val="600"/>
              </a:spcBef>
            </a:pPr>
            <a:r>
              <a:rPr lang="en-US" dirty="0">
                <a:ea typeface="Cambria Math" panose="02040503050406030204" pitchFamily="18" charset="0"/>
              </a:rPr>
              <a:t>		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= 9</a:t>
            </a:r>
            <a:r>
              <a:rPr lang="en-US" i="1" dirty="0">
                <a:latin typeface="+mn-lt"/>
                <a:ea typeface="Cambria Math" panose="02040503050406030204" pitchFamily="18" charset="0"/>
              </a:rPr>
              <a:t>x</a:t>
            </a:r>
          </a:p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48526593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6D057-F4C6-4E98-B48B-6B067C304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13: </a:t>
            </a:r>
            <a:r>
              <a:rPr lang="en-US" dirty="0"/>
              <a:t>Distributive Property </a:t>
            </a:r>
            <a:r>
              <a:rPr lang="en-US" sz="1800" dirty="0"/>
              <a:t>(2 of 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D092BD-3C96-45E1-9EC4-6A7E49C24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885" y="1435689"/>
            <a:ext cx="8349916" cy="4775981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c)</a:t>
            </a:r>
            <a:r>
              <a:rPr lang="en-US" dirty="0">
                <a:latin typeface="+mn-lt"/>
              </a:rPr>
              <a:t> (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+ 4)(</a:t>
            </a:r>
            <a:r>
              <a:rPr lang="en-US" i="1" dirty="0">
                <a:latin typeface="+mn-lt"/>
                <a:ea typeface="Cambria Math" panose="02040503050406030204" pitchFamily="18" charset="0"/>
              </a:rPr>
              <a:t>x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 + 5)</a:t>
            </a:r>
          </a:p>
          <a:p>
            <a:pPr defTabSz="830263">
              <a:spcBef>
                <a:spcPts val="1200"/>
              </a:spcBef>
            </a:pPr>
            <a:r>
              <a:rPr lang="en-US" dirty="0">
                <a:ea typeface="Cambria Math" panose="02040503050406030204" pitchFamily="18" charset="0"/>
              </a:rPr>
              <a:t>		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= </a:t>
            </a:r>
            <a:r>
              <a:rPr lang="en-US" i="1" dirty="0">
                <a:latin typeface="+mn-lt"/>
                <a:ea typeface="Cambria Math" panose="02040503050406030204" pitchFamily="18" charset="0"/>
              </a:rPr>
              <a:t>x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(</a:t>
            </a:r>
            <a:r>
              <a:rPr lang="en-US" i="1" dirty="0">
                <a:latin typeface="+mn-lt"/>
                <a:ea typeface="Cambria Math" panose="02040503050406030204" pitchFamily="18" charset="0"/>
              </a:rPr>
              <a:t>x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 + 5) + 4(</a:t>
            </a:r>
            <a:r>
              <a:rPr lang="en-US" i="1" dirty="0">
                <a:latin typeface="+mn-lt"/>
                <a:ea typeface="Cambria Math" panose="02040503050406030204" pitchFamily="18" charset="0"/>
              </a:rPr>
              <a:t>x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 + 5) </a:t>
            </a:r>
          </a:p>
          <a:p>
            <a:pPr defTabSz="830263">
              <a:spcBef>
                <a:spcPts val="1200"/>
              </a:spcBef>
            </a:pPr>
            <a:r>
              <a:rPr lang="en-US" dirty="0">
                <a:ea typeface="Cambria Math" panose="02040503050406030204" pitchFamily="18" charset="0"/>
              </a:rPr>
              <a:t>		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= (</a:t>
            </a:r>
            <a:r>
              <a:rPr lang="en-US" i="1" dirty="0">
                <a:latin typeface="+mn-lt"/>
                <a:ea typeface="Cambria Math" panose="02040503050406030204" pitchFamily="18" charset="0"/>
              </a:rPr>
              <a:t>x</a:t>
            </a:r>
            <a:r>
              <a:rPr lang="en-US" baseline="45000" dirty="0">
                <a:latin typeface="+mn-lt"/>
                <a:ea typeface="Cambria Math" panose="02040503050406030204" pitchFamily="18" charset="0"/>
              </a:rPr>
              <a:t>2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 + 5</a:t>
            </a:r>
            <a:r>
              <a:rPr lang="en-US" i="1" dirty="0">
                <a:latin typeface="+mn-lt"/>
                <a:ea typeface="Cambria Math" panose="02040503050406030204" pitchFamily="18" charset="0"/>
              </a:rPr>
              <a:t>x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) + (4</a:t>
            </a:r>
            <a:r>
              <a:rPr lang="en-US" i="1" dirty="0">
                <a:latin typeface="+mn-lt"/>
                <a:ea typeface="Cambria Math" panose="02040503050406030204" pitchFamily="18" charset="0"/>
              </a:rPr>
              <a:t>x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 + 20)</a:t>
            </a:r>
          </a:p>
          <a:p>
            <a:pPr defTabSz="830263">
              <a:spcBef>
                <a:spcPts val="1200"/>
              </a:spcBef>
            </a:pPr>
            <a:r>
              <a:rPr lang="en-US" dirty="0">
                <a:latin typeface="+mn-lt"/>
                <a:ea typeface="Cambria Math" panose="02040503050406030204" pitchFamily="18" charset="0"/>
              </a:rPr>
              <a:t>		= </a:t>
            </a:r>
            <a:r>
              <a:rPr lang="en-US" i="1" dirty="0">
                <a:latin typeface="+mn-lt"/>
                <a:ea typeface="Cambria Math" panose="02040503050406030204" pitchFamily="18" charset="0"/>
              </a:rPr>
              <a:t>x</a:t>
            </a:r>
            <a:r>
              <a:rPr lang="en-US" baseline="45000" dirty="0">
                <a:latin typeface="+mn-lt"/>
                <a:ea typeface="Cambria Math" panose="02040503050406030204" pitchFamily="18" charset="0"/>
              </a:rPr>
              <a:t>2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 + (5</a:t>
            </a:r>
            <a:r>
              <a:rPr lang="en-US" i="1" dirty="0">
                <a:latin typeface="+mn-lt"/>
                <a:ea typeface="Cambria Math" panose="02040503050406030204" pitchFamily="18" charset="0"/>
              </a:rPr>
              <a:t>x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 + 4</a:t>
            </a:r>
            <a:r>
              <a:rPr lang="en-US" i="1" dirty="0">
                <a:latin typeface="+mn-lt"/>
                <a:ea typeface="Cambria Math" panose="02040503050406030204" pitchFamily="18" charset="0"/>
              </a:rPr>
              <a:t>x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) + 20</a:t>
            </a:r>
          </a:p>
          <a:p>
            <a:pPr defTabSz="830263">
              <a:spcBef>
                <a:spcPts val="1200"/>
              </a:spcBef>
            </a:pPr>
            <a:r>
              <a:rPr lang="en-US" dirty="0">
                <a:latin typeface="+mn-lt"/>
                <a:ea typeface="Cambria Math" panose="02040503050406030204" pitchFamily="18" charset="0"/>
              </a:rPr>
              <a:t>		= </a:t>
            </a:r>
            <a:r>
              <a:rPr lang="en-US" i="1" dirty="0">
                <a:latin typeface="+mn-lt"/>
                <a:ea typeface="Cambria Math" panose="02040503050406030204" pitchFamily="18" charset="0"/>
              </a:rPr>
              <a:t>x</a:t>
            </a:r>
            <a:r>
              <a:rPr lang="en-US" baseline="45000" dirty="0">
                <a:latin typeface="+mn-lt"/>
                <a:ea typeface="Cambria Math" panose="02040503050406030204" pitchFamily="18" charset="0"/>
              </a:rPr>
              <a:t>2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 + 9</a:t>
            </a:r>
            <a:r>
              <a:rPr lang="en-US" i="1" dirty="0">
                <a:latin typeface="+mn-lt"/>
                <a:ea typeface="Cambria Math" panose="02040503050406030204" pitchFamily="18" charset="0"/>
              </a:rPr>
              <a:t>x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 + 20</a:t>
            </a:r>
            <a:endParaRPr lang="en-US" dirty="0">
              <a:latin typeface="+mn-lt"/>
            </a:endParaRPr>
          </a:p>
          <a:p>
            <a:pPr>
              <a:spcBef>
                <a:spcPts val="1200"/>
              </a:spcBef>
            </a:pP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44420634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67827-6182-45FF-B955-E8FA229B7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14: </a:t>
            </a:r>
            <a:r>
              <a:rPr lang="en-US" dirty="0"/>
              <a:t>Identity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09E5C-DB0E-4BB3-BB2E-119C690C8E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a) </a:t>
            </a:r>
            <a:r>
              <a:rPr lang="en-US" dirty="0">
                <a:latin typeface="+mn-lt"/>
              </a:rPr>
              <a:t>3 + 0 = 0 + 3 = 3</a:t>
            </a:r>
          </a:p>
          <a:p>
            <a:pPr>
              <a:spcBef>
                <a:spcPts val="1200"/>
              </a:spcBef>
            </a:pPr>
            <a:r>
              <a:rPr lang="en-US" dirty="0"/>
              <a:t>b) </a:t>
            </a:r>
            <a:r>
              <a:rPr lang="en-US" dirty="0">
                <a:latin typeface="+mn-lt"/>
              </a:rPr>
              <a:t>4 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⋅</a:t>
            </a:r>
            <a:r>
              <a:rPr lang="en-US" dirty="0">
                <a:latin typeface="+mn-lt"/>
              </a:rPr>
              <a:t> 1 = 1 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⋅</a:t>
            </a:r>
            <a:r>
              <a:rPr lang="en-US" dirty="0">
                <a:latin typeface="+mn-lt"/>
              </a:rPr>
              <a:t> 4 = 4</a:t>
            </a:r>
          </a:p>
          <a:p>
            <a:pPr>
              <a:spcBef>
                <a:spcPts val="1200"/>
              </a:spcBef>
            </a:pP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55987911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B0977DA-3960-4D1D-A405-3CBC0D7B75C2}"/>
              </a:ext>
            </a:extLst>
          </p:cNvPr>
          <p:cNvSpPr/>
          <p:nvPr/>
        </p:nvSpPr>
        <p:spPr bwMode="auto">
          <a:xfrm>
            <a:off x="339892" y="3273490"/>
            <a:ext cx="8464215" cy="1312812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</a:t>
            </a:r>
            <a:endParaRPr lang="en-US" sz="18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336885" y="1339260"/>
            <a:ext cx="8464215" cy="1741870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+mj-lt"/>
              </a:rPr>
              <a:t>Identity Properties</a:t>
            </a:r>
          </a:p>
          <a:p>
            <a:pPr algn="ctr"/>
            <a:r>
              <a:rPr lang="en-US" dirty="0"/>
              <a:t>0</a:t>
            </a:r>
            <a:r>
              <a:rPr lang="en-US" i="1" dirty="0"/>
              <a:t> </a:t>
            </a:r>
            <a:r>
              <a:rPr lang="en-US" dirty="0"/>
              <a:t>+ </a:t>
            </a:r>
            <a:r>
              <a:rPr lang="en-US" i="1" dirty="0"/>
              <a:t>a</a:t>
            </a:r>
            <a:r>
              <a:rPr lang="en-US" dirty="0"/>
              <a:t> = </a:t>
            </a:r>
            <a:r>
              <a:rPr lang="en-US" i="1" dirty="0"/>
              <a:t>a </a:t>
            </a:r>
            <a:r>
              <a:rPr lang="en-US" dirty="0"/>
              <a:t>+ 0 = </a:t>
            </a:r>
            <a:r>
              <a:rPr lang="en-US" i="1" dirty="0"/>
              <a:t>a</a:t>
            </a:r>
            <a:r>
              <a:rPr lang="en-US" dirty="0"/>
              <a:t> </a:t>
            </a:r>
          </a:p>
          <a:p>
            <a:pPr algn="ctr"/>
            <a:r>
              <a:rPr lang="en-US" i="1" dirty="0"/>
              <a:t>a </a:t>
            </a:r>
            <a:r>
              <a:rPr lang="en-US" dirty="0">
                <a:ea typeface="Cambria Math" panose="02040503050406030204" pitchFamily="18" charset="0"/>
              </a:rPr>
              <a:t>⋅</a:t>
            </a:r>
            <a:r>
              <a:rPr lang="en-US" dirty="0"/>
              <a:t> 1</a:t>
            </a:r>
            <a:r>
              <a:rPr lang="en-US" i="1" dirty="0">
                <a:ea typeface="Cambria Math" panose="02040503050406030204" pitchFamily="18" charset="0"/>
              </a:rPr>
              <a:t> </a:t>
            </a:r>
            <a:r>
              <a:rPr lang="en-US" dirty="0"/>
              <a:t>= 1 </a:t>
            </a:r>
            <a:r>
              <a:rPr lang="en-US" dirty="0">
                <a:ea typeface="Cambria Math" panose="02040503050406030204" pitchFamily="18" charset="0"/>
              </a:rPr>
              <a:t>⋅</a:t>
            </a:r>
            <a:r>
              <a:rPr lang="en-US" dirty="0"/>
              <a:t> </a:t>
            </a:r>
            <a:r>
              <a:rPr lang="en-US" i="1" dirty="0"/>
              <a:t>a </a:t>
            </a:r>
            <a:r>
              <a:rPr lang="en-US" i="1" dirty="0">
                <a:ea typeface="Cambria Math" panose="02040503050406030204" pitchFamily="18" charset="0"/>
              </a:rPr>
              <a:t>= a</a:t>
            </a:r>
          </a:p>
          <a:p>
            <a:pPr algn="ctr"/>
            <a:endParaRPr lang="en-US" sz="4000" i="1" dirty="0">
              <a:ea typeface="Cambria Math" panose="02040503050406030204" pitchFamily="18" charset="0"/>
            </a:endParaRPr>
          </a:p>
          <a:p>
            <a:r>
              <a:rPr lang="en-US" b="1" dirty="0">
                <a:latin typeface="+mj-lt"/>
              </a:rPr>
              <a:t>Additive Inverse Property</a:t>
            </a:r>
          </a:p>
          <a:p>
            <a:pPr algn="ctr"/>
            <a:r>
              <a:rPr lang="en-US" i="1" dirty="0"/>
              <a:t>a </a:t>
            </a:r>
            <a:r>
              <a:rPr lang="en-US" dirty="0">
                <a:ea typeface="Cambria Math" panose="02040503050406030204" pitchFamily="18" charset="0"/>
              </a:rPr>
              <a:t>+</a:t>
            </a:r>
            <a:r>
              <a:rPr lang="en-US" dirty="0"/>
              <a:t> (</a:t>
            </a:r>
            <a:r>
              <a:rPr lang="en-US" i="1" dirty="0"/>
              <a:t>–a</a:t>
            </a:r>
            <a:r>
              <a:rPr lang="en-US" dirty="0"/>
              <a:t>) = </a:t>
            </a:r>
            <a:r>
              <a:rPr lang="en-US" i="1" dirty="0"/>
              <a:t>–a </a:t>
            </a:r>
            <a:r>
              <a:rPr lang="en-US" dirty="0"/>
              <a:t>+ </a:t>
            </a:r>
            <a:r>
              <a:rPr lang="en-US" i="1" dirty="0"/>
              <a:t>a </a:t>
            </a:r>
            <a:r>
              <a:rPr lang="en-US" dirty="0">
                <a:ea typeface="Cambria Math" panose="02040503050406030204" pitchFamily="18" charset="0"/>
              </a:rPr>
              <a:t>=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89579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4C91F-729E-4101-8A2B-5C0E8C643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15: </a:t>
            </a:r>
            <a:r>
              <a:rPr lang="en-US" dirty="0"/>
              <a:t>Finding an Additive Inverse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137808-35C9-425A-84CD-097DA9B9C9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96875" indent="-396875">
              <a:spcBef>
                <a:spcPts val="1800"/>
              </a:spcBef>
            </a:pPr>
            <a:r>
              <a:rPr lang="en-US" dirty="0"/>
              <a:t>a) The additive inverse of </a:t>
            </a:r>
            <a:r>
              <a:rPr lang="en-US" dirty="0">
                <a:latin typeface="+mn-lt"/>
              </a:rPr>
              <a:t>5</a:t>
            </a:r>
            <a:r>
              <a:rPr lang="en-US" dirty="0"/>
              <a:t> is </a:t>
            </a:r>
            <a:r>
              <a:rPr lang="en-US" dirty="0">
                <a:latin typeface="+mn-lt"/>
              </a:rPr>
              <a:t>–5</a:t>
            </a:r>
            <a:r>
              <a:rPr lang="en-US" dirty="0"/>
              <a:t>, because </a:t>
            </a:r>
            <a:br>
              <a:rPr lang="en-US" dirty="0"/>
            </a:br>
            <a:r>
              <a:rPr lang="en-US" dirty="0">
                <a:latin typeface="+mn-lt"/>
              </a:rPr>
              <a:t>5 + (–5) = 0.</a:t>
            </a:r>
          </a:p>
          <a:p>
            <a:pPr marL="396875" indent="-396875">
              <a:spcBef>
                <a:spcPts val="1800"/>
              </a:spcBef>
            </a:pPr>
            <a:r>
              <a:rPr lang="en-US" dirty="0"/>
              <a:t>b) The additive inverse of </a:t>
            </a:r>
            <a:r>
              <a:rPr lang="en-US" dirty="0">
                <a:latin typeface="+mn-lt"/>
              </a:rPr>
              <a:t>–7</a:t>
            </a:r>
            <a:r>
              <a:rPr lang="en-US" dirty="0"/>
              <a:t> is </a:t>
            </a:r>
            <a:r>
              <a:rPr lang="en-US" dirty="0">
                <a:latin typeface="+mn-lt"/>
              </a:rPr>
              <a:t>7</a:t>
            </a:r>
            <a:r>
              <a:rPr lang="en-US" dirty="0"/>
              <a:t>, because </a:t>
            </a:r>
            <a:br>
              <a:rPr lang="en-US" dirty="0"/>
            </a:br>
            <a:r>
              <a:rPr lang="en-US" dirty="0">
                <a:latin typeface="+mn-lt"/>
              </a:rPr>
              <a:t>–7 + 7 = 0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16154660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Multiplicative Inverse Property</a:t>
            </a:r>
            <a:endParaRPr lang="en-US" sz="18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336885" y="1339259"/>
            <a:ext cx="8464215" cy="1781627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+mj-lt"/>
              </a:rPr>
              <a:t>Multiplicative Inverse Property </a:t>
            </a:r>
          </a:p>
          <a:p>
            <a:pPr algn="ctr"/>
            <a:endParaRPr lang="en-US" sz="4000" i="1" dirty="0">
              <a:ea typeface="Cambria Math" panose="02040503050406030204" pitchFamily="18" charset="0"/>
            </a:endParaRP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7E250195-C123-4D30-94A7-D063E7311C7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9367301"/>
              </p:ext>
            </p:extLst>
          </p:nvPr>
        </p:nvGraphicFramePr>
        <p:xfrm>
          <a:off x="2625893" y="2124449"/>
          <a:ext cx="37719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89" name="Equation" r:id="rId3" imgW="3771720" imgH="774360" progId="Equation.DSMT4">
                  <p:embed/>
                </p:oleObj>
              </mc:Choice>
              <mc:Fallback>
                <p:oleObj name="Equation" r:id="rId3" imgW="3771720" imgH="774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25893" y="2124449"/>
                        <a:ext cx="37719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2579631"/>
      </p:ext>
    </p:extLst>
  </p:cSld>
  <p:clrMapOvr>
    <a:masterClrMapping/>
  </p:clrMapOvr>
  <p:transition>
    <p:pull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0D516-DFDE-432F-AF39-E0BEDB38F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Example 1: </a:t>
            </a:r>
            <a:r>
              <a:rPr lang="en-US" sz="3200" dirty="0"/>
              <a:t>Using Set-builder Notation and the Roster Method</a:t>
            </a: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850463-85AC-41A7-801E-6399E73CD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en-US" altLang="en-US" dirty="0">
                <a:cs typeface="Times New Roman" panose="02020603050405020304" pitchFamily="18" charset="0"/>
              </a:rPr>
              <a:t>a) </a:t>
            </a:r>
            <a:r>
              <a:rPr lang="en-US" altLang="en-US" i="1" dirty="0">
                <a:latin typeface="+mn-lt"/>
                <a:cs typeface="Times New Roman" panose="02020603050405020304" pitchFamily="18" charset="0"/>
              </a:rPr>
              <a:t>S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 = {</a:t>
            </a:r>
            <a:r>
              <a:rPr lang="en-US" altLang="en-US" i="1" dirty="0" err="1">
                <a:latin typeface="+mn-lt"/>
                <a:cs typeface="Times New Roman" panose="02020603050405020304" pitchFamily="18" charset="0"/>
              </a:rPr>
              <a:t>x</a:t>
            </a:r>
            <a:r>
              <a:rPr lang="en-US" altLang="en-US" dirty="0" err="1">
                <a:latin typeface="+mn-lt"/>
                <a:cs typeface="Times New Roman" panose="02020603050405020304" pitchFamily="18" charset="0"/>
              </a:rPr>
              <a:t>|</a:t>
            </a:r>
            <a:r>
              <a:rPr lang="en-US" altLang="en-US" i="1" dirty="0" err="1">
                <a:latin typeface="+mn-lt"/>
                <a:cs typeface="Times New Roman" panose="02020603050405020304" pitchFamily="18" charset="0"/>
              </a:rPr>
              <a:t>x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</a:rPr>
              <a:t>is an even digit less than 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6}</a:t>
            </a:r>
          </a:p>
          <a:p>
            <a:pPr lvl="1">
              <a:spcBef>
                <a:spcPts val="1800"/>
              </a:spcBef>
            </a:pPr>
            <a:r>
              <a:rPr lang="en-US" altLang="en-US" dirty="0">
                <a:latin typeface="+mn-lt"/>
                <a:cs typeface="Times New Roman" panose="02020603050405020304" pitchFamily="18" charset="0"/>
                <a:sym typeface="Symbol" panose="05050102010706020507" pitchFamily="18" charset="2"/>
              </a:rPr>
              <a:t>   = {0, 2, 4}</a:t>
            </a:r>
          </a:p>
          <a:p>
            <a:pPr>
              <a:spcBef>
                <a:spcPts val="1800"/>
              </a:spcBef>
            </a:pP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b) </a:t>
            </a:r>
            <a:r>
              <a:rPr lang="en-US" altLang="en-US" i="1" dirty="0">
                <a:latin typeface="+mn-lt"/>
                <a:cs typeface="Times New Roman" panose="02020603050405020304" pitchFamily="18" charset="0"/>
              </a:rPr>
              <a:t>S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 = {</a:t>
            </a:r>
            <a:r>
              <a:rPr lang="en-US" altLang="en-US" i="1" dirty="0" err="1">
                <a:latin typeface="+mn-lt"/>
                <a:cs typeface="Times New Roman" panose="02020603050405020304" pitchFamily="18" charset="0"/>
              </a:rPr>
              <a:t>x</a:t>
            </a:r>
            <a:r>
              <a:rPr lang="en-US" altLang="en-US" dirty="0" err="1">
                <a:latin typeface="+mn-lt"/>
                <a:cs typeface="Times New Roman" panose="02020603050405020304" pitchFamily="18" charset="0"/>
              </a:rPr>
              <a:t>|</a:t>
            </a:r>
            <a:r>
              <a:rPr lang="en-US" altLang="en-US" i="1" dirty="0" err="1">
                <a:latin typeface="+mn-lt"/>
                <a:cs typeface="Times New Roman" panose="02020603050405020304" pitchFamily="18" charset="0"/>
              </a:rPr>
              <a:t>x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</a:rPr>
              <a:t>is a positive prime number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}</a:t>
            </a:r>
          </a:p>
          <a:p>
            <a:pPr lvl="1">
              <a:spcBef>
                <a:spcPts val="1800"/>
              </a:spcBef>
            </a:pP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   </a:t>
            </a:r>
            <a:r>
              <a:rPr lang="en-US" altLang="en-US" dirty="0">
                <a:latin typeface="+mn-lt"/>
                <a:cs typeface="Times New Roman" panose="02020603050405020304" pitchFamily="18" charset="0"/>
                <a:sym typeface="Symbol" panose="05050102010706020507" pitchFamily="18" charset="2"/>
              </a:rPr>
              <a:t>= {1, 3, 5, 7, …}</a:t>
            </a:r>
          </a:p>
          <a:p>
            <a:pPr>
              <a:spcBef>
                <a:spcPts val="1800"/>
              </a:spcBef>
            </a:pPr>
            <a:endParaRPr lang="en-US" alt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956251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D81A1-154D-461C-97EF-A8564575A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16: </a:t>
            </a:r>
            <a:r>
              <a:rPr lang="en-US" dirty="0"/>
              <a:t>Finding a Reciprocal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84404-22C7-48E4-9EDD-C2622B235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arenR"/>
            </a:pPr>
            <a:r>
              <a:rPr lang="en-US" dirty="0"/>
              <a:t>The reciprocal of </a:t>
            </a:r>
            <a:r>
              <a:rPr lang="en-US" dirty="0">
                <a:latin typeface="+mn-lt"/>
              </a:rPr>
              <a:t>4</a:t>
            </a:r>
            <a:r>
              <a:rPr lang="en-US" dirty="0"/>
              <a:t> is     because </a:t>
            </a:r>
          </a:p>
          <a:p>
            <a:pPr marL="514350" indent="-514350">
              <a:buAutoNum type="alphaLcParenR"/>
            </a:pPr>
            <a:endParaRPr lang="en-US" dirty="0"/>
          </a:p>
          <a:p>
            <a:pPr marL="514350" indent="-514350">
              <a:buFontTx/>
              <a:buAutoNum type="alphaLcParenR"/>
            </a:pPr>
            <a:r>
              <a:rPr lang="en-US" dirty="0"/>
              <a:t>The reciprocal of </a:t>
            </a:r>
            <a:r>
              <a:rPr lang="en-US" dirty="0">
                <a:latin typeface="+mn-lt"/>
              </a:rPr>
              <a:t>–8</a:t>
            </a:r>
            <a:r>
              <a:rPr lang="en-US" dirty="0"/>
              <a:t> is        because</a:t>
            </a:r>
          </a:p>
          <a:p>
            <a:pPr marL="514350" indent="-514350">
              <a:buFontTx/>
              <a:buAutoNum type="alphaLcParenR"/>
            </a:pPr>
            <a:endParaRPr lang="en-US" dirty="0"/>
          </a:p>
          <a:p>
            <a:pPr marL="514350" indent="-514350">
              <a:buFontTx/>
              <a:buAutoNum type="alphaLcParenR"/>
            </a:pPr>
            <a:r>
              <a:rPr lang="en-US" dirty="0"/>
              <a:t>The reciprocal of     is       because </a:t>
            </a:r>
          </a:p>
          <a:p>
            <a:r>
              <a:rPr lang="en-US" dirty="0"/>
              <a:t> </a:t>
            </a:r>
          </a:p>
          <a:p>
            <a:pPr marL="514350" indent="-514350">
              <a:buAutoNum type="alphaLcParenR"/>
            </a:pPr>
            <a:endParaRPr lang="en-US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A056A298-987C-4DB1-9150-8D4E8C6619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447384"/>
              </p:ext>
            </p:extLst>
          </p:nvPr>
        </p:nvGraphicFramePr>
        <p:xfrm>
          <a:off x="4251770" y="1318095"/>
          <a:ext cx="3810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27" name="Equation" r:id="rId3" imgW="380880" imgH="774360" progId="Equation.DSMT4">
                  <p:embed/>
                </p:oleObj>
              </mc:Choice>
              <mc:Fallback>
                <p:oleObj name="Equation" r:id="rId3" imgW="380880" imgH="774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51770" y="1318095"/>
                        <a:ext cx="3810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31258F7A-5A9E-4B43-B7DA-5CD169958FA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8797465"/>
              </p:ext>
            </p:extLst>
          </p:nvPr>
        </p:nvGraphicFramePr>
        <p:xfrm>
          <a:off x="6227487" y="1308156"/>
          <a:ext cx="12065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28" name="Equation" r:id="rId5" imgW="1206360" imgH="774360" progId="Equation.DSMT4">
                  <p:embed/>
                </p:oleObj>
              </mc:Choice>
              <mc:Fallback>
                <p:oleObj name="Equation" r:id="rId5" imgW="1206360" imgH="7743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A056A298-987C-4DB1-9150-8D4E8C66190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227487" y="1308156"/>
                        <a:ext cx="12065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A2EDD1A-A945-4D98-B0CE-A1FA44315F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9386119"/>
              </p:ext>
            </p:extLst>
          </p:nvPr>
        </p:nvGraphicFramePr>
        <p:xfrm>
          <a:off x="4516989" y="2345152"/>
          <a:ext cx="5715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29" name="Equation" r:id="rId7" imgW="571320" imgH="774360" progId="Equation.DSMT4">
                  <p:embed/>
                </p:oleObj>
              </mc:Choice>
              <mc:Fallback>
                <p:oleObj name="Equation" r:id="rId7" imgW="571320" imgH="7743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A056A298-987C-4DB1-9150-8D4E8C66190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16989" y="2345152"/>
                        <a:ext cx="5715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F525A14-02D3-4DD7-B0B3-629B4397F37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3049279"/>
              </p:ext>
            </p:extLst>
          </p:nvPr>
        </p:nvGraphicFramePr>
        <p:xfrm>
          <a:off x="6656867" y="2344738"/>
          <a:ext cx="15875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30" name="Equation" r:id="rId9" imgW="1587240" imgH="774360" progId="Equation.DSMT4">
                  <p:embed/>
                </p:oleObj>
              </mc:Choice>
              <mc:Fallback>
                <p:oleObj name="Equation" r:id="rId9" imgW="1587240" imgH="7743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31258F7A-5A9E-4B43-B7DA-5CD169958FA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656867" y="2344738"/>
                        <a:ext cx="15875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77D3D64B-D7CF-4480-9F14-3FF017DA30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0804258"/>
              </p:ext>
            </p:extLst>
          </p:nvPr>
        </p:nvGraphicFramePr>
        <p:xfrm>
          <a:off x="3714612" y="3368398"/>
          <a:ext cx="2667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31" name="Equation" r:id="rId11" imgW="266400" imgH="774360" progId="Equation.DSMT4">
                  <p:embed/>
                </p:oleObj>
              </mc:Choice>
              <mc:Fallback>
                <p:oleObj name="Equation" r:id="rId11" imgW="266400" imgH="7743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4A2EDD1A-A945-4D98-B0CE-A1FA44315F0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714612" y="3368398"/>
                        <a:ext cx="2667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6CAAFF0E-FF6E-4856-BD15-74C87E32A45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3576944"/>
              </p:ext>
            </p:extLst>
          </p:nvPr>
        </p:nvGraphicFramePr>
        <p:xfrm>
          <a:off x="4450245" y="3368398"/>
          <a:ext cx="3810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32" name="Equation" r:id="rId13" imgW="380880" imgH="774360" progId="Equation.DSMT4">
                  <p:embed/>
                </p:oleObj>
              </mc:Choice>
              <mc:Fallback>
                <p:oleObj name="Equation" r:id="rId13" imgW="380880" imgH="77436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77D3D64B-D7CF-4480-9F14-3FF017DA30B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450245" y="3368398"/>
                        <a:ext cx="3810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F04820AE-06FE-4D91-A85F-EBA18C1F2E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2800270"/>
              </p:ext>
            </p:extLst>
          </p:nvPr>
        </p:nvGraphicFramePr>
        <p:xfrm>
          <a:off x="6540500" y="3374406"/>
          <a:ext cx="12700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33" name="Equation" r:id="rId15" imgW="1269720" imgH="774360" progId="Equation.DSMT4">
                  <p:embed/>
                </p:oleObj>
              </mc:Choice>
              <mc:Fallback>
                <p:oleObj name="Equation" r:id="rId15" imgW="1269720" imgH="77436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BF525A14-02D3-4DD7-B0B3-629B4397F37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540500" y="3374406"/>
                        <a:ext cx="12700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13891194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051386C8-526D-4609-8E3A-CC992D3E458C}"/>
              </a:ext>
            </a:extLst>
          </p:cNvPr>
          <p:cNvSpPr/>
          <p:nvPr/>
        </p:nvSpPr>
        <p:spPr bwMode="auto">
          <a:xfrm>
            <a:off x="339892" y="3632195"/>
            <a:ext cx="8464215" cy="2680286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 and Quotient</a:t>
            </a:r>
            <a:endParaRPr lang="en-US" sz="18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336885" y="1339259"/>
            <a:ext cx="8464215" cy="2189132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B3081"/>
                </a:solidFill>
                <a:latin typeface="+mj-lt"/>
              </a:rPr>
              <a:t>DEFINITION</a:t>
            </a:r>
            <a:r>
              <a:rPr lang="en-US" b="1" dirty="0">
                <a:latin typeface="+mj-lt"/>
              </a:rPr>
              <a:t> Difference</a:t>
            </a:r>
          </a:p>
          <a:p>
            <a:r>
              <a:rPr lang="en-US" dirty="0">
                <a:latin typeface="+mj-lt"/>
                <a:ea typeface="Cambria Math" panose="02040503050406030204" pitchFamily="18" charset="0"/>
              </a:rPr>
              <a:t>The </a:t>
            </a:r>
            <a:r>
              <a:rPr lang="en-US" b="1" dirty="0">
                <a:latin typeface="+mj-lt"/>
                <a:ea typeface="Cambria Math" panose="02040503050406030204" pitchFamily="18" charset="0"/>
              </a:rPr>
              <a:t>difference</a:t>
            </a:r>
            <a:r>
              <a:rPr lang="en-US" dirty="0">
                <a:latin typeface="+mj-lt"/>
                <a:ea typeface="Cambria Math" panose="02040503050406030204" pitchFamily="18" charset="0"/>
              </a:rPr>
              <a:t> </a:t>
            </a:r>
            <a:r>
              <a:rPr lang="en-US" i="1" dirty="0">
                <a:latin typeface="+mn-lt"/>
                <a:ea typeface="Cambria Math" panose="02040503050406030204" pitchFamily="18" charset="0"/>
              </a:rPr>
              <a:t>a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 – </a:t>
            </a:r>
            <a:r>
              <a:rPr lang="en-US" i="1" dirty="0">
                <a:latin typeface="+mn-lt"/>
                <a:ea typeface="Cambria Math" panose="02040503050406030204" pitchFamily="18" charset="0"/>
              </a:rPr>
              <a:t>b</a:t>
            </a:r>
            <a:r>
              <a:rPr lang="en-US" dirty="0">
                <a:latin typeface="+mj-lt"/>
                <a:ea typeface="Cambria Math" panose="02040503050406030204" pitchFamily="18" charset="0"/>
              </a:rPr>
              <a:t>, also read “</a:t>
            </a:r>
            <a:r>
              <a:rPr lang="en-US" i="1" dirty="0">
                <a:latin typeface="+mn-lt"/>
                <a:ea typeface="Cambria Math" panose="02040503050406030204" pitchFamily="18" charset="0"/>
              </a:rPr>
              <a:t>a</a:t>
            </a:r>
            <a:r>
              <a:rPr lang="en-US" dirty="0">
                <a:latin typeface="+mj-lt"/>
                <a:ea typeface="Cambria Math" panose="02040503050406030204" pitchFamily="18" charset="0"/>
              </a:rPr>
              <a:t> less </a:t>
            </a:r>
            <a:r>
              <a:rPr lang="en-US" i="1" dirty="0">
                <a:latin typeface="+mn-lt"/>
                <a:ea typeface="Cambria Math" panose="02040503050406030204" pitchFamily="18" charset="0"/>
              </a:rPr>
              <a:t>b</a:t>
            </a:r>
            <a:r>
              <a:rPr lang="en-US" dirty="0">
                <a:latin typeface="+mj-lt"/>
                <a:ea typeface="Cambria Math" panose="02040503050406030204" pitchFamily="18" charset="0"/>
              </a:rPr>
              <a:t>” or </a:t>
            </a:r>
            <a:br>
              <a:rPr lang="en-US" dirty="0">
                <a:latin typeface="+mj-lt"/>
                <a:ea typeface="Cambria Math" panose="02040503050406030204" pitchFamily="18" charset="0"/>
              </a:rPr>
            </a:br>
            <a:r>
              <a:rPr lang="en-US" dirty="0">
                <a:latin typeface="+mj-lt"/>
                <a:ea typeface="Cambria Math" panose="02040503050406030204" pitchFamily="18" charset="0"/>
              </a:rPr>
              <a:t>“</a:t>
            </a:r>
            <a:r>
              <a:rPr lang="en-US" i="1" dirty="0">
                <a:latin typeface="+mn-lt"/>
                <a:ea typeface="Cambria Math" panose="02040503050406030204" pitchFamily="18" charset="0"/>
              </a:rPr>
              <a:t>a</a:t>
            </a:r>
            <a:r>
              <a:rPr lang="en-US" dirty="0">
                <a:latin typeface="+mj-lt"/>
                <a:ea typeface="Cambria Math" panose="02040503050406030204" pitchFamily="18" charset="0"/>
              </a:rPr>
              <a:t> minus </a:t>
            </a:r>
            <a:r>
              <a:rPr lang="en-US" i="1" dirty="0">
                <a:latin typeface="+mn-lt"/>
                <a:ea typeface="Cambria Math" panose="02040503050406030204" pitchFamily="18" charset="0"/>
              </a:rPr>
              <a:t>b</a:t>
            </a:r>
            <a:r>
              <a:rPr lang="en-US" dirty="0">
                <a:latin typeface="+mj-lt"/>
                <a:ea typeface="Cambria Math" panose="02040503050406030204" pitchFamily="18" charset="0"/>
              </a:rPr>
              <a:t>,” is defined as</a:t>
            </a:r>
          </a:p>
          <a:p>
            <a:pPr algn="ctr"/>
            <a:r>
              <a:rPr lang="en-US" i="1" dirty="0">
                <a:latin typeface="+mn-lt"/>
                <a:ea typeface="Cambria Math" panose="02040503050406030204" pitchFamily="18" charset="0"/>
              </a:rPr>
              <a:t>a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 – </a:t>
            </a:r>
            <a:r>
              <a:rPr lang="en-US" i="1" dirty="0">
                <a:latin typeface="+mn-lt"/>
                <a:ea typeface="Cambria Math" panose="02040503050406030204" pitchFamily="18" charset="0"/>
              </a:rPr>
              <a:t>b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 = </a:t>
            </a:r>
            <a:r>
              <a:rPr lang="en-US" i="1" dirty="0">
                <a:latin typeface="+mn-lt"/>
                <a:ea typeface="Cambria Math" panose="02040503050406030204" pitchFamily="18" charset="0"/>
              </a:rPr>
              <a:t>a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 + (–</a:t>
            </a:r>
            <a:r>
              <a:rPr lang="en-US" i="1" dirty="0">
                <a:latin typeface="+mn-lt"/>
                <a:ea typeface="Cambria Math" panose="02040503050406030204" pitchFamily="18" charset="0"/>
              </a:rPr>
              <a:t>b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) </a:t>
            </a:r>
          </a:p>
          <a:p>
            <a:pPr algn="ctr"/>
            <a:endParaRPr lang="en-US" dirty="0">
              <a:latin typeface="+mn-lt"/>
              <a:ea typeface="Cambria Math" panose="02040503050406030204" pitchFamily="18" charset="0"/>
            </a:endParaRPr>
          </a:p>
          <a:p>
            <a:r>
              <a:rPr lang="en-US" dirty="0">
                <a:solidFill>
                  <a:srgbClr val="0B3081"/>
                </a:solidFill>
                <a:latin typeface="+mj-lt"/>
              </a:rPr>
              <a:t>DEFINITION</a:t>
            </a:r>
            <a:r>
              <a:rPr lang="en-US" b="1" dirty="0">
                <a:latin typeface="+mj-lt"/>
              </a:rPr>
              <a:t> Quotient</a:t>
            </a:r>
          </a:p>
          <a:p>
            <a:r>
              <a:rPr lang="en-US" dirty="0">
                <a:latin typeface="+mj-lt"/>
              </a:rPr>
              <a:t>If</a:t>
            </a:r>
            <a:r>
              <a:rPr lang="en-US" dirty="0"/>
              <a:t> </a:t>
            </a:r>
            <a:r>
              <a:rPr lang="en-US" i="1" dirty="0"/>
              <a:t>b </a:t>
            </a:r>
            <a:r>
              <a:rPr lang="en-US" dirty="0">
                <a:latin typeface="+mj-lt"/>
              </a:rPr>
              <a:t>is a nonzero real number, the </a:t>
            </a:r>
            <a:r>
              <a:rPr lang="en-US" b="1" dirty="0">
                <a:latin typeface="+mj-lt"/>
              </a:rPr>
              <a:t>quotient</a:t>
            </a:r>
          </a:p>
          <a:p>
            <a:pPr>
              <a:spcBef>
                <a:spcPts val="1200"/>
              </a:spcBef>
            </a:pPr>
            <a:r>
              <a:rPr lang="en-US" dirty="0">
                <a:latin typeface="+mj-lt"/>
              </a:rPr>
              <a:t>also read as “</a:t>
            </a:r>
            <a:r>
              <a:rPr lang="en-US" i="1" dirty="0">
                <a:latin typeface="+mn-lt"/>
              </a:rPr>
              <a:t>a</a:t>
            </a:r>
            <a:r>
              <a:rPr lang="en-US" dirty="0">
                <a:latin typeface="+mj-lt"/>
              </a:rPr>
              <a:t> divided by </a:t>
            </a:r>
            <a:r>
              <a:rPr lang="en-US" i="1" dirty="0">
                <a:latin typeface="+mn-lt"/>
              </a:rPr>
              <a:t>b</a:t>
            </a:r>
            <a:r>
              <a:rPr lang="en-US" dirty="0">
                <a:latin typeface="+mj-lt"/>
              </a:rPr>
              <a:t>” or “the ratio of </a:t>
            </a:r>
            <a:r>
              <a:rPr lang="en-US" i="1" dirty="0">
                <a:latin typeface="+mn-lt"/>
              </a:rPr>
              <a:t>a</a:t>
            </a:r>
            <a:r>
              <a:rPr lang="en-US" dirty="0">
                <a:latin typeface="+mj-lt"/>
              </a:rPr>
              <a:t> </a:t>
            </a:r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to </a:t>
            </a:r>
            <a:r>
              <a:rPr lang="en-US" i="1" dirty="0">
                <a:latin typeface="+mn-lt"/>
              </a:rPr>
              <a:t>b</a:t>
            </a:r>
            <a:r>
              <a:rPr lang="en-US" dirty="0">
                <a:latin typeface="+mj-lt"/>
              </a:rPr>
              <a:t>,” is defined as</a:t>
            </a:r>
            <a:endParaRPr lang="en-US" dirty="0">
              <a:latin typeface="+mj-lt"/>
              <a:ea typeface="Cambria Math" panose="02040503050406030204" pitchFamily="18" charset="0"/>
            </a:endParaRP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E39DC18-A57F-4A03-8AD8-B60D5D6E14C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5604402"/>
              </p:ext>
            </p:extLst>
          </p:nvPr>
        </p:nvGraphicFramePr>
        <p:xfrm>
          <a:off x="7520008" y="3982059"/>
          <a:ext cx="3937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57" name="Equation" r:id="rId3" imgW="393480" imgH="774360" progId="Equation.DSMT4">
                  <p:embed/>
                </p:oleObj>
              </mc:Choice>
              <mc:Fallback>
                <p:oleObj name="Equation" r:id="rId3" imgW="393480" imgH="774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520008" y="3982059"/>
                        <a:ext cx="3937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87D07EE2-75D6-4F4A-9887-8D069410692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3627071"/>
              </p:ext>
            </p:extLst>
          </p:nvPr>
        </p:nvGraphicFramePr>
        <p:xfrm>
          <a:off x="3401145" y="5449224"/>
          <a:ext cx="28575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58" name="Equation" r:id="rId5" imgW="2857320" imgH="774360" progId="Equation.DSMT4">
                  <p:embed/>
                </p:oleObj>
              </mc:Choice>
              <mc:Fallback>
                <p:oleObj name="Equation" r:id="rId5" imgW="2857320" imgH="7743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4E39DC18-A57F-4A03-8AD8-B60D5D6E14C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01145" y="5449224"/>
                        <a:ext cx="28575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6977040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79A85-0D07-4BA0-B7D6-D3D177C9C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17: </a:t>
            </a:r>
            <a:r>
              <a:rPr lang="en-US" dirty="0"/>
              <a:t>Working with Differences and Quotients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71DC8D-CDE7-4EB6-B1BA-2B6101B42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885" y="1435689"/>
            <a:ext cx="8349916" cy="4775981"/>
          </a:xfrm>
        </p:spPr>
        <p:txBody>
          <a:bodyPr/>
          <a:lstStyle/>
          <a:p>
            <a:r>
              <a:rPr lang="en-US" dirty="0"/>
              <a:t>a) </a:t>
            </a:r>
            <a:r>
              <a:rPr lang="en-US" dirty="0">
                <a:latin typeface="+mn-lt"/>
              </a:rPr>
              <a:t>7 – 4 </a:t>
            </a:r>
          </a:p>
          <a:p>
            <a:r>
              <a:rPr lang="en-US" dirty="0">
                <a:latin typeface="+mn-lt"/>
              </a:rPr>
              <a:t>	= 7 + (–4) </a:t>
            </a:r>
          </a:p>
          <a:p>
            <a:r>
              <a:rPr lang="en-US" dirty="0">
                <a:latin typeface="+mn-lt"/>
              </a:rPr>
              <a:t>	= 3</a:t>
            </a:r>
          </a:p>
          <a:p>
            <a:r>
              <a:rPr lang="en-US" dirty="0"/>
              <a:t>b) </a:t>
            </a:r>
            <a:r>
              <a:rPr lang="en-US" dirty="0">
                <a:latin typeface="+mn-lt"/>
              </a:rPr>
              <a:t>3 – 8 </a:t>
            </a:r>
          </a:p>
          <a:p>
            <a:r>
              <a:rPr lang="en-US" dirty="0">
                <a:latin typeface="+mn-lt"/>
              </a:rPr>
              <a:t>	= 3 + (–8) </a:t>
            </a:r>
          </a:p>
          <a:p>
            <a:r>
              <a:rPr lang="en-US" dirty="0">
                <a:latin typeface="+mn-lt"/>
              </a:rPr>
              <a:t>	= –5</a:t>
            </a:r>
          </a:p>
          <a:p>
            <a:pPr>
              <a:lnSpc>
                <a:spcPct val="150000"/>
              </a:lnSpc>
            </a:pPr>
            <a:r>
              <a:rPr lang="en-US" dirty="0"/>
              <a:t>c)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7E5701C6-D94E-4C1C-80A3-F758D5B2FFC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5526326"/>
              </p:ext>
            </p:extLst>
          </p:nvPr>
        </p:nvGraphicFramePr>
        <p:xfrm>
          <a:off x="880441" y="4574899"/>
          <a:ext cx="2667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80" name="Equation" r:id="rId3" imgW="266400" imgH="774360" progId="Equation.DSMT4">
                  <p:embed/>
                </p:oleObj>
              </mc:Choice>
              <mc:Fallback>
                <p:oleObj name="Equation" r:id="rId3" imgW="266400" imgH="774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80441" y="4574899"/>
                        <a:ext cx="2667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20D63556-3042-4535-9927-08AE131481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7579198"/>
              </p:ext>
            </p:extLst>
          </p:nvPr>
        </p:nvGraphicFramePr>
        <p:xfrm>
          <a:off x="1325709" y="5300573"/>
          <a:ext cx="8890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81" name="Equation" r:id="rId5" imgW="888840" imgH="774360" progId="Equation.DSMT4">
                  <p:embed/>
                </p:oleObj>
              </mc:Choice>
              <mc:Fallback>
                <p:oleObj name="Equation" r:id="rId5" imgW="888840" imgH="7743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7E5701C6-D94E-4C1C-80A3-F758D5B2FFC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25709" y="5300573"/>
                        <a:ext cx="8890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0610230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051386C8-526D-4609-8E3A-CC992D3E458C}"/>
              </a:ext>
            </a:extLst>
          </p:cNvPr>
          <p:cNvSpPr/>
          <p:nvPr/>
        </p:nvSpPr>
        <p:spPr bwMode="auto">
          <a:xfrm>
            <a:off x="339892" y="3135239"/>
            <a:ext cx="8464215" cy="1834326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</a:t>
            </a:r>
            <a:endParaRPr lang="en-US" sz="18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336885" y="1339259"/>
            <a:ext cx="8464215" cy="1344306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+mj-lt"/>
              </a:rPr>
              <a:t>Multiplication by Zero</a:t>
            </a:r>
          </a:p>
          <a:p>
            <a:pPr algn="ctr"/>
            <a:r>
              <a:rPr lang="en-US" i="1" dirty="0">
                <a:latin typeface="+mn-lt"/>
                <a:ea typeface="Cambria Math" panose="02040503050406030204" pitchFamily="18" charset="0"/>
              </a:rPr>
              <a:t>a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 ⋅ 0 = 0 </a:t>
            </a:r>
          </a:p>
          <a:p>
            <a:pPr algn="ctr"/>
            <a:endParaRPr lang="en-US" dirty="0">
              <a:latin typeface="+mn-lt"/>
              <a:ea typeface="Cambria Math" panose="02040503050406030204" pitchFamily="18" charset="0"/>
            </a:endParaRPr>
          </a:p>
          <a:p>
            <a:endParaRPr lang="en-US" b="1" dirty="0">
              <a:latin typeface="+mj-lt"/>
            </a:endParaRPr>
          </a:p>
          <a:p>
            <a:r>
              <a:rPr lang="en-US" b="1" dirty="0">
                <a:latin typeface="+mj-lt"/>
              </a:rPr>
              <a:t>Division Properties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87D07EE2-75D6-4F4A-9887-8D069410692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8606431"/>
              </p:ext>
            </p:extLst>
          </p:nvPr>
        </p:nvGraphicFramePr>
        <p:xfrm>
          <a:off x="2924342" y="3886200"/>
          <a:ext cx="32893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86" name="Equation" r:id="rId3" imgW="3288960" imgH="774360" progId="Equation.DSMT4">
                  <p:embed/>
                </p:oleObj>
              </mc:Choice>
              <mc:Fallback>
                <p:oleObj name="Equation" r:id="rId3" imgW="3288960" imgH="77436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87D07EE2-75D6-4F4A-9887-8D069410692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24342" y="3886200"/>
                        <a:ext cx="32893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042775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Rules of Signs </a:t>
            </a:r>
            <a:endParaRPr lang="en-US" sz="18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336885" y="1339258"/>
            <a:ext cx="8464215" cy="3411646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+mj-lt"/>
              </a:rPr>
              <a:t>Rules of Signs</a:t>
            </a:r>
          </a:p>
          <a:p>
            <a:r>
              <a:rPr lang="en-US" i="1" dirty="0">
                <a:latin typeface="+mn-lt"/>
                <a:ea typeface="Cambria Math" panose="02040503050406030204" pitchFamily="18" charset="0"/>
              </a:rPr>
              <a:t>a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(–</a:t>
            </a:r>
            <a:r>
              <a:rPr lang="en-US" i="1" dirty="0">
                <a:latin typeface="+mn-lt"/>
                <a:ea typeface="Cambria Math" panose="02040503050406030204" pitchFamily="18" charset="0"/>
              </a:rPr>
              <a:t>b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) = </a:t>
            </a:r>
            <a:r>
              <a:rPr lang="en-US" dirty="0">
                <a:ea typeface="Cambria Math" panose="02040503050406030204" pitchFamily="18" charset="0"/>
              </a:rPr>
              <a:t>–</a:t>
            </a:r>
            <a:r>
              <a:rPr lang="en-US" i="1" dirty="0">
                <a:ea typeface="Cambria Math" panose="02040503050406030204" pitchFamily="18" charset="0"/>
              </a:rPr>
              <a:t>ab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 		(</a:t>
            </a:r>
            <a:r>
              <a:rPr lang="en-US" dirty="0">
                <a:ea typeface="Cambria Math" panose="02040503050406030204" pitchFamily="18" charset="0"/>
              </a:rPr>
              <a:t>–</a:t>
            </a:r>
            <a:r>
              <a:rPr lang="en-US" i="1" dirty="0">
                <a:ea typeface="Cambria Math" panose="02040503050406030204" pitchFamily="18" charset="0"/>
              </a:rPr>
              <a:t>a</a:t>
            </a:r>
            <a:r>
              <a:rPr lang="en-US" dirty="0">
                <a:ea typeface="Cambria Math" panose="02040503050406030204" pitchFamily="18" charset="0"/>
              </a:rPr>
              <a:t>)</a:t>
            </a:r>
            <a:r>
              <a:rPr lang="en-US" i="1" dirty="0">
                <a:ea typeface="Cambria Math" panose="02040503050406030204" pitchFamily="18" charset="0"/>
              </a:rPr>
              <a:t>b</a:t>
            </a:r>
            <a:r>
              <a:rPr lang="en-US" dirty="0">
                <a:ea typeface="Cambria Math" panose="02040503050406030204" pitchFamily="18" charset="0"/>
              </a:rPr>
              <a:t> = –(</a:t>
            </a:r>
            <a:r>
              <a:rPr lang="en-US" i="1" dirty="0">
                <a:ea typeface="Cambria Math" panose="02040503050406030204" pitchFamily="18" charset="0"/>
              </a:rPr>
              <a:t>ab</a:t>
            </a:r>
            <a:r>
              <a:rPr lang="en-US" dirty="0">
                <a:ea typeface="Cambria Math" panose="02040503050406030204" pitchFamily="18" charset="0"/>
              </a:rPr>
              <a:t>)	 (–</a:t>
            </a:r>
            <a:r>
              <a:rPr lang="en-US" i="1" dirty="0">
                <a:ea typeface="Cambria Math" panose="02040503050406030204" pitchFamily="18" charset="0"/>
              </a:rPr>
              <a:t>a</a:t>
            </a:r>
            <a:r>
              <a:rPr lang="en-US" dirty="0">
                <a:ea typeface="Cambria Math" panose="02040503050406030204" pitchFamily="18" charset="0"/>
              </a:rPr>
              <a:t>)(–</a:t>
            </a:r>
            <a:r>
              <a:rPr lang="en-US" i="1" dirty="0">
                <a:ea typeface="Cambria Math" panose="02040503050406030204" pitchFamily="18" charset="0"/>
              </a:rPr>
              <a:t>b</a:t>
            </a:r>
            <a:r>
              <a:rPr lang="en-US" dirty="0">
                <a:ea typeface="Cambria Math" panose="02040503050406030204" pitchFamily="18" charset="0"/>
              </a:rPr>
              <a:t>) = </a:t>
            </a:r>
            <a:r>
              <a:rPr lang="en-US" i="1" dirty="0">
                <a:ea typeface="Cambria Math" panose="02040503050406030204" pitchFamily="18" charset="0"/>
              </a:rPr>
              <a:t>ab</a:t>
            </a:r>
          </a:p>
          <a:p>
            <a:endParaRPr lang="en-US" i="1" dirty="0">
              <a:ea typeface="Cambria Math" panose="02040503050406030204" pitchFamily="18" charset="0"/>
            </a:endParaRPr>
          </a:p>
          <a:p>
            <a:r>
              <a:rPr lang="en-US" dirty="0">
                <a:ea typeface="Cambria Math" panose="02040503050406030204" pitchFamily="18" charset="0"/>
              </a:rPr>
              <a:t> –(–</a:t>
            </a:r>
            <a:r>
              <a:rPr lang="en-US" i="1" dirty="0">
                <a:ea typeface="Cambria Math" panose="02040503050406030204" pitchFamily="18" charset="0"/>
              </a:rPr>
              <a:t>a</a:t>
            </a:r>
            <a:r>
              <a:rPr lang="en-US" dirty="0">
                <a:ea typeface="Cambria Math" panose="02040503050406030204" pitchFamily="18" charset="0"/>
              </a:rPr>
              <a:t>) = </a:t>
            </a:r>
            <a:r>
              <a:rPr lang="en-US" i="1" dirty="0">
                <a:ea typeface="Cambria Math" panose="02040503050406030204" pitchFamily="18" charset="0"/>
              </a:rPr>
              <a:t>a</a:t>
            </a:r>
            <a:endParaRPr lang="en-US" i="1" dirty="0">
              <a:latin typeface="+mn-lt"/>
              <a:ea typeface="Cambria Math" panose="02040503050406030204" pitchFamily="18" charset="0"/>
            </a:endParaRPr>
          </a:p>
          <a:p>
            <a:pPr algn="ctr"/>
            <a:endParaRPr lang="en-US" dirty="0">
              <a:latin typeface="+mn-lt"/>
              <a:ea typeface="Cambria Math" panose="02040503050406030204" pitchFamily="18" charset="0"/>
            </a:endParaRPr>
          </a:p>
          <a:p>
            <a:endParaRPr lang="en-US" b="1" dirty="0">
              <a:latin typeface="+mj-lt"/>
            </a:endParaRP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68C75C81-F022-4271-99FC-AE89B32019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7782562"/>
              </p:ext>
            </p:extLst>
          </p:nvPr>
        </p:nvGraphicFramePr>
        <p:xfrm>
          <a:off x="3314236" y="2654300"/>
          <a:ext cx="37592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28" name="Equation" r:id="rId3" imgW="3759120" imgH="774360" progId="Equation.DSMT4">
                  <p:embed/>
                </p:oleObj>
              </mc:Choice>
              <mc:Fallback>
                <p:oleObj name="Equation" r:id="rId3" imgW="3759120" imgH="774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14236" y="2654300"/>
                        <a:ext cx="37592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949434EC-22AA-467C-91CF-99D2A62AE67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8437288"/>
              </p:ext>
            </p:extLst>
          </p:nvPr>
        </p:nvGraphicFramePr>
        <p:xfrm>
          <a:off x="3314236" y="3660388"/>
          <a:ext cx="28448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29" name="Equation" r:id="rId5" imgW="2844720" imgH="774360" progId="Equation.DSMT4">
                  <p:embed/>
                </p:oleObj>
              </mc:Choice>
              <mc:Fallback>
                <p:oleObj name="Equation" r:id="rId5" imgW="2844720" imgH="77436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68C75C81-F022-4271-99FC-AE89B32019A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14236" y="3660388"/>
                        <a:ext cx="28448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5362932"/>
      </p:ext>
    </p:extLst>
  </p:cSld>
  <p:clrMapOvr>
    <a:masterClrMapping/>
  </p:clrMapOvr>
  <p:transition>
    <p:pull dir="r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77E01-86CA-49C5-B915-89BF4BF9C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18: </a:t>
            </a:r>
            <a:r>
              <a:rPr lang="en-US" dirty="0"/>
              <a:t>Applying the Rules of Signs </a:t>
            </a:r>
            <a:r>
              <a:rPr lang="en-US" sz="1800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4AC714-328E-4860-AE1C-3DEE2F8CA1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a) </a:t>
            </a:r>
            <a:r>
              <a:rPr lang="en-US" dirty="0">
                <a:latin typeface="+mn-lt"/>
              </a:rPr>
              <a:t>3(–4) </a:t>
            </a:r>
          </a:p>
          <a:p>
            <a:r>
              <a:rPr lang="en-US" dirty="0">
                <a:latin typeface="+mn-lt"/>
              </a:rPr>
              <a:t>	= –(3 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⋅ 4)</a:t>
            </a:r>
          </a:p>
          <a:p>
            <a:r>
              <a:rPr lang="en-US" dirty="0">
                <a:latin typeface="+mn-lt"/>
                <a:ea typeface="Cambria Math" panose="02040503050406030204" pitchFamily="18" charset="0"/>
              </a:rPr>
              <a:t>	= </a:t>
            </a:r>
            <a:r>
              <a:rPr lang="en-US" dirty="0">
                <a:latin typeface="+mn-lt"/>
              </a:rPr>
              <a:t>–12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b) </a:t>
            </a:r>
            <a:r>
              <a:rPr lang="en-US" dirty="0">
                <a:latin typeface="+mn-lt"/>
              </a:rPr>
              <a:t>(–4)(–6) </a:t>
            </a:r>
          </a:p>
          <a:p>
            <a:r>
              <a:rPr lang="en-US" dirty="0">
                <a:latin typeface="+mn-lt"/>
              </a:rPr>
              <a:t>	= 4 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⋅ 6</a:t>
            </a:r>
          </a:p>
          <a:p>
            <a:r>
              <a:rPr lang="en-US" dirty="0">
                <a:latin typeface="+mn-lt"/>
                <a:ea typeface="Cambria Math" panose="02040503050406030204" pitchFamily="18" charset="0"/>
              </a:rPr>
              <a:t>	= 24</a:t>
            </a:r>
          </a:p>
          <a:p>
            <a:endParaRPr lang="en-US" dirty="0"/>
          </a:p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73935696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77E01-86CA-49C5-B915-89BF4BF9C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18: </a:t>
            </a:r>
            <a:r>
              <a:rPr lang="en-US" dirty="0"/>
              <a:t>Applying the Rules of Signs </a:t>
            </a:r>
            <a:r>
              <a:rPr lang="en-US" sz="1800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4AC714-328E-4860-AE1C-3DEE2F8CA1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a typeface="Cambria Math" panose="02040503050406030204" pitchFamily="18" charset="0"/>
              </a:rPr>
              <a:t>c)</a:t>
            </a:r>
          </a:p>
          <a:p>
            <a:endParaRPr lang="en-US" dirty="0">
              <a:ea typeface="Cambria Math" panose="02040503050406030204" pitchFamily="18" charset="0"/>
            </a:endParaRPr>
          </a:p>
          <a:p>
            <a:endParaRPr lang="en-US" dirty="0">
              <a:ea typeface="Cambria Math" panose="02040503050406030204" pitchFamily="18" charset="0"/>
            </a:endParaRPr>
          </a:p>
          <a:p>
            <a:r>
              <a:rPr lang="en-US" dirty="0">
                <a:ea typeface="Cambria Math" panose="02040503050406030204" pitchFamily="18" charset="0"/>
              </a:rPr>
              <a:t>d)</a:t>
            </a:r>
          </a:p>
          <a:p>
            <a:endParaRPr lang="en-US" dirty="0">
              <a:ea typeface="Cambria Math" panose="02040503050406030204" pitchFamily="18" charset="0"/>
            </a:endParaRPr>
          </a:p>
          <a:p>
            <a:endParaRPr lang="en-US" dirty="0">
              <a:ea typeface="Cambria Math" panose="02040503050406030204" pitchFamily="18" charset="0"/>
            </a:endParaRPr>
          </a:p>
          <a:p>
            <a:r>
              <a:rPr lang="en-US" dirty="0">
                <a:ea typeface="Cambria Math" panose="02040503050406030204" pitchFamily="18" charset="0"/>
              </a:rPr>
              <a:t>e)</a:t>
            </a:r>
            <a:endParaRPr lang="en-US" dirty="0"/>
          </a:p>
          <a:p>
            <a:endParaRPr lang="en-US" dirty="0">
              <a:latin typeface="+mn-lt"/>
            </a:endParaRP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8E8C1300-BC12-4C54-BA5B-3B9DAA22E7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5640989"/>
              </p:ext>
            </p:extLst>
          </p:nvPr>
        </p:nvGraphicFramePr>
        <p:xfrm>
          <a:off x="876300" y="1294986"/>
          <a:ext cx="4572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298" name="Equation" r:id="rId3" imgW="457200" imgH="774360" progId="Equation.DSMT4">
                  <p:embed/>
                </p:oleObj>
              </mc:Choice>
              <mc:Fallback>
                <p:oleObj name="Equation" r:id="rId3" imgW="457200" imgH="7743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8E8C1300-BC12-4C54-BA5B-3B9DAA22E7B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76300" y="1294986"/>
                        <a:ext cx="4572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E864B55B-28B0-4C97-9E90-64F478BBA6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9839883"/>
              </p:ext>
            </p:extLst>
          </p:nvPr>
        </p:nvGraphicFramePr>
        <p:xfrm>
          <a:off x="1448616" y="1339530"/>
          <a:ext cx="7493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299" name="Equation" r:id="rId5" imgW="749160" imgH="774360" progId="Equation.DSMT4">
                  <p:embed/>
                </p:oleObj>
              </mc:Choice>
              <mc:Fallback>
                <p:oleObj name="Equation" r:id="rId5" imgW="749160" imgH="7743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E864B55B-28B0-4C97-9E90-64F478BBA6A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48616" y="1339530"/>
                        <a:ext cx="7493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EE83DFE2-738C-4161-830C-E0711B2843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3131860"/>
              </p:ext>
            </p:extLst>
          </p:nvPr>
        </p:nvGraphicFramePr>
        <p:xfrm>
          <a:off x="2260751" y="1353978"/>
          <a:ext cx="7874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00" name="Equation" r:id="rId7" imgW="787320" imgH="774360" progId="Equation.DSMT4">
                  <p:embed/>
                </p:oleObj>
              </mc:Choice>
              <mc:Fallback>
                <p:oleObj name="Equation" r:id="rId7" imgW="787320" imgH="7743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EE83DFE2-738C-4161-830C-E0711B2843B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260751" y="1353978"/>
                        <a:ext cx="7874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17B68EBA-0C07-4CBC-A40C-96A717232EC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8896896"/>
              </p:ext>
            </p:extLst>
          </p:nvPr>
        </p:nvGraphicFramePr>
        <p:xfrm>
          <a:off x="876300" y="2824956"/>
          <a:ext cx="4572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01" name="Equation" r:id="rId9" imgW="457200" imgH="774360" progId="Equation.DSMT4">
                  <p:embed/>
                </p:oleObj>
              </mc:Choice>
              <mc:Fallback>
                <p:oleObj name="Equation" r:id="rId9" imgW="457200" imgH="7743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8E8C1300-BC12-4C54-BA5B-3B9DAA22E7B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76300" y="2824956"/>
                        <a:ext cx="4572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B2ECE874-7D9A-4815-9D31-00CDFF5628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3711614"/>
              </p:ext>
            </p:extLst>
          </p:nvPr>
        </p:nvGraphicFramePr>
        <p:xfrm>
          <a:off x="1498265" y="2824956"/>
          <a:ext cx="5334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02" name="Equation" r:id="rId11" imgW="533160" imgH="774360" progId="Equation.DSMT4">
                  <p:embed/>
                </p:oleObj>
              </mc:Choice>
              <mc:Fallback>
                <p:oleObj name="Equation" r:id="rId11" imgW="533160" imgH="7743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E864B55B-28B0-4C97-9E90-64F478BBA6A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498265" y="2824956"/>
                        <a:ext cx="5334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3CE8BD9A-FC84-4A6A-A658-EEFE226AEF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1739910"/>
              </p:ext>
            </p:extLst>
          </p:nvPr>
        </p:nvGraphicFramePr>
        <p:xfrm>
          <a:off x="876300" y="4349662"/>
          <a:ext cx="4572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03" name="Equation" r:id="rId13" imgW="457200" imgH="774360" progId="Equation.DSMT4">
                  <p:embed/>
                </p:oleObj>
              </mc:Choice>
              <mc:Fallback>
                <p:oleObj name="Equation" r:id="rId13" imgW="457200" imgH="77436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17B68EBA-0C07-4CBC-A40C-96A717232EC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876300" y="4349662"/>
                        <a:ext cx="4572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CA30AC8C-8FDA-4859-85A9-6CA0C1E010E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2007331"/>
              </p:ext>
            </p:extLst>
          </p:nvPr>
        </p:nvGraphicFramePr>
        <p:xfrm>
          <a:off x="1479215" y="4351968"/>
          <a:ext cx="11049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04" name="Equation" r:id="rId15" imgW="1104840" imgH="774360" progId="Equation.DSMT4">
                  <p:embed/>
                </p:oleObj>
              </mc:Choice>
              <mc:Fallback>
                <p:oleObj name="Equation" r:id="rId15" imgW="1104840" imgH="77436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B2ECE874-7D9A-4815-9D31-00CDFF56281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479215" y="4351968"/>
                        <a:ext cx="11049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38F71C8B-D6C1-4CF8-89B5-C95DF272184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6077191"/>
              </p:ext>
            </p:extLst>
          </p:nvPr>
        </p:nvGraphicFramePr>
        <p:xfrm>
          <a:off x="2729830" y="4400965"/>
          <a:ext cx="9779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05" name="Equation" r:id="rId17" imgW="977760" imgH="774360" progId="Equation.DSMT4">
                  <p:embed/>
                </p:oleObj>
              </mc:Choice>
              <mc:Fallback>
                <p:oleObj name="Equation" r:id="rId17" imgW="977760" imgH="77436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CA30AC8C-8FDA-4859-85A9-6CA0C1E010E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2729830" y="4400965"/>
                        <a:ext cx="9779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83931934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Cancellation Properties</a:t>
            </a:r>
            <a:endParaRPr lang="en-US" sz="18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336885" y="1339258"/>
            <a:ext cx="8464215" cy="2328281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+mj-lt"/>
              </a:rPr>
              <a:t>Cancellation Properties</a:t>
            </a:r>
          </a:p>
          <a:p>
            <a:r>
              <a:rPr lang="en-US" i="1" dirty="0">
                <a:latin typeface="+mn-lt"/>
                <a:ea typeface="Cambria Math" panose="02040503050406030204" pitchFamily="18" charset="0"/>
              </a:rPr>
              <a:t>ac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 = </a:t>
            </a:r>
            <a:r>
              <a:rPr lang="en-US" i="1" dirty="0" err="1">
                <a:ea typeface="Cambria Math" panose="02040503050406030204" pitchFamily="18" charset="0"/>
              </a:rPr>
              <a:t>bc</a:t>
            </a:r>
            <a:r>
              <a:rPr lang="en-US" i="1" dirty="0">
                <a:ea typeface="Cambria Math" panose="02040503050406030204" pitchFamily="18" charset="0"/>
              </a:rPr>
              <a:t>     </a:t>
            </a:r>
            <a:r>
              <a:rPr lang="en-US" dirty="0">
                <a:latin typeface="+mj-lt"/>
                <a:ea typeface="Cambria Math" panose="02040503050406030204" pitchFamily="18" charset="0"/>
              </a:rPr>
              <a:t>implies     </a:t>
            </a:r>
            <a:r>
              <a:rPr lang="en-US" i="1" dirty="0">
                <a:ea typeface="Cambria Math" panose="02040503050406030204" pitchFamily="18" charset="0"/>
              </a:rPr>
              <a:t>a </a:t>
            </a:r>
            <a:r>
              <a:rPr lang="en-US" dirty="0">
                <a:ea typeface="Cambria Math" panose="02040503050406030204" pitchFamily="18" charset="0"/>
              </a:rPr>
              <a:t>=</a:t>
            </a:r>
            <a:r>
              <a:rPr lang="en-US" i="1" dirty="0">
                <a:ea typeface="Cambria Math" panose="02040503050406030204" pitchFamily="18" charset="0"/>
              </a:rPr>
              <a:t> b     </a:t>
            </a:r>
            <a:r>
              <a:rPr lang="en-US" dirty="0">
                <a:latin typeface="+mj-lt"/>
                <a:ea typeface="Cambria Math" panose="02040503050406030204" pitchFamily="18" charset="0"/>
              </a:rPr>
              <a:t>if     </a:t>
            </a:r>
            <a:r>
              <a:rPr lang="en-US" i="1" dirty="0">
                <a:ea typeface="Cambria Math" panose="02040503050406030204" pitchFamily="18" charset="0"/>
              </a:rPr>
              <a:t>c </a:t>
            </a:r>
            <a:r>
              <a:rPr lang="en-US" dirty="0">
                <a:ea typeface="Cambria Math" panose="02040503050406030204" pitchFamily="18" charset="0"/>
              </a:rPr>
              <a:t>≠ 0</a:t>
            </a:r>
          </a:p>
          <a:p>
            <a:endParaRPr lang="en-US" dirty="0">
              <a:latin typeface="+mn-lt"/>
              <a:ea typeface="Cambria Math" panose="02040503050406030204" pitchFamily="18" charset="0"/>
            </a:endParaRPr>
          </a:p>
          <a:p>
            <a:r>
              <a:rPr lang="en-US" dirty="0">
                <a:latin typeface="+mn-lt"/>
                <a:ea typeface="Cambria Math" panose="02040503050406030204" pitchFamily="18" charset="0"/>
              </a:rPr>
              <a:t>				       </a:t>
            </a:r>
            <a:r>
              <a:rPr lang="en-US" dirty="0">
                <a:latin typeface="+mj-lt"/>
                <a:ea typeface="Cambria Math" panose="02040503050406030204" pitchFamily="18" charset="0"/>
              </a:rPr>
              <a:t>if</a:t>
            </a:r>
            <a:r>
              <a:rPr lang="en-US" dirty="0">
                <a:ea typeface="Cambria Math" panose="02040503050406030204" pitchFamily="18" charset="0"/>
              </a:rPr>
              <a:t>     </a:t>
            </a:r>
            <a:r>
              <a:rPr lang="en-US" i="1" dirty="0">
                <a:ea typeface="Cambria Math" panose="02040503050406030204" pitchFamily="18" charset="0"/>
              </a:rPr>
              <a:t>b</a:t>
            </a:r>
            <a:r>
              <a:rPr lang="en-US" dirty="0">
                <a:ea typeface="Cambria Math" panose="02040503050406030204" pitchFamily="18" charset="0"/>
              </a:rPr>
              <a:t> ≠ 0, </a:t>
            </a:r>
            <a:r>
              <a:rPr lang="en-US" i="1" dirty="0">
                <a:ea typeface="Cambria Math" panose="02040503050406030204" pitchFamily="18" charset="0"/>
              </a:rPr>
              <a:t>c </a:t>
            </a:r>
            <a:r>
              <a:rPr lang="en-US" dirty="0">
                <a:ea typeface="Cambria Math" panose="02040503050406030204" pitchFamily="18" charset="0"/>
              </a:rPr>
              <a:t>≠ 0</a:t>
            </a:r>
            <a:endParaRPr lang="en-US" dirty="0">
              <a:latin typeface="+mn-lt"/>
              <a:ea typeface="Cambria Math" panose="02040503050406030204" pitchFamily="18" charset="0"/>
            </a:endParaRPr>
          </a:p>
          <a:p>
            <a:endParaRPr lang="en-US" b="1" dirty="0">
              <a:latin typeface="+mj-lt"/>
            </a:endParaRP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949434EC-22AA-467C-91CF-99D2A62AE67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4344806"/>
              </p:ext>
            </p:extLst>
          </p:nvPr>
        </p:nvGraphicFramePr>
        <p:xfrm>
          <a:off x="641088" y="2650094"/>
          <a:ext cx="10414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180" name="Equation" r:id="rId3" imgW="1041120" imgH="774360" progId="Equation.DSMT4">
                  <p:embed/>
                </p:oleObj>
              </mc:Choice>
              <mc:Fallback>
                <p:oleObj name="Equation" r:id="rId3" imgW="1041120" imgH="77436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949434EC-22AA-467C-91CF-99D2A62AE67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41088" y="2650094"/>
                        <a:ext cx="10414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411310"/>
      </p:ext>
    </p:extLst>
  </p:cSld>
  <p:clrMapOvr>
    <a:masterClrMapping/>
  </p:clrMapOvr>
  <p:transition>
    <p:pull dir="r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E9DFE-FB0D-4AC2-8A93-6418071F9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19: </a:t>
            </a:r>
            <a:r>
              <a:rPr lang="en-US" dirty="0"/>
              <a:t>Using the Cancellation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82330-5808-49E9-B444-C92A8EE63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a) If </a:t>
            </a:r>
            <a:r>
              <a:rPr lang="en-US" dirty="0">
                <a:latin typeface="+mn-lt"/>
              </a:rPr>
              <a:t>3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= 9</a:t>
            </a:r>
            <a:r>
              <a:rPr lang="en-US" dirty="0"/>
              <a:t>, then</a:t>
            </a:r>
          </a:p>
          <a:p>
            <a:pPr marL="2743200" lvl="4"/>
            <a:r>
              <a:rPr lang="en-US" dirty="0">
                <a:latin typeface="+mn-lt"/>
              </a:rPr>
              <a:t>3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= 9</a:t>
            </a:r>
          </a:p>
          <a:p>
            <a:pPr marL="2743200" lvl="4"/>
            <a:r>
              <a:rPr lang="en-US" dirty="0">
                <a:latin typeface="+mn-lt"/>
              </a:rPr>
              <a:t>3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= 3 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⋅ 3	</a:t>
            </a:r>
            <a:r>
              <a:rPr lang="en-US" dirty="0">
                <a:solidFill>
                  <a:srgbClr val="0B3081"/>
                </a:solidFill>
                <a:ea typeface="Cambria Math" panose="02040503050406030204" pitchFamily="18" charset="0"/>
              </a:rPr>
              <a:t>Factor </a:t>
            </a:r>
            <a:r>
              <a:rPr lang="en-US" dirty="0">
                <a:solidFill>
                  <a:srgbClr val="0B3081"/>
                </a:solidFill>
                <a:latin typeface="+mn-lt"/>
                <a:ea typeface="Cambria Math" panose="02040503050406030204" pitchFamily="18" charset="0"/>
              </a:rPr>
              <a:t>9</a:t>
            </a:r>
            <a:r>
              <a:rPr lang="en-US" dirty="0">
                <a:solidFill>
                  <a:srgbClr val="0B3081"/>
                </a:solidFill>
                <a:ea typeface="Cambria Math" panose="02040503050406030204" pitchFamily="18" charset="0"/>
              </a:rPr>
              <a:t>.</a:t>
            </a:r>
          </a:p>
          <a:p>
            <a:pPr marL="2743200" lvl="4"/>
            <a:r>
              <a:rPr lang="en-US" i="1" dirty="0">
                <a:latin typeface="+mn-lt"/>
                <a:ea typeface="Cambria Math" panose="02040503050406030204" pitchFamily="18" charset="0"/>
              </a:rPr>
              <a:t>  x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 = 3		</a:t>
            </a:r>
            <a:r>
              <a:rPr lang="en-US" dirty="0">
                <a:solidFill>
                  <a:srgbClr val="0B3081"/>
                </a:solidFill>
                <a:ea typeface="Cambria Math" panose="02040503050406030204" pitchFamily="18" charset="0"/>
              </a:rPr>
              <a:t>Cancel the </a:t>
            </a:r>
            <a:r>
              <a:rPr lang="en-US" dirty="0">
                <a:solidFill>
                  <a:srgbClr val="0B3081"/>
                </a:solidFill>
                <a:latin typeface="+mn-lt"/>
                <a:ea typeface="Cambria Math" panose="02040503050406030204" pitchFamily="18" charset="0"/>
              </a:rPr>
              <a:t>3</a:t>
            </a:r>
            <a:r>
              <a:rPr lang="en-US" dirty="0">
                <a:solidFill>
                  <a:srgbClr val="0B3081"/>
                </a:solidFill>
                <a:ea typeface="Cambria Math" panose="02040503050406030204" pitchFamily="18" charset="0"/>
              </a:rPr>
              <a:t>’s.</a:t>
            </a:r>
          </a:p>
          <a:p>
            <a:endParaRPr lang="en-US" dirty="0"/>
          </a:p>
          <a:p>
            <a:r>
              <a:rPr lang="en-US" dirty="0"/>
              <a:t>b)    </a:t>
            </a:r>
            <a:endParaRPr lang="en-US" dirty="0">
              <a:latin typeface="+mn-lt"/>
            </a:endParaRP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0186CD25-4B0E-4977-8DF6-D2093F3E75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308673"/>
              </p:ext>
            </p:extLst>
          </p:nvPr>
        </p:nvGraphicFramePr>
        <p:xfrm>
          <a:off x="837647" y="3830732"/>
          <a:ext cx="4064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37" name="Equation" r:id="rId3" imgW="406080" imgH="774360" progId="Equation.DSMT4">
                  <p:embed/>
                </p:oleObj>
              </mc:Choice>
              <mc:Fallback>
                <p:oleObj name="Equation" r:id="rId3" imgW="406080" imgH="774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7647" y="3830732"/>
                        <a:ext cx="4064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22B776F-403D-4633-BB5B-26B6D061426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4695429"/>
              </p:ext>
            </p:extLst>
          </p:nvPr>
        </p:nvGraphicFramePr>
        <p:xfrm>
          <a:off x="1473476" y="3830732"/>
          <a:ext cx="9017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38" name="Equation" r:id="rId5" imgW="901440" imgH="774360" progId="Equation.DSMT4">
                  <p:embed/>
                </p:oleObj>
              </mc:Choice>
              <mc:Fallback>
                <p:oleObj name="Equation" r:id="rId5" imgW="901440" imgH="7743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0186CD25-4B0E-4977-8DF6-D2093F3E758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73476" y="3830732"/>
                        <a:ext cx="9017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59A41939-D8E3-46B3-8C45-451A185D80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8802971"/>
              </p:ext>
            </p:extLst>
          </p:nvPr>
        </p:nvGraphicFramePr>
        <p:xfrm>
          <a:off x="1473476" y="4842294"/>
          <a:ext cx="5461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39" name="Equation" r:id="rId7" imgW="545760" imgH="774360" progId="Equation.DSMT4">
                  <p:embed/>
                </p:oleObj>
              </mc:Choice>
              <mc:Fallback>
                <p:oleObj name="Equation" r:id="rId7" imgW="545760" imgH="7743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B22B776F-403D-4633-BB5B-26B6D061426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73476" y="4842294"/>
                        <a:ext cx="5461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FB10403-F73E-4FB1-B8E1-05BAA54BD186}"/>
              </a:ext>
            </a:extLst>
          </p:cNvPr>
          <p:cNvCxnSpPr>
            <a:endCxn id="5" idx="3"/>
          </p:cNvCxnSpPr>
          <p:nvPr/>
        </p:nvCxnSpPr>
        <p:spPr bwMode="auto">
          <a:xfrm>
            <a:off x="2126974" y="3830732"/>
            <a:ext cx="248202" cy="38735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B308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42267F2-6298-417A-B408-4AE64ED8096C}"/>
              </a:ext>
            </a:extLst>
          </p:cNvPr>
          <p:cNvCxnSpPr/>
          <p:nvPr/>
        </p:nvCxnSpPr>
        <p:spPr bwMode="auto">
          <a:xfrm>
            <a:off x="2126974" y="4261269"/>
            <a:ext cx="248202" cy="38735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B308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56948EF-E280-4E82-8A6F-EC311317F562}"/>
              </a:ext>
            </a:extLst>
          </p:cNvPr>
          <p:cNvSpPr txBox="1"/>
          <p:nvPr/>
        </p:nvSpPr>
        <p:spPr>
          <a:xfrm>
            <a:off x="2733261" y="3998357"/>
            <a:ext cx="26537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B3081"/>
                </a:solidFill>
                <a:latin typeface="+mj-lt"/>
              </a:rPr>
              <a:t>Cancel the </a:t>
            </a:r>
            <a:r>
              <a:rPr lang="en-US" dirty="0">
                <a:solidFill>
                  <a:srgbClr val="0B3081"/>
                </a:solidFill>
                <a:latin typeface="+mn-lt"/>
              </a:rPr>
              <a:t>5</a:t>
            </a:r>
            <a:r>
              <a:rPr lang="en-US" dirty="0">
                <a:solidFill>
                  <a:srgbClr val="0B3081"/>
                </a:solidFill>
                <a:latin typeface="+mj-lt"/>
              </a:rPr>
              <a:t>’s.</a:t>
            </a:r>
          </a:p>
        </p:txBody>
      </p:sp>
    </p:spTree>
    <p:extLst>
      <p:ext uri="{BB962C8B-B14F-4D97-AF65-F5344CB8AC3E}">
        <p14:creationId xmlns:p14="http://schemas.microsoft.com/office/powerpoint/2010/main" val="4030464751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Zero-Product Property</a:t>
            </a:r>
            <a:endParaRPr lang="en-US" sz="18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336885" y="1339258"/>
            <a:ext cx="8464215" cy="1403941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+mj-lt"/>
              </a:rPr>
              <a:t>Zero-Product Property</a:t>
            </a:r>
          </a:p>
          <a:p>
            <a:r>
              <a:rPr lang="en-US" dirty="0">
                <a:latin typeface="+mj-lt"/>
                <a:ea typeface="Cambria Math" panose="02040503050406030204" pitchFamily="18" charset="0"/>
              </a:rPr>
              <a:t>If </a:t>
            </a:r>
            <a:r>
              <a:rPr lang="en-US" i="1" dirty="0">
                <a:latin typeface="+mn-lt"/>
                <a:ea typeface="Cambria Math" panose="02040503050406030204" pitchFamily="18" charset="0"/>
              </a:rPr>
              <a:t>ac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 = 0,</a:t>
            </a:r>
            <a:r>
              <a:rPr lang="en-US" i="1" dirty="0">
                <a:ea typeface="Cambria Math" panose="02040503050406030204" pitchFamily="18" charset="0"/>
              </a:rPr>
              <a:t> </a:t>
            </a:r>
            <a:r>
              <a:rPr lang="en-US" dirty="0">
                <a:latin typeface="+mj-lt"/>
                <a:ea typeface="Cambria Math" panose="02040503050406030204" pitchFamily="18" charset="0"/>
              </a:rPr>
              <a:t>then </a:t>
            </a:r>
            <a:r>
              <a:rPr lang="en-US" i="1" dirty="0">
                <a:ea typeface="Cambria Math" panose="02040503050406030204" pitchFamily="18" charset="0"/>
              </a:rPr>
              <a:t>a </a:t>
            </a:r>
            <a:r>
              <a:rPr lang="en-US" dirty="0">
                <a:ea typeface="Cambria Math" panose="02040503050406030204" pitchFamily="18" charset="0"/>
              </a:rPr>
              <a:t>=</a:t>
            </a:r>
            <a:r>
              <a:rPr lang="en-US" i="1" dirty="0">
                <a:ea typeface="Cambria Math" panose="02040503050406030204" pitchFamily="18" charset="0"/>
              </a:rPr>
              <a:t> </a:t>
            </a:r>
            <a:r>
              <a:rPr lang="en-US" dirty="0">
                <a:ea typeface="Cambria Math" panose="02040503050406030204" pitchFamily="18" charset="0"/>
              </a:rPr>
              <a:t>0, </a:t>
            </a:r>
            <a:r>
              <a:rPr lang="en-US" i="1" dirty="0">
                <a:ea typeface="Cambria Math" panose="02040503050406030204" pitchFamily="18" charset="0"/>
              </a:rPr>
              <a:t>b</a:t>
            </a:r>
            <a:r>
              <a:rPr lang="en-US" dirty="0">
                <a:ea typeface="Cambria Math" panose="02040503050406030204" pitchFamily="18" charset="0"/>
              </a:rPr>
              <a:t> = 0, </a:t>
            </a:r>
            <a:r>
              <a:rPr lang="en-US" dirty="0">
                <a:latin typeface="+mj-lt"/>
                <a:ea typeface="Cambria Math" panose="02040503050406030204" pitchFamily="18" charset="0"/>
              </a:rPr>
              <a:t>or both.</a:t>
            </a:r>
            <a:endParaRPr lang="en-US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09003465"/>
      </p:ext>
    </p:extLst>
  </p:cSld>
  <p:clrMapOvr>
    <a:masterClrMapping/>
  </p:clrMapOvr>
  <p:transition>
    <p:pull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Intersection and Union of Two Sets</a:t>
            </a:r>
            <a:endParaRPr lang="en-US" sz="18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336885" y="1339259"/>
            <a:ext cx="8464215" cy="3481219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B3081"/>
                </a:solidFill>
                <a:latin typeface="+mj-lt"/>
              </a:rPr>
              <a:t>DEFINITION</a:t>
            </a:r>
            <a:r>
              <a:rPr lang="en-US" dirty="0">
                <a:latin typeface="+mj-lt"/>
              </a:rPr>
              <a:t> </a:t>
            </a:r>
            <a:r>
              <a:rPr lang="en-US" b="1" dirty="0">
                <a:latin typeface="+mj-lt"/>
              </a:rPr>
              <a:t>Intersection and Union of </a:t>
            </a:r>
            <a:br>
              <a:rPr lang="en-US" b="1" dirty="0">
                <a:latin typeface="+mj-lt"/>
              </a:rPr>
            </a:br>
            <a:r>
              <a:rPr lang="en-US" b="1" dirty="0">
                <a:latin typeface="+mj-lt"/>
              </a:rPr>
              <a:t>Two Sets</a:t>
            </a:r>
          </a:p>
          <a:p>
            <a:r>
              <a:rPr lang="en-US" dirty="0">
                <a:latin typeface="+mj-lt"/>
              </a:rPr>
              <a:t>If</a:t>
            </a:r>
            <a:r>
              <a:rPr lang="en-US" dirty="0"/>
              <a:t> </a:t>
            </a:r>
            <a:r>
              <a:rPr lang="en-US" i="1" dirty="0"/>
              <a:t>A </a:t>
            </a:r>
            <a:r>
              <a:rPr lang="en-US" dirty="0">
                <a:latin typeface="+mj-lt"/>
              </a:rPr>
              <a:t>and</a:t>
            </a:r>
            <a:r>
              <a:rPr lang="en-US" dirty="0"/>
              <a:t> </a:t>
            </a:r>
            <a:r>
              <a:rPr lang="en-US" i="1" dirty="0"/>
              <a:t>B </a:t>
            </a:r>
            <a:r>
              <a:rPr lang="en-US" dirty="0">
                <a:latin typeface="+mj-lt"/>
              </a:rPr>
              <a:t>are sets, the </a:t>
            </a:r>
            <a:r>
              <a:rPr lang="en-US" b="1" dirty="0">
                <a:latin typeface="+mj-lt"/>
              </a:rPr>
              <a:t>intersection </a:t>
            </a:r>
            <a:r>
              <a:rPr lang="en-US" dirty="0">
                <a:latin typeface="+mj-lt"/>
              </a:rPr>
              <a:t>of </a:t>
            </a:r>
            <a:r>
              <a:rPr lang="en-US" i="1" dirty="0"/>
              <a:t>A </a:t>
            </a:r>
            <a:r>
              <a:rPr lang="en-US" dirty="0">
                <a:latin typeface="+mj-lt"/>
              </a:rPr>
              <a:t>with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dirty="0"/>
              <a:t>, </a:t>
            </a:r>
            <a:r>
              <a:rPr lang="en-US" dirty="0">
                <a:latin typeface="+mj-lt"/>
              </a:rPr>
              <a:t>denoted</a:t>
            </a:r>
            <a:r>
              <a:rPr lang="en-US" dirty="0"/>
              <a:t> </a:t>
            </a:r>
            <a:r>
              <a:rPr lang="en-US" i="1" dirty="0"/>
              <a:t>A </a:t>
            </a:r>
            <a:r>
              <a:rPr lang="en-US" dirty="0"/>
              <a:t>∩ </a:t>
            </a:r>
            <a:r>
              <a:rPr lang="en-US" i="1" dirty="0"/>
              <a:t>B</a:t>
            </a:r>
            <a:r>
              <a:rPr lang="en-US" dirty="0"/>
              <a:t>, </a:t>
            </a:r>
            <a:r>
              <a:rPr lang="en-US" dirty="0">
                <a:latin typeface="+mj-lt"/>
              </a:rPr>
              <a:t>is the set consisting of elements that belong to both</a:t>
            </a:r>
            <a:r>
              <a:rPr lang="en-US" dirty="0"/>
              <a:t> </a:t>
            </a:r>
            <a:r>
              <a:rPr lang="en-US" i="1" dirty="0"/>
              <a:t>A </a:t>
            </a:r>
            <a:r>
              <a:rPr lang="en-US" dirty="0">
                <a:latin typeface="+mj-lt"/>
              </a:rPr>
              <a:t>and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dirty="0"/>
              <a:t>. </a:t>
            </a:r>
            <a:r>
              <a:rPr lang="en-US" dirty="0">
                <a:latin typeface="+mj-lt"/>
              </a:rPr>
              <a:t>The </a:t>
            </a:r>
            <a:r>
              <a:rPr lang="en-US" b="1" dirty="0">
                <a:latin typeface="+mj-lt"/>
              </a:rPr>
              <a:t>union </a:t>
            </a:r>
            <a:r>
              <a:rPr lang="en-US" dirty="0">
                <a:latin typeface="+mj-lt"/>
              </a:rPr>
              <a:t>of </a:t>
            </a:r>
            <a:r>
              <a:rPr lang="en-US" i="1" dirty="0"/>
              <a:t>A </a:t>
            </a:r>
            <a:r>
              <a:rPr lang="en-US" dirty="0"/>
              <a:t>with </a:t>
            </a:r>
            <a:r>
              <a:rPr lang="en-US" i="1" dirty="0"/>
              <a:t>B</a:t>
            </a:r>
            <a:r>
              <a:rPr lang="en-US" dirty="0"/>
              <a:t>, </a:t>
            </a:r>
            <a:r>
              <a:rPr lang="en-US" dirty="0">
                <a:latin typeface="+mj-lt"/>
              </a:rPr>
              <a:t>denoted</a:t>
            </a:r>
            <a:r>
              <a:rPr lang="en-US" dirty="0"/>
              <a:t> </a:t>
            </a:r>
            <a:r>
              <a:rPr lang="en-US" i="1" dirty="0"/>
              <a:t>A </a:t>
            </a:r>
            <a:r>
              <a:rPr lang="en-US" dirty="0"/>
              <a:t>∪ </a:t>
            </a:r>
            <a:r>
              <a:rPr lang="en-US" i="1" dirty="0"/>
              <a:t>B</a:t>
            </a:r>
            <a:r>
              <a:rPr lang="en-US" dirty="0"/>
              <a:t>, </a:t>
            </a:r>
            <a:r>
              <a:rPr lang="en-US" dirty="0">
                <a:latin typeface="+mj-lt"/>
              </a:rPr>
              <a:t>is the set consisting of elements that belong to either</a:t>
            </a:r>
            <a:r>
              <a:rPr lang="en-US" dirty="0"/>
              <a:t> </a:t>
            </a:r>
            <a:r>
              <a:rPr lang="en-US" i="1" dirty="0"/>
              <a:t>A </a:t>
            </a:r>
            <a:r>
              <a:rPr lang="en-US" dirty="0">
                <a:latin typeface="+mj-lt"/>
              </a:rPr>
              <a:t>or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dirty="0"/>
              <a:t>, </a:t>
            </a:r>
            <a:r>
              <a:rPr lang="en-US" dirty="0">
                <a:latin typeface="+mj-lt"/>
              </a:rPr>
              <a:t>or both.</a:t>
            </a:r>
          </a:p>
        </p:txBody>
      </p:sp>
    </p:spTree>
    <p:extLst>
      <p:ext uri="{BB962C8B-B14F-4D97-AF65-F5344CB8AC3E}">
        <p14:creationId xmlns:p14="http://schemas.microsoft.com/office/powerpoint/2010/main" val="4276603011"/>
      </p:ext>
    </p:extLst>
  </p:cSld>
  <p:clrMapOvr>
    <a:masterClrMapping/>
  </p:clrMapOvr>
  <p:transition>
    <p:pull dir="r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8D380-6209-44FC-AA61-27DB22A68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20: </a:t>
            </a:r>
            <a:r>
              <a:rPr lang="en-US" dirty="0"/>
              <a:t>Using the Zero-Product Property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C9BCB-B1E3-4E16-B618-E4E2969AEE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en-US" dirty="0"/>
              <a:t>If </a:t>
            </a:r>
            <a:r>
              <a:rPr lang="en-US" dirty="0">
                <a:latin typeface="+mn-lt"/>
              </a:rPr>
              <a:t>3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= 0</a:t>
            </a:r>
            <a:r>
              <a:rPr lang="en-US" dirty="0"/>
              <a:t>, then either </a:t>
            </a:r>
            <a:r>
              <a:rPr lang="en-US" dirty="0">
                <a:latin typeface="+mn-lt"/>
              </a:rPr>
              <a:t>3 = 0 </a:t>
            </a:r>
            <a:r>
              <a:rPr lang="en-US" dirty="0"/>
              <a:t>or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= 0</a:t>
            </a:r>
            <a:r>
              <a:rPr lang="en-US" dirty="0"/>
              <a:t>. </a:t>
            </a:r>
          </a:p>
          <a:p>
            <a:pPr>
              <a:spcBef>
                <a:spcPts val="1800"/>
              </a:spcBef>
            </a:pPr>
            <a:r>
              <a:rPr lang="en-US" dirty="0"/>
              <a:t>Since </a:t>
            </a:r>
            <a:r>
              <a:rPr lang="en-US" dirty="0">
                <a:latin typeface="+mn-lt"/>
              </a:rPr>
              <a:t>3 ≠ 0</a:t>
            </a:r>
            <a:r>
              <a:rPr lang="en-US" dirty="0"/>
              <a:t>, if follows that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= 0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51933757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Arithmetic of Quotients</a:t>
            </a:r>
            <a:endParaRPr lang="en-US" sz="18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336885" y="1339258"/>
            <a:ext cx="8464215" cy="4604342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+mj-lt"/>
              </a:rPr>
              <a:t>Arithmetic of Quotients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6F88D81F-900E-4916-9E90-187BBE8382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7228170"/>
              </p:ext>
            </p:extLst>
          </p:nvPr>
        </p:nvGraphicFramePr>
        <p:xfrm>
          <a:off x="679450" y="2193925"/>
          <a:ext cx="65532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285" name="Equation" r:id="rId3" imgW="6553080" imgH="774360" progId="Equation.DSMT4">
                  <p:embed/>
                </p:oleObj>
              </mc:Choice>
              <mc:Fallback>
                <p:oleObj name="Equation" r:id="rId3" imgW="6553080" imgH="774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79450" y="2193925"/>
                        <a:ext cx="65532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03EBA66F-4961-430C-B763-016F17AE78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9700972"/>
              </p:ext>
            </p:extLst>
          </p:nvPr>
        </p:nvGraphicFramePr>
        <p:xfrm>
          <a:off x="679450" y="3163888"/>
          <a:ext cx="65532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286" name="Equation" r:id="rId5" imgW="6553080" imgH="774360" progId="Equation.DSMT4">
                  <p:embed/>
                </p:oleObj>
              </mc:Choice>
              <mc:Fallback>
                <p:oleObj name="Equation" r:id="rId5" imgW="6553080" imgH="77436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6F88D81F-900E-4916-9E90-187BBE83827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79450" y="3163888"/>
                        <a:ext cx="65532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FCA99752-543C-4813-AB75-1CCCC3F1D34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0833830"/>
              </p:ext>
            </p:extLst>
          </p:nvPr>
        </p:nvGraphicFramePr>
        <p:xfrm>
          <a:off x="622300" y="4125913"/>
          <a:ext cx="7480300" cy="157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287" name="Equation" r:id="rId7" imgW="7480080" imgH="1574640" progId="Equation.DSMT4">
                  <p:embed/>
                </p:oleObj>
              </mc:Choice>
              <mc:Fallback>
                <p:oleObj name="Equation" r:id="rId7" imgW="7480080" imgH="157464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03EBA66F-4961-430C-B763-016F17AE78D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22300" y="4125913"/>
                        <a:ext cx="7480300" cy="157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7367836"/>
      </p:ext>
    </p:extLst>
  </p:cSld>
  <p:clrMapOvr>
    <a:masterClrMapping/>
  </p:clrMapOvr>
  <p:transition>
    <p:pull dir="r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D1B6E-990A-4A79-8799-2E75F2981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21: </a:t>
            </a:r>
            <a:r>
              <a:rPr lang="en-US" dirty="0"/>
              <a:t>Adding, Subtracting, Multiplying, and Dividing Quotients </a:t>
            </a:r>
            <a:r>
              <a:rPr lang="en-US" sz="1800" dirty="0"/>
              <a:t>(1 of 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E145B-F5EB-40A0-BA0C-E86C2DB69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b) 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C7624B16-48BE-4E0B-B54C-FA073066A5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0297464"/>
              </p:ext>
            </p:extLst>
          </p:nvPr>
        </p:nvGraphicFramePr>
        <p:xfrm>
          <a:off x="927100" y="1324804"/>
          <a:ext cx="8128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461" name="Equation" r:id="rId3" imgW="812520" imgH="774360" progId="Equation.DSMT4">
                  <p:embed/>
                </p:oleObj>
              </mc:Choice>
              <mc:Fallback>
                <p:oleObj name="Equation" r:id="rId3" imgW="812520" imgH="774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27100" y="1324804"/>
                        <a:ext cx="8128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8AC1F64-226C-45B8-8B1D-3114053F5A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4350399"/>
              </p:ext>
            </p:extLst>
          </p:nvPr>
        </p:nvGraphicFramePr>
        <p:xfrm>
          <a:off x="1333500" y="2225298"/>
          <a:ext cx="18034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462" name="Equation" r:id="rId5" imgW="1803240" imgH="774360" progId="Equation.DSMT4">
                  <p:embed/>
                </p:oleObj>
              </mc:Choice>
              <mc:Fallback>
                <p:oleObj name="Equation" r:id="rId5" imgW="1803240" imgH="7743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C7624B16-48BE-4E0B-B54C-FA073066A50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33500" y="2225298"/>
                        <a:ext cx="18034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8B4F727-3386-4F95-B466-9204D3A065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1029185"/>
              </p:ext>
            </p:extLst>
          </p:nvPr>
        </p:nvGraphicFramePr>
        <p:xfrm>
          <a:off x="3398838" y="2225675"/>
          <a:ext cx="16764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463" name="Equation" r:id="rId7" imgW="1676160" imgH="774360" progId="Equation.DSMT4">
                  <p:embed/>
                </p:oleObj>
              </mc:Choice>
              <mc:Fallback>
                <p:oleObj name="Equation" r:id="rId7" imgW="1676160" imgH="7743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F8AC1F64-226C-45B8-8B1D-3114053F5A1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398838" y="2225675"/>
                        <a:ext cx="16764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13DC4FD5-89AF-425F-917A-8B645DD7B1B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1022827"/>
              </p:ext>
            </p:extLst>
          </p:nvPr>
        </p:nvGraphicFramePr>
        <p:xfrm>
          <a:off x="5337176" y="2225298"/>
          <a:ext cx="10541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464" name="Equation" r:id="rId9" imgW="1054080" imgH="774360" progId="Equation.DSMT4">
                  <p:embed/>
                </p:oleObj>
              </mc:Choice>
              <mc:Fallback>
                <p:oleObj name="Equation" r:id="rId9" imgW="1054080" imgH="7743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48B4F727-3386-4F95-B466-9204D3A0656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337176" y="2225298"/>
                        <a:ext cx="10541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7C531C8A-91B7-4588-ADD1-E10CE4811D4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6965787"/>
              </p:ext>
            </p:extLst>
          </p:nvPr>
        </p:nvGraphicFramePr>
        <p:xfrm>
          <a:off x="6653214" y="2225298"/>
          <a:ext cx="6858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465" name="Equation" r:id="rId11" imgW="685800" imgH="774360" progId="Equation.DSMT4">
                  <p:embed/>
                </p:oleObj>
              </mc:Choice>
              <mc:Fallback>
                <p:oleObj name="Equation" r:id="rId11" imgW="685800" imgH="77436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13DC4FD5-89AF-425F-917A-8B645DD7B1B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653214" y="2225298"/>
                        <a:ext cx="6858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1EF2BAB0-AE99-4731-BD1B-5B0662E3B2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7504040"/>
              </p:ext>
            </p:extLst>
          </p:nvPr>
        </p:nvGraphicFramePr>
        <p:xfrm>
          <a:off x="920750" y="3317875"/>
          <a:ext cx="8255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466" name="Equation" r:id="rId13" imgW="825480" imgH="774360" progId="Equation.DSMT4">
                  <p:embed/>
                </p:oleObj>
              </mc:Choice>
              <mc:Fallback>
                <p:oleObj name="Equation" r:id="rId13" imgW="825480" imgH="7743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C7624B16-48BE-4E0B-B54C-FA073066A50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920750" y="3317875"/>
                        <a:ext cx="8255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B3961126-01C4-4255-A4E1-E8981391DB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5967154"/>
              </p:ext>
            </p:extLst>
          </p:nvPr>
        </p:nvGraphicFramePr>
        <p:xfrm>
          <a:off x="1511300" y="4330519"/>
          <a:ext cx="16256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467" name="Equation" r:id="rId15" imgW="1625400" imgH="825480" progId="Equation.DSMT4">
                  <p:embed/>
                </p:oleObj>
              </mc:Choice>
              <mc:Fallback>
                <p:oleObj name="Equation" r:id="rId15" imgW="1625400" imgH="8254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F8AC1F64-226C-45B8-8B1D-3114053F5A1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11300" y="4330519"/>
                        <a:ext cx="16256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A43EFD60-2800-4665-B9F2-59605BF6ABC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1014734"/>
              </p:ext>
            </p:extLst>
          </p:nvPr>
        </p:nvGraphicFramePr>
        <p:xfrm>
          <a:off x="3398838" y="4329552"/>
          <a:ext cx="13081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468" name="Equation" r:id="rId17" imgW="1307880" imgH="774360" progId="Equation.DSMT4">
                  <p:embed/>
                </p:oleObj>
              </mc:Choice>
              <mc:Fallback>
                <p:oleObj name="Equation" r:id="rId17" imgW="1307880" imgH="7743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48B4F727-3386-4F95-B466-9204D3A0656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3398838" y="4329552"/>
                        <a:ext cx="13081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E19248F1-75B8-419C-98AB-B28BE8BD26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7842690"/>
              </p:ext>
            </p:extLst>
          </p:nvPr>
        </p:nvGraphicFramePr>
        <p:xfrm>
          <a:off x="4968876" y="4386071"/>
          <a:ext cx="22098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469" name="Equation" r:id="rId19" imgW="2209680" imgH="774360" progId="Equation.DSMT4">
                  <p:embed/>
                </p:oleObj>
              </mc:Choice>
              <mc:Fallback>
                <p:oleObj name="Equation" r:id="rId19" imgW="2209680" imgH="77436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13DC4FD5-89AF-425F-917A-8B645DD7B1B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4968876" y="4386071"/>
                        <a:ext cx="22098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AD562FFE-5373-4D7E-867C-03EBB8E91A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1765612"/>
              </p:ext>
            </p:extLst>
          </p:nvPr>
        </p:nvGraphicFramePr>
        <p:xfrm>
          <a:off x="4968876" y="5298870"/>
          <a:ext cx="18161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470" name="Equation" r:id="rId21" imgW="1815840" imgH="774360" progId="Equation.DSMT4">
                  <p:embed/>
                </p:oleObj>
              </mc:Choice>
              <mc:Fallback>
                <p:oleObj name="Equation" r:id="rId21" imgW="1815840" imgH="77436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7C531C8A-91B7-4588-ADD1-E10CE4811D4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4968876" y="5298870"/>
                        <a:ext cx="18161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E88AC6A6-33A5-470C-A710-0D9C7049ED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3426766"/>
              </p:ext>
            </p:extLst>
          </p:nvPr>
        </p:nvGraphicFramePr>
        <p:xfrm>
          <a:off x="6977063" y="5299075"/>
          <a:ext cx="7239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471" name="Equation" r:id="rId23" imgW="723600" imgH="774360" progId="Equation.DSMT4">
                  <p:embed/>
                </p:oleObj>
              </mc:Choice>
              <mc:Fallback>
                <p:oleObj name="Equation" r:id="rId23" imgW="723600" imgH="77436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AD562FFE-5373-4D7E-867C-03EBB8E91AB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6977063" y="5299075"/>
                        <a:ext cx="7239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C64C3020-BCB3-4DE9-B0BA-774BD8FA470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99002"/>
              </p:ext>
            </p:extLst>
          </p:nvPr>
        </p:nvGraphicFramePr>
        <p:xfrm>
          <a:off x="7893050" y="5298870"/>
          <a:ext cx="9398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472" name="Equation" r:id="rId25" imgW="939600" imgH="774360" progId="Equation.DSMT4">
                  <p:embed/>
                </p:oleObj>
              </mc:Choice>
              <mc:Fallback>
                <p:oleObj name="Equation" r:id="rId25" imgW="939600" imgH="77436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E88AC6A6-33A5-470C-A710-0D9C7049ED6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7893050" y="5298870"/>
                        <a:ext cx="9398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4299341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D1B6E-990A-4A79-8799-2E75F2981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21: </a:t>
            </a:r>
            <a:r>
              <a:rPr lang="en-US" dirty="0"/>
              <a:t>Adding, Subtracting, Multiplying, and Dividing Quotients </a:t>
            </a:r>
            <a:r>
              <a:rPr lang="en-US" sz="1800" dirty="0"/>
              <a:t>(2 of 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E145B-F5EB-40A0-BA0C-E86C2DB69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d) 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C7624B16-48BE-4E0B-B54C-FA073066A5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0521132"/>
              </p:ext>
            </p:extLst>
          </p:nvPr>
        </p:nvGraphicFramePr>
        <p:xfrm>
          <a:off x="850900" y="1325563"/>
          <a:ext cx="9652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26" name="Equation" r:id="rId3" imgW="965160" imgH="774360" progId="Equation.DSMT4">
                  <p:embed/>
                </p:oleObj>
              </mc:Choice>
              <mc:Fallback>
                <p:oleObj name="Equation" r:id="rId3" imgW="965160" imgH="7743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C7624B16-48BE-4E0B-B54C-FA073066A50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50900" y="1325563"/>
                        <a:ext cx="9652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8AC1F64-226C-45B8-8B1D-3114053F5A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7607048"/>
              </p:ext>
            </p:extLst>
          </p:nvPr>
        </p:nvGraphicFramePr>
        <p:xfrm>
          <a:off x="1511300" y="2225298"/>
          <a:ext cx="11938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27" name="Equation" r:id="rId5" imgW="1193760" imgH="774360" progId="Equation.DSMT4">
                  <p:embed/>
                </p:oleObj>
              </mc:Choice>
              <mc:Fallback>
                <p:oleObj name="Equation" r:id="rId5" imgW="1193760" imgH="7743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F8AC1F64-226C-45B8-8B1D-3114053F5A1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11300" y="2225298"/>
                        <a:ext cx="11938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8B4F727-3386-4F95-B466-9204D3A065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5738370"/>
              </p:ext>
            </p:extLst>
          </p:nvPr>
        </p:nvGraphicFramePr>
        <p:xfrm>
          <a:off x="2924343" y="2225298"/>
          <a:ext cx="15875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28" name="Equation" r:id="rId7" imgW="1587240" imgH="774360" progId="Equation.DSMT4">
                  <p:embed/>
                </p:oleObj>
              </mc:Choice>
              <mc:Fallback>
                <p:oleObj name="Equation" r:id="rId7" imgW="1587240" imgH="7743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48B4F727-3386-4F95-B466-9204D3A0656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924343" y="2225298"/>
                        <a:ext cx="15875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13DC4FD5-89AF-425F-917A-8B645DD7B1B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3819749"/>
              </p:ext>
            </p:extLst>
          </p:nvPr>
        </p:nvGraphicFramePr>
        <p:xfrm>
          <a:off x="4800600" y="2225675"/>
          <a:ext cx="5461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29" name="Equation" r:id="rId9" imgW="545760" imgH="774360" progId="Equation.DSMT4">
                  <p:embed/>
                </p:oleObj>
              </mc:Choice>
              <mc:Fallback>
                <p:oleObj name="Equation" r:id="rId9" imgW="545760" imgH="77436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13DC4FD5-89AF-425F-917A-8B645DD7B1B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800600" y="2225675"/>
                        <a:ext cx="5461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7C531C8A-91B7-4588-ADD1-E10CE4811D4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0681334"/>
              </p:ext>
            </p:extLst>
          </p:nvPr>
        </p:nvGraphicFramePr>
        <p:xfrm>
          <a:off x="5597899" y="2445837"/>
          <a:ext cx="4826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30" name="Equation" r:id="rId11" imgW="482400" imgH="317160" progId="Equation.DSMT4">
                  <p:embed/>
                </p:oleObj>
              </mc:Choice>
              <mc:Fallback>
                <p:oleObj name="Equation" r:id="rId11" imgW="482400" imgH="31716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7C531C8A-91B7-4588-ADD1-E10CE4811D4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597899" y="2445837"/>
                        <a:ext cx="4826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1EF2BAB0-AE99-4731-BD1B-5B0662E3B2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4657069"/>
              </p:ext>
            </p:extLst>
          </p:nvPr>
        </p:nvGraphicFramePr>
        <p:xfrm>
          <a:off x="1168400" y="2917825"/>
          <a:ext cx="330200" cy="157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31" name="Equation" r:id="rId13" imgW="330120" imgH="1574640" progId="Equation.DSMT4">
                  <p:embed/>
                </p:oleObj>
              </mc:Choice>
              <mc:Fallback>
                <p:oleObj name="Equation" r:id="rId13" imgW="330120" imgH="157464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1EF2BAB0-AE99-4731-BD1B-5B0662E3B2D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168400" y="2917825"/>
                        <a:ext cx="330200" cy="157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B3961126-01C4-4255-A4E1-E8981391DB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6652848"/>
              </p:ext>
            </p:extLst>
          </p:nvPr>
        </p:nvGraphicFramePr>
        <p:xfrm>
          <a:off x="1516231" y="4329113"/>
          <a:ext cx="9525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32" name="Equation" r:id="rId15" imgW="952200" imgH="774360" progId="Equation.DSMT4">
                  <p:embed/>
                </p:oleObj>
              </mc:Choice>
              <mc:Fallback>
                <p:oleObj name="Equation" r:id="rId15" imgW="952200" imgH="77436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B3961126-01C4-4255-A4E1-E8981391DB0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16231" y="4329113"/>
                        <a:ext cx="9525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A43EFD60-2800-4665-B9F2-59605BF6ABC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1208198"/>
              </p:ext>
            </p:extLst>
          </p:nvPr>
        </p:nvGraphicFramePr>
        <p:xfrm>
          <a:off x="2924343" y="4329113"/>
          <a:ext cx="8890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33" name="Equation" r:id="rId17" imgW="888840" imgH="774360" progId="Equation.DSMT4">
                  <p:embed/>
                </p:oleObj>
              </mc:Choice>
              <mc:Fallback>
                <p:oleObj name="Equation" r:id="rId17" imgW="888840" imgH="77436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A43EFD60-2800-4665-B9F2-59605BF6ABC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2924343" y="4329113"/>
                        <a:ext cx="8890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E19248F1-75B8-419C-98AB-B28BE8BD26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8236513"/>
              </p:ext>
            </p:extLst>
          </p:nvPr>
        </p:nvGraphicFramePr>
        <p:xfrm>
          <a:off x="4354029" y="4329113"/>
          <a:ext cx="6858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34" name="Equation" r:id="rId19" imgW="685800" imgH="774360" progId="Equation.DSMT4">
                  <p:embed/>
                </p:oleObj>
              </mc:Choice>
              <mc:Fallback>
                <p:oleObj name="Equation" r:id="rId19" imgW="685800" imgH="77436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E19248F1-75B8-419C-98AB-B28BE8BD26D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4354029" y="4329113"/>
                        <a:ext cx="6858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76C768C-9AF9-4EB0-8754-D598D4EB3B37}"/>
              </a:ext>
            </a:extLst>
          </p:cNvPr>
          <p:cNvCxnSpPr/>
          <p:nvPr/>
        </p:nvCxnSpPr>
        <p:spPr bwMode="auto">
          <a:xfrm>
            <a:off x="3575254" y="2225298"/>
            <a:ext cx="171450" cy="30218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B308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DDE13BC-2967-44F1-84D6-249C1AB539EE}"/>
              </a:ext>
            </a:extLst>
          </p:cNvPr>
          <p:cNvCxnSpPr/>
          <p:nvPr/>
        </p:nvCxnSpPr>
        <p:spPr bwMode="auto">
          <a:xfrm>
            <a:off x="3801406" y="2697815"/>
            <a:ext cx="171450" cy="30218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B308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E81289B-0935-426E-803E-085E980F3498}"/>
              </a:ext>
            </a:extLst>
          </p:cNvPr>
          <p:cNvCxnSpPr/>
          <p:nvPr/>
        </p:nvCxnSpPr>
        <p:spPr bwMode="auto">
          <a:xfrm flipH="1">
            <a:off x="3970369" y="2225298"/>
            <a:ext cx="171450" cy="30218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B308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41CBAAA-98B4-4417-BC98-893FEFDF8B7B}"/>
              </a:ext>
            </a:extLst>
          </p:cNvPr>
          <p:cNvCxnSpPr/>
          <p:nvPr/>
        </p:nvCxnSpPr>
        <p:spPr bwMode="auto">
          <a:xfrm flipH="1">
            <a:off x="3473621" y="2714593"/>
            <a:ext cx="171450" cy="30218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B308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50461216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10632-A903-4EC7-B9DE-B5FB90A6E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22: </a:t>
            </a:r>
            <a:r>
              <a:rPr lang="en-US" dirty="0"/>
              <a:t>Finding the Least Common Multiple of Two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8D7531-69E2-4083-B5EC-62E6CF7BE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the least common multiple of </a:t>
            </a:r>
            <a:r>
              <a:rPr lang="en-US" dirty="0">
                <a:latin typeface="+mn-lt"/>
              </a:rPr>
              <a:t>10</a:t>
            </a:r>
            <a:r>
              <a:rPr lang="en-US" dirty="0"/>
              <a:t> and </a:t>
            </a:r>
            <a:r>
              <a:rPr lang="en-US" dirty="0">
                <a:latin typeface="+mn-lt"/>
              </a:rPr>
              <a:t>15</a:t>
            </a:r>
            <a:r>
              <a:rPr lang="en-US" dirty="0"/>
              <a:t>.</a:t>
            </a:r>
          </a:p>
          <a:p>
            <a:r>
              <a:rPr lang="en-US" dirty="0"/>
              <a:t>To find the LCM of </a:t>
            </a:r>
            <a:r>
              <a:rPr lang="en-US" dirty="0">
                <a:latin typeface="+mn-lt"/>
              </a:rPr>
              <a:t>10</a:t>
            </a:r>
            <a:r>
              <a:rPr lang="en-US" dirty="0"/>
              <a:t> and </a:t>
            </a:r>
            <a:r>
              <a:rPr lang="en-US" dirty="0">
                <a:latin typeface="+mn-lt"/>
              </a:rPr>
              <a:t>15</a:t>
            </a:r>
            <a:r>
              <a:rPr lang="en-US" dirty="0"/>
              <a:t>, we look at multiples of </a:t>
            </a:r>
            <a:r>
              <a:rPr lang="en-US" dirty="0">
                <a:latin typeface="+mn-lt"/>
              </a:rPr>
              <a:t>10</a:t>
            </a:r>
            <a:r>
              <a:rPr lang="en-US" dirty="0"/>
              <a:t> and </a:t>
            </a:r>
            <a:r>
              <a:rPr lang="en-US" dirty="0">
                <a:latin typeface="+mn-lt"/>
              </a:rPr>
              <a:t>15</a:t>
            </a:r>
            <a:r>
              <a:rPr lang="en-US" dirty="0"/>
              <a:t>.</a:t>
            </a:r>
          </a:p>
          <a:p>
            <a:r>
              <a:rPr lang="en-US" dirty="0">
                <a:latin typeface="+mn-lt"/>
              </a:rPr>
              <a:t>   10, 20, </a:t>
            </a:r>
            <a:r>
              <a:rPr lang="en-US" dirty="0">
                <a:solidFill>
                  <a:srgbClr val="B40000"/>
                </a:solidFill>
                <a:latin typeface="+mn-lt"/>
              </a:rPr>
              <a:t>30</a:t>
            </a:r>
            <a:r>
              <a:rPr lang="en-US" dirty="0">
                <a:latin typeface="+mn-lt"/>
              </a:rPr>
              <a:t>, 40, 50, </a:t>
            </a:r>
            <a:r>
              <a:rPr lang="en-US" dirty="0">
                <a:solidFill>
                  <a:srgbClr val="B40000"/>
                </a:solidFill>
                <a:latin typeface="+mn-lt"/>
              </a:rPr>
              <a:t>60</a:t>
            </a:r>
            <a:r>
              <a:rPr lang="en-US" dirty="0">
                <a:latin typeface="+mn-lt"/>
              </a:rPr>
              <a:t>, 70, 80, 90, 100, 110, </a:t>
            </a:r>
            <a:r>
              <a:rPr lang="en-US" dirty="0">
                <a:solidFill>
                  <a:srgbClr val="B40000"/>
                </a:solidFill>
                <a:latin typeface="+mn-lt"/>
              </a:rPr>
              <a:t>120</a:t>
            </a:r>
            <a:r>
              <a:rPr lang="en-US" dirty="0">
                <a:latin typeface="+mn-lt"/>
              </a:rPr>
              <a:t>, …</a:t>
            </a:r>
          </a:p>
          <a:p>
            <a:r>
              <a:rPr lang="en-US" dirty="0">
                <a:latin typeface="+mn-lt"/>
              </a:rPr>
              <a:t>   15, </a:t>
            </a:r>
            <a:r>
              <a:rPr lang="en-US" dirty="0">
                <a:solidFill>
                  <a:srgbClr val="B40000"/>
                </a:solidFill>
                <a:latin typeface="+mn-lt"/>
              </a:rPr>
              <a:t>30</a:t>
            </a:r>
            <a:r>
              <a:rPr lang="en-US" dirty="0">
                <a:latin typeface="+mn-lt"/>
              </a:rPr>
              <a:t>, 45, </a:t>
            </a:r>
            <a:r>
              <a:rPr lang="en-US" dirty="0">
                <a:solidFill>
                  <a:srgbClr val="B40000"/>
                </a:solidFill>
                <a:latin typeface="+mn-lt"/>
              </a:rPr>
              <a:t>60</a:t>
            </a:r>
            <a:r>
              <a:rPr lang="en-US" dirty="0">
                <a:latin typeface="+mn-lt"/>
              </a:rPr>
              <a:t>, 75, 90, 105, </a:t>
            </a:r>
            <a:r>
              <a:rPr lang="en-US" dirty="0">
                <a:solidFill>
                  <a:srgbClr val="B40000"/>
                </a:solidFill>
                <a:latin typeface="+mn-lt"/>
              </a:rPr>
              <a:t>120</a:t>
            </a:r>
            <a:r>
              <a:rPr lang="en-US" dirty="0">
                <a:latin typeface="+mn-lt"/>
              </a:rPr>
              <a:t>, …</a:t>
            </a:r>
          </a:p>
          <a:p>
            <a:r>
              <a:rPr lang="en-US" dirty="0"/>
              <a:t>The </a:t>
            </a:r>
            <a:r>
              <a:rPr lang="en-US" i="1" dirty="0"/>
              <a:t>common</a:t>
            </a:r>
            <a:r>
              <a:rPr lang="en-US" dirty="0"/>
              <a:t> multiples are in red. </a:t>
            </a:r>
          </a:p>
          <a:p>
            <a:r>
              <a:rPr lang="en-US" dirty="0"/>
              <a:t>The </a:t>
            </a:r>
            <a:r>
              <a:rPr lang="en-US" i="1" dirty="0"/>
              <a:t>least</a:t>
            </a:r>
            <a:r>
              <a:rPr lang="en-US" dirty="0"/>
              <a:t> common multiple is </a:t>
            </a:r>
            <a:r>
              <a:rPr lang="en-US" dirty="0">
                <a:latin typeface="+mn-lt"/>
              </a:rPr>
              <a:t>30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64620788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B4670-EF4B-448E-9075-FE383CD0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23: </a:t>
            </a:r>
            <a:r>
              <a:rPr lang="en-US" dirty="0"/>
              <a:t>Using the Least Common Multiple to Add Two Fractions </a:t>
            </a:r>
            <a:r>
              <a:rPr lang="en-US" sz="1800" dirty="0"/>
              <a:t>(1 of 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C5A8E-BE9A-4D1B-8847-7A4D6DD7BC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dirty="0"/>
              <a:t>Find:</a:t>
            </a:r>
          </a:p>
          <a:p>
            <a:pPr>
              <a:spcBef>
                <a:spcPts val="1800"/>
              </a:spcBef>
            </a:pPr>
            <a:r>
              <a:rPr lang="en-US" dirty="0"/>
              <a:t>We use the LCM of the denominators of the fractions and rewrite each fraction using the LCM as a common denominator. </a:t>
            </a:r>
          </a:p>
          <a:p>
            <a:pPr>
              <a:spcBef>
                <a:spcPts val="600"/>
              </a:spcBef>
            </a:pPr>
            <a:r>
              <a:rPr lang="en-US" dirty="0"/>
              <a:t>The LCM of the denominators (</a:t>
            </a:r>
            <a:r>
              <a:rPr lang="en-US" dirty="0">
                <a:latin typeface="+mn-lt"/>
              </a:rPr>
              <a:t>10</a:t>
            </a:r>
            <a:r>
              <a:rPr lang="en-US" dirty="0"/>
              <a:t> and </a:t>
            </a:r>
            <a:r>
              <a:rPr lang="en-US" dirty="0">
                <a:latin typeface="+mn-lt"/>
              </a:rPr>
              <a:t>15</a:t>
            </a:r>
            <a:r>
              <a:rPr lang="en-US" dirty="0"/>
              <a:t>) is </a:t>
            </a:r>
            <a:r>
              <a:rPr lang="en-US" dirty="0">
                <a:latin typeface="+mn-lt"/>
              </a:rPr>
              <a:t>30</a:t>
            </a:r>
            <a:r>
              <a:rPr lang="en-US" dirty="0"/>
              <a:t>. Rewrite each fraction using </a:t>
            </a:r>
            <a:r>
              <a:rPr lang="en-US" dirty="0">
                <a:latin typeface="+mn-lt"/>
              </a:rPr>
              <a:t>30</a:t>
            </a:r>
            <a:r>
              <a:rPr lang="en-US" dirty="0"/>
              <a:t> as the denominator. 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403E57F7-8ED5-4B73-AE9A-5B4370B1B0C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0039162"/>
              </p:ext>
            </p:extLst>
          </p:nvPr>
        </p:nvGraphicFramePr>
        <p:xfrm>
          <a:off x="1333500" y="1295400"/>
          <a:ext cx="11049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18" name="Equation" r:id="rId3" imgW="1104840" imgH="774360" progId="Equation.DSMT4">
                  <p:embed/>
                </p:oleObj>
              </mc:Choice>
              <mc:Fallback>
                <p:oleObj name="Equation" r:id="rId3" imgW="1104840" imgH="774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33500" y="1295400"/>
                        <a:ext cx="11049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0761524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B4670-EF4B-448E-9075-FE383CD0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23: </a:t>
            </a:r>
            <a:r>
              <a:rPr lang="en-US" dirty="0"/>
              <a:t>Using the Least Common Multiple to Add Two Fractions </a:t>
            </a:r>
            <a:r>
              <a:rPr lang="en-US" sz="1800" dirty="0"/>
              <a:t>(2 of 2)</a:t>
            </a:r>
            <a:endParaRPr lang="en-US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403E57F7-8ED5-4B73-AE9A-5B4370B1B0C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200104"/>
              </p:ext>
            </p:extLst>
          </p:nvPr>
        </p:nvGraphicFramePr>
        <p:xfrm>
          <a:off x="2079625" y="1550988"/>
          <a:ext cx="11049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390" name="Equation" r:id="rId3" imgW="1104840" imgH="774360" progId="Equation.DSMT4">
                  <p:embed/>
                </p:oleObj>
              </mc:Choice>
              <mc:Fallback>
                <p:oleObj name="Equation" r:id="rId3" imgW="1104840" imgH="7743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403E57F7-8ED5-4B73-AE9A-5B4370B1B0C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79625" y="1550988"/>
                        <a:ext cx="11049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24B8FE3A-1779-48FA-A3DD-C7936C91E12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4227099"/>
              </p:ext>
            </p:extLst>
          </p:nvPr>
        </p:nvGraphicFramePr>
        <p:xfrm>
          <a:off x="3536950" y="1550988"/>
          <a:ext cx="22098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391" name="Equation" r:id="rId5" imgW="2209680" imgH="774360" progId="Equation.DSMT4">
                  <p:embed/>
                </p:oleObj>
              </mc:Choice>
              <mc:Fallback>
                <p:oleObj name="Equation" r:id="rId5" imgW="2209680" imgH="7743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403E57F7-8ED5-4B73-AE9A-5B4370B1B0C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536950" y="1550988"/>
                        <a:ext cx="22098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D6C4292-D57C-47E1-9A8F-5F23333E4D3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1505026"/>
              </p:ext>
            </p:extLst>
          </p:nvPr>
        </p:nvGraphicFramePr>
        <p:xfrm>
          <a:off x="3536950" y="2654300"/>
          <a:ext cx="14478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392" name="Equation" r:id="rId7" imgW="1447560" imgH="774360" progId="Equation.DSMT4">
                  <p:embed/>
                </p:oleObj>
              </mc:Choice>
              <mc:Fallback>
                <p:oleObj name="Equation" r:id="rId7" imgW="1447560" imgH="7743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24B8FE3A-1779-48FA-A3DD-C7936C91E12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536950" y="2654300"/>
                        <a:ext cx="14478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012C3589-D9F5-477D-AF1E-A88A4501DF9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2988442"/>
              </p:ext>
            </p:extLst>
          </p:nvPr>
        </p:nvGraphicFramePr>
        <p:xfrm>
          <a:off x="3536950" y="3665538"/>
          <a:ext cx="11938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393" name="Equation" r:id="rId9" imgW="1193760" imgH="774360" progId="Equation.DSMT4">
                  <p:embed/>
                </p:oleObj>
              </mc:Choice>
              <mc:Fallback>
                <p:oleObj name="Equation" r:id="rId9" imgW="1193760" imgH="7743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3D6C4292-D57C-47E1-9A8F-5F23333E4D3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536950" y="3665538"/>
                        <a:ext cx="11938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77A94A02-E95A-4F97-A65A-A398038AD58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7132827"/>
              </p:ext>
            </p:extLst>
          </p:nvPr>
        </p:nvGraphicFramePr>
        <p:xfrm>
          <a:off x="3536950" y="4676776"/>
          <a:ext cx="7239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394" name="Equation" r:id="rId11" imgW="723600" imgH="774360" progId="Equation.DSMT4">
                  <p:embed/>
                </p:oleObj>
              </mc:Choice>
              <mc:Fallback>
                <p:oleObj name="Equation" r:id="rId11" imgW="723600" imgH="77436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012C3589-D9F5-477D-AF1E-A88A4501DF9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536950" y="4676776"/>
                        <a:ext cx="7239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0334209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ECB78-0BBC-4A23-9C1E-2056FBE2C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2: </a:t>
            </a:r>
            <a:r>
              <a:rPr lang="en-US" dirty="0"/>
              <a:t>Finding the Intersection and Union of Sets</a:t>
            </a:r>
            <a:r>
              <a:rPr lang="en-US" sz="1800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9E175-B1C0-4AFE-85C2-E61FB5849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Let </a:t>
            </a:r>
            <a:r>
              <a:rPr lang="en-US" i="1" dirty="0">
                <a:latin typeface="+mn-lt"/>
              </a:rPr>
              <a:t>A</a:t>
            </a:r>
            <a:r>
              <a:rPr lang="en-US" dirty="0">
                <a:latin typeface="+mn-lt"/>
              </a:rPr>
              <a:t> = {2, 4, 5, 9}, </a:t>
            </a:r>
            <a:r>
              <a:rPr lang="en-US" i="1" dirty="0">
                <a:latin typeface="+mn-lt"/>
              </a:rPr>
              <a:t>B</a:t>
            </a:r>
            <a:r>
              <a:rPr lang="en-US" dirty="0">
                <a:latin typeface="+mn-lt"/>
              </a:rPr>
              <a:t> = {3, 5, 7}, </a:t>
            </a:r>
            <a:r>
              <a:rPr lang="en-US" dirty="0"/>
              <a:t>and </a:t>
            </a:r>
            <a:r>
              <a:rPr lang="en-US" i="1" dirty="0">
                <a:latin typeface="+mn-lt"/>
              </a:rPr>
              <a:t>C</a:t>
            </a:r>
            <a:r>
              <a:rPr lang="en-US" dirty="0">
                <a:latin typeface="+mn-lt"/>
              </a:rPr>
              <a:t> = {2, 4, 6, 8}. </a:t>
            </a:r>
            <a:r>
              <a:rPr lang="en-US" dirty="0"/>
              <a:t>Find:</a:t>
            </a:r>
          </a:p>
          <a:p>
            <a:pPr>
              <a:defRPr/>
            </a:pPr>
            <a:r>
              <a:rPr lang="en-US" dirty="0"/>
              <a:t>a) </a:t>
            </a:r>
            <a:r>
              <a:rPr lang="en-US" i="1" dirty="0">
                <a:latin typeface="+mn-lt"/>
              </a:rPr>
              <a:t> </a:t>
            </a:r>
          </a:p>
          <a:p>
            <a:pPr>
              <a:defRPr/>
            </a:pPr>
            <a:r>
              <a:rPr lang="en-US" dirty="0"/>
              <a:t>b)</a:t>
            </a:r>
          </a:p>
          <a:p>
            <a:pPr>
              <a:defRPr/>
            </a:pPr>
            <a:r>
              <a:rPr lang="en-US" dirty="0"/>
              <a:t>c)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A8E9A564-E0B3-4E0B-9241-EAD38D3C77C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0039422"/>
              </p:ext>
            </p:extLst>
          </p:nvPr>
        </p:nvGraphicFramePr>
        <p:xfrm>
          <a:off x="1839913" y="2432327"/>
          <a:ext cx="32258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036" name="Equation" r:id="rId3" imgW="3225600" imgH="482400" progId="Equation.DSMT4">
                  <p:embed/>
                </p:oleObj>
              </mc:Choice>
              <mc:Fallback>
                <p:oleObj name="Equation" r:id="rId3" imgW="3225600" imgH="48240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C09253F9-8C1D-4C70-852D-6923D88E7D0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39913" y="2432327"/>
                        <a:ext cx="32258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71806EDF-0BE3-4D7E-934C-61CC39413AE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504054"/>
              </p:ext>
            </p:extLst>
          </p:nvPr>
        </p:nvGraphicFramePr>
        <p:xfrm>
          <a:off x="5202238" y="2432050"/>
          <a:ext cx="8001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037" name="Equation" r:id="rId5" imgW="799920" imgH="482400" progId="Equation.DSMT4">
                  <p:embed/>
                </p:oleObj>
              </mc:Choice>
              <mc:Fallback>
                <p:oleObj name="Equation" r:id="rId5" imgW="799920" imgH="48240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E170BC4A-AB28-4A57-AB46-D7B6A05FB81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202238" y="2432050"/>
                        <a:ext cx="8001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588415C-870E-4F28-9AEF-A24CC74166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0203759"/>
              </p:ext>
            </p:extLst>
          </p:nvPr>
        </p:nvGraphicFramePr>
        <p:xfrm>
          <a:off x="1839913" y="2947658"/>
          <a:ext cx="32258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038" name="Equation" r:id="rId7" imgW="3225600" imgH="482400" progId="Equation.DSMT4">
                  <p:embed/>
                </p:oleObj>
              </mc:Choice>
              <mc:Fallback>
                <p:oleObj name="Equation" r:id="rId7" imgW="3225600" imgH="48240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C65DE848-6CE9-4B43-A53E-7436A1B9742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39913" y="2947658"/>
                        <a:ext cx="32258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09D2DB2F-455C-4CDC-B5B8-B94509B29F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7281574"/>
              </p:ext>
            </p:extLst>
          </p:nvPr>
        </p:nvGraphicFramePr>
        <p:xfrm>
          <a:off x="5202238" y="2955547"/>
          <a:ext cx="23876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039" name="Equation" r:id="rId9" imgW="2387520" imgH="482400" progId="Equation.DSMT4">
                  <p:embed/>
                </p:oleObj>
              </mc:Choice>
              <mc:Fallback>
                <p:oleObj name="Equation" r:id="rId9" imgW="2387520" imgH="48240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EA11C652-D840-4C8A-B448-1FBBBDACABB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202238" y="2955547"/>
                        <a:ext cx="23876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150B233C-0AB3-4BF9-A108-105F580D352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7961429"/>
              </p:ext>
            </p:extLst>
          </p:nvPr>
        </p:nvGraphicFramePr>
        <p:xfrm>
          <a:off x="854626" y="2459660"/>
          <a:ext cx="8636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040" name="Equation" r:id="rId11" imgW="863280" imgH="368280" progId="Equation.DSMT4">
                  <p:embed/>
                </p:oleObj>
              </mc:Choice>
              <mc:Fallback>
                <p:oleObj name="Equation" r:id="rId11" imgW="863280" imgH="36828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A4E987FA-5BE7-406F-8CCE-3D384674B7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854626" y="2459660"/>
                        <a:ext cx="8636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CBC78EF6-B443-4AD3-B463-C3305BB5FC8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9923428"/>
              </p:ext>
            </p:extLst>
          </p:nvPr>
        </p:nvGraphicFramePr>
        <p:xfrm>
          <a:off x="854626" y="3002721"/>
          <a:ext cx="8636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041" name="Equation" r:id="rId13" imgW="863280" imgH="368280" progId="Equation.DSMT4">
                  <p:embed/>
                </p:oleObj>
              </mc:Choice>
              <mc:Fallback>
                <p:oleObj name="Equation" r:id="rId13" imgW="863280" imgH="36828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5F6C889E-3108-4EF0-AB3A-0E2BBEFFF3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854626" y="3002721"/>
                        <a:ext cx="8636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08DA980C-5B23-4FEC-9FD4-3ED11BC7345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7369132"/>
              </p:ext>
            </p:extLst>
          </p:nvPr>
        </p:nvGraphicFramePr>
        <p:xfrm>
          <a:off x="835576" y="3476752"/>
          <a:ext cx="17653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042" name="Equation" r:id="rId15" imgW="1765080" imgH="482400" progId="Equation.DSMT4">
                  <p:embed/>
                </p:oleObj>
              </mc:Choice>
              <mc:Fallback>
                <p:oleObj name="Equation" r:id="rId15" imgW="1765080" imgH="48240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CEA9F005-FB4C-42F5-9C96-08A11B538FA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835576" y="3476752"/>
                        <a:ext cx="17653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6D3BF96E-637C-4766-B487-E588EF13883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8388873"/>
              </p:ext>
            </p:extLst>
          </p:nvPr>
        </p:nvGraphicFramePr>
        <p:xfrm>
          <a:off x="2708549" y="3447667"/>
          <a:ext cx="53848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043" name="Equation" r:id="rId17" imgW="5384520" imgH="558720" progId="Equation.DSMT4">
                  <p:embed/>
                </p:oleObj>
              </mc:Choice>
              <mc:Fallback>
                <p:oleObj name="Equation" r:id="rId17" imgW="5384520" imgH="55872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B4EB8CF9-F708-4B08-BA02-826C3AA964C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2708549" y="3447667"/>
                        <a:ext cx="53848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2A2EC8D9-E12F-47B3-959C-82EB0946F02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7006571"/>
              </p:ext>
            </p:extLst>
          </p:nvPr>
        </p:nvGraphicFramePr>
        <p:xfrm>
          <a:off x="2708549" y="4090928"/>
          <a:ext cx="38481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044" name="Equation" r:id="rId19" imgW="3848040" imgH="482400" progId="Equation.DSMT4">
                  <p:embed/>
                </p:oleObj>
              </mc:Choice>
              <mc:Fallback>
                <p:oleObj name="Equation" r:id="rId19" imgW="3848040" imgH="48240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0842B687-E8E2-4372-B77C-B65F3CE2967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2708549" y="4090928"/>
                        <a:ext cx="38481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5FF3E19C-9D0C-463A-BE38-EF70C914A8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2612891"/>
              </p:ext>
            </p:extLst>
          </p:nvPr>
        </p:nvGraphicFramePr>
        <p:xfrm>
          <a:off x="2708549" y="4626468"/>
          <a:ext cx="8001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045" name="Equation" r:id="rId21" imgW="799920" imgH="482400" progId="Equation.DSMT4">
                  <p:embed/>
                </p:oleObj>
              </mc:Choice>
              <mc:Fallback>
                <p:oleObj name="Equation" r:id="rId21" imgW="799920" imgH="48240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2564FA7A-E21E-4E50-B499-68D860C1982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2708549" y="4626468"/>
                        <a:ext cx="8001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7568582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Complement of a Set</a:t>
            </a:r>
            <a:endParaRPr lang="en-US" sz="18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336885" y="1339260"/>
            <a:ext cx="8464215" cy="2218950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B3081"/>
                </a:solidFill>
                <a:latin typeface="+mj-lt"/>
              </a:rPr>
              <a:t>DEFINITION</a:t>
            </a:r>
            <a:r>
              <a:rPr lang="en-US" dirty="0">
                <a:latin typeface="+mj-lt"/>
              </a:rPr>
              <a:t> </a:t>
            </a:r>
            <a:r>
              <a:rPr lang="en-US" b="1" dirty="0">
                <a:latin typeface="+mj-lt"/>
              </a:rPr>
              <a:t>Complement of a Set</a:t>
            </a:r>
          </a:p>
          <a:p>
            <a:r>
              <a:rPr lang="en-US" dirty="0">
                <a:latin typeface="+mj-lt"/>
              </a:rPr>
              <a:t>If</a:t>
            </a:r>
            <a:r>
              <a:rPr lang="en-US" dirty="0"/>
              <a:t> </a:t>
            </a:r>
            <a:r>
              <a:rPr lang="en-US" i="1" dirty="0"/>
              <a:t>A </a:t>
            </a:r>
            <a:r>
              <a:rPr lang="en-US" dirty="0">
                <a:latin typeface="+mj-lt"/>
              </a:rPr>
              <a:t>is a set, the </a:t>
            </a:r>
            <a:r>
              <a:rPr lang="en-US" b="1" dirty="0">
                <a:latin typeface="+mj-lt"/>
              </a:rPr>
              <a:t>complement </a:t>
            </a:r>
            <a:r>
              <a:rPr lang="en-US" dirty="0">
                <a:latin typeface="+mj-lt"/>
              </a:rPr>
              <a:t>of </a:t>
            </a:r>
            <a:r>
              <a:rPr lang="en-US" i="1" dirty="0"/>
              <a:t>A</a:t>
            </a:r>
            <a:r>
              <a:rPr lang="en-US" dirty="0"/>
              <a:t>, denoted    , </a:t>
            </a:r>
            <a:r>
              <a:rPr lang="en-US" dirty="0">
                <a:latin typeface="+mj-lt"/>
              </a:rPr>
              <a:t>is the set consisting of all the elements in the universal set that are not in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.</a:t>
            </a:r>
            <a:endParaRPr lang="en-US" dirty="0">
              <a:latin typeface="+mj-lt"/>
            </a:endParaRP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13A9C91A-CF01-4F03-9195-AE09340113E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9645803"/>
              </p:ext>
            </p:extLst>
          </p:nvPr>
        </p:nvGraphicFramePr>
        <p:xfrm>
          <a:off x="7414039" y="1982442"/>
          <a:ext cx="279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808" name="Equation" r:id="rId3" imgW="279360" imgH="393480" progId="Equation.DSMT4">
                  <p:embed/>
                </p:oleObj>
              </mc:Choice>
              <mc:Fallback>
                <p:oleObj name="Equation" r:id="rId3" imgW="2793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414039" y="1982442"/>
                        <a:ext cx="2794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2716656"/>
      </p:ext>
    </p:extLst>
  </p:cSld>
  <p:clrMapOvr>
    <a:masterClrMapping/>
  </p:clrMapOvr>
  <p:transition>
    <p:pull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F8E0-A350-442F-8223-816CE199C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3:</a:t>
            </a:r>
            <a:r>
              <a:rPr lang="en-US" dirty="0"/>
              <a:t> Finding the Complement of a 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F5CB3-2BC9-4167-9B50-874D5FDAF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defRPr/>
            </a:pPr>
            <a:r>
              <a:rPr lang="en-US" dirty="0"/>
              <a:t>If the universal set is </a:t>
            </a:r>
            <a:r>
              <a:rPr lang="en-US" i="1" dirty="0">
                <a:latin typeface="+mn-lt"/>
              </a:rPr>
              <a:t>U</a:t>
            </a:r>
            <a:r>
              <a:rPr lang="en-US" dirty="0">
                <a:latin typeface="+mn-lt"/>
              </a:rPr>
              <a:t> = {1, 2, 3, 4, 5, 6, 7, 8, 9} </a:t>
            </a:r>
            <a:r>
              <a:rPr lang="en-US" dirty="0"/>
              <a:t>and if </a:t>
            </a:r>
            <a:r>
              <a:rPr lang="en-US" i="1" dirty="0">
                <a:latin typeface="+mn-lt"/>
              </a:rPr>
              <a:t>A</a:t>
            </a:r>
            <a:r>
              <a:rPr lang="en-US" dirty="0">
                <a:latin typeface="+mn-lt"/>
              </a:rPr>
              <a:t> = {2, 4, 6, 8}, </a:t>
            </a:r>
          </a:p>
          <a:p>
            <a:pPr>
              <a:spcBef>
                <a:spcPts val="1200"/>
              </a:spcBef>
              <a:defRPr/>
            </a:pPr>
            <a:r>
              <a:rPr lang="en-US" dirty="0"/>
              <a:t>then     </a:t>
            </a:r>
            <a:r>
              <a:rPr lang="en-US" dirty="0">
                <a:latin typeface="+mn-lt"/>
              </a:rPr>
              <a:t>= {1, 3, 5, 7, 9}. </a:t>
            </a:r>
            <a:endParaRPr lang="en-US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559DBA70-D52A-4CFE-9B54-321DC8B601F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9695087"/>
              </p:ext>
            </p:extLst>
          </p:nvPr>
        </p:nvGraphicFramePr>
        <p:xfrm>
          <a:off x="1220305" y="2459520"/>
          <a:ext cx="279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29" name="Equation" r:id="rId3" imgW="279360" imgH="393480" progId="Equation.DSMT4">
                  <p:embed/>
                </p:oleObj>
              </mc:Choice>
              <mc:Fallback>
                <p:oleObj name="Equation" r:id="rId3" imgW="279360" imgH="39348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13A9C91A-CF01-4F03-9195-AE09340113E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20305" y="2459520"/>
                        <a:ext cx="2794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3880106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CB742-4BE6-47E7-9ECD-A9F4CBA16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Venn Diagrams </a:t>
            </a:r>
            <a:r>
              <a:rPr lang="en-US" sz="1800" dirty="0"/>
              <a:t>(1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EFC9F-2DD3-479E-A373-0E67BC171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>
              <a:spcBef>
                <a:spcPts val="0"/>
              </a:spcBef>
            </a:pPr>
            <a:r>
              <a:rPr lang="en-US" b="1" dirty="0"/>
              <a:t>Venn diagrams </a:t>
            </a:r>
            <a:r>
              <a:rPr lang="en-US" dirty="0"/>
              <a:t>represent sets </a:t>
            </a:r>
            <a:br>
              <a:rPr lang="en-US" dirty="0"/>
            </a:br>
            <a:r>
              <a:rPr lang="en-US" dirty="0"/>
              <a:t>as circles enclosed in a </a:t>
            </a:r>
            <a:br>
              <a:rPr lang="en-US" dirty="0"/>
            </a:br>
            <a:r>
              <a:rPr lang="en-US" dirty="0"/>
              <a:t>rectangle, which represents </a:t>
            </a:r>
            <a:br>
              <a:rPr lang="en-US" dirty="0"/>
            </a:br>
            <a:r>
              <a:rPr lang="en-US" dirty="0"/>
              <a:t>the universal set.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If we know that             we </a:t>
            </a:r>
            <a:br>
              <a:rPr lang="en-US" dirty="0"/>
            </a:br>
            <a:r>
              <a:rPr lang="en-US" dirty="0"/>
              <a:t>might use the Venn diagram </a:t>
            </a:r>
            <a:br>
              <a:rPr lang="en-US" dirty="0"/>
            </a:br>
            <a:r>
              <a:rPr lang="en-US" dirty="0"/>
              <a:t>on the right to illustrate </a:t>
            </a:r>
            <a:r>
              <a:rPr lang="en-US" i="1" dirty="0">
                <a:latin typeface="+mn-lt"/>
              </a:rPr>
              <a:t>A</a:t>
            </a:r>
            <a:r>
              <a:rPr lang="en-US" dirty="0"/>
              <a:t> is a </a:t>
            </a:r>
            <a:br>
              <a:rPr lang="en-US" dirty="0"/>
            </a:br>
            <a:r>
              <a:rPr lang="en-US" dirty="0"/>
              <a:t>subset of </a:t>
            </a:r>
            <a:r>
              <a:rPr lang="en-US" i="1" dirty="0">
                <a:latin typeface="+mn-lt"/>
              </a:rPr>
              <a:t>B</a:t>
            </a:r>
            <a:r>
              <a:rPr lang="en-US" dirty="0"/>
              <a:t>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79A1A86-521A-457D-A518-96D5825EBA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4494" y="1375950"/>
            <a:ext cx="3334274" cy="229322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4134C21-8D3F-4EC1-B131-58A05AA9BD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88530" y="3710948"/>
            <a:ext cx="3296733" cy="2570581"/>
          </a:xfrm>
          <a:prstGeom prst="rect">
            <a:avLst/>
          </a:prstGeom>
        </p:spPr>
      </p:pic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85179561-7530-4F2C-A718-3E060F71E0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9005489"/>
              </p:ext>
            </p:extLst>
          </p:nvPr>
        </p:nvGraphicFramePr>
        <p:xfrm>
          <a:off x="2939502" y="3679894"/>
          <a:ext cx="10160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54" name="Equation" r:id="rId5" imgW="1015920" imgH="368280" progId="Equation.DSMT4">
                  <p:embed/>
                </p:oleObj>
              </mc:Choice>
              <mc:Fallback>
                <p:oleObj name="Equation" r:id="rId5" imgW="1015920" imgH="36828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414BF537-EF7E-48D4-969B-676E0DA7CD9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39502" y="3679894"/>
                        <a:ext cx="10160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1636582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13804</TotalTime>
  <Words>1942</Words>
  <Application>Microsoft Office PowerPoint</Application>
  <PresentationFormat>On-screen Show (4:3)</PresentationFormat>
  <Paragraphs>322</Paragraphs>
  <Slides>56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0" baseType="lpstr">
      <vt:lpstr>Arial</vt:lpstr>
      <vt:lpstr>Times New Roman</vt:lpstr>
      <vt:lpstr>Default Design</vt:lpstr>
      <vt:lpstr>Equation</vt:lpstr>
      <vt:lpstr>PowerPoint Presentation</vt:lpstr>
      <vt:lpstr>PowerPoint Presentation</vt:lpstr>
      <vt:lpstr>Objectives</vt:lpstr>
      <vt:lpstr>Example 1: Using Set-builder Notation and the Roster Method</vt:lpstr>
      <vt:lpstr>Intersection and Union of Two Sets</vt:lpstr>
      <vt:lpstr>Example 2: Finding the Intersection and Union of Sets(1 of 2)</vt:lpstr>
      <vt:lpstr>Complement of a Set</vt:lpstr>
      <vt:lpstr>Example 3: Finding the Complement of a Set</vt:lpstr>
      <vt:lpstr>Venn Diagrams (1 of 3)</vt:lpstr>
      <vt:lpstr>Venn Diagrams (2 of 3)</vt:lpstr>
      <vt:lpstr>Venn Diagrams (3 of 3)</vt:lpstr>
      <vt:lpstr>Integers</vt:lpstr>
      <vt:lpstr>Rational Numbers</vt:lpstr>
      <vt:lpstr>Real Numbers</vt:lpstr>
      <vt:lpstr>Example 4: Classifying the Numbers in a Set (1 of 2)</vt:lpstr>
      <vt:lpstr>Example 4: Classifying the Numbers in a Set (2 of 2)</vt:lpstr>
      <vt:lpstr>Approximations</vt:lpstr>
      <vt:lpstr>Example 5: Approximating a Decimal to Two Places (1 of 2)</vt:lpstr>
      <vt:lpstr>Example 5: Approximating a Decimal to Two Places (2 of 2)</vt:lpstr>
      <vt:lpstr>Example 6: Approximating a Decimal to Two and Four Places</vt:lpstr>
      <vt:lpstr>Operations</vt:lpstr>
      <vt:lpstr>Example 7: Writing Statements Using Symbols</vt:lpstr>
      <vt:lpstr>Evaluate Numerical Expressions</vt:lpstr>
      <vt:lpstr>Example 8: Finding the Value of an Expression</vt:lpstr>
      <vt:lpstr>Example 9: Finding the Value of an Expression</vt:lpstr>
      <vt:lpstr>Rules for the Order of Operations</vt:lpstr>
      <vt:lpstr>Example 10: Finding the Value of an Expression (1 of 2)</vt:lpstr>
      <vt:lpstr>Example 10: Finding the Value of an Expression (2 of 2)</vt:lpstr>
      <vt:lpstr>Work with Properties of Real Numbers</vt:lpstr>
      <vt:lpstr>Example 11: Commutative Properties</vt:lpstr>
      <vt:lpstr>Commutative Properties</vt:lpstr>
      <vt:lpstr>Example 12: Associative Properties</vt:lpstr>
      <vt:lpstr>Properties</vt:lpstr>
      <vt:lpstr>Example 13: Distributive Property (1 of 2)</vt:lpstr>
      <vt:lpstr>Example 13: Distributive Property (2 of 2)</vt:lpstr>
      <vt:lpstr>Example 14: Identity Properties</vt:lpstr>
      <vt:lpstr>Properties</vt:lpstr>
      <vt:lpstr>Example 15: Finding an Additive Inverse</vt:lpstr>
      <vt:lpstr>Multiplicative Inverse Property</vt:lpstr>
      <vt:lpstr>Example 16: Finding a Reciprocal</vt:lpstr>
      <vt:lpstr>Difference and Quotient</vt:lpstr>
      <vt:lpstr>Example 17: Working with Differences and Quotients</vt:lpstr>
      <vt:lpstr>Properties </vt:lpstr>
      <vt:lpstr>Rules of Signs </vt:lpstr>
      <vt:lpstr>Example 18: Applying the Rules of Signs (1 of 2)</vt:lpstr>
      <vt:lpstr>Example 18: Applying the Rules of Signs (2 of 2)</vt:lpstr>
      <vt:lpstr>Cancellation Properties</vt:lpstr>
      <vt:lpstr>Example 19: Using the Cancellation Properties</vt:lpstr>
      <vt:lpstr>Zero-Product Property</vt:lpstr>
      <vt:lpstr>Example 20: Using the Zero-Product Property</vt:lpstr>
      <vt:lpstr>Arithmetic of Quotients</vt:lpstr>
      <vt:lpstr>Example 21: Adding, Subtracting, Multiplying, and Dividing Quotients (1 of 2)</vt:lpstr>
      <vt:lpstr>Example 21: Adding, Subtracting, Multiplying, and Dividing Quotients (2 of 2)</vt:lpstr>
      <vt:lpstr>Example 22: Finding the Least Common Multiple of Two Numbers</vt:lpstr>
      <vt:lpstr>Example 23: Using the Least Common Multiple to Add Two Fractions (1 of 2)</vt:lpstr>
      <vt:lpstr>Example 23: Using the Least Common Multiple to Add Two Fractions (2 of 2)</vt:lpstr>
    </vt:vector>
  </TitlesOfParts>
  <Company>Copyright © 2020, 2016, 2012 Pearson Education,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 and Trigonometry</dc:title>
  <dc:creator>Sullivan</dc:creator>
  <cp:lastModifiedBy>Denise Heban</cp:lastModifiedBy>
  <cp:revision>1078</cp:revision>
  <dcterms:created xsi:type="dcterms:W3CDTF">2001-10-26T14:49:56Z</dcterms:created>
  <dcterms:modified xsi:type="dcterms:W3CDTF">2019-03-14T09:13:07Z</dcterms:modified>
</cp:coreProperties>
</file>