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handoutMasterIdLst>
    <p:handoutMasterId r:id="rId20"/>
  </p:handoutMasterIdLst>
  <p:sldIdLst>
    <p:sldId id="349" r:id="rId2"/>
    <p:sldId id="437" r:id="rId3"/>
    <p:sldId id="414" r:id="rId4"/>
    <p:sldId id="454" r:id="rId5"/>
    <p:sldId id="543" r:id="rId6"/>
    <p:sldId id="455" r:id="rId7"/>
    <p:sldId id="544" r:id="rId8"/>
    <p:sldId id="545" r:id="rId9"/>
    <p:sldId id="546" r:id="rId10"/>
    <p:sldId id="456" r:id="rId11"/>
    <p:sldId id="548" r:id="rId12"/>
    <p:sldId id="549" r:id="rId13"/>
    <p:sldId id="551" r:id="rId14"/>
    <p:sldId id="553" r:id="rId15"/>
    <p:sldId id="504" r:id="rId16"/>
    <p:sldId id="554" r:id="rId17"/>
    <p:sldId id="555"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Lst>
  <p:defaultTextStyle>
    <a:defPPr>
      <a:defRPr lang="en-US"/>
    </a:defPPr>
    <a:lvl1pPr algn="l" rtl="0" eaLnBrk="0" fontAlgn="base" hangingPunct="0">
      <a:spcBef>
        <a:spcPct val="0"/>
      </a:spcBef>
      <a:spcAft>
        <a:spcPct val="0"/>
      </a:spcAft>
      <a:defRPr sz="2800" kern="1200">
        <a:solidFill>
          <a:schemeClr val="tx2"/>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2"/>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2"/>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2"/>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2"/>
        </a:solidFill>
        <a:latin typeface="Times New Roman" panose="02020603050405020304" pitchFamily="18" charset="0"/>
        <a:ea typeface="+mn-ea"/>
        <a:cs typeface="+mn-cs"/>
      </a:defRPr>
    </a:lvl5pPr>
    <a:lvl6pPr marL="2286000" algn="l" defTabSz="914400" rtl="0" eaLnBrk="1" latinLnBrk="0" hangingPunct="1">
      <a:defRPr sz="2800" kern="1200">
        <a:solidFill>
          <a:schemeClr val="tx2"/>
        </a:solidFill>
        <a:latin typeface="Times New Roman" panose="02020603050405020304" pitchFamily="18" charset="0"/>
        <a:ea typeface="+mn-ea"/>
        <a:cs typeface="+mn-cs"/>
      </a:defRPr>
    </a:lvl6pPr>
    <a:lvl7pPr marL="2743200" algn="l" defTabSz="914400" rtl="0" eaLnBrk="1" latinLnBrk="0" hangingPunct="1">
      <a:defRPr sz="2800" kern="1200">
        <a:solidFill>
          <a:schemeClr val="tx2"/>
        </a:solidFill>
        <a:latin typeface="Times New Roman" panose="02020603050405020304" pitchFamily="18" charset="0"/>
        <a:ea typeface="+mn-ea"/>
        <a:cs typeface="+mn-cs"/>
      </a:defRPr>
    </a:lvl7pPr>
    <a:lvl8pPr marL="3200400" algn="l" defTabSz="914400" rtl="0" eaLnBrk="1" latinLnBrk="0" hangingPunct="1">
      <a:defRPr sz="2800" kern="1200">
        <a:solidFill>
          <a:schemeClr val="tx2"/>
        </a:solidFill>
        <a:latin typeface="Times New Roman" panose="02020603050405020304" pitchFamily="18" charset="0"/>
        <a:ea typeface="+mn-ea"/>
        <a:cs typeface="+mn-cs"/>
      </a:defRPr>
    </a:lvl8pPr>
    <a:lvl9pPr marL="3657600" algn="l" defTabSz="914400" rtl="0" eaLnBrk="1" latinLnBrk="0" hangingPunct="1">
      <a:defRPr sz="2800" kern="1200">
        <a:solidFill>
          <a:schemeClr val="tx2"/>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5544" userDrawn="1">
          <p15:clr>
            <a:srgbClr val="A4A3A4"/>
          </p15:clr>
        </p15:guide>
        <p15:guide id="3" pos="216" userDrawn="1">
          <p15:clr>
            <a:srgbClr val="A4A3A4"/>
          </p15:clr>
        </p15:guide>
        <p15:guide id="4" orient="horz" pos="528" userDrawn="1">
          <p15:clr>
            <a:srgbClr val="A4A3A4"/>
          </p15:clr>
        </p15:guide>
        <p15:guide id="5" orient="horz" pos="3576" userDrawn="1">
          <p15:clr>
            <a:srgbClr val="A4A3A4"/>
          </p15:clr>
        </p15:guide>
        <p15:guide id="6" orient="horz" pos="2976" userDrawn="1">
          <p15:clr>
            <a:srgbClr val="A4A3A4"/>
          </p15:clr>
        </p15:guide>
        <p15:guide id="7" orient="horz" pos="960" userDrawn="1">
          <p15:clr>
            <a:srgbClr val="A4A3A4"/>
          </p15:clr>
        </p15:guide>
        <p15:guide id="8" pos="432" userDrawn="1">
          <p15:clr>
            <a:srgbClr val="A4A3A4"/>
          </p15:clr>
        </p15:guide>
        <p15:guide id="9" orient="horz" pos="840" userDrawn="1">
          <p15:clr>
            <a:srgbClr val="A4A3A4"/>
          </p15:clr>
        </p15:guide>
        <p15:guide id="10" pos="504" userDrawn="1">
          <p15:clr>
            <a:srgbClr val="A4A3A4"/>
          </p15:clr>
        </p15:guide>
        <p15:guide id="11" orient="horz" pos="1392" userDrawn="1">
          <p15:clr>
            <a:srgbClr val="A4A3A4"/>
          </p15:clr>
        </p15:guide>
        <p15:guide id="12" pos="25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mala Trim" initials="P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081"/>
    <a:srgbClr val="B40000"/>
    <a:srgbClr val="000000"/>
    <a:srgbClr val="D70000"/>
    <a:srgbClr val="993300"/>
    <a:srgbClr val="DD3300"/>
    <a:srgbClr val="006400"/>
    <a:srgbClr val="E9F6F6"/>
    <a:srgbClr val="D7E9F2"/>
    <a:srgbClr val="FFF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snapToGrid="0" showGuides="1">
      <p:cViewPr varScale="1">
        <p:scale>
          <a:sx n="85" d="100"/>
          <a:sy n="85" d="100"/>
        </p:scale>
        <p:origin x="90" y="534"/>
      </p:cViewPr>
      <p:guideLst>
        <p:guide orient="horz" pos="2328"/>
        <p:guide pos="5544"/>
        <p:guide pos="216"/>
        <p:guide orient="horz" pos="528"/>
        <p:guide orient="horz" pos="3576"/>
        <p:guide orient="horz" pos="2976"/>
        <p:guide orient="horz" pos="960"/>
        <p:guide pos="432"/>
        <p:guide orient="horz" pos="840"/>
        <p:guide pos="504"/>
        <p:guide orient="horz" pos="1392"/>
        <p:guide pos="2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defRPr>
            </a:lvl1pPr>
          </a:lstStyle>
          <a:p>
            <a:pPr>
              <a:defRPr/>
            </a:pPr>
            <a:endParaRPr lang="en-US" altLang="en-US"/>
          </a:p>
        </p:txBody>
      </p:sp>
      <p:sp>
        <p:nvSpPr>
          <p:cNvPr id="327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defRPr>
            </a:lvl1pPr>
          </a:lstStyle>
          <a:p>
            <a:pPr>
              <a:defRPr/>
            </a:pPr>
            <a:endParaRPr lang="en-US" altLang="en-US"/>
          </a:p>
        </p:txBody>
      </p:sp>
      <p:sp>
        <p:nvSpPr>
          <p:cNvPr id="327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defRPr>
            </a:lvl1pPr>
          </a:lstStyle>
          <a:p>
            <a:pPr>
              <a:defRPr/>
            </a:pPr>
            <a:endParaRPr lang="en-US" altLang="en-US"/>
          </a:p>
        </p:txBody>
      </p:sp>
      <p:sp>
        <p:nvSpPr>
          <p:cNvPr id="327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1EB6229F-CC72-43BF-9BA0-5D2E711E9AE1}" type="slidenum">
              <a:rPr lang="en-US" altLang="en-US"/>
              <a:pPr>
                <a:defRPr/>
              </a:pPr>
              <a:t>‹#›</a:t>
            </a:fld>
            <a:endParaRPr lang="en-US" altLang="en-US"/>
          </a:p>
        </p:txBody>
      </p:sp>
    </p:spTree>
    <p:extLst>
      <p:ext uri="{BB962C8B-B14F-4D97-AF65-F5344CB8AC3E}">
        <p14:creationId xmlns:p14="http://schemas.microsoft.com/office/powerpoint/2010/main" val="3197953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defRPr>
            </a:lvl1pPr>
          </a:lstStyle>
          <a:p>
            <a:pPr>
              <a:defRPr/>
            </a:pPr>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defRPr>
            </a:lvl1pPr>
          </a:lstStyle>
          <a:p>
            <a:pPr>
              <a:defRPr/>
            </a:pPr>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92D7151C-8607-4119-8FBA-40C98127D79D}" type="slidenum">
              <a:rPr lang="en-US" altLang="en-US"/>
              <a:pPr>
                <a:defRPr/>
              </a:pPr>
              <a:t>‹#›</a:t>
            </a:fld>
            <a:endParaRPr lang="en-US" altLang="en-US"/>
          </a:p>
        </p:txBody>
      </p:sp>
    </p:spTree>
    <p:extLst>
      <p:ext uri="{BB962C8B-B14F-4D97-AF65-F5344CB8AC3E}">
        <p14:creationId xmlns:p14="http://schemas.microsoft.com/office/powerpoint/2010/main" val="4001373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EB338-E0F0-D24A-8D78-CCDCA9D62610}" type="slidenum">
              <a:rPr lang="en-US" smtClean="0"/>
              <a:t>1</a:t>
            </a:fld>
            <a:endParaRPr lang="en-US"/>
          </a:p>
        </p:txBody>
      </p:sp>
    </p:spTree>
    <p:extLst>
      <p:ext uri="{BB962C8B-B14F-4D97-AF65-F5344CB8AC3E}">
        <p14:creationId xmlns:p14="http://schemas.microsoft.com/office/powerpoint/2010/main" val="533100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EB338-E0F0-D24A-8D78-CCDCA9D62610}" type="slidenum">
              <a:rPr lang="en-US" smtClean="0"/>
              <a:t>2</a:t>
            </a:fld>
            <a:endParaRPr lang="en-US"/>
          </a:p>
        </p:txBody>
      </p:sp>
    </p:spTree>
    <p:extLst>
      <p:ext uri="{BB962C8B-B14F-4D97-AF65-F5344CB8AC3E}">
        <p14:creationId xmlns:p14="http://schemas.microsoft.com/office/powerpoint/2010/main" val="214778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2D7151C-8607-4119-8FBA-40C98127D79D}" type="slidenum">
              <a:rPr lang="en-US" altLang="en-US" smtClean="0"/>
              <a:pPr>
                <a:defRPr/>
              </a:pPr>
              <a:t>4</a:t>
            </a:fld>
            <a:endParaRPr lang="en-US" altLang="en-US"/>
          </a:p>
        </p:txBody>
      </p:sp>
    </p:spTree>
    <p:extLst>
      <p:ext uri="{BB962C8B-B14F-4D97-AF65-F5344CB8AC3E}">
        <p14:creationId xmlns:p14="http://schemas.microsoft.com/office/powerpoint/2010/main" val="334236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2D7151C-8607-4119-8FBA-40C98127D79D}" type="slidenum">
              <a:rPr lang="en-US" altLang="en-US" smtClean="0"/>
              <a:pPr>
                <a:defRPr/>
              </a:pPr>
              <a:t>5</a:t>
            </a:fld>
            <a:endParaRPr lang="en-US" altLang="en-US"/>
          </a:p>
        </p:txBody>
      </p:sp>
    </p:spTree>
    <p:extLst>
      <p:ext uri="{BB962C8B-B14F-4D97-AF65-F5344CB8AC3E}">
        <p14:creationId xmlns:p14="http://schemas.microsoft.com/office/powerpoint/2010/main" val="264096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2D7151C-8607-4119-8FBA-40C98127D79D}" type="slidenum">
              <a:rPr lang="en-US" altLang="en-US" smtClean="0"/>
              <a:pPr>
                <a:defRPr/>
              </a:pPr>
              <a:t>9</a:t>
            </a:fld>
            <a:endParaRPr lang="en-US" altLang="en-US"/>
          </a:p>
        </p:txBody>
      </p:sp>
    </p:spTree>
    <p:extLst>
      <p:ext uri="{BB962C8B-B14F-4D97-AF65-F5344CB8AC3E}">
        <p14:creationId xmlns:p14="http://schemas.microsoft.com/office/powerpoint/2010/main" val="3917747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58910498"/>
      </p:ext>
    </p:extLst>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6885" y="152402"/>
            <a:ext cx="8349916" cy="1046425"/>
          </a:xfrm>
        </p:spPr>
        <p:txBody>
          <a:bodyPr/>
          <a:lstStyle/>
          <a:p>
            <a:r>
              <a:rPr lang="en-US" dirty="0"/>
              <a:t>Click to edit Master title style</a:t>
            </a:r>
          </a:p>
        </p:txBody>
      </p:sp>
      <p:sp>
        <p:nvSpPr>
          <p:cNvPr id="3" name="Content Placeholder 2"/>
          <p:cNvSpPr>
            <a:spLocks noGrp="1"/>
          </p:cNvSpPr>
          <p:nvPr>
            <p:ph idx="1"/>
          </p:nvPr>
        </p:nvSpPr>
        <p:spPr>
          <a:xfrm>
            <a:off x="336885" y="1435689"/>
            <a:ext cx="8349916" cy="47759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0495013"/>
      </p:ext>
    </p:extLst>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6241" y="144534"/>
            <a:ext cx="8563759" cy="906881"/>
          </a:xfrm>
        </p:spPr>
        <p:txBody>
          <a:bodyPr/>
          <a:lstStyle>
            <a:lvl1pPr algn="l">
              <a:defRPr sz="3200" b="0"/>
            </a:lvl1pPr>
          </a:lstStyle>
          <a:p>
            <a:r>
              <a:rPr lang="en-US" dirty="0"/>
              <a:t>Click to edit Master title style</a:t>
            </a:r>
          </a:p>
        </p:txBody>
      </p:sp>
      <p:sp>
        <p:nvSpPr>
          <p:cNvPr id="3" name="Content Placeholder 2"/>
          <p:cNvSpPr>
            <a:spLocks noGrp="1"/>
          </p:cNvSpPr>
          <p:nvPr>
            <p:ph idx="1"/>
          </p:nvPr>
        </p:nvSpPr>
        <p:spPr>
          <a:xfrm>
            <a:off x="326243" y="1291310"/>
            <a:ext cx="8563757" cy="50493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8586253"/>
      </p:ext>
    </p:extLst>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44884201"/>
      </p:ext>
    </p:extLst>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1263" y="1451808"/>
            <a:ext cx="4014537" cy="47805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51809"/>
            <a:ext cx="4038600" cy="478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9372132"/>
      </p:ext>
    </p:extLst>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5753557"/>
      </p:ext>
    </p:extLst>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0483695"/>
      </p:ext>
    </p:extLst>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085699"/>
      </p:ext>
    </p:extLst>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title"/>
          </p:nvPr>
        </p:nvSpPr>
        <p:spPr bwMode="auto">
          <a:xfrm>
            <a:off x="481263" y="152402"/>
            <a:ext cx="8205537" cy="10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028" name="Rectangle 18"/>
          <p:cNvSpPr>
            <a:spLocks noGrp="1" noChangeArrowheads="1"/>
          </p:cNvSpPr>
          <p:nvPr>
            <p:ph type="body" idx="1"/>
          </p:nvPr>
        </p:nvSpPr>
        <p:spPr bwMode="auto">
          <a:xfrm>
            <a:off x="481263" y="1435689"/>
            <a:ext cx="8205537" cy="477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6" name="Rectangle 7"/>
          <p:cNvSpPr>
            <a:spLocks noChangeArrowheads="1"/>
          </p:cNvSpPr>
          <p:nvPr userDrawn="1"/>
        </p:nvSpPr>
        <p:spPr bwMode="gray">
          <a:xfrm>
            <a:off x="-2868" y="6402988"/>
            <a:ext cx="9144000" cy="457200"/>
          </a:xfrm>
          <a:prstGeom prst="rect">
            <a:avLst/>
          </a:prstGeom>
          <a:solidFill>
            <a:srgbClr val="0B3081"/>
          </a:solidFill>
          <a:ln>
            <a:noFill/>
          </a:ln>
          <a:extLst/>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en-US" altLang="en-US"/>
          </a:p>
        </p:txBody>
      </p:sp>
      <p:sp>
        <p:nvSpPr>
          <p:cNvPr id="17" name="TextBox 18"/>
          <p:cNvSpPr txBox="1">
            <a:spLocks noChangeArrowheads="1"/>
          </p:cNvSpPr>
          <p:nvPr userDrawn="1"/>
        </p:nvSpPr>
        <p:spPr bwMode="auto">
          <a:xfrm>
            <a:off x="8421787" y="6437912"/>
            <a:ext cx="6735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fld id="{CBF99CB4-5873-4A68-928F-B77E57D2F814}" type="slidenum">
              <a:rPr lang="en-US" altLang="en-US" sz="1400" smtClean="0">
                <a:solidFill>
                  <a:schemeClr val="bg1"/>
                </a:solidFill>
              </a:rPr>
              <a:pPr eaLnBrk="1" hangingPunct="1">
                <a:spcBef>
                  <a:spcPct val="50000"/>
                </a:spcBef>
                <a:defRPr/>
              </a:pPr>
              <a:t>‹#›</a:t>
            </a:fld>
            <a:endParaRPr lang="en-US" altLang="en-US" sz="1400" dirty="0">
              <a:solidFill>
                <a:schemeClr val="bg1"/>
              </a:solidFill>
            </a:endParaRPr>
          </a:p>
        </p:txBody>
      </p:sp>
      <p:pic>
        <p:nvPicPr>
          <p:cNvPr id="18" name="Shape 40"/>
          <p:cNvPicPr preferRelativeResize="0">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346" y="6462783"/>
            <a:ext cx="10826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20"/>
          <p:cNvSpPr txBox="1">
            <a:spLocks noChangeArrowheads="1"/>
          </p:cNvSpPr>
          <p:nvPr userDrawn="1"/>
        </p:nvSpPr>
        <p:spPr bwMode="auto">
          <a:xfrm>
            <a:off x="3005672" y="6484355"/>
            <a:ext cx="39690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1200" dirty="0">
                <a:solidFill>
                  <a:schemeClr val="bg1"/>
                </a:solidFill>
                <a:latin typeface="+mj-lt"/>
                <a:cs typeface="Times New Roman" panose="02020603050405020304" pitchFamily="18" charset="0"/>
              </a:rPr>
              <a:t>Copyright © 2020, 2016, 2012 Pearson Education, Inc.</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Lst>
  <p:transition>
    <p:pull dir="r"/>
  </p:transition>
  <p:txStyles>
    <p:titleStyle>
      <a:lvl1pPr algn="l" rtl="0" eaLnBrk="0" fontAlgn="base" hangingPunct="0">
        <a:spcBef>
          <a:spcPct val="0"/>
        </a:spcBef>
        <a:spcAft>
          <a:spcPct val="0"/>
        </a:spcAft>
        <a:defRPr sz="3600">
          <a:solidFill>
            <a:srgbClr val="0B3081"/>
          </a:solidFill>
          <a:latin typeface="+mj-lt"/>
          <a:ea typeface="+mj-ea"/>
          <a:cs typeface="+mj-cs"/>
        </a:defRPr>
      </a:lvl1pPr>
      <a:lvl2pPr algn="ctr" rtl="0" eaLnBrk="0" fontAlgn="base" hangingPunct="0">
        <a:spcBef>
          <a:spcPct val="0"/>
        </a:spcBef>
        <a:spcAft>
          <a:spcPct val="0"/>
        </a:spcAft>
        <a:defRPr sz="4400">
          <a:solidFill>
            <a:srgbClr val="00706D"/>
          </a:solidFill>
          <a:latin typeface="Arial" charset="0"/>
        </a:defRPr>
      </a:lvl2pPr>
      <a:lvl3pPr algn="ctr" rtl="0" eaLnBrk="0" fontAlgn="base" hangingPunct="0">
        <a:spcBef>
          <a:spcPct val="0"/>
        </a:spcBef>
        <a:spcAft>
          <a:spcPct val="0"/>
        </a:spcAft>
        <a:defRPr sz="4400">
          <a:solidFill>
            <a:srgbClr val="00706D"/>
          </a:solidFill>
          <a:latin typeface="Arial" charset="0"/>
        </a:defRPr>
      </a:lvl3pPr>
      <a:lvl4pPr algn="ctr" rtl="0" eaLnBrk="0" fontAlgn="base" hangingPunct="0">
        <a:spcBef>
          <a:spcPct val="0"/>
        </a:spcBef>
        <a:spcAft>
          <a:spcPct val="0"/>
        </a:spcAft>
        <a:defRPr sz="4400">
          <a:solidFill>
            <a:srgbClr val="00706D"/>
          </a:solidFill>
          <a:latin typeface="Arial" charset="0"/>
        </a:defRPr>
      </a:lvl4pPr>
      <a:lvl5pPr algn="ctr" rtl="0" eaLnBrk="0" fontAlgn="base" hangingPunct="0">
        <a:spcBef>
          <a:spcPct val="0"/>
        </a:spcBef>
        <a:spcAft>
          <a:spcPct val="0"/>
        </a:spcAft>
        <a:defRPr sz="4400">
          <a:solidFill>
            <a:srgbClr val="00706D"/>
          </a:solidFill>
          <a:latin typeface="Arial" charset="0"/>
        </a:defRPr>
      </a:lvl5pPr>
      <a:lvl6pPr marL="457200" algn="ctr" rtl="0" fontAlgn="base">
        <a:spcBef>
          <a:spcPct val="0"/>
        </a:spcBef>
        <a:spcAft>
          <a:spcPct val="0"/>
        </a:spcAft>
        <a:defRPr sz="4400">
          <a:solidFill>
            <a:srgbClr val="00706D"/>
          </a:solidFill>
          <a:latin typeface="Arial" charset="0"/>
        </a:defRPr>
      </a:lvl6pPr>
      <a:lvl7pPr marL="914400" algn="ctr" rtl="0" fontAlgn="base">
        <a:spcBef>
          <a:spcPct val="0"/>
        </a:spcBef>
        <a:spcAft>
          <a:spcPct val="0"/>
        </a:spcAft>
        <a:defRPr sz="4400">
          <a:solidFill>
            <a:srgbClr val="00706D"/>
          </a:solidFill>
          <a:latin typeface="Arial" charset="0"/>
        </a:defRPr>
      </a:lvl7pPr>
      <a:lvl8pPr marL="1371600" algn="ctr" rtl="0" fontAlgn="base">
        <a:spcBef>
          <a:spcPct val="0"/>
        </a:spcBef>
        <a:spcAft>
          <a:spcPct val="0"/>
        </a:spcAft>
        <a:defRPr sz="4400">
          <a:solidFill>
            <a:srgbClr val="00706D"/>
          </a:solidFill>
          <a:latin typeface="Arial" charset="0"/>
        </a:defRPr>
      </a:lvl8pPr>
      <a:lvl9pPr marL="1828800" algn="ctr" rtl="0" fontAlgn="base">
        <a:spcBef>
          <a:spcPct val="0"/>
        </a:spcBef>
        <a:spcAft>
          <a:spcPct val="0"/>
        </a:spcAft>
        <a:defRPr sz="4400">
          <a:solidFill>
            <a:srgbClr val="00706D"/>
          </a:solidFill>
          <a:latin typeface="Arial" charset="0"/>
        </a:defRPr>
      </a:lvl9pPr>
    </p:titleStyle>
    <p:bodyStyle>
      <a:lvl1pPr marL="0" indent="0" algn="l" rtl="0" eaLnBrk="0" fontAlgn="base" hangingPunct="0">
        <a:spcBef>
          <a:spcPct val="20000"/>
        </a:spcBef>
        <a:spcAft>
          <a:spcPct val="0"/>
        </a:spcAft>
        <a:buNone/>
        <a:defRPr sz="2800">
          <a:solidFill>
            <a:schemeClr val="tx1"/>
          </a:solidFill>
          <a:latin typeface="+mj-lt"/>
          <a:ea typeface="+mn-ea"/>
          <a:cs typeface="+mn-cs"/>
        </a:defRPr>
      </a:lvl1pPr>
      <a:lvl2pPr marL="457200" indent="0" algn="l" rtl="0" eaLnBrk="0" fontAlgn="base" hangingPunct="0">
        <a:spcBef>
          <a:spcPct val="20000"/>
        </a:spcBef>
        <a:spcAft>
          <a:spcPct val="0"/>
        </a:spcAft>
        <a:buNone/>
        <a:defRPr sz="2800">
          <a:solidFill>
            <a:schemeClr val="tx1"/>
          </a:solidFill>
          <a:latin typeface="+mj-lt"/>
        </a:defRPr>
      </a:lvl2pPr>
      <a:lvl3pPr marL="914400" indent="0" algn="l" rtl="0" eaLnBrk="0" fontAlgn="base" hangingPunct="0">
        <a:spcBef>
          <a:spcPct val="20000"/>
        </a:spcBef>
        <a:spcAft>
          <a:spcPct val="0"/>
        </a:spcAft>
        <a:buNone/>
        <a:defRPr sz="2800">
          <a:solidFill>
            <a:schemeClr val="tx1"/>
          </a:solidFill>
          <a:latin typeface="+mj-lt"/>
        </a:defRPr>
      </a:lvl3pPr>
      <a:lvl4pPr marL="1371600" indent="0" algn="l" rtl="0" eaLnBrk="0" fontAlgn="base" hangingPunct="0">
        <a:spcBef>
          <a:spcPct val="20000"/>
        </a:spcBef>
        <a:spcAft>
          <a:spcPct val="0"/>
        </a:spcAft>
        <a:buNone/>
        <a:defRPr sz="2800">
          <a:solidFill>
            <a:schemeClr val="tx1"/>
          </a:solidFill>
          <a:latin typeface="+mj-lt"/>
        </a:defRPr>
      </a:lvl4pPr>
      <a:lvl5pPr marL="1828800" indent="0" algn="l" rtl="0" eaLnBrk="0" fontAlgn="base" hangingPunct="0">
        <a:spcBef>
          <a:spcPct val="20000"/>
        </a:spcBef>
        <a:spcAft>
          <a:spcPct val="0"/>
        </a:spcAft>
        <a:buNone/>
        <a:defRPr sz="28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5.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2.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17.wmf"/><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18.png"/><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12.bin"/><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24.wmf"/><Relationship Id="rId5" Type="http://schemas.openxmlformats.org/officeDocument/2006/relationships/oleObject" Target="../embeddings/oleObject14.bin"/><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778B979-9D78-4130-8298-2F04FCE9D7E5}"/>
              </a:ext>
            </a:extLst>
          </p:cNvPr>
          <p:cNvSpPr txBox="1">
            <a:spLocks noChangeArrowheads="1"/>
          </p:cNvSpPr>
          <p:nvPr/>
        </p:nvSpPr>
        <p:spPr bwMode="auto">
          <a:xfrm>
            <a:off x="344488" y="692150"/>
            <a:ext cx="4191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rtl="0" eaLnBrk="0" fontAlgn="base" hangingPunct="0">
              <a:spcBef>
                <a:spcPct val="40000"/>
              </a:spcBef>
              <a:spcAft>
                <a:spcPct val="0"/>
              </a:spcAft>
              <a:defRPr sz="4200" b="0">
                <a:solidFill>
                  <a:srgbClr val="0B3081"/>
                </a:solidFill>
                <a:latin typeface="Arial" panose="020B0604020202020204" pitchFamily="34" charset="0"/>
                <a:ea typeface="+mj-ea"/>
                <a:cs typeface="Arial" panose="020B0604020202020204" pitchFamily="34" charset="0"/>
              </a:defRPr>
            </a:lvl1pPr>
            <a:lvl2pPr algn="l" rtl="0" eaLnBrk="0" fontAlgn="base" hangingPunct="0">
              <a:spcBef>
                <a:spcPct val="40000"/>
              </a:spcBef>
              <a:spcAft>
                <a:spcPct val="0"/>
              </a:spcAft>
              <a:defRPr sz="4800">
                <a:solidFill>
                  <a:srgbClr val="0B3081"/>
                </a:solidFill>
                <a:latin typeface="Arial" panose="020B0604020202020204" pitchFamily="34" charset="0"/>
                <a:ea typeface="Arial" charset="0"/>
                <a:cs typeface="Arial" charset="0"/>
              </a:defRPr>
            </a:lvl2pPr>
            <a:lvl3pPr algn="l" rtl="0" eaLnBrk="0" fontAlgn="base" hangingPunct="0">
              <a:spcBef>
                <a:spcPct val="40000"/>
              </a:spcBef>
              <a:spcAft>
                <a:spcPct val="0"/>
              </a:spcAft>
              <a:defRPr sz="4800">
                <a:solidFill>
                  <a:srgbClr val="0B3081"/>
                </a:solidFill>
                <a:latin typeface="Arial" panose="020B0604020202020204" pitchFamily="34" charset="0"/>
                <a:ea typeface="Arial" charset="0"/>
                <a:cs typeface="Arial" charset="0"/>
              </a:defRPr>
            </a:lvl3pPr>
            <a:lvl4pPr algn="l" rtl="0" eaLnBrk="0" fontAlgn="base" hangingPunct="0">
              <a:spcBef>
                <a:spcPct val="40000"/>
              </a:spcBef>
              <a:spcAft>
                <a:spcPct val="0"/>
              </a:spcAft>
              <a:defRPr sz="4800">
                <a:solidFill>
                  <a:srgbClr val="0B3081"/>
                </a:solidFill>
                <a:latin typeface="Arial" panose="020B0604020202020204" pitchFamily="34" charset="0"/>
                <a:ea typeface="Arial" charset="0"/>
                <a:cs typeface="Arial" charset="0"/>
              </a:defRPr>
            </a:lvl4pPr>
            <a:lvl5pPr algn="l" rtl="0" eaLnBrk="0" fontAlgn="base" hangingPunct="0">
              <a:spcBef>
                <a:spcPct val="40000"/>
              </a:spcBef>
              <a:spcAft>
                <a:spcPct val="0"/>
              </a:spcAft>
              <a:defRPr sz="4800">
                <a:solidFill>
                  <a:srgbClr val="0B3081"/>
                </a:solidFill>
                <a:latin typeface="Arial" panose="020B0604020202020204" pitchFamily="34" charset="0"/>
                <a:ea typeface="Arial" charset="0"/>
                <a:cs typeface="Arial" charset="0"/>
              </a:defRPr>
            </a:lvl5pPr>
            <a:lvl6pPr marL="457200" algn="l" rtl="0" fontAlgn="base">
              <a:spcBef>
                <a:spcPct val="40000"/>
              </a:spcBef>
              <a:spcAft>
                <a:spcPct val="0"/>
              </a:spcAft>
              <a:defRPr sz="2400" b="1">
                <a:solidFill>
                  <a:schemeClr val="tx2"/>
                </a:solidFill>
                <a:latin typeface="Verdana" charset="0"/>
                <a:ea typeface="Arial" charset="0"/>
                <a:cs typeface="Arial" charset="0"/>
              </a:defRPr>
            </a:lvl6pPr>
            <a:lvl7pPr marL="914400" algn="l" rtl="0" fontAlgn="base">
              <a:spcBef>
                <a:spcPct val="40000"/>
              </a:spcBef>
              <a:spcAft>
                <a:spcPct val="0"/>
              </a:spcAft>
              <a:defRPr sz="2400" b="1">
                <a:solidFill>
                  <a:schemeClr val="tx2"/>
                </a:solidFill>
                <a:latin typeface="Verdana" charset="0"/>
                <a:ea typeface="Arial" charset="0"/>
                <a:cs typeface="Arial" charset="0"/>
              </a:defRPr>
            </a:lvl7pPr>
            <a:lvl8pPr marL="1371600" algn="l" rtl="0" fontAlgn="base">
              <a:spcBef>
                <a:spcPct val="40000"/>
              </a:spcBef>
              <a:spcAft>
                <a:spcPct val="0"/>
              </a:spcAft>
              <a:defRPr sz="2400" b="1">
                <a:solidFill>
                  <a:schemeClr val="tx2"/>
                </a:solidFill>
                <a:latin typeface="Verdana" charset="0"/>
                <a:ea typeface="Arial" charset="0"/>
                <a:cs typeface="Arial" charset="0"/>
              </a:defRPr>
            </a:lvl8pPr>
            <a:lvl9pPr marL="1828800" algn="l" rtl="0" fontAlgn="base">
              <a:spcBef>
                <a:spcPct val="40000"/>
              </a:spcBef>
              <a:spcAft>
                <a:spcPct val="0"/>
              </a:spcAft>
              <a:defRPr sz="2400" b="1">
                <a:solidFill>
                  <a:schemeClr val="tx2"/>
                </a:solidFill>
                <a:latin typeface="Verdana" charset="0"/>
                <a:ea typeface="Arial" charset="0"/>
                <a:cs typeface="Arial" charset="0"/>
              </a:defRPr>
            </a:lvl9pPr>
          </a:lstStyle>
          <a:p>
            <a:pPr eaLnBrk="1" hangingPunct="1">
              <a:defRPr/>
            </a:pPr>
            <a:r>
              <a:rPr lang="en-GB" altLang="en-US" sz="6600" kern="0" dirty="0"/>
              <a:t>Chapter 2</a:t>
            </a:r>
            <a:br>
              <a:rPr lang="en-GB" altLang="en-US" sz="4800" kern="0" dirty="0"/>
            </a:br>
            <a:br>
              <a:rPr lang="en-GB" altLang="en-US" sz="4800" kern="0" dirty="0"/>
            </a:br>
            <a:br>
              <a:rPr lang="en-GB" altLang="en-US" kern="0" dirty="0"/>
            </a:br>
            <a:br>
              <a:rPr lang="en-GB" altLang="en-US" kern="0" dirty="0"/>
            </a:br>
            <a:endParaRPr lang="en-GB" altLang="en-US" kern="0" dirty="0"/>
          </a:p>
        </p:txBody>
      </p:sp>
      <p:sp>
        <p:nvSpPr>
          <p:cNvPr id="8" name="Rectangle 2">
            <a:extLst>
              <a:ext uri="{FF2B5EF4-FFF2-40B4-BE49-F238E27FC236}">
                <a16:creationId xmlns:a16="http://schemas.microsoft.com/office/drawing/2014/main" id="{73CE5FC3-8564-436D-B7C4-16228B868974}"/>
              </a:ext>
            </a:extLst>
          </p:cNvPr>
          <p:cNvSpPr txBox="1">
            <a:spLocks noChangeArrowheads="1"/>
          </p:cNvSpPr>
          <p:nvPr/>
        </p:nvSpPr>
        <p:spPr bwMode="auto">
          <a:xfrm>
            <a:off x="344488" y="1989138"/>
            <a:ext cx="482441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rtl="0" eaLnBrk="0" fontAlgn="base" hangingPunct="0">
              <a:spcBef>
                <a:spcPct val="40000"/>
              </a:spcBef>
              <a:spcAft>
                <a:spcPct val="0"/>
              </a:spcAft>
              <a:defRPr sz="4200" b="0">
                <a:solidFill>
                  <a:srgbClr val="0B3081"/>
                </a:solidFill>
                <a:latin typeface="Arial" panose="020B0604020202020204" pitchFamily="34" charset="0"/>
                <a:ea typeface="+mj-ea"/>
                <a:cs typeface="Arial" panose="020B0604020202020204" pitchFamily="34" charset="0"/>
              </a:defRPr>
            </a:lvl1pPr>
            <a:lvl2pPr algn="l" rtl="0" eaLnBrk="0" fontAlgn="base" hangingPunct="0">
              <a:spcBef>
                <a:spcPct val="40000"/>
              </a:spcBef>
              <a:spcAft>
                <a:spcPct val="0"/>
              </a:spcAft>
              <a:defRPr sz="4800">
                <a:solidFill>
                  <a:srgbClr val="0B3081"/>
                </a:solidFill>
                <a:latin typeface="Arial" panose="020B0604020202020204" pitchFamily="34" charset="0"/>
                <a:ea typeface="Arial" charset="0"/>
                <a:cs typeface="Arial" charset="0"/>
              </a:defRPr>
            </a:lvl2pPr>
            <a:lvl3pPr algn="l" rtl="0" eaLnBrk="0" fontAlgn="base" hangingPunct="0">
              <a:spcBef>
                <a:spcPct val="40000"/>
              </a:spcBef>
              <a:spcAft>
                <a:spcPct val="0"/>
              </a:spcAft>
              <a:defRPr sz="4800">
                <a:solidFill>
                  <a:srgbClr val="0B3081"/>
                </a:solidFill>
                <a:latin typeface="Arial" panose="020B0604020202020204" pitchFamily="34" charset="0"/>
                <a:ea typeface="Arial" charset="0"/>
                <a:cs typeface="Arial" charset="0"/>
              </a:defRPr>
            </a:lvl3pPr>
            <a:lvl4pPr algn="l" rtl="0" eaLnBrk="0" fontAlgn="base" hangingPunct="0">
              <a:spcBef>
                <a:spcPct val="40000"/>
              </a:spcBef>
              <a:spcAft>
                <a:spcPct val="0"/>
              </a:spcAft>
              <a:defRPr sz="4800">
                <a:solidFill>
                  <a:srgbClr val="0B3081"/>
                </a:solidFill>
                <a:latin typeface="Arial" panose="020B0604020202020204" pitchFamily="34" charset="0"/>
                <a:ea typeface="Arial" charset="0"/>
                <a:cs typeface="Arial" charset="0"/>
              </a:defRPr>
            </a:lvl4pPr>
            <a:lvl5pPr algn="l" rtl="0" eaLnBrk="0" fontAlgn="base" hangingPunct="0">
              <a:spcBef>
                <a:spcPct val="40000"/>
              </a:spcBef>
              <a:spcAft>
                <a:spcPct val="0"/>
              </a:spcAft>
              <a:defRPr sz="4800">
                <a:solidFill>
                  <a:srgbClr val="0B3081"/>
                </a:solidFill>
                <a:latin typeface="Arial" panose="020B0604020202020204" pitchFamily="34" charset="0"/>
                <a:ea typeface="Arial" charset="0"/>
                <a:cs typeface="Arial" charset="0"/>
              </a:defRPr>
            </a:lvl5pPr>
            <a:lvl6pPr marL="457200" algn="l" rtl="0" fontAlgn="base">
              <a:spcBef>
                <a:spcPct val="40000"/>
              </a:spcBef>
              <a:spcAft>
                <a:spcPct val="0"/>
              </a:spcAft>
              <a:defRPr sz="2400" b="1">
                <a:solidFill>
                  <a:schemeClr val="tx2"/>
                </a:solidFill>
                <a:latin typeface="Verdana" charset="0"/>
                <a:ea typeface="Arial" charset="0"/>
                <a:cs typeface="Arial" charset="0"/>
              </a:defRPr>
            </a:lvl6pPr>
            <a:lvl7pPr marL="914400" algn="l" rtl="0" fontAlgn="base">
              <a:spcBef>
                <a:spcPct val="40000"/>
              </a:spcBef>
              <a:spcAft>
                <a:spcPct val="0"/>
              </a:spcAft>
              <a:defRPr sz="2400" b="1">
                <a:solidFill>
                  <a:schemeClr val="tx2"/>
                </a:solidFill>
                <a:latin typeface="Verdana" charset="0"/>
                <a:ea typeface="Arial" charset="0"/>
                <a:cs typeface="Arial" charset="0"/>
              </a:defRPr>
            </a:lvl7pPr>
            <a:lvl8pPr marL="1371600" algn="l" rtl="0" fontAlgn="base">
              <a:spcBef>
                <a:spcPct val="40000"/>
              </a:spcBef>
              <a:spcAft>
                <a:spcPct val="0"/>
              </a:spcAft>
              <a:defRPr sz="2400" b="1">
                <a:solidFill>
                  <a:schemeClr val="tx2"/>
                </a:solidFill>
                <a:latin typeface="Verdana" charset="0"/>
                <a:ea typeface="Arial" charset="0"/>
                <a:cs typeface="Arial" charset="0"/>
              </a:defRPr>
            </a:lvl8pPr>
            <a:lvl9pPr marL="1828800" algn="l" rtl="0" fontAlgn="base">
              <a:spcBef>
                <a:spcPct val="40000"/>
              </a:spcBef>
              <a:spcAft>
                <a:spcPct val="0"/>
              </a:spcAft>
              <a:defRPr sz="2400" b="1">
                <a:solidFill>
                  <a:schemeClr val="tx2"/>
                </a:solidFill>
                <a:latin typeface="Verdana" charset="0"/>
                <a:ea typeface="Arial" charset="0"/>
                <a:cs typeface="Arial" charset="0"/>
              </a:defRPr>
            </a:lvl9pPr>
          </a:lstStyle>
          <a:p>
            <a:pPr>
              <a:defRPr/>
            </a:pPr>
            <a:r>
              <a:rPr lang="en-US" sz="4800" b="1" dirty="0"/>
              <a:t>Graphs</a:t>
            </a:r>
            <a:br>
              <a:rPr lang="en-GB" altLang="en-US" kern="0" dirty="0"/>
            </a:br>
            <a:br>
              <a:rPr lang="en-GB" altLang="en-US" kern="0" dirty="0"/>
            </a:br>
            <a:endParaRPr lang="en-GB" altLang="en-US" kern="0" dirty="0"/>
          </a:p>
        </p:txBody>
      </p:sp>
      <p:pic>
        <p:nvPicPr>
          <p:cNvPr id="3" name="Picture 2">
            <a:extLst>
              <a:ext uri="{FF2B5EF4-FFF2-40B4-BE49-F238E27FC236}">
                <a16:creationId xmlns:a16="http://schemas.microsoft.com/office/drawing/2014/main" id="{2E169593-7EBB-4ACA-90A3-27B9B1FB2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900" y="863600"/>
            <a:ext cx="3810000" cy="4876800"/>
          </a:xfrm>
          <a:prstGeom prst="rect">
            <a:avLst/>
          </a:prstGeom>
        </p:spPr>
      </p:pic>
    </p:spTree>
    <p:extLst>
      <p:ext uri="{BB962C8B-B14F-4D97-AF65-F5344CB8AC3E}">
        <p14:creationId xmlns:p14="http://schemas.microsoft.com/office/powerpoint/2010/main" val="308185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224622-4577-4E6F-A2FC-4AB04F3E7F81}"/>
              </a:ext>
            </a:extLst>
          </p:cNvPr>
          <p:cNvSpPr>
            <a:spLocks noGrp="1"/>
          </p:cNvSpPr>
          <p:nvPr>
            <p:ph type="title"/>
          </p:nvPr>
        </p:nvSpPr>
        <p:spPr/>
        <p:txBody>
          <a:bodyPr/>
          <a:lstStyle/>
          <a:p>
            <a:r>
              <a:rPr lang="en-US" altLang="en-US" b="1" dirty="0"/>
              <a:t>Example 2: </a:t>
            </a:r>
            <a:r>
              <a:rPr lang="en-US" dirty="0"/>
              <a:t>Maximum Weight That Can Be Supported by a Piece of Pine </a:t>
            </a:r>
            <a:r>
              <a:rPr lang="en-US" sz="1800" dirty="0"/>
              <a:t>(1 of 3)</a:t>
            </a:r>
          </a:p>
        </p:txBody>
      </p:sp>
      <p:sp>
        <p:nvSpPr>
          <p:cNvPr id="25603" name="Rectangle 3">
            <a:extLst>
              <a:ext uri="{FF2B5EF4-FFF2-40B4-BE49-F238E27FC236}">
                <a16:creationId xmlns:a16="http://schemas.microsoft.com/office/drawing/2014/main" id="{2C96C611-C1F4-4C29-BF4D-AEDC9B82361A}"/>
              </a:ext>
            </a:extLst>
          </p:cNvPr>
          <p:cNvSpPr>
            <a:spLocks noGrp="1" noChangeArrowheads="1"/>
          </p:cNvSpPr>
          <p:nvPr>
            <p:ph idx="1"/>
          </p:nvPr>
        </p:nvSpPr>
        <p:spPr/>
        <p:txBody>
          <a:bodyPr/>
          <a:lstStyle/>
          <a:p>
            <a:r>
              <a:rPr lang="en-US" dirty="0"/>
              <a:t>The maximum weight </a:t>
            </a:r>
            <a:r>
              <a:rPr lang="en-US" i="1" dirty="0">
                <a:latin typeface="+mn-lt"/>
              </a:rPr>
              <a:t>W</a:t>
            </a:r>
            <a:r>
              <a:rPr lang="en-US" i="1" dirty="0"/>
              <a:t> </a:t>
            </a:r>
            <a:r>
              <a:rPr lang="en-US" dirty="0"/>
              <a:t>that can be safely supported by a </a:t>
            </a:r>
            <a:r>
              <a:rPr lang="en-US" dirty="0">
                <a:latin typeface="+mn-lt"/>
              </a:rPr>
              <a:t>2</a:t>
            </a:r>
            <a:r>
              <a:rPr lang="en-US" dirty="0"/>
              <a:t>-inch by </a:t>
            </a:r>
            <a:r>
              <a:rPr lang="en-US" dirty="0">
                <a:latin typeface="+mn-lt"/>
              </a:rPr>
              <a:t>4</a:t>
            </a:r>
            <a:r>
              <a:rPr lang="en-US" dirty="0"/>
              <a:t>-inch piece of pine varies inversely with its length </a:t>
            </a:r>
            <a:r>
              <a:rPr lang="en-US" i="1" dirty="0">
                <a:latin typeface="+mn-lt"/>
              </a:rPr>
              <a:t>l</a:t>
            </a:r>
            <a:r>
              <a:rPr lang="en-US" dirty="0"/>
              <a:t>. Experiments indicate that the maximum weight that a </a:t>
            </a:r>
            <a:r>
              <a:rPr lang="en-US" dirty="0">
                <a:latin typeface="+mn-lt"/>
              </a:rPr>
              <a:t>8</a:t>
            </a:r>
            <a:r>
              <a:rPr lang="en-US" dirty="0"/>
              <a:t>-foot-long </a:t>
            </a:r>
            <a:r>
              <a:rPr lang="en-US" dirty="0">
                <a:latin typeface="+mn-lt"/>
              </a:rPr>
              <a:t>2</a:t>
            </a:r>
            <a:r>
              <a:rPr lang="en-US" dirty="0"/>
              <a:t>-by-</a:t>
            </a:r>
            <a:r>
              <a:rPr lang="en-US" dirty="0">
                <a:latin typeface="+mn-lt"/>
              </a:rPr>
              <a:t>4</a:t>
            </a:r>
            <a:r>
              <a:rPr lang="en-US" dirty="0"/>
              <a:t> piece of pine can support is </a:t>
            </a:r>
            <a:r>
              <a:rPr lang="en-US" dirty="0">
                <a:latin typeface="+mn-lt"/>
              </a:rPr>
              <a:t>400</a:t>
            </a:r>
            <a:r>
              <a:rPr lang="en-US" dirty="0"/>
              <a:t> pounds. </a:t>
            </a:r>
          </a:p>
          <a:p>
            <a:r>
              <a:rPr lang="en-US" dirty="0"/>
              <a:t>Write a general formula relating the</a:t>
            </a:r>
          </a:p>
          <a:p>
            <a:r>
              <a:rPr lang="en-US" dirty="0"/>
              <a:t>maximum weight </a:t>
            </a:r>
            <a:r>
              <a:rPr lang="en-US" i="1" dirty="0">
                <a:latin typeface="+mn-lt"/>
              </a:rPr>
              <a:t>W</a:t>
            </a:r>
            <a:r>
              <a:rPr lang="en-US" i="1" dirty="0"/>
              <a:t> </a:t>
            </a:r>
            <a:r>
              <a:rPr lang="en-US" dirty="0"/>
              <a:t>(in pounds) to </a:t>
            </a:r>
          </a:p>
          <a:p>
            <a:r>
              <a:rPr lang="en-US" dirty="0"/>
              <a:t>length </a:t>
            </a:r>
            <a:r>
              <a:rPr lang="en-US" i="1" dirty="0">
                <a:latin typeface="+mn-lt"/>
              </a:rPr>
              <a:t>l </a:t>
            </a:r>
            <a:r>
              <a:rPr lang="en-US" dirty="0"/>
              <a:t>(in feet). Find the maximum</a:t>
            </a:r>
          </a:p>
          <a:p>
            <a:r>
              <a:rPr lang="en-US" dirty="0"/>
              <a:t>weight </a:t>
            </a:r>
            <a:r>
              <a:rPr lang="en-US" i="1" dirty="0">
                <a:latin typeface="+mn-lt"/>
              </a:rPr>
              <a:t>W</a:t>
            </a:r>
            <a:r>
              <a:rPr lang="en-US" i="1" dirty="0"/>
              <a:t> </a:t>
            </a:r>
            <a:r>
              <a:rPr lang="en-US" dirty="0"/>
              <a:t>that can be safely </a:t>
            </a:r>
          </a:p>
          <a:p>
            <a:r>
              <a:rPr lang="en-US" dirty="0"/>
              <a:t>supported by a length of </a:t>
            </a:r>
            <a:r>
              <a:rPr lang="en-US" dirty="0">
                <a:latin typeface="+mn-lt"/>
              </a:rPr>
              <a:t>20</a:t>
            </a:r>
            <a:r>
              <a:rPr lang="en-US" dirty="0"/>
              <a:t> feet.</a:t>
            </a:r>
            <a:endParaRPr lang="en-US"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B2BA433-93E1-4C47-9ECE-16699A22B11B}"/>
              </a:ext>
            </a:extLst>
          </p:cNvPr>
          <p:cNvPicPr>
            <a:picLocks noChangeAspect="1"/>
          </p:cNvPicPr>
          <p:nvPr/>
        </p:nvPicPr>
        <p:blipFill>
          <a:blip r:embed="rId2"/>
          <a:stretch>
            <a:fillRect/>
          </a:stretch>
        </p:blipFill>
        <p:spPr>
          <a:xfrm>
            <a:off x="6165768" y="3249987"/>
            <a:ext cx="2694966" cy="3090655"/>
          </a:xfrm>
          <a:prstGeom prst="rect">
            <a:avLst/>
          </a:prstGeom>
        </p:spPr>
      </p:pic>
    </p:spTree>
    <p:extLst>
      <p:ext uri="{BB962C8B-B14F-4D97-AF65-F5344CB8AC3E}">
        <p14:creationId xmlns:p14="http://schemas.microsoft.com/office/powerpoint/2010/main" val="1389190366"/>
      </p:ext>
    </p:extLst>
  </p:cSld>
  <p:clrMapOvr>
    <a:masterClrMapping/>
  </p:clrMapOvr>
  <p:transition>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224622-4577-4E6F-A2FC-4AB04F3E7F81}"/>
              </a:ext>
            </a:extLst>
          </p:cNvPr>
          <p:cNvSpPr>
            <a:spLocks noGrp="1"/>
          </p:cNvSpPr>
          <p:nvPr>
            <p:ph type="title"/>
          </p:nvPr>
        </p:nvSpPr>
        <p:spPr/>
        <p:txBody>
          <a:bodyPr/>
          <a:lstStyle/>
          <a:p>
            <a:r>
              <a:rPr lang="en-US" b="1" dirty="0"/>
              <a:t>Example 2: </a:t>
            </a:r>
            <a:r>
              <a:rPr lang="en-US" dirty="0"/>
              <a:t>Maximum Weight That Can Be Supported by a Piece of Pine </a:t>
            </a:r>
            <a:r>
              <a:rPr lang="en-US" sz="1800" dirty="0"/>
              <a:t>(2 of 3)</a:t>
            </a:r>
          </a:p>
        </p:txBody>
      </p:sp>
      <p:sp>
        <p:nvSpPr>
          <p:cNvPr id="25603" name="Rectangle 3">
            <a:extLst>
              <a:ext uri="{FF2B5EF4-FFF2-40B4-BE49-F238E27FC236}">
                <a16:creationId xmlns:a16="http://schemas.microsoft.com/office/drawing/2014/main" id="{2C96C611-C1F4-4C29-BF4D-AEDC9B82361A}"/>
              </a:ext>
            </a:extLst>
          </p:cNvPr>
          <p:cNvSpPr>
            <a:spLocks noGrp="1" noChangeArrowheads="1"/>
          </p:cNvSpPr>
          <p:nvPr>
            <p:ph idx="1"/>
          </p:nvPr>
        </p:nvSpPr>
        <p:spPr>
          <a:xfrm>
            <a:off x="326241" y="1483690"/>
            <a:ext cx="8184968" cy="4775981"/>
          </a:xfrm>
        </p:spPr>
        <p:txBody>
          <a:bodyPr/>
          <a:lstStyle/>
          <a:p>
            <a:r>
              <a:rPr lang="en-US" dirty="0"/>
              <a:t>Because </a:t>
            </a:r>
            <a:r>
              <a:rPr lang="en-US" i="1" dirty="0">
                <a:latin typeface="+mn-lt"/>
              </a:rPr>
              <a:t>W</a:t>
            </a:r>
            <a:r>
              <a:rPr lang="en-US" i="1" dirty="0"/>
              <a:t> </a:t>
            </a:r>
            <a:r>
              <a:rPr lang="en-US" dirty="0"/>
              <a:t>varies inversely with </a:t>
            </a:r>
            <a:r>
              <a:rPr lang="en-US" i="1" dirty="0">
                <a:latin typeface="+mn-lt"/>
              </a:rPr>
              <a:t>l</a:t>
            </a:r>
            <a:r>
              <a:rPr lang="en-US" dirty="0"/>
              <a:t>, we know that</a:t>
            </a:r>
            <a:br>
              <a:rPr lang="en-US" dirty="0"/>
            </a:br>
            <a:endParaRPr lang="en-US" dirty="0"/>
          </a:p>
          <a:p>
            <a:pPr>
              <a:spcBef>
                <a:spcPts val="1800"/>
              </a:spcBef>
            </a:pPr>
            <a:endParaRPr lang="en-US" sz="1000" dirty="0"/>
          </a:p>
          <a:p>
            <a:pPr>
              <a:spcBef>
                <a:spcPts val="1800"/>
              </a:spcBef>
            </a:pPr>
            <a:r>
              <a:rPr lang="en-US" dirty="0"/>
              <a:t>for some constant </a:t>
            </a:r>
            <a:r>
              <a:rPr lang="en-US" i="1" dirty="0">
                <a:latin typeface="+mn-lt"/>
              </a:rPr>
              <a:t>k</a:t>
            </a:r>
            <a:r>
              <a:rPr lang="en-US" dirty="0"/>
              <a:t>. Because </a:t>
            </a:r>
            <a:r>
              <a:rPr lang="en-US" i="1" dirty="0">
                <a:latin typeface="+mn-lt"/>
              </a:rPr>
              <a:t>W </a:t>
            </a:r>
            <a:r>
              <a:rPr lang="en-US" dirty="0">
                <a:latin typeface="+mn-lt"/>
              </a:rPr>
              <a:t>=</a:t>
            </a:r>
            <a:r>
              <a:rPr lang="en-US" i="1" dirty="0">
                <a:latin typeface="+mn-lt"/>
              </a:rPr>
              <a:t> </a:t>
            </a:r>
            <a:r>
              <a:rPr lang="en-US" dirty="0">
                <a:latin typeface="+mn-lt"/>
              </a:rPr>
              <a:t>400 </a:t>
            </a:r>
            <a:r>
              <a:rPr lang="en-US" dirty="0"/>
              <a:t>when</a:t>
            </a:r>
            <a:r>
              <a:rPr lang="en-US" dirty="0">
                <a:latin typeface="+mn-lt"/>
              </a:rPr>
              <a:t> </a:t>
            </a:r>
            <a:r>
              <a:rPr lang="en-US" i="1" dirty="0">
                <a:latin typeface="+mn-lt"/>
              </a:rPr>
              <a:t>l</a:t>
            </a:r>
            <a:r>
              <a:rPr lang="en-US" dirty="0">
                <a:latin typeface="+mn-lt"/>
              </a:rPr>
              <a:t> = 8</a:t>
            </a:r>
            <a:r>
              <a:rPr lang="en-US" dirty="0"/>
              <a:t>, we have</a:t>
            </a:r>
          </a:p>
        </p:txBody>
      </p:sp>
      <p:graphicFrame>
        <p:nvGraphicFramePr>
          <p:cNvPr id="2" name="Object 1">
            <a:extLst>
              <a:ext uri="{FF2B5EF4-FFF2-40B4-BE49-F238E27FC236}">
                <a16:creationId xmlns:a16="http://schemas.microsoft.com/office/drawing/2014/main" id="{124010B8-AEAC-4574-B060-C11AF6D9F19A}"/>
              </a:ext>
            </a:extLst>
          </p:cNvPr>
          <p:cNvGraphicFramePr>
            <a:graphicFrameLocks noChangeAspect="1"/>
          </p:cNvGraphicFramePr>
          <p:nvPr>
            <p:extLst>
              <p:ext uri="{D42A27DB-BD31-4B8C-83A1-F6EECF244321}">
                <p14:modId xmlns:p14="http://schemas.microsoft.com/office/powerpoint/2010/main" val="1394703213"/>
              </p:ext>
            </p:extLst>
          </p:nvPr>
        </p:nvGraphicFramePr>
        <p:xfrm>
          <a:off x="3527562" y="3624541"/>
          <a:ext cx="1168400" cy="838200"/>
        </p:xfrm>
        <a:graphic>
          <a:graphicData uri="http://schemas.openxmlformats.org/presentationml/2006/ole">
            <mc:AlternateContent xmlns:mc="http://schemas.openxmlformats.org/markup-compatibility/2006">
              <mc:Choice xmlns:v="urn:schemas-microsoft-com:vml" Requires="v">
                <p:oleObj spid="_x0000_s51262" name="Equation" r:id="rId3" imgW="1168200" imgH="838080" progId="Equation.DSMT4">
                  <p:embed/>
                </p:oleObj>
              </mc:Choice>
              <mc:Fallback>
                <p:oleObj name="Equation" r:id="rId3" imgW="1168200" imgH="838080" progId="Equation.DSMT4">
                  <p:embed/>
                  <p:pic>
                    <p:nvPicPr>
                      <p:cNvPr id="2" name="Object 1">
                        <a:extLst>
                          <a:ext uri="{FF2B5EF4-FFF2-40B4-BE49-F238E27FC236}">
                            <a16:creationId xmlns:a16="http://schemas.microsoft.com/office/drawing/2014/main" id="{124010B8-AEAC-4574-B060-C11AF6D9F19A}"/>
                          </a:ext>
                        </a:extLst>
                      </p:cNvPr>
                      <p:cNvPicPr/>
                      <p:nvPr/>
                    </p:nvPicPr>
                    <p:blipFill>
                      <a:blip r:embed="rId4"/>
                      <a:stretch>
                        <a:fillRect/>
                      </a:stretch>
                    </p:blipFill>
                    <p:spPr>
                      <a:xfrm>
                        <a:off x="3527562" y="3624541"/>
                        <a:ext cx="1168400" cy="8382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FCB73DFF-C03C-4331-8956-94BFC2126648}"/>
              </a:ext>
            </a:extLst>
          </p:cNvPr>
          <p:cNvGraphicFramePr>
            <a:graphicFrameLocks noChangeAspect="1"/>
          </p:cNvGraphicFramePr>
          <p:nvPr>
            <p:extLst>
              <p:ext uri="{D42A27DB-BD31-4B8C-83A1-F6EECF244321}">
                <p14:modId xmlns:p14="http://schemas.microsoft.com/office/powerpoint/2010/main" val="1838918005"/>
              </p:ext>
            </p:extLst>
          </p:nvPr>
        </p:nvGraphicFramePr>
        <p:xfrm>
          <a:off x="3868323" y="4617624"/>
          <a:ext cx="1282700" cy="317500"/>
        </p:xfrm>
        <a:graphic>
          <a:graphicData uri="http://schemas.openxmlformats.org/presentationml/2006/ole">
            <mc:AlternateContent xmlns:mc="http://schemas.openxmlformats.org/markup-compatibility/2006">
              <mc:Choice xmlns:v="urn:schemas-microsoft-com:vml" Requires="v">
                <p:oleObj spid="_x0000_s51263" name="Equation" r:id="rId5" imgW="1282680" imgH="317160" progId="Equation.DSMT4">
                  <p:embed/>
                </p:oleObj>
              </mc:Choice>
              <mc:Fallback>
                <p:oleObj name="Equation" r:id="rId5" imgW="1282680" imgH="317160" progId="Equation.DSMT4">
                  <p:embed/>
                  <p:pic>
                    <p:nvPicPr>
                      <p:cNvPr id="5" name="Object 4">
                        <a:extLst>
                          <a:ext uri="{FF2B5EF4-FFF2-40B4-BE49-F238E27FC236}">
                            <a16:creationId xmlns:a16="http://schemas.microsoft.com/office/drawing/2014/main" id="{FCB73DFF-C03C-4331-8956-94BFC2126648}"/>
                          </a:ext>
                        </a:extLst>
                      </p:cNvPr>
                      <p:cNvPicPr/>
                      <p:nvPr/>
                    </p:nvPicPr>
                    <p:blipFill>
                      <a:blip r:embed="rId6"/>
                      <a:stretch>
                        <a:fillRect/>
                      </a:stretch>
                    </p:blipFill>
                    <p:spPr>
                      <a:xfrm>
                        <a:off x="3868323" y="4617624"/>
                        <a:ext cx="1282700" cy="3175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3996274E-1BE0-4E49-9ABB-7B40F2105424}"/>
              </a:ext>
            </a:extLst>
          </p:cNvPr>
          <p:cNvGraphicFramePr>
            <a:graphicFrameLocks noChangeAspect="1"/>
          </p:cNvGraphicFramePr>
          <p:nvPr>
            <p:extLst>
              <p:ext uri="{D42A27DB-BD31-4B8C-83A1-F6EECF244321}">
                <p14:modId xmlns:p14="http://schemas.microsoft.com/office/powerpoint/2010/main" val="4091953472"/>
              </p:ext>
            </p:extLst>
          </p:nvPr>
        </p:nvGraphicFramePr>
        <p:xfrm>
          <a:off x="3743462" y="2060384"/>
          <a:ext cx="952500" cy="838200"/>
        </p:xfrm>
        <a:graphic>
          <a:graphicData uri="http://schemas.openxmlformats.org/presentationml/2006/ole">
            <mc:AlternateContent xmlns:mc="http://schemas.openxmlformats.org/markup-compatibility/2006">
              <mc:Choice xmlns:v="urn:schemas-microsoft-com:vml" Requires="v">
                <p:oleObj spid="_x0000_s51264" name="Equation" r:id="rId7" imgW="952200" imgH="838080" progId="Equation.DSMT4">
                  <p:embed/>
                </p:oleObj>
              </mc:Choice>
              <mc:Fallback>
                <p:oleObj name="Equation" r:id="rId7" imgW="952200" imgH="838080" progId="Equation.DSMT4">
                  <p:embed/>
                  <p:pic>
                    <p:nvPicPr>
                      <p:cNvPr id="0" name=""/>
                      <p:cNvPicPr/>
                      <p:nvPr/>
                    </p:nvPicPr>
                    <p:blipFill>
                      <a:blip r:embed="rId8"/>
                      <a:stretch>
                        <a:fillRect/>
                      </a:stretch>
                    </p:blipFill>
                    <p:spPr>
                      <a:xfrm>
                        <a:off x="3743462" y="2060384"/>
                        <a:ext cx="952500" cy="8382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C52856B-1121-4957-95F2-F0BC02FA2E9B}"/>
              </a:ext>
            </a:extLst>
          </p:cNvPr>
          <p:cNvGraphicFramePr>
            <a:graphicFrameLocks noChangeAspect="1"/>
          </p:cNvGraphicFramePr>
          <p:nvPr>
            <p:extLst>
              <p:ext uri="{D42A27DB-BD31-4B8C-83A1-F6EECF244321}">
                <p14:modId xmlns:p14="http://schemas.microsoft.com/office/powerpoint/2010/main" val="1376213537"/>
              </p:ext>
            </p:extLst>
          </p:nvPr>
        </p:nvGraphicFramePr>
        <p:xfrm>
          <a:off x="414954" y="4845947"/>
          <a:ext cx="2082800" cy="838200"/>
        </p:xfrm>
        <a:graphic>
          <a:graphicData uri="http://schemas.openxmlformats.org/presentationml/2006/ole">
            <mc:AlternateContent xmlns:mc="http://schemas.openxmlformats.org/markup-compatibility/2006">
              <mc:Choice xmlns:v="urn:schemas-microsoft-com:vml" Requires="v">
                <p:oleObj spid="_x0000_s51265" name="Equation" r:id="rId9" imgW="2082600" imgH="838080" progId="Equation.DSMT4">
                  <p:embed/>
                </p:oleObj>
              </mc:Choice>
              <mc:Fallback>
                <p:oleObj name="Equation" r:id="rId9" imgW="2082600" imgH="838080" progId="Equation.DSMT4">
                  <p:embed/>
                  <p:pic>
                    <p:nvPicPr>
                      <p:cNvPr id="3" name="Object 2">
                        <a:extLst>
                          <a:ext uri="{FF2B5EF4-FFF2-40B4-BE49-F238E27FC236}">
                            <a16:creationId xmlns:a16="http://schemas.microsoft.com/office/drawing/2014/main" id="{3996274E-1BE0-4E49-9ABB-7B40F2105424}"/>
                          </a:ext>
                        </a:extLst>
                      </p:cNvPr>
                      <p:cNvPicPr/>
                      <p:nvPr/>
                    </p:nvPicPr>
                    <p:blipFill>
                      <a:blip r:embed="rId10"/>
                      <a:stretch>
                        <a:fillRect/>
                      </a:stretch>
                    </p:blipFill>
                    <p:spPr>
                      <a:xfrm>
                        <a:off x="414954" y="4845947"/>
                        <a:ext cx="2082800" cy="8382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22E6CCF-8B83-4292-BD96-A09690EB0411}"/>
              </a:ext>
            </a:extLst>
          </p:cNvPr>
          <p:cNvGraphicFramePr>
            <a:graphicFrameLocks noChangeAspect="1"/>
          </p:cNvGraphicFramePr>
          <p:nvPr>
            <p:extLst>
              <p:ext uri="{D42A27DB-BD31-4B8C-83A1-F6EECF244321}">
                <p14:modId xmlns:p14="http://schemas.microsoft.com/office/powerpoint/2010/main" val="2565200064"/>
              </p:ext>
            </p:extLst>
          </p:nvPr>
        </p:nvGraphicFramePr>
        <p:xfrm>
          <a:off x="3726967" y="5529260"/>
          <a:ext cx="4000500" cy="838200"/>
        </p:xfrm>
        <a:graphic>
          <a:graphicData uri="http://schemas.openxmlformats.org/presentationml/2006/ole">
            <mc:AlternateContent xmlns:mc="http://schemas.openxmlformats.org/markup-compatibility/2006">
              <mc:Choice xmlns:v="urn:schemas-microsoft-com:vml" Requires="v">
                <p:oleObj spid="_x0000_s51266" name="Equation" r:id="rId11" imgW="4000320" imgH="838080" progId="Equation.DSMT4">
                  <p:embed/>
                </p:oleObj>
              </mc:Choice>
              <mc:Fallback>
                <p:oleObj name="Equation" r:id="rId11" imgW="4000320" imgH="838080" progId="Equation.DSMT4">
                  <p:embed/>
                  <p:pic>
                    <p:nvPicPr>
                      <p:cNvPr id="3" name="Object 2">
                        <a:extLst>
                          <a:ext uri="{FF2B5EF4-FFF2-40B4-BE49-F238E27FC236}">
                            <a16:creationId xmlns:a16="http://schemas.microsoft.com/office/drawing/2014/main" id="{3996274E-1BE0-4E49-9ABB-7B40F2105424}"/>
                          </a:ext>
                        </a:extLst>
                      </p:cNvPr>
                      <p:cNvPicPr/>
                      <p:nvPr/>
                    </p:nvPicPr>
                    <p:blipFill>
                      <a:blip r:embed="rId12"/>
                      <a:stretch>
                        <a:fillRect/>
                      </a:stretch>
                    </p:blipFill>
                    <p:spPr>
                      <a:xfrm>
                        <a:off x="3726967" y="5529260"/>
                        <a:ext cx="4000500" cy="838200"/>
                      </a:xfrm>
                      <a:prstGeom prst="rect">
                        <a:avLst/>
                      </a:prstGeom>
                    </p:spPr>
                  </p:pic>
                </p:oleObj>
              </mc:Fallback>
            </mc:AlternateContent>
          </a:graphicData>
        </a:graphic>
      </p:graphicFrame>
    </p:spTree>
    <p:extLst>
      <p:ext uri="{BB962C8B-B14F-4D97-AF65-F5344CB8AC3E}">
        <p14:creationId xmlns:p14="http://schemas.microsoft.com/office/powerpoint/2010/main" val="65318352"/>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fade">
                                      <p:cBhvr>
                                        <p:cTn id="7" dur="500"/>
                                        <p:tgtEl>
                                          <p:spTgt spid="2560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224622-4577-4E6F-A2FC-4AB04F3E7F81}"/>
              </a:ext>
            </a:extLst>
          </p:cNvPr>
          <p:cNvSpPr>
            <a:spLocks noGrp="1"/>
          </p:cNvSpPr>
          <p:nvPr>
            <p:ph type="title"/>
          </p:nvPr>
        </p:nvSpPr>
        <p:spPr/>
        <p:txBody>
          <a:bodyPr/>
          <a:lstStyle/>
          <a:p>
            <a:r>
              <a:rPr lang="en-US" sz="3200" b="1" dirty="0"/>
              <a:t>Example 2: </a:t>
            </a:r>
            <a:r>
              <a:rPr lang="en-US" sz="3200" dirty="0"/>
              <a:t>Maximum Weight That Can Be Supported by a Piece of Pine </a:t>
            </a:r>
            <a:r>
              <a:rPr lang="en-US" sz="1400" dirty="0"/>
              <a:t>(3 of 3)</a:t>
            </a:r>
          </a:p>
        </p:txBody>
      </p:sp>
      <p:sp>
        <p:nvSpPr>
          <p:cNvPr id="25603" name="Rectangle 3">
            <a:extLst>
              <a:ext uri="{FF2B5EF4-FFF2-40B4-BE49-F238E27FC236}">
                <a16:creationId xmlns:a16="http://schemas.microsoft.com/office/drawing/2014/main" id="{2C96C611-C1F4-4C29-BF4D-AEDC9B82361A}"/>
              </a:ext>
            </a:extLst>
          </p:cNvPr>
          <p:cNvSpPr>
            <a:spLocks noGrp="1" noChangeArrowheads="1"/>
          </p:cNvSpPr>
          <p:nvPr>
            <p:ph sz="half" idx="1"/>
          </p:nvPr>
        </p:nvSpPr>
        <p:spPr/>
        <p:txBody>
          <a:bodyPr/>
          <a:lstStyle/>
          <a:p>
            <a:r>
              <a:rPr lang="en-US" dirty="0"/>
              <a:t>In particular, the maximum weight </a:t>
            </a:r>
            <a:r>
              <a:rPr lang="en-US" i="1" dirty="0">
                <a:latin typeface="+mn-lt"/>
              </a:rPr>
              <a:t>W</a:t>
            </a:r>
            <a:r>
              <a:rPr lang="en-US" i="1" dirty="0"/>
              <a:t> </a:t>
            </a:r>
            <a:r>
              <a:rPr lang="en-US" dirty="0"/>
              <a:t>that can safely support the piece of pine </a:t>
            </a:r>
            <a:r>
              <a:rPr lang="en-US" dirty="0">
                <a:latin typeface="+mn-lt"/>
              </a:rPr>
              <a:t>20</a:t>
            </a:r>
            <a:r>
              <a:rPr lang="en-US" dirty="0"/>
              <a:t> feet in length is </a:t>
            </a:r>
          </a:p>
          <a:p>
            <a:endParaRPr lang="en-US" dirty="0"/>
          </a:p>
          <a:p>
            <a:endParaRPr lang="en-US" sz="1050" dirty="0"/>
          </a:p>
          <a:p>
            <a:pPr lvl="0">
              <a:spcBef>
                <a:spcPts val="1800"/>
              </a:spcBef>
            </a:pPr>
            <a:r>
              <a:rPr lang="en-US" dirty="0">
                <a:solidFill>
                  <a:srgbClr val="000000"/>
                </a:solidFill>
              </a:rPr>
              <a:t>The figure illustrates the relationship between the weight </a:t>
            </a:r>
            <a:r>
              <a:rPr lang="en-US" i="1" dirty="0">
                <a:solidFill>
                  <a:srgbClr val="000000"/>
                </a:solidFill>
                <a:latin typeface="Times New Roman"/>
              </a:rPr>
              <a:t>W</a:t>
            </a:r>
            <a:r>
              <a:rPr lang="en-US" dirty="0">
                <a:solidFill>
                  <a:srgbClr val="000000"/>
                </a:solidFill>
              </a:rPr>
              <a:t> and the length </a:t>
            </a:r>
            <a:r>
              <a:rPr lang="en-US" i="1" dirty="0">
                <a:solidFill>
                  <a:srgbClr val="000000"/>
                </a:solidFill>
                <a:latin typeface="Times New Roman"/>
              </a:rPr>
              <a:t>l</a:t>
            </a:r>
            <a:r>
              <a:rPr lang="en-US" dirty="0">
                <a:solidFill>
                  <a:srgbClr val="000000"/>
                </a:solidFill>
              </a:rPr>
              <a:t>.</a:t>
            </a:r>
          </a:p>
          <a:p>
            <a:endParaRPr lang="en-US" dirty="0"/>
          </a:p>
          <a:p>
            <a:br>
              <a:rPr lang="en-US" dirty="0"/>
            </a:br>
            <a:endParaRPr lang="en-US" dirty="0"/>
          </a:p>
        </p:txBody>
      </p:sp>
      <p:graphicFrame>
        <p:nvGraphicFramePr>
          <p:cNvPr id="3" name="Object 2">
            <a:extLst>
              <a:ext uri="{FF2B5EF4-FFF2-40B4-BE49-F238E27FC236}">
                <a16:creationId xmlns:a16="http://schemas.microsoft.com/office/drawing/2014/main" id="{3996274E-1BE0-4E49-9ABB-7B40F2105424}"/>
              </a:ext>
            </a:extLst>
          </p:cNvPr>
          <p:cNvGraphicFramePr>
            <a:graphicFrameLocks noChangeAspect="1"/>
          </p:cNvGraphicFramePr>
          <p:nvPr>
            <p:extLst>
              <p:ext uri="{D42A27DB-BD31-4B8C-83A1-F6EECF244321}">
                <p14:modId xmlns:p14="http://schemas.microsoft.com/office/powerpoint/2010/main" val="2034346580"/>
              </p:ext>
            </p:extLst>
          </p:nvPr>
        </p:nvGraphicFramePr>
        <p:xfrm>
          <a:off x="685131" y="3667930"/>
          <a:ext cx="3606800" cy="838200"/>
        </p:xfrm>
        <a:graphic>
          <a:graphicData uri="http://schemas.openxmlformats.org/presentationml/2006/ole">
            <mc:AlternateContent xmlns:mc="http://schemas.openxmlformats.org/markup-compatibility/2006">
              <mc:Choice xmlns:v="urn:schemas-microsoft-com:vml" Requires="v">
                <p:oleObj spid="_x0000_s52247" name="Equation" r:id="rId3" imgW="3606480" imgH="838080" progId="Equation.DSMT4">
                  <p:embed/>
                </p:oleObj>
              </mc:Choice>
              <mc:Fallback>
                <p:oleObj name="Equation" r:id="rId3" imgW="3606480" imgH="838080" progId="Equation.DSMT4">
                  <p:embed/>
                  <p:pic>
                    <p:nvPicPr>
                      <p:cNvPr id="3" name="Object 2">
                        <a:extLst>
                          <a:ext uri="{FF2B5EF4-FFF2-40B4-BE49-F238E27FC236}">
                            <a16:creationId xmlns:a16="http://schemas.microsoft.com/office/drawing/2014/main" id="{3996274E-1BE0-4E49-9ABB-7B40F2105424}"/>
                          </a:ext>
                        </a:extLst>
                      </p:cNvPr>
                      <p:cNvPicPr/>
                      <p:nvPr/>
                    </p:nvPicPr>
                    <p:blipFill>
                      <a:blip r:embed="rId4"/>
                      <a:stretch>
                        <a:fillRect/>
                      </a:stretch>
                    </p:blipFill>
                    <p:spPr>
                      <a:xfrm>
                        <a:off x="685131" y="3667930"/>
                        <a:ext cx="3606800" cy="838200"/>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602F8B0D-8CEE-43D7-9C5C-A523401654D0}"/>
              </a:ext>
            </a:extLst>
          </p:cNvPr>
          <p:cNvGrpSpPr/>
          <p:nvPr/>
        </p:nvGrpSpPr>
        <p:grpSpPr>
          <a:xfrm>
            <a:off x="4826674" y="1625715"/>
            <a:ext cx="4146532" cy="4084430"/>
            <a:chOff x="4300848" y="1483690"/>
            <a:chExt cx="4500252" cy="4432852"/>
          </a:xfrm>
        </p:grpSpPr>
        <p:grpSp>
          <p:nvGrpSpPr>
            <p:cNvPr id="7" name="Group 6">
              <a:extLst>
                <a:ext uri="{FF2B5EF4-FFF2-40B4-BE49-F238E27FC236}">
                  <a16:creationId xmlns:a16="http://schemas.microsoft.com/office/drawing/2014/main" id="{0C644243-2FA6-4376-976C-0898D91E75D6}"/>
                </a:ext>
              </a:extLst>
            </p:cNvPr>
            <p:cNvGrpSpPr/>
            <p:nvPr/>
          </p:nvGrpSpPr>
          <p:grpSpPr>
            <a:xfrm>
              <a:off x="4300848" y="1483690"/>
              <a:ext cx="4500252" cy="4432852"/>
              <a:chOff x="4300848" y="1483690"/>
              <a:chExt cx="4500252" cy="4432852"/>
            </a:xfrm>
          </p:grpSpPr>
          <p:pic>
            <p:nvPicPr>
              <p:cNvPr id="13" name="Picture 12">
                <a:extLst>
                  <a:ext uri="{FF2B5EF4-FFF2-40B4-BE49-F238E27FC236}">
                    <a16:creationId xmlns:a16="http://schemas.microsoft.com/office/drawing/2014/main" id="{49931652-009A-4096-BF78-20A00BEBB6B5}"/>
                  </a:ext>
                </a:extLst>
              </p:cNvPr>
              <p:cNvPicPr>
                <a:picLocks noChangeAspect="1"/>
              </p:cNvPicPr>
              <p:nvPr/>
            </p:nvPicPr>
            <p:blipFill>
              <a:blip r:embed="rId5"/>
              <a:stretch>
                <a:fillRect/>
              </a:stretch>
            </p:blipFill>
            <p:spPr>
              <a:xfrm>
                <a:off x="4300848" y="1483690"/>
                <a:ext cx="4500252" cy="4432852"/>
              </a:xfrm>
              <a:prstGeom prst="rect">
                <a:avLst/>
              </a:prstGeom>
            </p:spPr>
          </p:pic>
          <p:grpSp>
            <p:nvGrpSpPr>
              <p:cNvPr id="14" name="Group 13">
                <a:extLst>
                  <a:ext uri="{FF2B5EF4-FFF2-40B4-BE49-F238E27FC236}">
                    <a16:creationId xmlns:a16="http://schemas.microsoft.com/office/drawing/2014/main" id="{5559D7FC-89F4-4E33-AA88-2D2EB551A758}"/>
                  </a:ext>
                </a:extLst>
              </p:cNvPr>
              <p:cNvGrpSpPr/>
              <p:nvPr/>
            </p:nvGrpSpPr>
            <p:grpSpPr>
              <a:xfrm rot="20472312">
                <a:off x="5604411" y="1834588"/>
                <a:ext cx="168955" cy="99266"/>
                <a:chOff x="2166730" y="3429000"/>
                <a:chExt cx="439839" cy="258418"/>
              </a:xfrm>
            </p:grpSpPr>
            <p:cxnSp>
              <p:nvCxnSpPr>
                <p:cNvPr id="15" name="Straight Connector 14">
                  <a:extLst>
                    <a:ext uri="{FF2B5EF4-FFF2-40B4-BE49-F238E27FC236}">
                      <a16:creationId xmlns:a16="http://schemas.microsoft.com/office/drawing/2014/main" id="{E9D5CF4E-439B-453A-A84C-D6281C156246}"/>
                    </a:ext>
                  </a:extLst>
                </p:cNvPr>
                <p:cNvCxnSpPr>
                  <a:cxnSpLocks/>
                </p:cNvCxnSpPr>
                <p:nvPr/>
              </p:nvCxnSpPr>
              <p:spPr bwMode="auto">
                <a:xfrm flipV="1">
                  <a:off x="2166730" y="3429000"/>
                  <a:ext cx="228600" cy="258418"/>
                </a:xfrm>
                <a:prstGeom prst="line">
                  <a:avLst/>
                </a:prstGeom>
                <a:solidFill>
                  <a:schemeClr val="accent1"/>
                </a:solidFill>
                <a:ln w="28575" cap="flat" cmpd="sng" algn="ctr">
                  <a:solidFill>
                    <a:srgbClr val="0B308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6D587DB1-025E-4100-9BCB-9AC60CEC701F}"/>
                    </a:ext>
                  </a:extLst>
                </p:cNvPr>
                <p:cNvCxnSpPr>
                  <a:cxnSpLocks/>
                </p:cNvCxnSpPr>
                <p:nvPr/>
              </p:nvCxnSpPr>
              <p:spPr bwMode="auto">
                <a:xfrm>
                  <a:off x="2377969" y="3429000"/>
                  <a:ext cx="228600" cy="258418"/>
                </a:xfrm>
                <a:prstGeom prst="line">
                  <a:avLst/>
                </a:prstGeom>
                <a:solidFill>
                  <a:schemeClr val="accent1"/>
                </a:solidFill>
                <a:ln w="28575" cap="flat" cmpd="sng" algn="ctr">
                  <a:solidFill>
                    <a:srgbClr val="0B308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8" name="TextBox 7">
              <a:extLst>
                <a:ext uri="{FF2B5EF4-FFF2-40B4-BE49-F238E27FC236}">
                  <a16:creationId xmlns:a16="http://schemas.microsoft.com/office/drawing/2014/main" id="{BDDB406B-8F37-49C7-A632-0D06E597CC95}"/>
                </a:ext>
              </a:extLst>
            </p:cNvPr>
            <p:cNvSpPr txBox="1"/>
            <p:nvPr/>
          </p:nvSpPr>
          <p:spPr>
            <a:xfrm>
              <a:off x="5928947" y="2279374"/>
              <a:ext cx="948932" cy="375642"/>
            </a:xfrm>
            <a:prstGeom prst="rect">
              <a:avLst/>
            </a:prstGeom>
            <a:noFill/>
          </p:spPr>
          <p:txBody>
            <a:bodyPr wrap="square" rtlCol="0">
              <a:spAutoFit/>
            </a:bodyPr>
            <a:lstStyle/>
            <a:p>
              <a:r>
                <a:rPr lang="en-US" sz="1600" dirty="0">
                  <a:latin typeface="+mn-lt"/>
                </a:rPr>
                <a:t>(8, 400)</a:t>
              </a:r>
            </a:p>
          </p:txBody>
        </p:sp>
        <p:sp>
          <p:nvSpPr>
            <p:cNvPr id="9" name="TextBox 8">
              <a:extLst>
                <a:ext uri="{FF2B5EF4-FFF2-40B4-BE49-F238E27FC236}">
                  <a16:creationId xmlns:a16="http://schemas.microsoft.com/office/drawing/2014/main" id="{3C30E202-B131-44E5-8474-FA897C44158E}"/>
                </a:ext>
              </a:extLst>
            </p:cNvPr>
            <p:cNvSpPr txBox="1"/>
            <p:nvPr/>
          </p:nvSpPr>
          <p:spPr>
            <a:xfrm>
              <a:off x="6669157" y="4419600"/>
              <a:ext cx="1157654" cy="367434"/>
            </a:xfrm>
            <a:prstGeom prst="rect">
              <a:avLst/>
            </a:prstGeom>
            <a:noFill/>
          </p:spPr>
          <p:txBody>
            <a:bodyPr wrap="square" rtlCol="0">
              <a:spAutoFit/>
            </a:bodyPr>
            <a:lstStyle/>
            <a:p>
              <a:r>
                <a:rPr lang="en-US" sz="1600" dirty="0">
                  <a:latin typeface="+mn-lt"/>
                </a:rPr>
                <a:t>(20</a:t>
              </a:r>
              <a:r>
                <a:rPr lang="en-US" sz="1600">
                  <a:latin typeface="+mn-lt"/>
                </a:rPr>
                <a:t>, 160)</a:t>
              </a:r>
              <a:endParaRPr lang="en-US" sz="1600" dirty="0">
                <a:latin typeface="+mn-lt"/>
              </a:endParaRPr>
            </a:p>
          </p:txBody>
        </p:sp>
        <p:grpSp>
          <p:nvGrpSpPr>
            <p:cNvPr id="10" name="Group 9">
              <a:extLst>
                <a:ext uri="{FF2B5EF4-FFF2-40B4-BE49-F238E27FC236}">
                  <a16:creationId xmlns:a16="http://schemas.microsoft.com/office/drawing/2014/main" id="{5C9E924B-2A3B-46E2-9BB3-6E2F9F25D99E}"/>
                </a:ext>
              </a:extLst>
            </p:cNvPr>
            <p:cNvGrpSpPr/>
            <p:nvPr/>
          </p:nvGrpSpPr>
          <p:grpSpPr>
            <a:xfrm rot="6372864">
              <a:off x="8401626" y="4631857"/>
              <a:ext cx="168955" cy="99266"/>
              <a:chOff x="2166730" y="3429000"/>
              <a:chExt cx="439839" cy="258418"/>
            </a:xfrm>
          </p:grpSpPr>
          <p:cxnSp>
            <p:nvCxnSpPr>
              <p:cNvPr id="11" name="Straight Connector 10">
                <a:extLst>
                  <a:ext uri="{FF2B5EF4-FFF2-40B4-BE49-F238E27FC236}">
                    <a16:creationId xmlns:a16="http://schemas.microsoft.com/office/drawing/2014/main" id="{82F0ACA1-EBDD-48FB-B3E6-75A2D653E75A}"/>
                  </a:ext>
                </a:extLst>
              </p:cNvPr>
              <p:cNvCxnSpPr>
                <a:cxnSpLocks/>
              </p:cNvCxnSpPr>
              <p:nvPr/>
            </p:nvCxnSpPr>
            <p:spPr bwMode="auto">
              <a:xfrm flipV="1">
                <a:off x="2166730" y="3429000"/>
                <a:ext cx="228600" cy="258418"/>
              </a:xfrm>
              <a:prstGeom prst="line">
                <a:avLst/>
              </a:prstGeom>
              <a:solidFill>
                <a:schemeClr val="accent1"/>
              </a:solidFill>
              <a:ln w="28575" cap="flat" cmpd="sng" algn="ctr">
                <a:solidFill>
                  <a:srgbClr val="0B308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94C16674-4F09-4575-A5F1-380D5CAE366F}"/>
                  </a:ext>
                </a:extLst>
              </p:cNvPr>
              <p:cNvCxnSpPr>
                <a:cxnSpLocks/>
              </p:cNvCxnSpPr>
              <p:nvPr/>
            </p:nvCxnSpPr>
            <p:spPr bwMode="auto">
              <a:xfrm>
                <a:off x="2377969" y="3429000"/>
                <a:ext cx="228600" cy="258418"/>
              </a:xfrm>
              <a:prstGeom prst="line">
                <a:avLst/>
              </a:prstGeom>
              <a:solidFill>
                <a:schemeClr val="accent1"/>
              </a:solidFill>
              <a:ln w="28575" cap="flat" cmpd="sng" algn="ctr">
                <a:solidFill>
                  <a:srgbClr val="0B308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aphicFrame>
        <p:nvGraphicFramePr>
          <p:cNvPr id="17" name="Object 16">
            <a:extLst>
              <a:ext uri="{FF2B5EF4-FFF2-40B4-BE49-F238E27FC236}">
                <a16:creationId xmlns:a16="http://schemas.microsoft.com/office/drawing/2014/main" id="{1405A8D5-BF10-4925-9099-78601D743F2A}"/>
              </a:ext>
            </a:extLst>
          </p:cNvPr>
          <p:cNvGraphicFramePr>
            <a:graphicFrameLocks noChangeAspect="1"/>
          </p:cNvGraphicFramePr>
          <p:nvPr>
            <p:extLst>
              <p:ext uri="{D42A27DB-BD31-4B8C-83A1-F6EECF244321}">
                <p14:modId xmlns:p14="http://schemas.microsoft.com/office/powerpoint/2010/main" val="2961825540"/>
              </p:ext>
            </p:extLst>
          </p:nvPr>
        </p:nvGraphicFramePr>
        <p:xfrm>
          <a:off x="6326804" y="5710145"/>
          <a:ext cx="952500" cy="571500"/>
        </p:xfrm>
        <a:graphic>
          <a:graphicData uri="http://schemas.openxmlformats.org/presentationml/2006/ole">
            <mc:AlternateContent xmlns:mc="http://schemas.openxmlformats.org/markup-compatibility/2006">
              <mc:Choice xmlns:v="urn:schemas-microsoft-com:vml" Requires="v">
                <p:oleObj spid="_x0000_s52248" name="Equation" r:id="rId6" imgW="952200" imgH="571320" progId="Equation.DSMT4">
                  <p:embed/>
                </p:oleObj>
              </mc:Choice>
              <mc:Fallback>
                <p:oleObj name="Equation" r:id="rId6" imgW="952200" imgH="571320" progId="Equation.DSMT4">
                  <p:embed/>
                  <p:pic>
                    <p:nvPicPr>
                      <p:cNvPr id="24" name="Object 23">
                        <a:extLst>
                          <a:ext uri="{FF2B5EF4-FFF2-40B4-BE49-F238E27FC236}">
                            <a16:creationId xmlns:a16="http://schemas.microsoft.com/office/drawing/2014/main" id="{3225D5DB-F796-4B1A-863E-1057E732BE42}"/>
                          </a:ext>
                        </a:extLst>
                      </p:cNvPr>
                      <p:cNvPicPr/>
                      <p:nvPr/>
                    </p:nvPicPr>
                    <p:blipFill>
                      <a:blip r:embed="rId7"/>
                      <a:stretch>
                        <a:fillRect/>
                      </a:stretch>
                    </p:blipFill>
                    <p:spPr>
                      <a:xfrm>
                        <a:off x="6326804" y="5710145"/>
                        <a:ext cx="952500" cy="571500"/>
                      </a:xfrm>
                      <a:prstGeom prst="rect">
                        <a:avLst/>
                      </a:prstGeom>
                    </p:spPr>
                  </p:pic>
                </p:oleObj>
              </mc:Fallback>
            </mc:AlternateContent>
          </a:graphicData>
        </a:graphic>
      </p:graphicFrame>
    </p:spTree>
    <p:extLst>
      <p:ext uri="{BB962C8B-B14F-4D97-AF65-F5344CB8AC3E}">
        <p14:creationId xmlns:p14="http://schemas.microsoft.com/office/powerpoint/2010/main" val="3971456528"/>
      </p:ext>
    </p:extLst>
  </p:cSld>
  <p:clrMapOvr>
    <a:masterClrMapping/>
  </p:clrMapOvr>
  <p:transition>
    <p:pull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224622-4577-4E6F-A2FC-4AB04F3E7F81}"/>
              </a:ext>
            </a:extLst>
          </p:cNvPr>
          <p:cNvSpPr>
            <a:spLocks noGrp="1"/>
          </p:cNvSpPr>
          <p:nvPr>
            <p:ph type="title"/>
          </p:nvPr>
        </p:nvSpPr>
        <p:spPr/>
        <p:txBody>
          <a:bodyPr/>
          <a:lstStyle/>
          <a:p>
            <a:r>
              <a:rPr lang="en-US" b="1" dirty="0"/>
              <a:t>Example 3: </a:t>
            </a:r>
            <a:r>
              <a:rPr lang="en-US" dirty="0"/>
              <a:t>Modeling a Joint Variation: A Student’s GPA </a:t>
            </a:r>
            <a:r>
              <a:rPr lang="en-US" sz="1800" dirty="0"/>
              <a:t>(1 of 2)</a:t>
            </a:r>
            <a:endParaRPr lang="en-US" dirty="0"/>
          </a:p>
        </p:txBody>
      </p:sp>
      <p:sp>
        <p:nvSpPr>
          <p:cNvPr id="25603" name="Rectangle 3">
            <a:extLst>
              <a:ext uri="{FF2B5EF4-FFF2-40B4-BE49-F238E27FC236}">
                <a16:creationId xmlns:a16="http://schemas.microsoft.com/office/drawing/2014/main" id="{2C96C611-C1F4-4C29-BF4D-AEDC9B82361A}"/>
              </a:ext>
            </a:extLst>
          </p:cNvPr>
          <p:cNvSpPr>
            <a:spLocks noGrp="1" noChangeArrowheads="1"/>
          </p:cNvSpPr>
          <p:nvPr>
            <p:ph idx="1"/>
          </p:nvPr>
        </p:nvSpPr>
        <p:spPr/>
        <p:txBody>
          <a:bodyPr/>
          <a:lstStyle/>
          <a:p>
            <a:r>
              <a:rPr lang="en-US" sz="2600" dirty="0">
                <a:cs typeface="Times New Roman" panose="02020603050405020304" pitchFamily="18" charset="0"/>
              </a:rPr>
              <a:t>A student’s GPA varies jointly with the average amount of time he or she studies each week and the average amount of  time spent sleeping each week, and varies inversely with the average amount of time spent on social media each week. Write an equation that relates these quantities.</a:t>
            </a:r>
            <a:endParaRPr lang="en-US" altLang="en-US" sz="2600" dirty="0">
              <a:cs typeface="Times New Roman" panose="02020603050405020304" pitchFamily="18" charset="0"/>
            </a:endParaRPr>
          </a:p>
          <a:p>
            <a:endParaRPr lang="en-US" sz="2600" dirty="0"/>
          </a:p>
          <a:p>
            <a:endParaRPr lang="en-US" sz="2800" i="1" dirty="0"/>
          </a:p>
        </p:txBody>
      </p:sp>
    </p:spTree>
    <p:extLst>
      <p:ext uri="{BB962C8B-B14F-4D97-AF65-F5344CB8AC3E}">
        <p14:creationId xmlns:p14="http://schemas.microsoft.com/office/powerpoint/2010/main" val="1179159130"/>
      </p:ext>
    </p:extLst>
  </p:cSld>
  <p:clrMapOvr>
    <a:masterClrMapping/>
  </p:clrMapOvr>
  <p:transition>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224622-4577-4E6F-A2FC-4AB04F3E7F81}"/>
              </a:ext>
            </a:extLst>
          </p:cNvPr>
          <p:cNvSpPr>
            <a:spLocks noGrp="1"/>
          </p:cNvSpPr>
          <p:nvPr>
            <p:ph type="title"/>
          </p:nvPr>
        </p:nvSpPr>
        <p:spPr/>
        <p:txBody>
          <a:bodyPr/>
          <a:lstStyle/>
          <a:p>
            <a:r>
              <a:rPr lang="en-US" b="1" dirty="0"/>
              <a:t>Example 3: </a:t>
            </a:r>
            <a:r>
              <a:rPr lang="en-US" dirty="0"/>
              <a:t>Modeling a Joint Variation: A Student’s GPA </a:t>
            </a:r>
            <a:r>
              <a:rPr lang="en-US" sz="1800" dirty="0"/>
              <a:t>(2 of 2)</a:t>
            </a:r>
            <a:endParaRPr lang="en-US" dirty="0"/>
          </a:p>
        </p:txBody>
      </p:sp>
      <p:sp>
        <p:nvSpPr>
          <p:cNvPr id="25603" name="Rectangle 3">
            <a:extLst>
              <a:ext uri="{FF2B5EF4-FFF2-40B4-BE49-F238E27FC236}">
                <a16:creationId xmlns:a16="http://schemas.microsoft.com/office/drawing/2014/main" id="{2C96C611-C1F4-4C29-BF4D-AEDC9B82361A}"/>
              </a:ext>
            </a:extLst>
          </p:cNvPr>
          <p:cNvSpPr>
            <a:spLocks noGrp="1" noChangeArrowheads="1"/>
          </p:cNvSpPr>
          <p:nvPr>
            <p:ph idx="1"/>
          </p:nvPr>
        </p:nvSpPr>
        <p:spPr/>
        <p:txBody>
          <a:bodyPr/>
          <a:lstStyle/>
          <a:p>
            <a:r>
              <a:rPr lang="en-US" sz="2600" dirty="0"/>
              <a:t>Begin by assigning symbols to represent the quantities:</a:t>
            </a:r>
          </a:p>
          <a:p>
            <a:pPr>
              <a:lnSpc>
                <a:spcPct val="115000"/>
              </a:lnSpc>
            </a:pPr>
            <a:r>
              <a:rPr lang="en-US" sz="2600" i="1" dirty="0">
                <a:latin typeface="+mn-lt"/>
              </a:rPr>
              <a:t>	</a:t>
            </a:r>
            <a:r>
              <a:rPr lang="en-US" altLang="en-US" sz="2600" i="1" dirty="0">
                <a:latin typeface="Times New Roman" panose="02020603050405020304" pitchFamily="18" charset="0"/>
                <a:ea typeface="Calibri" panose="020F0502020204030204" pitchFamily="34" charset="0"/>
                <a:cs typeface="Times New Roman" panose="02020603050405020304" pitchFamily="18" charset="0"/>
              </a:rPr>
              <a:t>G = </a:t>
            </a:r>
            <a:r>
              <a:rPr lang="en-US" altLang="en-US" sz="2600" dirty="0">
                <a:ea typeface="Calibri" panose="020F0502020204030204" pitchFamily="34" charset="0"/>
                <a:cs typeface="Times New Roman" panose="02020603050405020304" pitchFamily="18" charset="0"/>
              </a:rPr>
              <a:t>A</a:t>
            </a:r>
            <a:r>
              <a:rPr lang="en-US" altLang="en-US" sz="2600" i="1" dirty="0">
                <a:ea typeface="Calibri" panose="020F0502020204030204" pitchFamily="34" charset="0"/>
                <a:cs typeface="Times New Roman" panose="02020603050405020304" pitchFamily="18" charset="0"/>
              </a:rPr>
              <a:t> </a:t>
            </a:r>
            <a:r>
              <a:rPr lang="en-US" altLang="en-US" sz="2600" dirty="0">
                <a:ea typeface="Calibri" panose="020F0502020204030204" pitchFamily="34" charset="0"/>
                <a:cs typeface="Times New Roman" panose="02020603050405020304" pitchFamily="18" charset="0"/>
              </a:rPr>
              <a:t>Student’s GPA </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15000"/>
              </a:lnSpc>
            </a:pPr>
            <a:r>
              <a:rPr lang="en-US" altLang="en-US" sz="2600" i="1" dirty="0">
                <a:latin typeface="Times New Roman" panose="02020603050405020304" pitchFamily="18" charset="0"/>
                <a:ea typeface="Calibri" panose="020F0502020204030204" pitchFamily="34" charset="0"/>
                <a:cs typeface="Times New Roman" panose="02020603050405020304" pitchFamily="18" charset="0"/>
              </a:rPr>
              <a:t>	S</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 </a:t>
            </a:r>
            <a:r>
              <a:rPr lang="en-US" altLang="en-US" sz="2600" dirty="0">
                <a:ea typeface="Calibri" panose="020F0502020204030204" pitchFamily="34" charset="0"/>
                <a:cs typeface="Times New Roman" panose="02020603050405020304" pitchFamily="18" charset="0"/>
              </a:rPr>
              <a:t>Average amount of time studying weekly</a:t>
            </a:r>
          </a:p>
          <a:p>
            <a:pPr>
              <a:lnSpc>
                <a:spcPct val="115000"/>
              </a:lnSpc>
            </a:pP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i="1" dirty="0">
                <a:latin typeface="Times New Roman" panose="02020603050405020304" pitchFamily="18" charset="0"/>
                <a:ea typeface="Calibri" panose="020F0502020204030204" pitchFamily="34" charset="0"/>
                <a:cs typeface="Times New Roman" panose="02020603050405020304" pitchFamily="18" charset="0"/>
              </a:rPr>
              <a:t>R</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 </a:t>
            </a:r>
            <a:r>
              <a:rPr lang="en-US" altLang="en-US" sz="2600" dirty="0">
                <a:ea typeface="Calibri" panose="020F0502020204030204" pitchFamily="34" charset="0"/>
                <a:cs typeface="Times New Roman" panose="02020603050405020304" pitchFamily="18" charset="0"/>
              </a:rPr>
              <a:t>Average amount of time sleeping weekly</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p>
          <a:p>
            <a:pPr marL="1431925" indent="-517525">
              <a:lnSpc>
                <a:spcPct val="115000"/>
              </a:lnSpc>
            </a:pPr>
            <a:r>
              <a:rPr lang="en-US" altLang="en-US" sz="2600" i="1" dirty="0">
                <a:latin typeface="Times New Roman" panose="02020603050405020304" pitchFamily="18" charset="0"/>
                <a:ea typeface="Calibri" panose="020F0502020204030204" pitchFamily="34" charset="0"/>
                <a:cs typeface="Times New Roman" panose="02020603050405020304" pitchFamily="18" charset="0"/>
              </a:rPr>
              <a:t>F</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 </a:t>
            </a:r>
            <a:r>
              <a:rPr lang="en-US" altLang="en-US" sz="2600" dirty="0">
                <a:ea typeface="Calibri" panose="020F0502020204030204" pitchFamily="34" charset="0"/>
                <a:cs typeface="Times New Roman" panose="02020603050405020304" pitchFamily="18" charset="0"/>
              </a:rPr>
              <a:t>Average amount of time using social media weekly</a:t>
            </a:r>
          </a:p>
          <a:p>
            <a:r>
              <a:rPr lang="en-US" sz="2600" dirty="0"/>
              <a:t>Then</a:t>
            </a:r>
          </a:p>
          <a:p>
            <a:endParaRPr lang="en-US" sz="2600" dirty="0"/>
          </a:p>
          <a:p>
            <a:r>
              <a:rPr lang="en-US" sz="2600" dirty="0"/>
              <a:t>where </a:t>
            </a:r>
            <a:r>
              <a:rPr lang="en-US" sz="2600" i="1" dirty="0">
                <a:latin typeface="+mn-lt"/>
              </a:rPr>
              <a:t>k</a:t>
            </a:r>
            <a:r>
              <a:rPr lang="en-US" sz="2600" dirty="0"/>
              <a:t> is the constant of proportionality.</a:t>
            </a:r>
          </a:p>
          <a:p>
            <a:pPr marL="1431925" indent="-517525">
              <a:lnSpc>
                <a:spcPct val="115000"/>
              </a:lnSpc>
            </a:pPr>
            <a:endParaRPr lang="en-US" sz="2600" dirty="0"/>
          </a:p>
          <a:p>
            <a:endParaRPr lang="en-US" sz="2800" i="1" dirty="0"/>
          </a:p>
        </p:txBody>
      </p:sp>
      <p:graphicFrame>
        <p:nvGraphicFramePr>
          <p:cNvPr id="5" name="Object 4">
            <a:extLst>
              <a:ext uri="{FF2B5EF4-FFF2-40B4-BE49-F238E27FC236}">
                <a16:creationId xmlns:a16="http://schemas.microsoft.com/office/drawing/2014/main" id="{3BD1285B-6F62-450D-BCA7-3F729BF0810A}"/>
              </a:ext>
            </a:extLst>
          </p:cNvPr>
          <p:cNvGraphicFramePr>
            <a:graphicFrameLocks noChangeAspect="1"/>
          </p:cNvGraphicFramePr>
          <p:nvPr>
            <p:extLst>
              <p:ext uri="{D42A27DB-BD31-4B8C-83A1-F6EECF244321}">
                <p14:modId xmlns:p14="http://schemas.microsoft.com/office/powerpoint/2010/main" val="2008313576"/>
              </p:ext>
            </p:extLst>
          </p:nvPr>
        </p:nvGraphicFramePr>
        <p:xfrm>
          <a:off x="2851150" y="4602046"/>
          <a:ext cx="3441700" cy="787400"/>
        </p:xfrm>
        <a:graphic>
          <a:graphicData uri="http://schemas.openxmlformats.org/presentationml/2006/ole">
            <mc:AlternateContent xmlns:mc="http://schemas.openxmlformats.org/markup-compatibility/2006">
              <mc:Choice xmlns:v="urn:schemas-microsoft-com:vml" Requires="v">
                <p:oleObj spid="_x0000_s55304" name="Equation" r:id="rId3" imgW="3441600" imgH="787320" progId="Equation.DSMT4">
                  <p:embed/>
                </p:oleObj>
              </mc:Choice>
              <mc:Fallback>
                <p:oleObj name="Equation" r:id="rId3" imgW="3441600" imgH="787320" progId="Equation.DSMT4">
                  <p:embed/>
                  <p:pic>
                    <p:nvPicPr>
                      <p:cNvPr id="2" name="Object 1">
                        <a:extLst>
                          <a:ext uri="{FF2B5EF4-FFF2-40B4-BE49-F238E27FC236}">
                            <a16:creationId xmlns:a16="http://schemas.microsoft.com/office/drawing/2014/main" id="{9E961269-3509-41E5-B309-E266B3273157}"/>
                          </a:ext>
                        </a:extLst>
                      </p:cNvPr>
                      <p:cNvPicPr/>
                      <p:nvPr/>
                    </p:nvPicPr>
                    <p:blipFill>
                      <a:blip r:embed="rId4"/>
                      <a:stretch>
                        <a:fillRect/>
                      </a:stretch>
                    </p:blipFill>
                    <p:spPr>
                      <a:xfrm>
                        <a:off x="2851150" y="4602046"/>
                        <a:ext cx="3441700" cy="787400"/>
                      </a:xfrm>
                      <a:prstGeom prst="rect">
                        <a:avLst/>
                      </a:prstGeom>
                    </p:spPr>
                  </p:pic>
                </p:oleObj>
              </mc:Fallback>
            </mc:AlternateContent>
          </a:graphicData>
        </a:graphic>
      </p:graphicFrame>
    </p:spTree>
    <p:extLst>
      <p:ext uri="{BB962C8B-B14F-4D97-AF65-F5344CB8AC3E}">
        <p14:creationId xmlns:p14="http://schemas.microsoft.com/office/powerpoint/2010/main" val="1730762629"/>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fade">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fade">
                                      <p:cBhvr>
                                        <p:cTn id="12" dur="500"/>
                                        <p:tgtEl>
                                          <p:spTgt spid="256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fade">
                                      <p:cBhvr>
                                        <p:cTn id="17" dur="500"/>
                                        <p:tgtEl>
                                          <p:spTgt spid="256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03">
                                            <p:txEl>
                                              <p:pRg st="4" end="4"/>
                                            </p:txEl>
                                          </p:spTgt>
                                        </p:tgtEl>
                                        <p:attrNameLst>
                                          <p:attrName>style.visibility</p:attrName>
                                        </p:attrNameLst>
                                      </p:cBhvr>
                                      <p:to>
                                        <p:strVal val="visible"/>
                                      </p:to>
                                    </p:set>
                                    <p:animEffect transition="in" filter="fade">
                                      <p:cBhvr>
                                        <p:cTn id="22" dur="500"/>
                                        <p:tgtEl>
                                          <p:spTgt spid="256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animEffect transition="in" filter="fade">
                                      <p:cBhvr>
                                        <p:cTn id="27" dur="500"/>
                                        <p:tgtEl>
                                          <p:spTgt spid="2560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5603">
                                            <p:txEl>
                                              <p:pRg st="7" end="7"/>
                                            </p:txEl>
                                          </p:spTgt>
                                        </p:tgtEl>
                                        <p:attrNameLst>
                                          <p:attrName>style.visibility</p:attrName>
                                        </p:attrNameLst>
                                      </p:cBhvr>
                                      <p:to>
                                        <p:strVal val="visible"/>
                                      </p:to>
                                    </p:set>
                                    <p:animEffect transition="in" filter="fade">
                                      <p:cBhvr>
                                        <p:cTn id="35" dur="500"/>
                                        <p:tgtEl>
                                          <p:spTgt spid="25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3727-35FD-4970-8E8E-3AB480FC5BB9}"/>
              </a:ext>
            </a:extLst>
          </p:cNvPr>
          <p:cNvSpPr>
            <a:spLocks noGrp="1"/>
          </p:cNvSpPr>
          <p:nvPr>
            <p:ph type="title"/>
          </p:nvPr>
        </p:nvSpPr>
        <p:spPr/>
        <p:txBody>
          <a:bodyPr/>
          <a:lstStyle/>
          <a:p>
            <a:r>
              <a:rPr lang="en-US" b="1" dirty="0"/>
              <a:t>Example 4: </a:t>
            </a:r>
            <a:r>
              <a:rPr lang="en-US" dirty="0"/>
              <a:t>Force of the Wind on a Window </a:t>
            </a:r>
            <a:r>
              <a:rPr lang="en-US" sz="1800" dirty="0"/>
              <a:t>(1 of 3)</a:t>
            </a:r>
          </a:p>
        </p:txBody>
      </p:sp>
      <p:sp>
        <p:nvSpPr>
          <p:cNvPr id="3" name="Content Placeholder 2">
            <a:extLst>
              <a:ext uri="{FF2B5EF4-FFF2-40B4-BE49-F238E27FC236}">
                <a16:creationId xmlns:a16="http://schemas.microsoft.com/office/drawing/2014/main" id="{CD484707-F623-4378-9078-C1036D2A72A6}"/>
              </a:ext>
            </a:extLst>
          </p:cNvPr>
          <p:cNvSpPr>
            <a:spLocks noGrp="1"/>
          </p:cNvSpPr>
          <p:nvPr>
            <p:ph sz="half" idx="2"/>
          </p:nvPr>
        </p:nvSpPr>
        <p:spPr>
          <a:xfrm>
            <a:off x="457200" y="1535113"/>
            <a:ext cx="8343900" cy="4696722"/>
          </a:xfrm>
        </p:spPr>
        <p:txBody>
          <a:bodyPr/>
          <a:lstStyle/>
          <a:p>
            <a:pPr eaLnBrk="1" hangingPunct="1">
              <a:defRPr/>
            </a:pPr>
            <a:r>
              <a:rPr lang="en-US" altLang="en-US" sz="2800" dirty="0">
                <a:cs typeface="Times New Roman" panose="02020603050405020304" pitchFamily="18" charset="0"/>
              </a:rPr>
              <a:t>The force </a:t>
            </a:r>
            <a:r>
              <a:rPr lang="en-US" altLang="en-US" sz="2800" i="1" dirty="0">
                <a:latin typeface="+mn-lt"/>
                <a:cs typeface="Times New Roman" panose="02020603050405020304" pitchFamily="18" charset="0"/>
              </a:rPr>
              <a:t>F</a:t>
            </a:r>
            <a:r>
              <a:rPr lang="en-US" altLang="en-US" sz="2800" dirty="0">
                <a:cs typeface="Times New Roman" panose="02020603050405020304" pitchFamily="18" charset="0"/>
              </a:rPr>
              <a:t> of the wind on a flat surface positioned at a right angle to the direction of the wind varies jointly with the area </a:t>
            </a:r>
            <a:r>
              <a:rPr lang="en-US" altLang="en-US" sz="2800" i="1" dirty="0">
                <a:latin typeface="+mn-lt"/>
                <a:cs typeface="Times New Roman" panose="02020603050405020304" pitchFamily="18" charset="0"/>
              </a:rPr>
              <a:t>A</a:t>
            </a:r>
            <a:r>
              <a:rPr lang="en-US" altLang="en-US" sz="2800" dirty="0">
                <a:cs typeface="Times New Roman" panose="02020603050405020304" pitchFamily="18" charset="0"/>
              </a:rPr>
              <a:t> of the surface and the square of the speed </a:t>
            </a:r>
            <a:r>
              <a:rPr lang="en-US" altLang="en-US" sz="2800" i="1" dirty="0">
                <a:latin typeface="+mn-lt"/>
                <a:cs typeface="Times New Roman" panose="02020603050405020304" pitchFamily="18" charset="0"/>
              </a:rPr>
              <a:t>v</a:t>
            </a:r>
            <a:r>
              <a:rPr lang="en-US" altLang="en-US" sz="2800" dirty="0">
                <a:cs typeface="Times New Roman" panose="02020603050405020304" pitchFamily="18" charset="0"/>
              </a:rPr>
              <a:t> of the wind. A wind of </a:t>
            </a:r>
            <a:r>
              <a:rPr lang="en-US" altLang="en-US" sz="2800" dirty="0">
                <a:latin typeface="+mn-lt"/>
                <a:cs typeface="Times New Roman" panose="02020603050405020304" pitchFamily="18" charset="0"/>
              </a:rPr>
              <a:t>20</a:t>
            </a:r>
            <a:r>
              <a:rPr lang="en-US" altLang="en-US" sz="2800" dirty="0">
                <a:cs typeface="Times New Roman" panose="02020603050405020304" pitchFamily="18" charset="0"/>
              </a:rPr>
              <a:t> miles per hour blowing on a window measuring </a:t>
            </a:r>
            <a:r>
              <a:rPr lang="en-US" altLang="en-US" sz="2800" dirty="0">
                <a:latin typeface="+mn-lt"/>
                <a:cs typeface="Times New Roman" panose="02020603050405020304" pitchFamily="18" charset="0"/>
              </a:rPr>
              <a:t>3</a:t>
            </a:r>
            <a:r>
              <a:rPr lang="en-US" altLang="en-US" sz="2800" dirty="0">
                <a:cs typeface="Times New Roman" panose="02020603050405020304" pitchFamily="18" charset="0"/>
              </a:rPr>
              <a:t> feet by </a:t>
            </a:r>
            <a:br>
              <a:rPr lang="en-US" altLang="en-US" sz="2800" dirty="0">
                <a:cs typeface="Times New Roman" panose="02020603050405020304" pitchFamily="18" charset="0"/>
              </a:rPr>
            </a:br>
            <a:r>
              <a:rPr lang="en-US" altLang="en-US" sz="2800" dirty="0">
                <a:latin typeface="+mn-lt"/>
                <a:cs typeface="Times New Roman" panose="02020603050405020304" pitchFamily="18" charset="0"/>
              </a:rPr>
              <a:t>4</a:t>
            </a:r>
            <a:r>
              <a:rPr lang="en-US" altLang="en-US" sz="2800" dirty="0">
                <a:cs typeface="Times New Roman" panose="02020603050405020304" pitchFamily="18" charset="0"/>
              </a:rPr>
              <a:t> feet has a force of </a:t>
            </a:r>
            <a:r>
              <a:rPr lang="en-US" altLang="en-US" sz="2800" dirty="0">
                <a:latin typeface="+mn-lt"/>
                <a:cs typeface="Times New Roman" panose="02020603050405020304" pitchFamily="18" charset="0"/>
              </a:rPr>
              <a:t>120</a:t>
            </a:r>
            <a:r>
              <a:rPr lang="en-US" altLang="en-US" sz="2800" dirty="0">
                <a:cs typeface="Times New Roman" panose="02020603050405020304" pitchFamily="18" charset="0"/>
              </a:rPr>
              <a:t> pounds. What force does a wind of </a:t>
            </a:r>
            <a:r>
              <a:rPr lang="en-US" altLang="en-US" sz="2800" dirty="0">
                <a:latin typeface="+mn-lt"/>
                <a:cs typeface="Times New Roman" panose="02020603050405020304" pitchFamily="18" charset="0"/>
              </a:rPr>
              <a:t>40</a:t>
            </a:r>
            <a:r>
              <a:rPr lang="en-US" altLang="en-US" sz="2800" dirty="0">
                <a:cs typeface="Times New Roman" panose="02020603050405020304" pitchFamily="18" charset="0"/>
              </a:rPr>
              <a:t> miles per hour exert on a window measuring </a:t>
            </a:r>
            <a:r>
              <a:rPr lang="en-US" altLang="en-US" sz="2800" dirty="0">
                <a:latin typeface="+mn-lt"/>
                <a:cs typeface="Times New Roman" panose="02020603050405020304" pitchFamily="18" charset="0"/>
              </a:rPr>
              <a:t>4</a:t>
            </a:r>
            <a:r>
              <a:rPr lang="en-US" altLang="en-US" sz="2800" dirty="0">
                <a:cs typeface="Times New Roman" panose="02020603050405020304" pitchFamily="18" charset="0"/>
              </a:rPr>
              <a:t> feet by </a:t>
            </a:r>
            <a:r>
              <a:rPr lang="en-US" altLang="en-US" sz="2800" dirty="0">
                <a:latin typeface="+mn-lt"/>
                <a:cs typeface="Times New Roman" panose="02020603050405020304" pitchFamily="18" charset="0"/>
              </a:rPr>
              <a:t>5</a:t>
            </a:r>
            <a:r>
              <a:rPr lang="en-US" altLang="en-US" sz="2800" dirty="0">
                <a:cs typeface="Times New Roman" panose="02020603050405020304" pitchFamily="18" charset="0"/>
              </a:rPr>
              <a:t> feet?</a:t>
            </a:r>
          </a:p>
        </p:txBody>
      </p:sp>
      <p:pic>
        <p:nvPicPr>
          <p:cNvPr id="6" name="Picture 5">
            <a:extLst>
              <a:ext uri="{FF2B5EF4-FFF2-40B4-BE49-F238E27FC236}">
                <a16:creationId xmlns:a16="http://schemas.microsoft.com/office/drawing/2014/main" id="{515C627A-F39C-4D69-B9AB-717792A30929}"/>
              </a:ext>
            </a:extLst>
          </p:cNvPr>
          <p:cNvPicPr>
            <a:picLocks noChangeAspect="1"/>
          </p:cNvPicPr>
          <p:nvPr/>
        </p:nvPicPr>
        <p:blipFill>
          <a:blip r:embed="rId2"/>
          <a:stretch>
            <a:fillRect/>
          </a:stretch>
        </p:blipFill>
        <p:spPr>
          <a:xfrm>
            <a:off x="5168274" y="4641574"/>
            <a:ext cx="3782494" cy="1692032"/>
          </a:xfrm>
          <a:prstGeom prst="rect">
            <a:avLst/>
          </a:prstGeom>
        </p:spPr>
      </p:pic>
    </p:spTree>
    <p:extLst>
      <p:ext uri="{BB962C8B-B14F-4D97-AF65-F5344CB8AC3E}">
        <p14:creationId xmlns:p14="http://schemas.microsoft.com/office/powerpoint/2010/main" val="3361132575"/>
      </p:ext>
    </p:extLst>
  </p:cSld>
  <p:clrMapOvr>
    <a:masterClrMapping/>
  </p:clrMapOvr>
  <p:transition>
    <p:pull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2C96C611-C1F4-4C29-BF4D-AEDC9B82361A}"/>
              </a:ext>
            </a:extLst>
          </p:cNvPr>
          <p:cNvSpPr>
            <a:spLocks noGrp="1" noChangeArrowheads="1"/>
          </p:cNvSpPr>
          <p:nvPr>
            <p:ph idx="1"/>
          </p:nvPr>
        </p:nvSpPr>
        <p:spPr>
          <a:xfrm>
            <a:off x="326241" y="1483690"/>
            <a:ext cx="8184968" cy="4775981"/>
          </a:xfrm>
        </p:spPr>
        <p:txBody>
          <a:bodyPr/>
          <a:lstStyle/>
          <a:p>
            <a:pPr>
              <a:lnSpc>
                <a:spcPct val="115000"/>
              </a:lnSpc>
            </a:pPr>
            <a:r>
              <a:rPr lang="en-US" altLang="en-US" dirty="0">
                <a:ea typeface="Calibri" panose="020F0502020204030204" pitchFamily="34" charset="0"/>
                <a:cs typeface="Times New Roman" panose="02020603050405020304" pitchFamily="18" charset="0"/>
              </a:rPr>
              <a:t>Since</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i="1" dirty="0">
                <a:latin typeface="Times New Roman" panose="02020603050405020304" pitchFamily="18" charset="0"/>
                <a:ea typeface="Calibri" panose="020F0502020204030204" pitchFamily="34" charset="0"/>
                <a:cs typeface="Times New Roman" panose="02020603050405020304" pitchFamily="18" charset="0"/>
              </a:rPr>
              <a:t>F</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a:ea typeface="Calibri" panose="020F0502020204030204" pitchFamily="34" charset="0"/>
                <a:cs typeface="Times New Roman" panose="02020603050405020304" pitchFamily="18" charset="0"/>
              </a:rPr>
              <a:t>varies jointly with </a:t>
            </a:r>
            <a:r>
              <a:rPr lang="en-US" altLang="en-US" i="1" dirty="0">
                <a:latin typeface="Times New Roman" panose="02020603050405020304" pitchFamily="18" charset="0"/>
                <a:ea typeface="Calibri" panose="020F0502020204030204" pitchFamily="34" charset="0"/>
                <a:cs typeface="Times New Roman" panose="02020603050405020304" pitchFamily="18" charset="0"/>
              </a:rPr>
              <a:t>A</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a:ea typeface="Calibri" panose="020F0502020204030204" pitchFamily="34" charset="0"/>
                <a:cs typeface="Times New Roman" panose="02020603050405020304" pitchFamily="18" charset="0"/>
              </a:rPr>
              <a:t>and</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i="1" dirty="0">
                <a:latin typeface="Times New Roman" panose="02020603050405020304" pitchFamily="18" charset="0"/>
                <a:ea typeface="Calibri" panose="020F0502020204030204" pitchFamily="34" charset="0"/>
                <a:cs typeface="Times New Roman" panose="02020603050405020304" pitchFamily="18" charset="0"/>
              </a:rPr>
              <a:t>v</a:t>
            </a:r>
            <a:r>
              <a:rPr lang="en-US" altLang="en-US"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a:ea typeface="Calibri" panose="020F0502020204030204" pitchFamily="34" charset="0"/>
                <a:cs typeface="Times New Roman" panose="02020603050405020304" pitchFamily="18" charset="0"/>
              </a:rPr>
              <a:t>we have </a:t>
            </a:r>
          </a:p>
          <a:p>
            <a:pPr>
              <a:lnSpc>
                <a:spcPct val="115000"/>
              </a:lnSpc>
            </a:pPr>
            <a:r>
              <a:rPr lang="en-US" altLang="en-US" i="1" dirty="0">
                <a:latin typeface="Times New Roman" panose="02020603050405020304" pitchFamily="18" charset="0"/>
                <a:ea typeface="Calibri" panose="020F0502020204030204" pitchFamily="34" charset="0"/>
                <a:cs typeface="Times New Roman" panose="02020603050405020304" pitchFamily="18" charset="0"/>
              </a:rPr>
              <a:t>				F</a:t>
            </a:r>
            <a:r>
              <a:rPr lang="en-US" altLang="en-US" dirty="0">
                <a:latin typeface="Times New Roman" panose="02020603050405020304" pitchFamily="18" charset="0"/>
                <a:ea typeface="Calibri" panose="020F0502020204030204" pitchFamily="34" charset="0"/>
                <a:cs typeface="Times New Roman" panose="02020603050405020304" pitchFamily="18" charset="0"/>
              </a:rPr>
              <a:t> = </a:t>
            </a:r>
            <a:r>
              <a:rPr lang="en-US" altLang="en-US" i="1" dirty="0">
                <a:latin typeface="Times New Roman" panose="02020603050405020304" pitchFamily="18" charset="0"/>
                <a:ea typeface="Calibri" panose="020F0502020204030204" pitchFamily="34" charset="0"/>
                <a:cs typeface="Times New Roman" panose="02020603050405020304" pitchFamily="18" charset="0"/>
              </a:rPr>
              <a:t>kAv</a:t>
            </a:r>
            <a:r>
              <a:rPr lang="en-US" altLang="en-US" baseline="30000" dirty="0">
                <a:latin typeface="Times New Roman" panose="02020603050405020304" pitchFamily="18" charset="0"/>
                <a:ea typeface="Calibri" panose="020F0502020204030204" pitchFamily="34" charset="0"/>
                <a:cs typeface="Times New Roman" panose="02020603050405020304" pitchFamily="18" charset="0"/>
              </a:rPr>
              <a:t>2</a:t>
            </a:r>
          </a:p>
          <a:p>
            <a:r>
              <a:rPr lang="en-US" altLang="en-US"/>
              <a:t>where</a:t>
            </a:r>
            <a:r>
              <a:rPr lang="en-US" altLang="en-US">
                <a:latin typeface="Times New Roman" panose="02020603050405020304" pitchFamily="18" charset="0"/>
              </a:rPr>
              <a:t> </a:t>
            </a:r>
            <a:r>
              <a:rPr lang="en-US" altLang="en-US" i="1" dirty="0">
                <a:latin typeface="Times New Roman" panose="02020603050405020304" pitchFamily="18" charset="0"/>
              </a:rPr>
              <a:t>k</a:t>
            </a:r>
            <a:r>
              <a:rPr lang="en-US" altLang="en-US" dirty="0">
                <a:latin typeface="Times New Roman" panose="02020603050405020304" pitchFamily="18" charset="0"/>
              </a:rPr>
              <a:t> </a:t>
            </a:r>
            <a:r>
              <a:rPr lang="en-US" altLang="en-US" dirty="0"/>
              <a:t>is the constant of proportionality. We are told that</a:t>
            </a:r>
            <a:r>
              <a:rPr lang="en-US" altLang="en-US" dirty="0">
                <a:latin typeface="Times New Roman" panose="02020603050405020304" pitchFamily="18" charset="0"/>
              </a:rPr>
              <a:t> </a:t>
            </a:r>
            <a:r>
              <a:rPr lang="en-US" altLang="en-US" i="1" dirty="0">
                <a:latin typeface="Times New Roman" panose="02020603050405020304" pitchFamily="18" charset="0"/>
              </a:rPr>
              <a:t>F</a:t>
            </a:r>
            <a:r>
              <a:rPr lang="en-US" altLang="en-US" dirty="0">
                <a:latin typeface="Times New Roman" panose="02020603050405020304" pitchFamily="18" charset="0"/>
              </a:rPr>
              <a:t> = 120 </a:t>
            </a:r>
            <a:r>
              <a:rPr lang="en-US" altLang="en-US" dirty="0"/>
              <a:t>when</a:t>
            </a:r>
            <a:r>
              <a:rPr lang="en-US" altLang="en-US" dirty="0">
                <a:latin typeface="Times New Roman" panose="02020603050405020304" pitchFamily="18" charset="0"/>
              </a:rPr>
              <a:t> </a:t>
            </a:r>
            <a:r>
              <a:rPr lang="en-US" altLang="en-US" i="1" dirty="0">
                <a:latin typeface="Times New Roman" panose="02020603050405020304" pitchFamily="18" charset="0"/>
              </a:rPr>
              <a:t>A</a:t>
            </a:r>
            <a:r>
              <a:rPr lang="en-US" altLang="en-US" dirty="0">
                <a:latin typeface="Times New Roman" panose="02020603050405020304" pitchFamily="18" charset="0"/>
              </a:rPr>
              <a:t> = 3(4) = 12 </a:t>
            </a:r>
            <a:r>
              <a:rPr lang="en-US" altLang="en-US" dirty="0"/>
              <a:t>and</a:t>
            </a:r>
            <a:r>
              <a:rPr lang="en-US" altLang="en-US" dirty="0">
                <a:latin typeface="Times New Roman" panose="02020603050405020304" pitchFamily="18" charset="0"/>
              </a:rPr>
              <a:t> </a:t>
            </a:r>
            <a:r>
              <a:rPr lang="en-US" altLang="en-US" i="1" dirty="0">
                <a:latin typeface="Times New Roman" panose="02020603050405020304" pitchFamily="18" charset="0"/>
              </a:rPr>
              <a:t>v</a:t>
            </a:r>
            <a:r>
              <a:rPr lang="en-US" altLang="en-US" dirty="0">
                <a:latin typeface="Times New Roman" panose="02020603050405020304" pitchFamily="18" charset="0"/>
              </a:rPr>
              <a:t> = 20.</a:t>
            </a:r>
          </a:p>
          <a:p>
            <a:r>
              <a:rPr lang="en-US" altLang="en-US" dirty="0"/>
              <a:t>Then</a:t>
            </a: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graphicFrame>
        <p:nvGraphicFramePr>
          <p:cNvPr id="9" name="Object 2">
            <a:extLst>
              <a:ext uri="{FF2B5EF4-FFF2-40B4-BE49-F238E27FC236}">
                <a16:creationId xmlns:a16="http://schemas.microsoft.com/office/drawing/2014/main" id="{F2AC92CA-CB6A-4ED9-8722-50E54F940810}"/>
              </a:ext>
            </a:extLst>
          </p:cNvPr>
          <p:cNvGraphicFramePr>
            <a:graphicFrameLocks noChangeAspect="1"/>
          </p:cNvGraphicFramePr>
          <p:nvPr>
            <p:extLst>
              <p:ext uri="{D42A27DB-BD31-4B8C-83A1-F6EECF244321}">
                <p14:modId xmlns:p14="http://schemas.microsoft.com/office/powerpoint/2010/main" val="300067313"/>
              </p:ext>
            </p:extLst>
          </p:nvPr>
        </p:nvGraphicFramePr>
        <p:xfrm>
          <a:off x="1160463" y="4125912"/>
          <a:ext cx="7350125" cy="458787"/>
        </p:xfrm>
        <a:graphic>
          <a:graphicData uri="http://schemas.openxmlformats.org/presentationml/2006/ole">
            <mc:AlternateContent xmlns:mc="http://schemas.openxmlformats.org/markup-compatibility/2006">
              <mc:Choice xmlns:v="urn:schemas-microsoft-com:vml" Requires="v">
                <p:oleObj spid="_x0000_s56336" name="Equation" r:id="rId3" imgW="7340400" imgH="457200" progId="Equation.DSMT4">
                  <p:embed/>
                </p:oleObj>
              </mc:Choice>
              <mc:Fallback>
                <p:oleObj name="Equation" r:id="rId3" imgW="7340400" imgH="457200" progId="Equation.DSMT4">
                  <p:embed/>
                  <p:pic>
                    <p:nvPicPr>
                      <p:cNvPr id="14343" name="Object 2"/>
                      <p:cNvPicPr>
                        <a:picLocks noChangeAspect="1" noChangeArrowheads="1"/>
                      </p:cNvPicPr>
                      <p:nvPr/>
                    </p:nvPicPr>
                    <p:blipFill>
                      <a:blip r:embed="rId4"/>
                      <a:srcRect/>
                      <a:stretch>
                        <a:fillRect/>
                      </a:stretch>
                    </p:blipFill>
                    <p:spPr bwMode="auto">
                      <a:xfrm>
                        <a:off x="1160463" y="4125912"/>
                        <a:ext cx="73501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54960CAA-65B8-4067-A312-B0018F653785}"/>
              </a:ext>
            </a:extLst>
          </p:cNvPr>
          <p:cNvGraphicFramePr>
            <a:graphicFrameLocks noChangeAspect="1"/>
          </p:cNvGraphicFramePr>
          <p:nvPr>
            <p:extLst>
              <p:ext uri="{D42A27DB-BD31-4B8C-83A1-F6EECF244321}">
                <p14:modId xmlns:p14="http://schemas.microsoft.com/office/powerpoint/2010/main" val="2356474481"/>
              </p:ext>
            </p:extLst>
          </p:nvPr>
        </p:nvGraphicFramePr>
        <p:xfrm>
          <a:off x="1470439" y="4639366"/>
          <a:ext cx="990600" cy="774700"/>
        </p:xfrm>
        <a:graphic>
          <a:graphicData uri="http://schemas.openxmlformats.org/presentationml/2006/ole">
            <mc:AlternateContent xmlns:mc="http://schemas.openxmlformats.org/markup-compatibility/2006">
              <mc:Choice xmlns:v="urn:schemas-microsoft-com:vml" Requires="v">
                <p:oleObj spid="_x0000_s56337" name="Equation" r:id="rId5" imgW="990360" imgH="774360" progId="Equation.DSMT4">
                  <p:embed/>
                </p:oleObj>
              </mc:Choice>
              <mc:Fallback>
                <p:oleObj name="Equation" r:id="rId5" imgW="990360" imgH="774360" progId="Equation.DSMT4">
                  <p:embed/>
                  <p:pic>
                    <p:nvPicPr>
                      <p:cNvPr id="0" name=""/>
                      <p:cNvPicPr/>
                      <p:nvPr/>
                    </p:nvPicPr>
                    <p:blipFill>
                      <a:blip r:embed="rId6"/>
                      <a:stretch>
                        <a:fillRect/>
                      </a:stretch>
                    </p:blipFill>
                    <p:spPr>
                      <a:xfrm>
                        <a:off x="1470439" y="4639366"/>
                        <a:ext cx="990600" cy="774700"/>
                      </a:xfrm>
                      <a:prstGeom prst="rect">
                        <a:avLst/>
                      </a:prstGeom>
                    </p:spPr>
                  </p:pic>
                </p:oleObj>
              </mc:Fallback>
            </mc:AlternateContent>
          </a:graphicData>
        </a:graphic>
      </p:graphicFrame>
      <p:sp>
        <p:nvSpPr>
          <p:cNvPr id="14" name="Title 1">
            <a:extLst>
              <a:ext uri="{FF2B5EF4-FFF2-40B4-BE49-F238E27FC236}">
                <a16:creationId xmlns:a16="http://schemas.microsoft.com/office/drawing/2014/main" id="{F61E6D20-B08D-4C54-B298-DCA3C7B772A6}"/>
              </a:ext>
            </a:extLst>
          </p:cNvPr>
          <p:cNvSpPr txBox="1">
            <a:spLocks/>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3200" b="0">
                <a:solidFill>
                  <a:srgbClr val="0B3081"/>
                </a:solidFill>
                <a:latin typeface="+mj-lt"/>
                <a:ea typeface="+mj-ea"/>
                <a:cs typeface="+mj-cs"/>
              </a:defRPr>
            </a:lvl1pPr>
            <a:lvl2pPr algn="ctr" rtl="0" eaLnBrk="0" fontAlgn="base" hangingPunct="0">
              <a:spcBef>
                <a:spcPct val="0"/>
              </a:spcBef>
              <a:spcAft>
                <a:spcPct val="0"/>
              </a:spcAft>
              <a:defRPr sz="4400">
                <a:solidFill>
                  <a:srgbClr val="00706D"/>
                </a:solidFill>
                <a:latin typeface="Arial" charset="0"/>
              </a:defRPr>
            </a:lvl2pPr>
            <a:lvl3pPr algn="ctr" rtl="0" eaLnBrk="0" fontAlgn="base" hangingPunct="0">
              <a:spcBef>
                <a:spcPct val="0"/>
              </a:spcBef>
              <a:spcAft>
                <a:spcPct val="0"/>
              </a:spcAft>
              <a:defRPr sz="4400">
                <a:solidFill>
                  <a:srgbClr val="00706D"/>
                </a:solidFill>
                <a:latin typeface="Arial" charset="0"/>
              </a:defRPr>
            </a:lvl3pPr>
            <a:lvl4pPr algn="ctr" rtl="0" eaLnBrk="0" fontAlgn="base" hangingPunct="0">
              <a:spcBef>
                <a:spcPct val="0"/>
              </a:spcBef>
              <a:spcAft>
                <a:spcPct val="0"/>
              </a:spcAft>
              <a:defRPr sz="4400">
                <a:solidFill>
                  <a:srgbClr val="00706D"/>
                </a:solidFill>
                <a:latin typeface="Arial" charset="0"/>
              </a:defRPr>
            </a:lvl4pPr>
            <a:lvl5pPr algn="ctr" rtl="0" eaLnBrk="0" fontAlgn="base" hangingPunct="0">
              <a:spcBef>
                <a:spcPct val="0"/>
              </a:spcBef>
              <a:spcAft>
                <a:spcPct val="0"/>
              </a:spcAft>
              <a:defRPr sz="4400">
                <a:solidFill>
                  <a:srgbClr val="00706D"/>
                </a:solidFill>
                <a:latin typeface="Arial" charset="0"/>
              </a:defRPr>
            </a:lvl5pPr>
            <a:lvl6pPr marL="457200" algn="ctr" rtl="0" fontAlgn="base">
              <a:spcBef>
                <a:spcPct val="0"/>
              </a:spcBef>
              <a:spcAft>
                <a:spcPct val="0"/>
              </a:spcAft>
              <a:defRPr sz="4400">
                <a:solidFill>
                  <a:srgbClr val="00706D"/>
                </a:solidFill>
                <a:latin typeface="Arial" charset="0"/>
              </a:defRPr>
            </a:lvl6pPr>
            <a:lvl7pPr marL="914400" algn="ctr" rtl="0" fontAlgn="base">
              <a:spcBef>
                <a:spcPct val="0"/>
              </a:spcBef>
              <a:spcAft>
                <a:spcPct val="0"/>
              </a:spcAft>
              <a:defRPr sz="4400">
                <a:solidFill>
                  <a:srgbClr val="00706D"/>
                </a:solidFill>
                <a:latin typeface="Arial" charset="0"/>
              </a:defRPr>
            </a:lvl7pPr>
            <a:lvl8pPr marL="1371600" algn="ctr" rtl="0" fontAlgn="base">
              <a:spcBef>
                <a:spcPct val="0"/>
              </a:spcBef>
              <a:spcAft>
                <a:spcPct val="0"/>
              </a:spcAft>
              <a:defRPr sz="4400">
                <a:solidFill>
                  <a:srgbClr val="00706D"/>
                </a:solidFill>
                <a:latin typeface="Arial" charset="0"/>
              </a:defRPr>
            </a:lvl8pPr>
            <a:lvl9pPr marL="1828800" algn="ctr" rtl="0" fontAlgn="base">
              <a:spcBef>
                <a:spcPct val="0"/>
              </a:spcBef>
              <a:spcAft>
                <a:spcPct val="0"/>
              </a:spcAft>
              <a:defRPr sz="4400">
                <a:solidFill>
                  <a:srgbClr val="00706D"/>
                </a:solidFill>
                <a:latin typeface="Arial" charset="0"/>
              </a:defRPr>
            </a:lvl9pPr>
          </a:lstStyle>
          <a:p>
            <a:r>
              <a:rPr lang="en-US" sz="3600" b="1" kern="0" dirty="0"/>
              <a:t>Example 4: </a:t>
            </a:r>
            <a:r>
              <a:rPr lang="en-US" sz="3600" kern="0" dirty="0"/>
              <a:t>Force of the Wind on a Window </a:t>
            </a:r>
            <a:r>
              <a:rPr lang="en-US" sz="1800" kern="0" dirty="0"/>
              <a:t>(2 of 3)</a:t>
            </a:r>
          </a:p>
        </p:txBody>
      </p:sp>
    </p:spTree>
    <p:extLst>
      <p:ext uri="{BB962C8B-B14F-4D97-AF65-F5344CB8AC3E}">
        <p14:creationId xmlns:p14="http://schemas.microsoft.com/office/powerpoint/2010/main" val="3609237060"/>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fade">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fade">
                                      <p:cBhvr>
                                        <p:cTn id="12" dur="500"/>
                                        <p:tgtEl>
                                          <p:spTgt spid="256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fade">
                                      <p:cBhvr>
                                        <p:cTn id="17" dur="500"/>
                                        <p:tgtEl>
                                          <p:spTgt spid="2560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2C96C611-C1F4-4C29-BF4D-AEDC9B82361A}"/>
              </a:ext>
            </a:extLst>
          </p:cNvPr>
          <p:cNvSpPr>
            <a:spLocks noGrp="1" noChangeArrowheads="1"/>
          </p:cNvSpPr>
          <p:nvPr>
            <p:ph idx="1"/>
          </p:nvPr>
        </p:nvSpPr>
        <p:spPr>
          <a:xfrm>
            <a:off x="326241" y="1483690"/>
            <a:ext cx="8184968" cy="4775981"/>
          </a:xfrm>
        </p:spPr>
        <p:txBody>
          <a:bodyPr/>
          <a:lstStyle/>
          <a:p>
            <a:r>
              <a:rPr lang="en-US" altLang="en-US" dirty="0"/>
              <a:t>Since</a:t>
            </a:r>
            <a:r>
              <a:rPr lang="en-US" altLang="en-US" dirty="0">
                <a:latin typeface="Times New Roman" panose="02020603050405020304" pitchFamily="18" charset="0"/>
              </a:rPr>
              <a:t> </a:t>
            </a:r>
            <a:r>
              <a:rPr lang="en-US" altLang="en-US" i="1" dirty="0">
                <a:latin typeface="Times New Roman" panose="02020603050405020304" pitchFamily="18" charset="0"/>
              </a:rPr>
              <a:t>F</a:t>
            </a:r>
            <a:r>
              <a:rPr lang="en-US" altLang="en-US" dirty="0">
                <a:latin typeface="Times New Roman" panose="02020603050405020304" pitchFamily="18" charset="0"/>
              </a:rPr>
              <a:t> = </a:t>
            </a:r>
            <a:r>
              <a:rPr lang="en-US" altLang="en-US" i="1" dirty="0">
                <a:latin typeface="Times New Roman" panose="02020603050405020304" pitchFamily="18" charset="0"/>
              </a:rPr>
              <a:t>kAv</a:t>
            </a:r>
            <a:r>
              <a:rPr lang="en-US" altLang="en-US" baseline="30000" dirty="0">
                <a:latin typeface="Times New Roman" panose="02020603050405020304" pitchFamily="18" charset="0"/>
              </a:rPr>
              <a:t>2</a:t>
            </a:r>
            <a:r>
              <a:rPr lang="en-US" altLang="en-US" dirty="0">
                <a:latin typeface="Times New Roman" panose="02020603050405020304" pitchFamily="18" charset="0"/>
              </a:rPr>
              <a:t>,</a:t>
            </a: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a:p>
            <a:r>
              <a:rPr lang="en-US" altLang="en-US" dirty="0">
                <a:ea typeface="Calibri" panose="020F0502020204030204" pitchFamily="34" charset="0"/>
                <a:cs typeface="Times New Roman" panose="02020603050405020304" pitchFamily="18" charset="0"/>
              </a:rPr>
              <a:t>For a wind of </a:t>
            </a:r>
            <a:r>
              <a:rPr lang="en-US" altLang="en-US" dirty="0">
                <a:latin typeface="Times New Roman" panose="02020603050405020304" pitchFamily="18" charset="0"/>
                <a:ea typeface="Calibri" panose="020F0502020204030204" pitchFamily="34" charset="0"/>
                <a:cs typeface="Times New Roman" panose="02020603050405020304" pitchFamily="18" charset="0"/>
              </a:rPr>
              <a:t>40 </a:t>
            </a:r>
            <a:r>
              <a:rPr lang="en-US" altLang="en-US" dirty="0">
                <a:ea typeface="Calibri" panose="020F0502020204030204" pitchFamily="34" charset="0"/>
                <a:cs typeface="Times New Roman" panose="02020603050405020304" pitchFamily="18" charset="0"/>
              </a:rPr>
              <a:t>miles per hour blowing on a window whose area is</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i="1" dirty="0">
                <a:latin typeface="Times New Roman" panose="02020603050405020304" pitchFamily="18" charset="0"/>
                <a:ea typeface="Calibri" panose="020F0502020204030204" pitchFamily="34" charset="0"/>
                <a:cs typeface="Times New Roman" panose="02020603050405020304" pitchFamily="18" charset="0"/>
              </a:rPr>
              <a:t>A</a:t>
            </a:r>
            <a:r>
              <a:rPr lang="en-US" altLang="en-US" dirty="0">
                <a:latin typeface="Times New Roman" panose="02020603050405020304" pitchFamily="18" charset="0"/>
                <a:ea typeface="Calibri" panose="020F0502020204030204" pitchFamily="34" charset="0"/>
                <a:cs typeface="Times New Roman" panose="02020603050405020304" pitchFamily="18" charset="0"/>
              </a:rPr>
              <a:t> = 4(5) = 20  </a:t>
            </a:r>
            <a:r>
              <a:rPr lang="en-US" altLang="en-US" dirty="0">
                <a:ea typeface="Calibri" panose="020F0502020204030204" pitchFamily="34" charset="0"/>
                <a:cs typeface="Times New Roman" panose="02020603050405020304" pitchFamily="18" charset="0"/>
              </a:rPr>
              <a:t>square feet, the force</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i="1" dirty="0">
                <a:latin typeface="Times New Roman" panose="02020603050405020304" pitchFamily="18" charset="0"/>
                <a:ea typeface="Calibri" panose="020F0502020204030204" pitchFamily="34" charset="0"/>
                <a:cs typeface="Times New Roman" panose="02020603050405020304" pitchFamily="18" charset="0"/>
              </a:rPr>
              <a:t>F</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dirty="0">
                <a:ea typeface="Calibri" panose="020F0502020204030204" pitchFamily="34" charset="0"/>
                <a:cs typeface="Times New Roman" panose="02020603050405020304" pitchFamily="18" charset="0"/>
              </a:rPr>
              <a:t>is</a:t>
            </a: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altLang="en-US" dirty="0">
              <a:latin typeface="Calibri" panose="020F0502020204030204" pitchFamily="34" charset="0"/>
              <a:ea typeface="Calibri" panose="020F0502020204030204" pitchFamily="34" charset="0"/>
              <a:cs typeface="Times New Roman" panose="02020603050405020304" pitchFamily="18" charset="0"/>
            </a:endParaRPr>
          </a:p>
          <a:p>
            <a:r>
              <a:rPr lang="en-US" altLang="en-US" dirty="0">
                <a:latin typeface="Times New Roman" panose="02020603050405020304" pitchFamily="18" charset="0"/>
              </a:rPr>
              <a:t> </a:t>
            </a:r>
            <a:endParaRPr lang="en-US" altLang="en-US" dirty="0">
              <a:latin typeface="Calibri" panose="020F0502020204030204" pitchFamily="34" charset="0"/>
            </a:endParaRPr>
          </a:p>
        </p:txBody>
      </p:sp>
      <p:graphicFrame>
        <p:nvGraphicFramePr>
          <p:cNvPr id="10" name="Object 9">
            <a:extLst>
              <a:ext uri="{FF2B5EF4-FFF2-40B4-BE49-F238E27FC236}">
                <a16:creationId xmlns:a16="http://schemas.microsoft.com/office/drawing/2014/main" id="{D7224383-4397-47EC-9751-9D4D5F1234E5}"/>
              </a:ext>
            </a:extLst>
          </p:cNvPr>
          <p:cNvGraphicFramePr>
            <a:graphicFrameLocks noChangeAspect="1"/>
          </p:cNvGraphicFramePr>
          <p:nvPr>
            <p:extLst>
              <p:ext uri="{D42A27DB-BD31-4B8C-83A1-F6EECF244321}">
                <p14:modId xmlns:p14="http://schemas.microsoft.com/office/powerpoint/2010/main" val="4034543277"/>
              </p:ext>
            </p:extLst>
          </p:nvPr>
        </p:nvGraphicFramePr>
        <p:xfrm>
          <a:off x="3650560" y="2028351"/>
          <a:ext cx="3886200" cy="771525"/>
        </p:xfrm>
        <a:graphic>
          <a:graphicData uri="http://schemas.openxmlformats.org/presentationml/2006/ole">
            <mc:AlternateContent xmlns:mc="http://schemas.openxmlformats.org/markup-compatibility/2006">
              <mc:Choice xmlns:v="urn:schemas-microsoft-com:vml" Requires="v">
                <p:oleObj spid="_x0000_s57361" name="Equation" r:id="rId3" imgW="3886200" imgH="774360" progId="Equation.DSMT4">
                  <p:embed/>
                </p:oleObj>
              </mc:Choice>
              <mc:Fallback>
                <p:oleObj name="Equation" r:id="rId3" imgW="3886200" imgH="774360" progId="Equation.DSMT4">
                  <p:embed/>
                  <p:pic>
                    <p:nvPicPr>
                      <p:cNvPr id="10" name="Object 9">
                        <a:extLst>
                          <a:ext uri="{FF2B5EF4-FFF2-40B4-BE49-F238E27FC236}">
                            <a16:creationId xmlns:a16="http://schemas.microsoft.com/office/drawing/2014/main" id="{D7224383-4397-47EC-9751-9D4D5F1234E5}"/>
                          </a:ext>
                        </a:extLst>
                      </p:cNvPr>
                      <p:cNvPicPr>
                        <a:picLocks noChangeAspect="1" noChangeArrowheads="1"/>
                      </p:cNvPicPr>
                      <p:nvPr/>
                    </p:nvPicPr>
                    <p:blipFill>
                      <a:blip r:embed="rId4"/>
                      <a:srcRect/>
                      <a:stretch>
                        <a:fillRect/>
                      </a:stretch>
                    </p:blipFill>
                    <p:spPr bwMode="auto">
                      <a:xfrm>
                        <a:off x="3650560" y="2028351"/>
                        <a:ext cx="3886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7">
            <a:extLst>
              <a:ext uri="{FF2B5EF4-FFF2-40B4-BE49-F238E27FC236}">
                <a16:creationId xmlns:a16="http://schemas.microsoft.com/office/drawing/2014/main" id="{CD2B3409-C3F8-48F5-9963-4F709EE74421}"/>
              </a:ext>
            </a:extLst>
          </p:cNvPr>
          <p:cNvGraphicFramePr>
            <a:graphicFrameLocks noChangeAspect="1"/>
          </p:cNvGraphicFramePr>
          <p:nvPr>
            <p:extLst>
              <p:ext uri="{D42A27DB-BD31-4B8C-83A1-F6EECF244321}">
                <p14:modId xmlns:p14="http://schemas.microsoft.com/office/powerpoint/2010/main" val="1882425571"/>
              </p:ext>
            </p:extLst>
          </p:nvPr>
        </p:nvGraphicFramePr>
        <p:xfrm>
          <a:off x="2872960" y="4464050"/>
          <a:ext cx="4792663" cy="771525"/>
        </p:xfrm>
        <a:graphic>
          <a:graphicData uri="http://schemas.openxmlformats.org/presentationml/2006/ole">
            <mc:AlternateContent xmlns:mc="http://schemas.openxmlformats.org/markup-compatibility/2006">
              <mc:Choice xmlns:v="urn:schemas-microsoft-com:vml" Requires="v">
                <p:oleObj spid="_x0000_s57362" name="Equation" r:id="rId5" imgW="4787640" imgH="774360" progId="Equation.DSMT4">
                  <p:embed/>
                </p:oleObj>
              </mc:Choice>
              <mc:Fallback>
                <p:oleObj name="Equation" r:id="rId5" imgW="4787640" imgH="774360" progId="Equation.DSMT4">
                  <p:embed/>
                  <p:pic>
                    <p:nvPicPr>
                      <p:cNvPr id="15369" name="Object 7"/>
                      <p:cNvPicPr>
                        <a:picLocks noChangeAspect="1" noChangeArrowheads="1"/>
                      </p:cNvPicPr>
                      <p:nvPr/>
                    </p:nvPicPr>
                    <p:blipFill>
                      <a:blip r:embed="rId6"/>
                      <a:srcRect/>
                      <a:stretch>
                        <a:fillRect/>
                      </a:stretch>
                    </p:blipFill>
                    <p:spPr bwMode="auto">
                      <a:xfrm>
                        <a:off x="2872960" y="4464050"/>
                        <a:ext cx="47926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itle 1">
            <a:extLst>
              <a:ext uri="{FF2B5EF4-FFF2-40B4-BE49-F238E27FC236}">
                <a16:creationId xmlns:a16="http://schemas.microsoft.com/office/drawing/2014/main" id="{5638D6C1-8809-4EB8-8C81-B593D7181CA9}"/>
              </a:ext>
            </a:extLst>
          </p:cNvPr>
          <p:cNvSpPr txBox="1">
            <a:spLocks/>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3200" b="0">
                <a:solidFill>
                  <a:srgbClr val="0B3081"/>
                </a:solidFill>
                <a:latin typeface="+mj-lt"/>
                <a:ea typeface="+mj-ea"/>
                <a:cs typeface="+mj-cs"/>
              </a:defRPr>
            </a:lvl1pPr>
            <a:lvl2pPr algn="ctr" rtl="0" eaLnBrk="0" fontAlgn="base" hangingPunct="0">
              <a:spcBef>
                <a:spcPct val="0"/>
              </a:spcBef>
              <a:spcAft>
                <a:spcPct val="0"/>
              </a:spcAft>
              <a:defRPr sz="4400">
                <a:solidFill>
                  <a:srgbClr val="00706D"/>
                </a:solidFill>
                <a:latin typeface="Arial" charset="0"/>
              </a:defRPr>
            </a:lvl2pPr>
            <a:lvl3pPr algn="ctr" rtl="0" eaLnBrk="0" fontAlgn="base" hangingPunct="0">
              <a:spcBef>
                <a:spcPct val="0"/>
              </a:spcBef>
              <a:spcAft>
                <a:spcPct val="0"/>
              </a:spcAft>
              <a:defRPr sz="4400">
                <a:solidFill>
                  <a:srgbClr val="00706D"/>
                </a:solidFill>
                <a:latin typeface="Arial" charset="0"/>
              </a:defRPr>
            </a:lvl3pPr>
            <a:lvl4pPr algn="ctr" rtl="0" eaLnBrk="0" fontAlgn="base" hangingPunct="0">
              <a:spcBef>
                <a:spcPct val="0"/>
              </a:spcBef>
              <a:spcAft>
                <a:spcPct val="0"/>
              </a:spcAft>
              <a:defRPr sz="4400">
                <a:solidFill>
                  <a:srgbClr val="00706D"/>
                </a:solidFill>
                <a:latin typeface="Arial" charset="0"/>
              </a:defRPr>
            </a:lvl4pPr>
            <a:lvl5pPr algn="ctr" rtl="0" eaLnBrk="0" fontAlgn="base" hangingPunct="0">
              <a:spcBef>
                <a:spcPct val="0"/>
              </a:spcBef>
              <a:spcAft>
                <a:spcPct val="0"/>
              </a:spcAft>
              <a:defRPr sz="4400">
                <a:solidFill>
                  <a:srgbClr val="00706D"/>
                </a:solidFill>
                <a:latin typeface="Arial" charset="0"/>
              </a:defRPr>
            </a:lvl5pPr>
            <a:lvl6pPr marL="457200" algn="ctr" rtl="0" fontAlgn="base">
              <a:spcBef>
                <a:spcPct val="0"/>
              </a:spcBef>
              <a:spcAft>
                <a:spcPct val="0"/>
              </a:spcAft>
              <a:defRPr sz="4400">
                <a:solidFill>
                  <a:srgbClr val="00706D"/>
                </a:solidFill>
                <a:latin typeface="Arial" charset="0"/>
              </a:defRPr>
            </a:lvl6pPr>
            <a:lvl7pPr marL="914400" algn="ctr" rtl="0" fontAlgn="base">
              <a:spcBef>
                <a:spcPct val="0"/>
              </a:spcBef>
              <a:spcAft>
                <a:spcPct val="0"/>
              </a:spcAft>
              <a:defRPr sz="4400">
                <a:solidFill>
                  <a:srgbClr val="00706D"/>
                </a:solidFill>
                <a:latin typeface="Arial" charset="0"/>
              </a:defRPr>
            </a:lvl7pPr>
            <a:lvl8pPr marL="1371600" algn="ctr" rtl="0" fontAlgn="base">
              <a:spcBef>
                <a:spcPct val="0"/>
              </a:spcBef>
              <a:spcAft>
                <a:spcPct val="0"/>
              </a:spcAft>
              <a:defRPr sz="4400">
                <a:solidFill>
                  <a:srgbClr val="00706D"/>
                </a:solidFill>
                <a:latin typeface="Arial" charset="0"/>
              </a:defRPr>
            </a:lvl8pPr>
            <a:lvl9pPr marL="1828800" algn="ctr" rtl="0" fontAlgn="base">
              <a:spcBef>
                <a:spcPct val="0"/>
              </a:spcBef>
              <a:spcAft>
                <a:spcPct val="0"/>
              </a:spcAft>
              <a:defRPr sz="4400">
                <a:solidFill>
                  <a:srgbClr val="00706D"/>
                </a:solidFill>
                <a:latin typeface="Arial" charset="0"/>
              </a:defRPr>
            </a:lvl9pPr>
          </a:lstStyle>
          <a:p>
            <a:r>
              <a:rPr lang="en-US" sz="3600" b="1" kern="0" dirty="0"/>
              <a:t>Example 4: </a:t>
            </a:r>
            <a:r>
              <a:rPr lang="en-US" sz="3600" kern="0" dirty="0"/>
              <a:t>Force of the Wind on a Window </a:t>
            </a:r>
            <a:r>
              <a:rPr lang="en-US" sz="1800" kern="0" dirty="0"/>
              <a:t>(3 of 3)</a:t>
            </a:r>
          </a:p>
        </p:txBody>
      </p:sp>
    </p:spTree>
    <p:extLst>
      <p:ext uri="{BB962C8B-B14F-4D97-AF65-F5344CB8AC3E}">
        <p14:creationId xmlns:p14="http://schemas.microsoft.com/office/powerpoint/2010/main" val="2224663570"/>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3">
                                            <p:txEl>
                                              <p:pRg st="3" end="3"/>
                                            </p:txEl>
                                          </p:spTgt>
                                        </p:tgtEl>
                                        <p:attrNameLst>
                                          <p:attrName>style.visibility</p:attrName>
                                        </p:attrNameLst>
                                      </p:cBhvr>
                                      <p:to>
                                        <p:strVal val="visible"/>
                                      </p:to>
                                    </p:set>
                                    <p:animEffect transition="in" filter="fade">
                                      <p:cBhvr>
                                        <p:cTn id="12" dur="500"/>
                                        <p:tgtEl>
                                          <p:spTgt spid="2560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778B979-9D78-4130-8298-2F04FCE9D7E5}"/>
              </a:ext>
            </a:extLst>
          </p:cNvPr>
          <p:cNvSpPr txBox="1">
            <a:spLocks noChangeArrowheads="1"/>
          </p:cNvSpPr>
          <p:nvPr/>
        </p:nvSpPr>
        <p:spPr bwMode="auto">
          <a:xfrm>
            <a:off x="344487" y="692150"/>
            <a:ext cx="8174479"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rtl="0" eaLnBrk="0" fontAlgn="base" hangingPunct="0">
              <a:spcBef>
                <a:spcPct val="40000"/>
              </a:spcBef>
              <a:spcAft>
                <a:spcPct val="0"/>
              </a:spcAft>
              <a:defRPr sz="4200" b="0">
                <a:solidFill>
                  <a:srgbClr val="0B3081"/>
                </a:solidFill>
                <a:latin typeface="Arial" panose="020B0604020202020204" pitchFamily="34" charset="0"/>
                <a:ea typeface="+mj-ea"/>
                <a:cs typeface="Arial" panose="020B0604020202020204" pitchFamily="34" charset="0"/>
              </a:defRPr>
            </a:lvl1pPr>
            <a:lvl2pPr algn="l" rtl="0" eaLnBrk="0" fontAlgn="base" hangingPunct="0">
              <a:spcBef>
                <a:spcPct val="40000"/>
              </a:spcBef>
              <a:spcAft>
                <a:spcPct val="0"/>
              </a:spcAft>
              <a:defRPr sz="4800">
                <a:solidFill>
                  <a:srgbClr val="0B3081"/>
                </a:solidFill>
                <a:latin typeface="Arial" panose="020B0604020202020204" pitchFamily="34" charset="0"/>
                <a:ea typeface="Arial" charset="0"/>
                <a:cs typeface="Arial" charset="0"/>
              </a:defRPr>
            </a:lvl2pPr>
            <a:lvl3pPr algn="l" rtl="0" eaLnBrk="0" fontAlgn="base" hangingPunct="0">
              <a:spcBef>
                <a:spcPct val="40000"/>
              </a:spcBef>
              <a:spcAft>
                <a:spcPct val="0"/>
              </a:spcAft>
              <a:defRPr sz="4800">
                <a:solidFill>
                  <a:srgbClr val="0B3081"/>
                </a:solidFill>
                <a:latin typeface="Arial" panose="020B0604020202020204" pitchFamily="34" charset="0"/>
                <a:ea typeface="Arial" charset="0"/>
                <a:cs typeface="Arial" charset="0"/>
              </a:defRPr>
            </a:lvl3pPr>
            <a:lvl4pPr algn="l" rtl="0" eaLnBrk="0" fontAlgn="base" hangingPunct="0">
              <a:spcBef>
                <a:spcPct val="40000"/>
              </a:spcBef>
              <a:spcAft>
                <a:spcPct val="0"/>
              </a:spcAft>
              <a:defRPr sz="4800">
                <a:solidFill>
                  <a:srgbClr val="0B3081"/>
                </a:solidFill>
                <a:latin typeface="Arial" panose="020B0604020202020204" pitchFamily="34" charset="0"/>
                <a:ea typeface="Arial" charset="0"/>
                <a:cs typeface="Arial" charset="0"/>
              </a:defRPr>
            </a:lvl4pPr>
            <a:lvl5pPr algn="l" rtl="0" eaLnBrk="0" fontAlgn="base" hangingPunct="0">
              <a:spcBef>
                <a:spcPct val="40000"/>
              </a:spcBef>
              <a:spcAft>
                <a:spcPct val="0"/>
              </a:spcAft>
              <a:defRPr sz="4800">
                <a:solidFill>
                  <a:srgbClr val="0B3081"/>
                </a:solidFill>
                <a:latin typeface="Arial" panose="020B0604020202020204" pitchFamily="34" charset="0"/>
                <a:ea typeface="Arial" charset="0"/>
                <a:cs typeface="Arial" charset="0"/>
              </a:defRPr>
            </a:lvl5pPr>
            <a:lvl6pPr marL="457200" algn="l" rtl="0" fontAlgn="base">
              <a:spcBef>
                <a:spcPct val="40000"/>
              </a:spcBef>
              <a:spcAft>
                <a:spcPct val="0"/>
              </a:spcAft>
              <a:defRPr sz="2400" b="1">
                <a:solidFill>
                  <a:schemeClr val="tx2"/>
                </a:solidFill>
                <a:latin typeface="Verdana" charset="0"/>
                <a:ea typeface="Arial" charset="0"/>
                <a:cs typeface="Arial" charset="0"/>
              </a:defRPr>
            </a:lvl6pPr>
            <a:lvl7pPr marL="914400" algn="l" rtl="0" fontAlgn="base">
              <a:spcBef>
                <a:spcPct val="40000"/>
              </a:spcBef>
              <a:spcAft>
                <a:spcPct val="0"/>
              </a:spcAft>
              <a:defRPr sz="2400" b="1">
                <a:solidFill>
                  <a:schemeClr val="tx2"/>
                </a:solidFill>
                <a:latin typeface="Verdana" charset="0"/>
                <a:ea typeface="Arial" charset="0"/>
                <a:cs typeface="Arial" charset="0"/>
              </a:defRPr>
            </a:lvl7pPr>
            <a:lvl8pPr marL="1371600" algn="l" rtl="0" fontAlgn="base">
              <a:spcBef>
                <a:spcPct val="40000"/>
              </a:spcBef>
              <a:spcAft>
                <a:spcPct val="0"/>
              </a:spcAft>
              <a:defRPr sz="2400" b="1">
                <a:solidFill>
                  <a:schemeClr val="tx2"/>
                </a:solidFill>
                <a:latin typeface="Verdana" charset="0"/>
                <a:ea typeface="Arial" charset="0"/>
                <a:cs typeface="Arial" charset="0"/>
              </a:defRPr>
            </a:lvl8pPr>
            <a:lvl9pPr marL="1828800" algn="l" rtl="0" fontAlgn="base">
              <a:spcBef>
                <a:spcPct val="40000"/>
              </a:spcBef>
              <a:spcAft>
                <a:spcPct val="0"/>
              </a:spcAft>
              <a:defRPr sz="2400" b="1">
                <a:solidFill>
                  <a:schemeClr val="tx2"/>
                </a:solidFill>
                <a:latin typeface="Verdana" charset="0"/>
                <a:ea typeface="Arial" charset="0"/>
                <a:cs typeface="Arial" charset="0"/>
              </a:defRPr>
            </a:lvl9pPr>
          </a:lstStyle>
          <a:p>
            <a:pPr algn="ctr" eaLnBrk="1" hangingPunct="1">
              <a:defRPr/>
            </a:pPr>
            <a:r>
              <a:rPr lang="en-GB" altLang="en-US" sz="6600" kern="0" dirty="0"/>
              <a:t>Section 2.5</a:t>
            </a:r>
            <a:endParaRPr lang="en-GB" altLang="en-US" kern="0" dirty="0"/>
          </a:p>
        </p:txBody>
      </p:sp>
      <p:sp>
        <p:nvSpPr>
          <p:cNvPr id="8" name="Rectangle 2">
            <a:extLst>
              <a:ext uri="{FF2B5EF4-FFF2-40B4-BE49-F238E27FC236}">
                <a16:creationId xmlns:a16="http://schemas.microsoft.com/office/drawing/2014/main" id="{73CE5FC3-8564-436D-B7C4-16228B868974}"/>
              </a:ext>
            </a:extLst>
          </p:cNvPr>
          <p:cNvSpPr txBox="1">
            <a:spLocks noChangeArrowheads="1"/>
          </p:cNvSpPr>
          <p:nvPr/>
        </p:nvSpPr>
        <p:spPr bwMode="auto">
          <a:xfrm>
            <a:off x="344488" y="1989138"/>
            <a:ext cx="8174478"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rtl="0" eaLnBrk="0" fontAlgn="base" hangingPunct="0">
              <a:spcBef>
                <a:spcPct val="40000"/>
              </a:spcBef>
              <a:spcAft>
                <a:spcPct val="0"/>
              </a:spcAft>
              <a:defRPr sz="4200" b="0">
                <a:solidFill>
                  <a:srgbClr val="0B3081"/>
                </a:solidFill>
                <a:latin typeface="Arial" panose="020B0604020202020204" pitchFamily="34" charset="0"/>
                <a:ea typeface="+mj-ea"/>
                <a:cs typeface="Arial" panose="020B0604020202020204" pitchFamily="34" charset="0"/>
              </a:defRPr>
            </a:lvl1pPr>
            <a:lvl2pPr algn="l" rtl="0" eaLnBrk="0" fontAlgn="base" hangingPunct="0">
              <a:spcBef>
                <a:spcPct val="40000"/>
              </a:spcBef>
              <a:spcAft>
                <a:spcPct val="0"/>
              </a:spcAft>
              <a:defRPr sz="4800">
                <a:solidFill>
                  <a:srgbClr val="0B3081"/>
                </a:solidFill>
                <a:latin typeface="Arial" panose="020B0604020202020204" pitchFamily="34" charset="0"/>
                <a:ea typeface="Arial" charset="0"/>
                <a:cs typeface="Arial" charset="0"/>
              </a:defRPr>
            </a:lvl2pPr>
            <a:lvl3pPr algn="l" rtl="0" eaLnBrk="0" fontAlgn="base" hangingPunct="0">
              <a:spcBef>
                <a:spcPct val="40000"/>
              </a:spcBef>
              <a:spcAft>
                <a:spcPct val="0"/>
              </a:spcAft>
              <a:defRPr sz="4800">
                <a:solidFill>
                  <a:srgbClr val="0B3081"/>
                </a:solidFill>
                <a:latin typeface="Arial" panose="020B0604020202020204" pitchFamily="34" charset="0"/>
                <a:ea typeface="Arial" charset="0"/>
                <a:cs typeface="Arial" charset="0"/>
              </a:defRPr>
            </a:lvl3pPr>
            <a:lvl4pPr algn="l" rtl="0" eaLnBrk="0" fontAlgn="base" hangingPunct="0">
              <a:spcBef>
                <a:spcPct val="40000"/>
              </a:spcBef>
              <a:spcAft>
                <a:spcPct val="0"/>
              </a:spcAft>
              <a:defRPr sz="4800">
                <a:solidFill>
                  <a:srgbClr val="0B3081"/>
                </a:solidFill>
                <a:latin typeface="Arial" panose="020B0604020202020204" pitchFamily="34" charset="0"/>
                <a:ea typeface="Arial" charset="0"/>
                <a:cs typeface="Arial" charset="0"/>
              </a:defRPr>
            </a:lvl4pPr>
            <a:lvl5pPr algn="l" rtl="0" eaLnBrk="0" fontAlgn="base" hangingPunct="0">
              <a:spcBef>
                <a:spcPct val="40000"/>
              </a:spcBef>
              <a:spcAft>
                <a:spcPct val="0"/>
              </a:spcAft>
              <a:defRPr sz="4800">
                <a:solidFill>
                  <a:srgbClr val="0B3081"/>
                </a:solidFill>
                <a:latin typeface="Arial" panose="020B0604020202020204" pitchFamily="34" charset="0"/>
                <a:ea typeface="Arial" charset="0"/>
                <a:cs typeface="Arial" charset="0"/>
              </a:defRPr>
            </a:lvl5pPr>
            <a:lvl6pPr marL="457200" algn="l" rtl="0" fontAlgn="base">
              <a:spcBef>
                <a:spcPct val="40000"/>
              </a:spcBef>
              <a:spcAft>
                <a:spcPct val="0"/>
              </a:spcAft>
              <a:defRPr sz="2400" b="1">
                <a:solidFill>
                  <a:schemeClr val="tx2"/>
                </a:solidFill>
                <a:latin typeface="Verdana" charset="0"/>
                <a:ea typeface="Arial" charset="0"/>
                <a:cs typeface="Arial" charset="0"/>
              </a:defRPr>
            </a:lvl6pPr>
            <a:lvl7pPr marL="914400" algn="l" rtl="0" fontAlgn="base">
              <a:spcBef>
                <a:spcPct val="40000"/>
              </a:spcBef>
              <a:spcAft>
                <a:spcPct val="0"/>
              </a:spcAft>
              <a:defRPr sz="2400" b="1">
                <a:solidFill>
                  <a:schemeClr val="tx2"/>
                </a:solidFill>
                <a:latin typeface="Verdana" charset="0"/>
                <a:ea typeface="Arial" charset="0"/>
                <a:cs typeface="Arial" charset="0"/>
              </a:defRPr>
            </a:lvl7pPr>
            <a:lvl8pPr marL="1371600" algn="l" rtl="0" fontAlgn="base">
              <a:spcBef>
                <a:spcPct val="40000"/>
              </a:spcBef>
              <a:spcAft>
                <a:spcPct val="0"/>
              </a:spcAft>
              <a:defRPr sz="2400" b="1">
                <a:solidFill>
                  <a:schemeClr val="tx2"/>
                </a:solidFill>
                <a:latin typeface="Verdana" charset="0"/>
                <a:ea typeface="Arial" charset="0"/>
                <a:cs typeface="Arial" charset="0"/>
              </a:defRPr>
            </a:lvl8pPr>
            <a:lvl9pPr marL="1828800" algn="l" rtl="0" fontAlgn="base">
              <a:spcBef>
                <a:spcPct val="40000"/>
              </a:spcBef>
              <a:spcAft>
                <a:spcPct val="0"/>
              </a:spcAft>
              <a:defRPr sz="2400" b="1">
                <a:solidFill>
                  <a:schemeClr val="tx2"/>
                </a:solidFill>
                <a:latin typeface="Verdana" charset="0"/>
                <a:ea typeface="Arial" charset="0"/>
                <a:cs typeface="Arial" charset="0"/>
              </a:defRPr>
            </a:lvl9pPr>
          </a:lstStyle>
          <a:p>
            <a:pPr algn="ctr">
              <a:defRPr/>
            </a:pPr>
            <a:r>
              <a:rPr lang="en-US" sz="4800" b="1" dirty="0"/>
              <a:t>Variation</a:t>
            </a:r>
            <a:endParaRPr lang="en-GB" altLang="en-US" sz="4800" kern="0" dirty="0"/>
          </a:p>
        </p:txBody>
      </p:sp>
    </p:spTree>
    <p:extLst>
      <p:ext uri="{BB962C8B-B14F-4D97-AF65-F5344CB8AC3E}">
        <p14:creationId xmlns:p14="http://schemas.microsoft.com/office/powerpoint/2010/main" val="6344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CB815D-2DB2-4285-AEDD-3809679D6C4B}"/>
              </a:ext>
            </a:extLst>
          </p:cNvPr>
          <p:cNvSpPr>
            <a:spLocks noGrp="1"/>
          </p:cNvSpPr>
          <p:nvPr>
            <p:ph type="title"/>
          </p:nvPr>
        </p:nvSpPr>
        <p:spPr/>
        <p:txBody>
          <a:bodyPr/>
          <a:lstStyle/>
          <a:p>
            <a:r>
              <a:rPr lang="en-US" dirty="0"/>
              <a:t>Objectives</a:t>
            </a:r>
          </a:p>
        </p:txBody>
      </p:sp>
      <p:sp>
        <p:nvSpPr>
          <p:cNvPr id="4100" name="Rectangle 3">
            <a:extLst>
              <a:ext uri="{FF2B5EF4-FFF2-40B4-BE49-F238E27FC236}">
                <a16:creationId xmlns:a16="http://schemas.microsoft.com/office/drawing/2014/main" id="{E7954603-800D-40D0-BE66-6C67AA3B3CA0}"/>
              </a:ext>
            </a:extLst>
          </p:cNvPr>
          <p:cNvSpPr>
            <a:spLocks noGrp="1" noChangeArrowheads="1"/>
          </p:cNvSpPr>
          <p:nvPr>
            <p:ph idx="1"/>
          </p:nvPr>
        </p:nvSpPr>
        <p:spPr>
          <a:xfrm>
            <a:off x="685800" y="1137517"/>
            <a:ext cx="7772400" cy="5213587"/>
          </a:xfrm>
        </p:spPr>
        <p:txBody>
          <a:bodyPr/>
          <a:lstStyle/>
          <a:p>
            <a:pPr marL="457200" indent="-457200">
              <a:buFont typeface="Arial" panose="020B0604020202020204" pitchFamily="34" charset="0"/>
              <a:buChar char="•"/>
            </a:pPr>
            <a:r>
              <a:rPr lang="en-US" altLang="en-US" sz="2600" dirty="0">
                <a:cs typeface="Times New Roman" panose="02020603050405020304" pitchFamily="18" charset="0"/>
              </a:rPr>
              <a:t>Construct a Model Using Direct Variation</a:t>
            </a:r>
          </a:p>
          <a:p>
            <a:pPr marL="457200" indent="-457200">
              <a:buFont typeface="Arial" panose="020B0604020202020204" pitchFamily="34" charset="0"/>
              <a:buChar char="•"/>
            </a:pPr>
            <a:r>
              <a:rPr lang="en-US" altLang="en-US" sz="2600" dirty="0">
                <a:cs typeface="Times New Roman" panose="02020603050405020304" pitchFamily="18" charset="0"/>
              </a:rPr>
              <a:t>Construct a Model Using Inverse Variation</a:t>
            </a:r>
          </a:p>
          <a:p>
            <a:pPr marL="457200" indent="-457200">
              <a:buFont typeface="Arial" panose="020B0604020202020204" pitchFamily="34" charset="0"/>
              <a:buChar char="•"/>
            </a:pPr>
            <a:r>
              <a:rPr lang="en-US" altLang="en-US" sz="2600" dirty="0">
                <a:cs typeface="Times New Roman" panose="02020603050405020304" pitchFamily="18" charset="0"/>
              </a:rPr>
              <a:t>Construct a Model Using Joint Variation</a:t>
            </a:r>
            <a:endParaRPr lang="en-US" altLang="en-US" sz="2600" dirty="0"/>
          </a:p>
        </p:txBody>
      </p:sp>
    </p:spTree>
    <p:extLst>
      <p:ext uri="{BB962C8B-B14F-4D97-AF65-F5344CB8AC3E}">
        <p14:creationId xmlns:p14="http://schemas.microsoft.com/office/powerpoint/2010/main" val="1048693323"/>
      </p:ext>
    </p:extLst>
  </p:cSld>
  <p:clrMapOvr>
    <a:masterClrMapping/>
  </p:clrMapOvr>
  <p:transition>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2EA0BB-AEB0-48C3-BC0A-C7BD94D11BA5}"/>
              </a:ext>
            </a:extLst>
          </p:cNvPr>
          <p:cNvSpPr>
            <a:spLocks noGrp="1"/>
          </p:cNvSpPr>
          <p:nvPr>
            <p:ph type="title"/>
          </p:nvPr>
        </p:nvSpPr>
        <p:spPr/>
        <p:txBody>
          <a:bodyPr/>
          <a:lstStyle/>
          <a:p>
            <a:r>
              <a:rPr lang="en-US" dirty="0"/>
              <a:t>Varies Directly, Directly Proportional, and Constant of Proportionality </a:t>
            </a:r>
            <a:r>
              <a:rPr lang="en-US" sz="1800" dirty="0"/>
              <a:t>(1 of 2)</a:t>
            </a:r>
            <a:endParaRPr lang="en-US" dirty="0"/>
          </a:p>
        </p:txBody>
      </p:sp>
      <p:pic>
        <p:nvPicPr>
          <p:cNvPr id="3" name="Picture 2" descr="A screenshot of a cell phone&#10;&#10;Description automatically generated">
            <a:extLst>
              <a:ext uri="{FF2B5EF4-FFF2-40B4-BE49-F238E27FC236}">
                <a16:creationId xmlns:a16="http://schemas.microsoft.com/office/drawing/2014/main" id="{06B63549-75E3-44DD-BF72-4E90A90E7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295" y="1443541"/>
            <a:ext cx="8647044" cy="2758819"/>
          </a:xfrm>
          <a:prstGeom prst="rect">
            <a:avLst/>
          </a:prstGeom>
        </p:spPr>
      </p:pic>
    </p:spTree>
    <p:extLst>
      <p:ext uri="{BB962C8B-B14F-4D97-AF65-F5344CB8AC3E}">
        <p14:creationId xmlns:p14="http://schemas.microsoft.com/office/powerpoint/2010/main" val="1696345813"/>
      </p:ext>
    </p:extLst>
  </p:cSld>
  <p:clrMapOvr>
    <a:masterClrMapping/>
  </p:clrMapOvr>
  <p:transition>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2EA0BB-AEB0-48C3-BC0A-C7BD94D11BA5}"/>
              </a:ext>
            </a:extLst>
          </p:cNvPr>
          <p:cNvSpPr>
            <a:spLocks noGrp="1"/>
          </p:cNvSpPr>
          <p:nvPr>
            <p:ph type="title"/>
          </p:nvPr>
        </p:nvSpPr>
        <p:spPr/>
        <p:txBody>
          <a:bodyPr/>
          <a:lstStyle/>
          <a:p>
            <a:r>
              <a:rPr lang="en-US" dirty="0"/>
              <a:t>Varies Directly, Directly Proportional, and Constant of Proportionality </a:t>
            </a:r>
            <a:r>
              <a:rPr lang="en-US" sz="1800" dirty="0"/>
              <a:t>(2 of 2)</a:t>
            </a:r>
            <a:endParaRPr lang="en-US" dirty="0"/>
          </a:p>
        </p:txBody>
      </p:sp>
      <p:sp>
        <p:nvSpPr>
          <p:cNvPr id="4" name="Rectangle 3">
            <a:extLst>
              <a:ext uri="{FF2B5EF4-FFF2-40B4-BE49-F238E27FC236}">
                <a16:creationId xmlns:a16="http://schemas.microsoft.com/office/drawing/2014/main" id="{E22C703B-CF69-4958-B7FC-22B919741409}"/>
              </a:ext>
            </a:extLst>
          </p:cNvPr>
          <p:cNvSpPr>
            <a:spLocks noGrp="1" noChangeArrowheads="1"/>
          </p:cNvSpPr>
          <p:nvPr>
            <p:ph idx="1"/>
          </p:nvPr>
        </p:nvSpPr>
        <p:spPr>
          <a:xfrm>
            <a:off x="326241" y="1483690"/>
            <a:ext cx="4388483" cy="4775981"/>
          </a:xfrm>
        </p:spPr>
        <p:txBody>
          <a:bodyPr numCol="1"/>
          <a:lstStyle/>
          <a:p>
            <a:pPr defTabSz="955675"/>
            <a:r>
              <a:rPr lang="en-US" dirty="0"/>
              <a:t>If </a:t>
            </a:r>
            <a:r>
              <a:rPr lang="en-US" i="1" dirty="0">
                <a:latin typeface="+mn-lt"/>
              </a:rPr>
              <a:t>y</a:t>
            </a:r>
            <a:r>
              <a:rPr lang="en-US" i="1" dirty="0"/>
              <a:t> </a:t>
            </a:r>
            <a:r>
              <a:rPr lang="en-US" dirty="0"/>
              <a:t>varies directly with </a:t>
            </a:r>
            <a:r>
              <a:rPr lang="en-US" i="1" dirty="0">
                <a:latin typeface="+mn-lt"/>
              </a:rPr>
              <a:t>x</a:t>
            </a:r>
            <a:r>
              <a:rPr lang="en-US" dirty="0"/>
              <a:t>, </a:t>
            </a:r>
          </a:p>
          <a:p>
            <a:pPr defTabSz="955675"/>
            <a:r>
              <a:rPr lang="en-US" i="1" dirty="0">
                <a:latin typeface="+mn-lt"/>
              </a:rPr>
              <a:t>x </a:t>
            </a:r>
            <a:r>
              <a:rPr lang="en-US" u="sng" dirty="0">
                <a:latin typeface="+mn-lt"/>
              </a:rPr>
              <a:t>&gt;</a:t>
            </a:r>
            <a:r>
              <a:rPr lang="en-US" dirty="0">
                <a:latin typeface="+mn-lt"/>
              </a:rPr>
              <a:t> 0</a:t>
            </a:r>
            <a:r>
              <a:rPr lang="en-US" dirty="0"/>
              <a:t>, and </a:t>
            </a:r>
            <a:r>
              <a:rPr lang="en-US" i="1" dirty="0">
                <a:latin typeface="+mn-lt"/>
              </a:rPr>
              <a:t>k</a:t>
            </a:r>
            <a:r>
              <a:rPr lang="en-US" dirty="0"/>
              <a:t>, </a:t>
            </a:r>
            <a:r>
              <a:rPr lang="en-US" i="1" dirty="0">
                <a:latin typeface="+mn-lt"/>
              </a:rPr>
              <a:t>k </a:t>
            </a:r>
            <a:r>
              <a:rPr lang="en-US" dirty="0">
                <a:latin typeface="+mn-lt"/>
              </a:rPr>
              <a:t>&gt; 0</a:t>
            </a:r>
            <a:r>
              <a:rPr lang="en-US" dirty="0"/>
              <a:t>, is the constant of proportionality, then the graph illustrates the relationship between</a:t>
            </a:r>
          </a:p>
          <a:p>
            <a:pPr defTabSz="955675"/>
            <a:r>
              <a:rPr lang="en-US" i="1" dirty="0">
                <a:latin typeface="+mn-lt"/>
              </a:rPr>
              <a:t>y</a:t>
            </a:r>
            <a:r>
              <a:rPr lang="en-US" i="1" dirty="0"/>
              <a:t> </a:t>
            </a:r>
            <a:r>
              <a:rPr lang="en-US" dirty="0"/>
              <a:t>and </a:t>
            </a:r>
            <a:r>
              <a:rPr lang="en-US" i="1" dirty="0">
                <a:latin typeface="+mn-lt"/>
              </a:rPr>
              <a:t>x</a:t>
            </a:r>
            <a:r>
              <a:rPr lang="en-US" dirty="0"/>
              <a:t>. </a:t>
            </a:r>
          </a:p>
          <a:p>
            <a:pPr defTabSz="955675"/>
            <a:r>
              <a:rPr lang="en-US" dirty="0"/>
              <a:t>Note that the constant of proportionality is, in fact, the slope of the line.</a:t>
            </a:r>
            <a:endParaRPr lang="en-US" sz="2800" i="1" dirty="0">
              <a:latin typeface="+mn-lt"/>
            </a:endParaRPr>
          </a:p>
        </p:txBody>
      </p:sp>
      <p:pic>
        <p:nvPicPr>
          <p:cNvPr id="2" name="Picture 1">
            <a:extLst>
              <a:ext uri="{FF2B5EF4-FFF2-40B4-BE49-F238E27FC236}">
                <a16:creationId xmlns:a16="http://schemas.microsoft.com/office/drawing/2014/main" id="{5B09A779-D1C4-4FDC-BF18-BF5352510F3D}"/>
              </a:ext>
            </a:extLst>
          </p:cNvPr>
          <p:cNvPicPr>
            <a:picLocks noChangeAspect="1"/>
          </p:cNvPicPr>
          <p:nvPr/>
        </p:nvPicPr>
        <p:blipFill>
          <a:blip r:embed="rId3"/>
          <a:stretch>
            <a:fillRect/>
          </a:stretch>
        </p:blipFill>
        <p:spPr>
          <a:xfrm>
            <a:off x="4949686" y="1682198"/>
            <a:ext cx="3940659" cy="3769919"/>
          </a:xfrm>
          <a:prstGeom prst="rect">
            <a:avLst/>
          </a:prstGeom>
        </p:spPr>
      </p:pic>
    </p:spTree>
    <p:extLst>
      <p:ext uri="{BB962C8B-B14F-4D97-AF65-F5344CB8AC3E}">
        <p14:creationId xmlns:p14="http://schemas.microsoft.com/office/powerpoint/2010/main" val="1650633868"/>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224622-4577-4E6F-A2FC-4AB04F3E7F81}"/>
              </a:ext>
            </a:extLst>
          </p:cNvPr>
          <p:cNvSpPr>
            <a:spLocks noGrp="1"/>
          </p:cNvSpPr>
          <p:nvPr>
            <p:ph type="title"/>
          </p:nvPr>
        </p:nvSpPr>
        <p:spPr/>
        <p:txBody>
          <a:bodyPr/>
          <a:lstStyle/>
          <a:p>
            <a:r>
              <a:rPr lang="en-US" b="1" dirty="0"/>
              <a:t>Example 1: </a:t>
            </a:r>
            <a:r>
              <a:rPr lang="en-US" dirty="0"/>
              <a:t>Mortgage Payments </a:t>
            </a:r>
            <a:r>
              <a:rPr lang="en-US" sz="1800" dirty="0"/>
              <a:t>(1 of 3)</a:t>
            </a:r>
          </a:p>
        </p:txBody>
      </p:sp>
      <p:sp>
        <p:nvSpPr>
          <p:cNvPr id="25603" name="Rectangle 3">
            <a:extLst>
              <a:ext uri="{FF2B5EF4-FFF2-40B4-BE49-F238E27FC236}">
                <a16:creationId xmlns:a16="http://schemas.microsoft.com/office/drawing/2014/main" id="{2C96C611-C1F4-4C29-BF4D-AEDC9B82361A}"/>
              </a:ext>
            </a:extLst>
          </p:cNvPr>
          <p:cNvSpPr>
            <a:spLocks noGrp="1" noChangeArrowheads="1"/>
          </p:cNvSpPr>
          <p:nvPr>
            <p:ph idx="1"/>
          </p:nvPr>
        </p:nvSpPr>
        <p:spPr>
          <a:xfrm>
            <a:off x="326241" y="1483690"/>
            <a:ext cx="8184968" cy="4775981"/>
          </a:xfrm>
        </p:spPr>
        <p:txBody>
          <a:bodyPr/>
          <a:lstStyle/>
          <a:p>
            <a:r>
              <a:rPr lang="en-US" dirty="0"/>
              <a:t>The monthly payment </a:t>
            </a:r>
            <a:r>
              <a:rPr lang="en-US" i="1" dirty="0">
                <a:latin typeface="+mn-lt"/>
              </a:rPr>
              <a:t>p</a:t>
            </a:r>
            <a:r>
              <a:rPr lang="en-US" i="1" dirty="0"/>
              <a:t> </a:t>
            </a:r>
            <a:r>
              <a:rPr lang="en-US" dirty="0"/>
              <a:t>on a mortgage varies directly with the amount borrowed </a:t>
            </a:r>
            <a:r>
              <a:rPr lang="en-US" i="1" dirty="0">
                <a:latin typeface="+mn-lt"/>
              </a:rPr>
              <a:t>B</a:t>
            </a:r>
            <a:r>
              <a:rPr lang="en-US" dirty="0"/>
              <a:t>. If the monthly payment on a </a:t>
            </a:r>
            <a:r>
              <a:rPr lang="en-US" dirty="0">
                <a:latin typeface="+mn-lt"/>
              </a:rPr>
              <a:t>30-</a:t>
            </a:r>
            <a:r>
              <a:rPr lang="en-US" dirty="0"/>
              <a:t>year mortgage is </a:t>
            </a:r>
            <a:r>
              <a:rPr lang="en-US" dirty="0">
                <a:latin typeface="+mn-lt"/>
              </a:rPr>
              <a:t>$6.25 </a:t>
            </a:r>
            <a:r>
              <a:rPr lang="en-US" dirty="0"/>
              <a:t>for every </a:t>
            </a:r>
            <a:r>
              <a:rPr lang="en-US" dirty="0">
                <a:latin typeface="+mn-lt"/>
              </a:rPr>
              <a:t>$1000 </a:t>
            </a:r>
            <a:r>
              <a:rPr lang="en-US" dirty="0"/>
              <a:t>borrowed, find a formula that relates the monthly payment </a:t>
            </a:r>
            <a:r>
              <a:rPr lang="en-US" i="1" dirty="0">
                <a:latin typeface="+mn-lt"/>
              </a:rPr>
              <a:t>p</a:t>
            </a:r>
            <a:r>
              <a:rPr lang="en-US" i="1" dirty="0"/>
              <a:t> </a:t>
            </a:r>
            <a:r>
              <a:rPr lang="en-US" dirty="0"/>
              <a:t>to the amount borrowed </a:t>
            </a:r>
            <a:r>
              <a:rPr lang="en-US" i="1" dirty="0">
                <a:latin typeface="+mn-lt"/>
              </a:rPr>
              <a:t>B</a:t>
            </a:r>
            <a:r>
              <a:rPr lang="en-US" i="1" dirty="0"/>
              <a:t> </a:t>
            </a:r>
            <a:r>
              <a:rPr lang="en-US" dirty="0"/>
              <a:t>for a mortgage with these terms. Then find the monthly payment </a:t>
            </a:r>
            <a:r>
              <a:rPr lang="en-US" i="1" dirty="0">
                <a:latin typeface="+mn-lt"/>
              </a:rPr>
              <a:t>p</a:t>
            </a:r>
            <a:r>
              <a:rPr lang="en-US" i="1" dirty="0"/>
              <a:t> </a:t>
            </a:r>
            <a:r>
              <a:rPr lang="en-US" dirty="0"/>
              <a:t>when the amount borrowed </a:t>
            </a:r>
            <a:r>
              <a:rPr lang="en-US" i="1" dirty="0">
                <a:latin typeface="+mn-lt"/>
              </a:rPr>
              <a:t>B</a:t>
            </a:r>
            <a:r>
              <a:rPr lang="en-US" i="1" dirty="0"/>
              <a:t> </a:t>
            </a:r>
            <a:r>
              <a:rPr lang="en-US" dirty="0"/>
              <a:t>is </a:t>
            </a:r>
            <a:r>
              <a:rPr lang="en-US" dirty="0">
                <a:latin typeface="+mn-lt"/>
              </a:rPr>
              <a:t>$200,000</a:t>
            </a:r>
            <a:r>
              <a:rPr lang="en-US" dirty="0"/>
              <a:t>.</a:t>
            </a:r>
            <a:endParaRPr lang="en-US" sz="2800" i="1" dirty="0">
              <a:latin typeface="+mn-lt"/>
            </a:endParaRPr>
          </a:p>
        </p:txBody>
      </p:sp>
    </p:spTree>
    <p:extLst>
      <p:ext uri="{BB962C8B-B14F-4D97-AF65-F5344CB8AC3E}">
        <p14:creationId xmlns:p14="http://schemas.microsoft.com/office/powerpoint/2010/main" val="273649874"/>
      </p:ext>
    </p:extLst>
  </p:cSld>
  <p:clrMapOvr>
    <a:masterClrMapping/>
  </p:clrMapOvr>
  <p:transition>
    <p:pull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224622-4577-4E6F-A2FC-4AB04F3E7F81}"/>
              </a:ext>
            </a:extLst>
          </p:cNvPr>
          <p:cNvSpPr>
            <a:spLocks noGrp="1"/>
          </p:cNvSpPr>
          <p:nvPr>
            <p:ph type="title"/>
          </p:nvPr>
        </p:nvSpPr>
        <p:spPr/>
        <p:txBody>
          <a:bodyPr/>
          <a:lstStyle/>
          <a:p>
            <a:r>
              <a:rPr lang="en-US" b="1" dirty="0"/>
              <a:t>Example 1: </a:t>
            </a:r>
            <a:r>
              <a:rPr lang="en-US" dirty="0"/>
              <a:t>Mortgage Payments </a:t>
            </a:r>
            <a:r>
              <a:rPr lang="en-US" sz="1800" dirty="0"/>
              <a:t>(2 of 3)</a:t>
            </a:r>
          </a:p>
        </p:txBody>
      </p:sp>
      <p:sp>
        <p:nvSpPr>
          <p:cNvPr id="25603" name="Rectangle 3">
            <a:extLst>
              <a:ext uri="{FF2B5EF4-FFF2-40B4-BE49-F238E27FC236}">
                <a16:creationId xmlns:a16="http://schemas.microsoft.com/office/drawing/2014/main" id="{2C96C611-C1F4-4C29-BF4D-AEDC9B82361A}"/>
              </a:ext>
            </a:extLst>
          </p:cNvPr>
          <p:cNvSpPr>
            <a:spLocks noGrp="1" noChangeArrowheads="1"/>
          </p:cNvSpPr>
          <p:nvPr>
            <p:ph idx="1"/>
          </p:nvPr>
        </p:nvSpPr>
        <p:spPr>
          <a:xfrm>
            <a:off x="326241" y="1483690"/>
            <a:ext cx="8184968" cy="4775981"/>
          </a:xfrm>
        </p:spPr>
        <p:txBody>
          <a:bodyPr/>
          <a:lstStyle/>
          <a:p>
            <a:r>
              <a:rPr lang="en-US" dirty="0"/>
              <a:t>Because </a:t>
            </a:r>
            <a:r>
              <a:rPr lang="en-US" i="1" dirty="0">
                <a:latin typeface="+mn-lt"/>
              </a:rPr>
              <a:t>p</a:t>
            </a:r>
            <a:r>
              <a:rPr lang="en-US" i="1" dirty="0"/>
              <a:t> </a:t>
            </a:r>
            <a:r>
              <a:rPr lang="en-US" dirty="0"/>
              <a:t>varies directly with </a:t>
            </a:r>
            <a:r>
              <a:rPr lang="en-US" i="1" dirty="0">
                <a:latin typeface="+mn-lt"/>
              </a:rPr>
              <a:t>B</a:t>
            </a:r>
            <a:r>
              <a:rPr lang="en-US" dirty="0"/>
              <a:t>, we know that</a:t>
            </a:r>
            <a:br>
              <a:rPr lang="en-US" dirty="0"/>
            </a:br>
            <a:r>
              <a:rPr lang="en-US" sz="2800" i="1" dirty="0">
                <a:latin typeface="+mn-lt"/>
              </a:rPr>
              <a:t>p </a:t>
            </a:r>
            <a:r>
              <a:rPr lang="en-US" sz="2800" dirty="0">
                <a:latin typeface="+mn-lt"/>
              </a:rPr>
              <a:t>=</a:t>
            </a:r>
            <a:r>
              <a:rPr lang="en-US" sz="2800" i="1" dirty="0">
                <a:latin typeface="+mn-lt"/>
              </a:rPr>
              <a:t> kB </a:t>
            </a:r>
            <a:r>
              <a:rPr lang="en-US" dirty="0"/>
              <a:t>for some constant </a:t>
            </a:r>
            <a:r>
              <a:rPr lang="en-US" i="1" dirty="0">
                <a:latin typeface="+mn-lt"/>
              </a:rPr>
              <a:t>k</a:t>
            </a:r>
            <a:r>
              <a:rPr lang="en-US" dirty="0"/>
              <a:t>. </a:t>
            </a:r>
          </a:p>
          <a:p>
            <a:r>
              <a:rPr lang="en-US" dirty="0"/>
              <a:t>Because </a:t>
            </a:r>
            <a:r>
              <a:rPr lang="en-US" i="1" dirty="0">
                <a:latin typeface="+mn-lt"/>
              </a:rPr>
              <a:t>p </a:t>
            </a:r>
            <a:r>
              <a:rPr lang="en-US" dirty="0">
                <a:latin typeface="+mn-lt"/>
              </a:rPr>
              <a:t>=</a:t>
            </a:r>
            <a:r>
              <a:rPr lang="en-US" i="1" dirty="0">
                <a:latin typeface="+mn-lt"/>
              </a:rPr>
              <a:t> </a:t>
            </a:r>
            <a:r>
              <a:rPr lang="en-US" dirty="0">
                <a:latin typeface="+mn-lt"/>
              </a:rPr>
              <a:t>6.25 </a:t>
            </a:r>
            <a:r>
              <a:rPr lang="en-US" dirty="0"/>
              <a:t>when</a:t>
            </a:r>
            <a:r>
              <a:rPr lang="en-US" dirty="0">
                <a:latin typeface="+mn-lt"/>
              </a:rPr>
              <a:t> </a:t>
            </a:r>
            <a:r>
              <a:rPr lang="en-US" i="1" dirty="0">
                <a:latin typeface="+mn-lt"/>
              </a:rPr>
              <a:t>B</a:t>
            </a:r>
            <a:r>
              <a:rPr lang="en-US" dirty="0">
                <a:latin typeface="+mn-lt"/>
              </a:rPr>
              <a:t> = 1000</a:t>
            </a:r>
            <a:r>
              <a:rPr lang="en-US" dirty="0"/>
              <a:t>, it follows that</a:t>
            </a:r>
          </a:p>
          <a:p>
            <a:endParaRPr lang="en-US" i="1" dirty="0">
              <a:latin typeface="+mn-lt"/>
            </a:endParaRPr>
          </a:p>
          <a:p>
            <a:endParaRPr lang="en-US" i="1" dirty="0">
              <a:latin typeface="+mn-lt"/>
            </a:endParaRPr>
          </a:p>
          <a:p>
            <a:r>
              <a:rPr lang="en-US" dirty="0"/>
              <a:t>Since</a:t>
            </a:r>
            <a:r>
              <a:rPr lang="en-US" i="1" dirty="0">
                <a:latin typeface="+mn-lt"/>
              </a:rPr>
              <a:t> p </a:t>
            </a:r>
            <a:r>
              <a:rPr lang="en-US" dirty="0">
                <a:latin typeface="+mn-lt"/>
              </a:rPr>
              <a:t>=</a:t>
            </a:r>
            <a:r>
              <a:rPr lang="en-US" i="1" dirty="0">
                <a:latin typeface="+mn-lt"/>
              </a:rPr>
              <a:t> kB</a:t>
            </a:r>
            <a:r>
              <a:rPr lang="en-US" dirty="0">
                <a:latin typeface="+mn-lt"/>
              </a:rPr>
              <a:t>, </a:t>
            </a:r>
          </a:p>
          <a:p>
            <a:pPr algn="ctr"/>
            <a:r>
              <a:rPr lang="en-US" i="1" dirty="0">
                <a:latin typeface="+mn-lt"/>
              </a:rPr>
              <a:t>p </a:t>
            </a:r>
            <a:r>
              <a:rPr lang="en-US" dirty="0">
                <a:latin typeface="+mn-lt"/>
              </a:rPr>
              <a:t>= 0.00625</a:t>
            </a:r>
            <a:r>
              <a:rPr lang="en-US" i="1" dirty="0">
                <a:latin typeface="+mn-lt"/>
              </a:rPr>
              <a:t>B</a:t>
            </a:r>
          </a:p>
          <a:p>
            <a:r>
              <a:rPr lang="en-US" dirty="0"/>
              <a:t>In particular, when </a:t>
            </a:r>
            <a:r>
              <a:rPr lang="en-US" i="1" dirty="0">
                <a:latin typeface="+mn-lt"/>
              </a:rPr>
              <a:t>B </a:t>
            </a:r>
            <a:r>
              <a:rPr lang="en-US" dirty="0">
                <a:latin typeface="+mn-lt"/>
              </a:rPr>
              <a:t>= $200,000, </a:t>
            </a:r>
          </a:p>
          <a:p>
            <a:pPr algn="ctr"/>
            <a:r>
              <a:rPr lang="en-US" i="1" dirty="0">
                <a:latin typeface="+mn-lt"/>
              </a:rPr>
              <a:t>p </a:t>
            </a:r>
            <a:r>
              <a:rPr lang="en-US" dirty="0">
                <a:latin typeface="+mn-lt"/>
              </a:rPr>
              <a:t>= 0.00625($200,000) = $1250</a:t>
            </a:r>
            <a:endParaRPr lang="en-US" i="1" dirty="0">
              <a:latin typeface="+mn-lt"/>
            </a:endParaRPr>
          </a:p>
          <a:p>
            <a:endParaRPr lang="en-US" i="1" dirty="0">
              <a:latin typeface="+mn-lt"/>
            </a:endParaRPr>
          </a:p>
          <a:p>
            <a:endParaRPr lang="en-US" i="1" dirty="0">
              <a:latin typeface="+mn-lt"/>
            </a:endParaRPr>
          </a:p>
          <a:p>
            <a:endParaRPr lang="en-US" sz="2800" dirty="0"/>
          </a:p>
        </p:txBody>
      </p:sp>
      <p:graphicFrame>
        <p:nvGraphicFramePr>
          <p:cNvPr id="2" name="Object 1">
            <a:extLst>
              <a:ext uri="{FF2B5EF4-FFF2-40B4-BE49-F238E27FC236}">
                <a16:creationId xmlns:a16="http://schemas.microsoft.com/office/drawing/2014/main" id="{124010B8-AEAC-4574-B060-C11AF6D9F19A}"/>
              </a:ext>
            </a:extLst>
          </p:cNvPr>
          <p:cNvGraphicFramePr>
            <a:graphicFrameLocks noChangeAspect="1"/>
          </p:cNvGraphicFramePr>
          <p:nvPr>
            <p:extLst>
              <p:ext uri="{D42A27DB-BD31-4B8C-83A1-F6EECF244321}">
                <p14:modId xmlns:p14="http://schemas.microsoft.com/office/powerpoint/2010/main" val="445148602"/>
              </p:ext>
            </p:extLst>
          </p:nvPr>
        </p:nvGraphicFramePr>
        <p:xfrm>
          <a:off x="3430588" y="3160713"/>
          <a:ext cx="2044700" cy="317500"/>
        </p:xfrm>
        <a:graphic>
          <a:graphicData uri="http://schemas.openxmlformats.org/presentationml/2006/ole">
            <mc:AlternateContent xmlns:mc="http://schemas.openxmlformats.org/markup-compatibility/2006">
              <mc:Choice xmlns:v="urn:schemas-microsoft-com:vml" Requires="v">
                <p:oleObj spid="_x0000_s50208" name="Equation" r:id="rId3" imgW="2044440" imgH="317160" progId="Equation.DSMT4">
                  <p:embed/>
                </p:oleObj>
              </mc:Choice>
              <mc:Fallback>
                <p:oleObj name="Equation" r:id="rId3" imgW="2044440" imgH="317160" progId="Equation.DSMT4">
                  <p:embed/>
                  <p:pic>
                    <p:nvPicPr>
                      <p:cNvPr id="0" name=""/>
                      <p:cNvPicPr/>
                      <p:nvPr/>
                    </p:nvPicPr>
                    <p:blipFill>
                      <a:blip r:embed="rId4"/>
                      <a:stretch>
                        <a:fillRect/>
                      </a:stretch>
                    </p:blipFill>
                    <p:spPr>
                      <a:xfrm>
                        <a:off x="3430588" y="3160713"/>
                        <a:ext cx="2044700" cy="3175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FCB73DFF-C03C-4331-8956-94BFC2126648}"/>
              </a:ext>
            </a:extLst>
          </p:cNvPr>
          <p:cNvGraphicFramePr>
            <a:graphicFrameLocks noChangeAspect="1"/>
          </p:cNvGraphicFramePr>
          <p:nvPr>
            <p:extLst>
              <p:ext uri="{D42A27DB-BD31-4B8C-83A1-F6EECF244321}">
                <p14:modId xmlns:p14="http://schemas.microsoft.com/office/powerpoint/2010/main" val="3560232693"/>
              </p:ext>
            </p:extLst>
          </p:nvPr>
        </p:nvGraphicFramePr>
        <p:xfrm>
          <a:off x="3841848" y="3627301"/>
          <a:ext cx="3619500" cy="330200"/>
        </p:xfrm>
        <a:graphic>
          <a:graphicData uri="http://schemas.openxmlformats.org/presentationml/2006/ole">
            <mc:AlternateContent xmlns:mc="http://schemas.openxmlformats.org/markup-compatibility/2006">
              <mc:Choice xmlns:v="urn:schemas-microsoft-com:vml" Requires="v">
                <p:oleObj spid="_x0000_s50209" name="Equation" r:id="rId5" imgW="3619440" imgH="330120" progId="Equation.DSMT4">
                  <p:embed/>
                </p:oleObj>
              </mc:Choice>
              <mc:Fallback>
                <p:oleObj name="Equation" r:id="rId5" imgW="3619440" imgH="330120" progId="Equation.DSMT4">
                  <p:embed/>
                  <p:pic>
                    <p:nvPicPr>
                      <p:cNvPr id="2" name="Object 1">
                        <a:extLst>
                          <a:ext uri="{FF2B5EF4-FFF2-40B4-BE49-F238E27FC236}">
                            <a16:creationId xmlns:a16="http://schemas.microsoft.com/office/drawing/2014/main" id="{124010B8-AEAC-4574-B060-C11AF6D9F19A}"/>
                          </a:ext>
                        </a:extLst>
                      </p:cNvPr>
                      <p:cNvPicPr/>
                      <p:nvPr/>
                    </p:nvPicPr>
                    <p:blipFill>
                      <a:blip r:embed="rId6"/>
                      <a:stretch>
                        <a:fillRect/>
                      </a:stretch>
                    </p:blipFill>
                    <p:spPr>
                      <a:xfrm>
                        <a:off x="3841848" y="3627301"/>
                        <a:ext cx="3619500" cy="330200"/>
                      </a:xfrm>
                      <a:prstGeom prst="rect">
                        <a:avLst/>
                      </a:prstGeom>
                    </p:spPr>
                  </p:pic>
                </p:oleObj>
              </mc:Fallback>
            </mc:AlternateContent>
          </a:graphicData>
        </a:graphic>
      </p:graphicFrame>
    </p:spTree>
    <p:extLst>
      <p:ext uri="{BB962C8B-B14F-4D97-AF65-F5344CB8AC3E}">
        <p14:creationId xmlns:p14="http://schemas.microsoft.com/office/powerpoint/2010/main" val="2649582095"/>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fade">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03">
                                            <p:txEl>
                                              <p:pRg st="4" end="4"/>
                                            </p:txEl>
                                          </p:spTgt>
                                        </p:tgtEl>
                                        <p:attrNameLst>
                                          <p:attrName>style.visibility</p:attrName>
                                        </p:attrNameLst>
                                      </p:cBhvr>
                                      <p:to>
                                        <p:strVal val="visible"/>
                                      </p:to>
                                    </p:set>
                                    <p:animEffect transition="in" filter="fade">
                                      <p:cBhvr>
                                        <p:cTn id="22" dur="500"/>
                                        <p:tgtEl>
                                          <p:spTgt spid="256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animEffect transition="in" filter="fade">
                                      <p:cBhvr>
                                        <p:cTn id="27" dur="500"/>
                                        <p:tgtEl>
                                          <p:spTgt spid="2560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603">
                                            <p:txEl>
                                              <p:pRg st="6" end="6"/>
                                            </p:txEl>
                                          </p:spTgt>
                                        </p:tgtEl>
                                        <p:attrNameLst>
                                          <p:attrName>style.visibility</p:attrName>
                                        </p:attrNameLst>
                                      </p:cBhvr>
                                      <p:to>
                                        <p:strVal val="visible"/>
                                      </p:to>
                                    </p:set>
                                    <p:animEffect transition="in" filter="fade">
                                      <p:cBhvr>
                                        <p:cTn id="32" dur="500"/>
                                        <p:tgtEl>
                                          <p:spTgt spid="2560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603">
                                            <p:txEl>
                                              <p:pRg st="7" end="7"/>
                                            </p:txEl>
                                          </p:spTgt>
                                        </p:tgtEl>
                                        <p:attrNameLst>
                                          <p:attrName>style.visibility</p:attrName>
                                        </p:attrNameLst>
                                      </p:cBhvr>
                                      <p:to>
                                        <p:strVal val="visible"/>
                                      </p:to>
                                    </p:set>
                                    <p:animEffect transition="in" filter="fade">
                                      <p:cBhvr>
                                        <p:cTn id="37" dur="500"/>
                                        <p:tgtEl>
                                          <p:spTgt spid="25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224622-4577-4E6F-A2FC-4AB04F3E7F81}"/>
              </a:ext>
            </a:extLst>
          </p:cNvPr>
          <p:cNvSpPr>
            <a:spLocks noGrp="1"/>
          </p:cNvSpPr>
          <p:nvPr>
            <p:ph type="title"/>
          </p:nvPr>
        </p:nvSpPr>
        <p:spPr/>
        <p:txBody>
          <a:bodyPr/>
          <a:lstStyle/>
          <a:p>
            <a:r>
              <a:rPr lang="en-US" b="1" dirty="0"/>
              <a:t>Example 1: </a:t>
            </a:r>
            <a:r>
              <a:rPr lang="en-US" dirty="0"/>
              <a:t>Mortgage Payments </a:t>
            </a:r>
            <a:r>
              <a:rPr lang="en-US" sz="1800" dirty="0"/>
              <a:t>(3 of 3)</a:t>
            </a:r>
          </a:p>
        </p:txBody>
      </p:sp>
      <p:sp>
        <p:nvSpPr>
          <p:cNvPr id="25603" name="Rectangle 3">
            <a:extLst>
              <a:ext uri="{FF2B5EF4-FFF2-40B4-BE49-F238E27FC236}">
                <a16:creationId xmlns:a16="http://schemas.microsoft.com/office/drawing/2014/main" id="{2C96C611-C1F4-4C29-BF4D-AEDC9B82361A}"/>
              </a:ext>
            </a:extLst>
          </p:cNvPr>
          <p:cNvSpPr>
            <a:spLocks noGrp="1" noChangeArrowheads="1"/>
          </p:cNvSpPr>
          <p:nvPr>
            <p:ph idx="1"/>
          </p:nvPr>
        </p:nvSpPr>
        <p:spPr>
          <a:xfrm>
            <a:off x="326241" y="1483690"/>
            <a:ext cx="4017159" cy="4775981"/>
          </a:xfrm>
        </p:spPr>
        <p:txBody>
          <a:bodyPr/>
          <a:lstStyle/>
          <a:p>
            <a:r>
              <a:rPr lang="en-US" dirty="0"/>
              <a:t>The graph illustrates the relationship between the monthly payment </a:t>
            </a:r>
            <a:br>
              <a:rPr lang="en-US" dirty="0"/>
            </a:br>
            <a:r>
              <a:rPr lang="en-US" i="1" dirty="0">
                <a:latin typeface="+mn-lt"/>
              </a:rPr>
              <a:t>p</a:t>
            </a:r>
            <a:r>
              <a:rPr lang="en-US" dirty="0"/>
              <a:t> and the amount borrowed </a:t>
            </a:r>
            <a:r>
              <a:rPr lang="en-US" i="1" dirty="0">
                <a:latin typeface="+mn-lt"/>
              </a:rPr>
              <a:t>B</a:t>
            </a:r>
            <a:r>
              <a:rPr lang="en-US" dirty="0"/>
              <a:t>.</a:t>
            </a:r>
            <a:endParaRPr lang="en-US" i="1" dirty="0">
              <a:latin typeface="+mn-lt"/>
            </a:endParaRPr>
          </a:p>
          <a:p>
            <a:endParaRPr lang="en-US" sz="2800" dirty="0"/>
          </a:p>
        </p:txBody>
      </p:sp>
      <p:sp>
        <p:nvSpPr>
          <p:cNvPr id="6" name="TextBox 5">
            <a:extLst>
              <a:ext uri="{FF2B5EF4-FFF2-40B4-BE49-F238E27FC236}">
                <a16:creationId xmlns:a16="http://schemas.microsoft.com/office/drawing/2014/main" id="{FFCC04FC-FA7F-4BA7-8CF0-20D700BEE984}"/>
              </a:ext>
            </a:extLst>
          </p:cNvPr>
          <p:cNvSpPr txBox="1"/>
          <p:nvPr/>
        </p:nvSpPr>
        <p:spPr>
          <a:xfrm rot="16200000">
            <a:off x="2712681" y="2851738"/>
            <a:ext cx="3299792" cy="369332"/>
          </a:xfrm>
          <a:prstGeom prst="rect">
            <a:avLst/>
          </a:prstGeom>
          <a:noFill/>
        </p:spPr>
        <p:txBody>
          <a:bodyPr wrap="square" rtlCol="0">
            <a:spAutoFit/>
          </a:bodyPr>
          <a:lstStyle/>
          <a:p>
            <a:r>
              <a:rPr lang="en-US" sz="1800" dirty="0">
                <a:latin typeface="+mj-lt"/>
              </a:rPr>
              <a:t>Monthly Payment</a:t>
            </a:r>
          </a:p>
        </p:txBody>
      </p:sp>
      <p:sp>
        <p:nvSpPr>
          <p:cNvPr id="8" name="TextBox 7">
            <a:extLst>
              <a:ext uri="{FF2B5EF4-FFF2-40B4-BE49-F238E27FC236}">
                <a16:creationId xmlns:a16="http://schemas.microsoft.com/office/drawing/2014/main" id="{B6AB6041-A7BD-42C6-A1A0-2CCA40538131}"/>
              </a:ext>
            </a:extLst>
          </p:cNvPr>
          <p:cNvSpPr txBox="1"/>
          <p:nvPr/>
        </p:nvSpPr>
        <p:spPr>
          <a:xfrm>
            <a:off x="5520635" y="5657022"/>
            <a:ext cx="3299792" cy="369332"/>
          </a:xfrm>
          <a:prstGeom prst="rect">
            <a:avLst/>
          </a:prstGeom>
          <a:noFill/>
        </p:spPr>
        <p:txBody>
          <a:bodyPr wrap="square" rtlCol="0">
            <a:spAutoFit/>
          </a:bodyPr>
          <a:lstStyle/>
          <a:p>
            <a:r>
              <a:rPr lang="en-US" sz="1800" dirty="0">
                <a:latin typeface="+mj-lt"/>
              </a:rPr>
              <a:t>Amount Borrowed (000’s)</a:t>
            </a:r>
          </a:p>
        </p:txBody>
      </p:sp>
      <p:grpSp>
        <p:nvGrpSpPr>
          <p:cNvPr id="13" name="Group 12">
            <a:extLst>
              <a:ext uri="{FF2B5EF4-FFF2-40B4-BE49-F238E27FC236}">
                <a16:creationId xmlns:a16="http://schemas.microsoft.com/office/drawing/2014/main" id="{8F243F8D-B3FE-4F58-A028-F66DD2535924}"/>
              </a:ext>
            </a:extLst>
          </p:cNvPr>
          <p:cNvGrpSpPr/>
          <p:nvPr/>
        </p:nvGrpSpPr>
        <p:grpSpPr>
          <a:xfrm>
            <a:off x="4507486" y="1600200"/>
            <a:ext cx="4427631" cy="4076700"/>
            <a:chOff x="4507486" y="1600200"/>
            <a:chExt cx="4427631" cy="4076700"/>
          </a:xfrm>
        </p:grpSpPr>
        <p:grpSp>
          <p:nvGrpSpPr>
            <p:cNvPr id="9" name="Group 8">
              <a:extLst>
                <a:ext uri="{FF2B5EF4-FFF2-40B4-BE49-F238E27FC236}">
                  <a16:creationId xmlns:a16="http://schemas.microsoft.com/office/drawing/2014/main" id="{BE5DA485-FEC8-4620-8F62-B4C07C1AA19F}"/>
                </a:ext>
              </a:extLst>
            </p:cNvPr>
            <p:cNvGrpSpPr/>
            <p:nvPr/>
          </p:nvGrpSpPr>
          <p:grpSpPr>
            <a:xfrm>
              <a:off x="4507486" y="1600200"/>
              <a:ext cx="4427631" cy="4076700"/>
              <a:chOff x="4441388" y="1600200"/>
              <a:chExt cx="4427631" cy="4076700"/>
            </a:xfrm>
          </p:grpSpPr>
          <p:grpSp>
            <p:nvGrpSpPr>
              <p:cNvPr id="5" name="Group 4">
                <a:extLst>
                  <a:ext uri="{FF2B5EF4-FFF2-40B4-BE49-F238E27FC236}">
                    <a16:creationId xmlns:a16="http://schemas.microsoft.com/office/drawing/2014/main" id="{484C9683-4844-42CF-A0F4-13252ED56EE3}"/>
                  </a:ext>
                </a:extLst>
              </p:cNvPr>
              <p:cNvGrpSpPr/>
              <p:nvPr/>
            </p:nvGrpSpPr>
            <p:grpSpPr>
              <a:xfrm>
                <a:off x="4441388" y="1600200"/>
                <a:ext cx="4427631" cy="4076700"/>
                <a:chOff x="4441388" y="1600200"/>
                <a:chExt cx="4427631" cy="4076700"/>
              </a:xfrm>
            </p:grpSpPr>
            <p:pic>
              <p:nvPicPr>
                <p:cNvPr id="3" name="Picture 2">
                  <a:extLst>
                    <a:ext uri="{FF2B5EF4-FFF2-40B4-BE49-F238E27FC236}">
                      <a16:creationId xmlns:a16="http://schemas.microsoft.com/office/drawing/2014/main" id="{BE035965-68D4-450F-9F0F-FB5AA24B816C}"/>
                    </a:ext>
                  </a:extLst>
                </p:cNvPr>
                <p:cNvPicPr>
                  <a:picLocks noChangeAspect="1"/>
                </p:cNvPicPr>
                <p:nvPr/>
              </p:nvPicPr>
              <p:blipFill rotWithShape="1">
                <a:blip r:embed="rId2"/>
                <a:srcRect t="1272"/>
                <a:stretch/>
              </p:blipFill>
              <p:spPr>
                <a:xfrm>
                  <a:off x="4441388" y="1600200"/>
                  <a:ext cx="4427631" cy="4076700"/>
                </a:xfrm>
                <a:prstGeom prst="rect">
                  <a:avLst/>
                </a:prstGeom>
              </p:spPr>
            </p:pic>
            <p:cxnSp>
              <p:nvCxnSpPr>
                <p:cNvPr id="10" name="Straight Arrow Connector 9">
                  <a:extLst>
                    <a:ext uri="{FF2B5EF4-FFF2-40B4-BE49-F238E27FC236}">
                      <a16:creationId xmlns:a16="http://schemas.microsoft.com/office/drawing/2014/main" id="{BC030FED-8D1A-4219-8D34-37A35C3463CB}"/>
                    </a:ext>
                  </a:extLst>
                </p:cNvPr>
                <p:cNvCxnSpPr>
                  <a:cxnSpLocks/>
                </p:cNvCxnSpPr>
                <p:nvPr/>
              </p:nvCxnSpPr>
              <p:spPr bwMode="auto">
                <a:xfrm flipV="1">
                  <a:off x="4929808" y="1774963"/>
                  <a:ext cx="2742204" cy="3661744"/>
                </a:xfrm>
                <a:prstGeom prst="straightConnector1">
                  <a:avLst/>
                </a:prstGeom>
                <a:solidFill>
                  <a:schemeClr val="accent1"/>
                </a:solidFill>
                <a:ln w="57150" cap="flat" cmpd="sng" algn="ctr">
                  <a:solidFill>
                    <a:srgbClr val="0B308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Box 11">
                <a:extLst>
                  <a:ext uri="{FF2B5EF4-FFF2-40B4-BE49-F238E27FC236}">
                    <a16:creationId xmlns:a16="http://schemas.microsoft.com/office/drawing/2014/main" id="{5B71ECC7-8488-494C-AC17-505ABAC292CB}"/>
                  </a:ext>
                </a:extLst>
              </p:cNvPr>
              <p:cNvSpPr txBox="1"/>
              <p:nvPr/>
            </p:nvSpPr>
            <p:spPr>
              <a:xfrm>
                <a:off x="5713266" y="1917517"/>
                <a:ext cx="1649896" cy="369332"/>
              </a:xfrm>
              <a:prstGeom prst="rect">
                <a:avLst/>
              </a:prstGeom>
              <a:noFill/>
            </p:spPr>
            <p:txBody>
              <a:bodyPr wrap="square" rtlCol="0">
                <a:spAutoFit/>
              </a:bodyPr>
              <a:lstStyle/>
              <a:p>
                <a:r>
                  <a:rPr lang="en-US" sz="1800" dirty="0">
                    <a:latin typeface="+mn-lt"/>
                  </a:rPr>
                  <a:t>(200 000, 1250)</a:t>
                </a:r>
              </a:p>
            </p:txBody>
          </p:sp>
        </p:grpSp>
        <p:sp>
          <p:nvSpPr>
            <p:cNvPr id="7" name="Oval 6">
              <a:extLst>
                <a:ext uri="{FF2B5EF4-FFF2-40B4-BE49-F238E27FC236}">
                  <a16:creationId xmlns:a16="http://schemas.microsoft.com/office/drawing/2014/main" id="{9FABC5E8-CC67-45CD-92AF-CDF834BC1724}"/>
                </a:ext>
              </a:extLst>
            </p:cNvPr>
            <p:cNvSpPr/>
            <p:nvPr/>
          </p:nvSpPr>
          <p:spPr bwMode="auto">
            <a:xfrm>
              <a:off x="7359686" y="2102183"/>
              <a:ext cx="139148" cy="139148"/>
            </a:xfrm>
            <a:prstGeom prst="ellipse">
              <a:avLst/>
            </a:prstGeom>
            <a:solidFill>
              <a:srgbClr val="0B3081"/>
            </a:solidFill>
            <a:ln w="9525" cap="flat" cmpd="sng" algn="ctr">
              <a:solidFill>
                <a:srgbClr val="0B3081"/>
              </a:solidFill>
              <a:prstDash val="solid"/>
              <a:round/>
              <a:headEnd type="none" w="med" len="med"/>
              <a:tailEnd type="none" w="med" len="med"/>
            </a:ln>
            <a:effectLst/>
            <a:extLst/>
          </p:spPr>
          <p:txBody>
            <a:bodyPr vert="horz" wrap="square" lIns="92075" tIns="46038" rIns="92075" bIns="46038"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2"/>
                </a:solidFill>
                <a:effectLst/>
                <a:latin typeface="Times New Roman" pitchFamily="18" charset="0"/>
              </a:endParaRPr>
            </a:p>
          </p:txBody>
        </p:sp>
      </p:grpSp>
    </p:spTree>
    <p:extLst>
      <p:ext uri="{BB962C8B-B14F-4D97-AF65-F5344CB8AC3E}">
        <p14:creationId xmlns:p14="http://schemas.microsoft.com/office/powerpoint/2010/main" val="2899203656"/>
      </p:ext>
    </p:extLst>
  </p:cSld>
  <p:clrMapOvr>
    <a:masterClrMapping/>
  </p:clrMapOvr>
  <p:transition>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2EA0BB-AEB0-48C3-BC0A-C7BD94D11BA5}"/>
              </a:ext>
            </a:extLst>
          </p:cNvPr>
          <p:cNvSpPr>
            <a:spLocks noGrp="1"/>
          </p:cNvSpPr>
          <p:nvPr>
            <p:ph type="title"/>
          </p:nvPr>
        </p:nvSpPr>
        <p:spPr/>
        <p:txBody>
          <a:bodyPr/>
          <a:lstStyle/>
          <a:p>
            <a:r>
              <a:rPr lang="en-US" sz="3200" dirty="0"/>
              <a:t>Varies Inversely and Inversely Proportional</a:t>
            </a:r>
          </a:p>
        </p:txBody>
      </p:sp>
      <p:sp>
        <p:nvSpPr>
          <p:cNvPr id="3" name="Content Placeholder 2">
            <a:extLst>
              <a:ext uri="{FF2B5EF4-FFF2-40B4-BE49-F238E27FC236}">
                <a16:creationId xmlns:a16="http://schemas.microsoft.com/office/drawing/2014/main" id="{14B2F603-E889-40D8-8052-BE2F698A4E9E}"/>
              </a:ext>
            </a:extLst>
          </p:cNvPr>
          <p:cNvSpPr>
            <a:spLocks noGrp="1"/>
          </p:cNvSpPr>
          <p:nvPr>
            <p:ph idx="1"/>
          </p:nvPr>
        </p:nvSpPr>
        <p:spPr/>
        <p:txBody>
          <a:bodyPr/>
          <a:lstStyle/>
          <a:p>
            <a:pPr lvl="0" defTabSz="955675"/>
            <a:endParaRPr lang="en-US" dirty="0">
              <a:solidFill>
                <a:srgbClr val="000000"/>
              </a:solidFill>
            </a:endParaRPr>
          </a:p>
          <a:p>
            <a:pPr lvl="0" defTabSz="955675"/>
            <a:endParaRPr lang="en-US" dirty="0">
              <a:solidFill>
                <a:srgbClr val="000000"/>
              </a:solidFill>
            </a:endParaRPr>
          </a:p>
          <a:p>
            <a:pPr lvl="0" defTabSz="955675"/>
            <a:endParaRPr lang="en-US" dirty="0">
              <a:solidFill>
                <a:srgbClr val="000000"/>
              </a:solidFill>
            </a:endParaRPr>
          </a:p>
          <a:p>
            <a:pPr lvl="0" defTabSz="955675"/>
            <a:endParaRPr lang="en-US" dirty="0">
              <a:solidFill>
                <a:srgbClr val="000000"/>
              </a:solidFill>
            </a:endParaRPr>
          </a:p>
          <a:p>
            <a:pPr lvl="0" defTabSz="955675"/>
            <a:endParaRPr lang="en-US" sz="1600" dirty="0">
              <a:solidFill>
                <a:srgbClr val="000000"/>
              </a:solidFill>
            </a:endParaRPr>
          </a:p>
          <a:p>
            <a:pPr lvl="0" defTabSz="955675"/>
            <a:r>
              <a:rPr lang="en-US" dirty="0">
                <a:solidFill>
                  <a:srgbClr val="000000"/>
                </a:solidFill>
              </a:rPr>
              <a:t>The graph illustrates the </a:t>
            </a:r>
            <a:br>
              <a:rPr lang="en-US" dirty="0">
                <a:solidFill>
                  <a:srgbClr val="000000"/>
                </a:solidFill>
              </a:rPr>
            </a:br>
            <a:r>
              <a:rPr lang="en-US" dirty="0">
                <a:solidFill>
                  <a:srgbClr val="000000"/>
                </a:solidFill>
              </a:rPr>
              <a:t>relationship between </a:t>
            </a:r>
            <a:br>
              <a:rPr lang="en-US" dirty="0">
                <a:solidFill>
                  <a:srgbClr val="000000"/>
                </a:solidFill>
              </a:rPr>
            </a:br>
            <a:r>
              <a:rPr lang="en-US" i="1" dirty="0">
                <a:solidFill>
                  <a:srgbClr val="000000"/>
                </a:solidFill>
                <a:latin typeface="Times New Roman"/>
              </a:rPr>
              <a:t>y</a:t>
            </a:r>
            <a:r>
              <a:rPr lang="en-US" i="1" dirty="0">
                <a:solidFill>
                  <a:srgbClr val="000000"/>
                </a:solidFill>
              </a:rPr>
              <a:t> </a:t>
            </a:r>
            <a:r>
              <a:rPr lang="en-US" dirty="0">
                <a:solidFill>
                  <a:srgbClr val="000000"/>
                </a:solidFill>
              </a:rPr>
              <a:t>and </a:t>
            </a:r>
            <a:r>
              <a:rPr lang="en-US" i="1" dirty="0">
                <a:solidFill>
                  <a:srgbClr val="000000"/>
                </a:solidFill>
                <a:latin typeface="Times New Roman"/>
              </a:rPr>
              <a:t>x</a:t>
            </a:r>
            <a:r>
              <a:rPr lang="en-US" dirty="0">
                <a:solidFill>
                  <a:srgbClr val="000000"/>
                </a:solidFill>
              </a:rPr>
              <a:t> if </a:t>
            </a:r>
            <a:r>
              <a:rPr lang="en-US" i="1" dirty="0">
                <a:solidFill>
                  <a:srgbClr val="000000"/>
                </a:solidFill>
                <a:latin typeface="Times New Roman"/>
              </a:rPr>
              <a:t>y</a:t>
            </a:r>
            <a:r>
              <a:rPr lang="en-US" dirty="0">
                <a:solidFill>
                  <a:srgbClr val="000000"/>
                </a:solidFill>
              </a:rPr>
              <a:t> varies inversely</a:t>
            </a:r>
            <a:br>
              <a:rPr lang="en-US" dirty="0">
                <a:solidFill>
                  <a:srgbClr val="000000"/>
                </a:solidFill>
              </a:rPr>
            </a:br>
            <a:r>
              <a:rPr lang="en-US" dirty="0">
                <a:solidFill>
                  <a:srgbClr val="000000"/>
                </a:solidFill>
              </a:rPr>
              <a:t>with </a:t>
            </a:r>
            <a:r>
              <a:rPr lang="en-US" i="1" dirty="0">
                <a:solidFill>
                  <a:srgbClr val="000000"/>
                </a:solidFill>
                <a:latin typeface="Times New Roman"/>
              </a:rPr>
              <a:t>x</a:t>
            </a:r>
            <a:r>
              <a:rPr lang="en-US" dirty="0">
                <a:solidFill>
                  <a:srgbClr val="000000"/>
                </a:solidFill>
              </a:rPr>
              <a:t> and </a:t>
            </a:r>
            <a:r>
              <a:rPr lang="en-US" i="1" dirty="0">
                <a:solidFill>
                  <a:srgbClr val="000000"/>
                </a:solidFill>
                <a:latin typeface="Times New Roman"/>
              </a:rPr>
              <a:t>k </a:t>
            </a:r>
            <a:r>
              <a:rPr lang="en-US" dirty="0">
                <a:solidFill>
                  <a:srgbClr val="000000"/>
                </a:solidFill>
                <a:latin typeface="Times New Roman"/>
              </a:rPr>
              <a:t>&gt; 0, </a:t>
            </a:r>
            <a:r>
              <a:rPr lang="en-US" i="1" dirty="0">
                <a:solidFill>
                  <a:srgbClr val="000000"/>
                </a:solidFill>
                <a:latin typeface="Times New Roman"/>
              </a:rPr>
              <a:t>x</a:t>
            </a:r>
            <a:r>
              <a:rPr lang="en-US" dirty="0">
                <a:solidFill>
                  <a:srgbClr val="000000"/>
                </a:solidFill>
                <a:latin typeface="Times New Roman"/>
              </a:rPr>
              <a:t> &gt; 0.</a:t>
            </a:r>
            <a:endParaRPr lang="en-US" i="1" dirty="0">
              <a:solidFill>
                <a:srgbClr val="000000"/>
              </a:solidFill>
              <a:latin typeface="Times New Roman"/>
            </a:endParaRPr>
          </a:p>
          <a:p>
            <a:pPr defTabSz="955675"/>
            <a:endParaRPr lang="en-US" i="1" dirty="0"/>
          </a:p>
        </p:txBody>
      </p:sp>
      <p:pic>
        <p:nvPicPr>
          <p:cNvPr id="2" name="Picture 1">
            <a:extLst>
              <a:ext uri="{FF2B5EF4-FFF2-40B4-BE49-F238E27FC236}">
                <a16:creationId xmlns:a16="http://schemas.microsoft.com/office/drawing/2014/main" id="{6A3D981B-F50A-46E4-8032-AE8096D994CB}"/>
              </a:ext>
            </a:extLst>
          </p:cNvPr>
          <p:cNvPicPr>
            <a:picLocks noChangeAspect="1"/>
          </p:cNvPicPr>
          <p:nvPr/>
        </p:nvPicPr>
        <p:blipFill>
          <a:blip r:embed="rId3"/>
          <a:stretch>
            <a:fillRect/>
          </a:stretch>
        </p:blipFill>
        <p:spPr>
          <a:xfrm>
            <a:off x="178576" y="1435689"/>
            <a:ext cx="8666534" cy="2315210"/>
          </a:xfrm>
          <a:prstGeom prst="rect">
            <a:avLst/>
          </a:prstGeom>
        </p:spPr>
      </p:pic>
      <p:pic>
        <p:nvPicPr>
          <p:cNvPr id="6" name="Picture 5">
            <a:extLst>
              <a:ext uri="{FF2B5EF4-FFF2-40B4-BE49-F238E27FC236}">
                <a16:creationId xmlns:a16="http://schemas.microsoft.com/office/drawing/2014/main" id="{D4231DE3-AA13-4A50-848C-69C363885776}"/>
              </a:ext>
            </a:extLst>
          </p:cNvPr>
          <p:cNvPicPr>
            <a:picLocks noChangeAspect="1"/>
          </p:cNvPicPr>
          <p:nvPr/>
        </p:nvPicPr>
        <p:blipFill>
          <a:blip r:embed="rId4"/>
          <a:stretch>
            <a:fillRect/>
          </a:stretch>
        </p:blipFill>
        <p:spPr>
          <a:xfrm>
            <a:off x="5676901" y="3750899"/>
            <a:ext cx="2480321" cy="2516493"/>
          </a:xfrm>
          <a:prstGeom prst="rect">
            <a:avLst/>
          </a:prstGeom>
        </p:spPr>
      </p:pic>
    </p:spTree>
    <p:extLst>
      <p:ext uri="{BB962C8B-B14F-4D97-AF65-F5344CB8AC3E}">
        <p14:creationId xmlns:p14="http://schemas.microsoft.com/office/powerpoint/2010/main" val="3952776197"/>
      </p:ext>
    </p:extLst>
  </p:cSld>
  <p:clrMapOvr>
    <a:masterClrMapping/>
  </p:clrMapOvr>
  <p:transition>
    <p:pull dir="r"/>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9007</TotalTime>
  <Words>681</Words>
  <Application>Microsoft Office PowerPoint</Application>
  <PresentationFormat>On-screen Show (4:3)</PresentationFormat>
  <Paragraphs>88</Paragraphs>
  <Slides>17</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Arial</vt:lpstr>
      <vt:lpstr>Calibri</vt:lpstr>
      <vt:lpstr>Times New Roman</vt:lpstr>
      <vt:lpstr>Default Design</vt:lpstr>
      <vt:lpstr>Equation</vt:lpstr>
      <vt:lpstr>PowerPoint Presentation</vt:lpstr>
      <vt:lpstr>PowerPoint Presentation</vt:lpstr>
      <vt:lpstr>Objectives</vt:lpstr>
      <vt:lpstr>Varies Directly, Directly Proportional, and Constant of Proportionality (1 of 2)</vt:lpstr>
      <vt:lpstr>Varies Directly, Directly Proportional, and Constant of Proportionality (2 of 2)</vt:lpstr>
      <vt:lpstr>Example 1: Mortgage Payments (1 of 3)</vt:lpstr>
      <vt:lpstr>Example 1: Mortgage Payments (2 of 3)</vt:lpstr>
      <vt:lpstr>Example 1: Mortgage Payments (3 of 3)</vt:lpstr>
      <vt:lpstr>Varies Inversely and Inversely Proportional</vt:lpstr>
      <vt:lpstr>Example 2: Maximum Weight That Can Be Supported by a Piece of Pine (1 of 3)</vt:lpstr>
      <vt:lpstr>Example 2: Maximum Weight That Can Be Supported by a Piece of Pine (2 of 3)</vt:lpstr>
      <vt:lpstr>Example 2: Maximum Weight That Can Be Supported by a Piece of Pine (3 of 3)</vt:lpstr>
      <vt:lpstr>Example 3: Modeling a Joint Variation: A Student’s GPA (1 of 2)</vt:lpstr>
      <vt:lpstr>Example 3: Modeling a Joint Variation: A Student’s GPA (2 of 2)</vt:lpstr>
      <vt:lpstr>Example 4: Force of the Wind on a Window (1 of 3)</vt:lpstr>
      <vt:lpstr>PowerPoint Presentation</vt:lpstr>
      <vt:lpstr>PowerPoint Presentation</vt:lpstr>
    </vt:vector>
  </TitlesOfParts>
  <Company>Copyright © 2020, 2016, 2012 Pearson Education,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Sullivan</dc:creator>
  <cp:lastModifiedBy>Denise Heban</cp:lastModifiedBy>
  <cp:revision>538</cp:revision>
  <dcterms:created xsi:type="dcterms:W3CDTF">2001-10-26T14:49:56Z</dcterms:created>
  <dcterms:modified xsi:type="dcterms:W3CDTF">2019-03-18T11:40:49Z</dcterms:modified>
</cp:coreProperties>
</file>