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49" r:id="rId2"/>
    <p:sldId id="437" r:id="rId3"/>
    <p:sldId id="414" r:id="rId4"/>
    <p:sldId id="454" r:id="rId5"/>
    <p:sldId id="535" r:id="rId6"/>
    <p:sldId id="536" r:id="rId7"/>
    <p:sldId id="492" r:id="rId8"/>
    <p:sldId id="455" r:id="rId9"/>
    <p:sldId id="456" r:id="rId10"/>
    <p:sldId id="537" r:id="rId11"/>
    <p:sldId id="457" r:id="rId12"/>
    <p:sldId id="538" r:id="rId13"/>
    <p:sldId id="507" r:id="rId14"/>
    <p:sldId id="504" r:id="rId15"/>
    <p:sldId id="539" r:id="rId16"/>
    <p:sldId id="540" r:id="rId17"/>
    <p:sldId id="458" r:id="rId18"/>
    <p:sldId id="541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 userDrawn="1">
          <p15:clr>
            <a:srgbClr val="A4A3A4"/>
          </p15:clr>
        </p15:guide>
        <p15:guide id="2" pos="5544" userDrawn="1">
          <p15:clr>
            <a:srgbClr val="A4A3A4"/>
          </p15:clr>
        </p15:guide>
        <p15:guide id="3" pos="216" userDrawn="1">
          <p15:clr>
            <a:srgbClr val="A4A3A4"/>
          </p15:clr>
        </p15:guide>
        <p15:guide id="4" orient="horz" pos="528" userDrawn="1">
          <p15:clr>
            <a:srgbClr val="A4A3A4"/>
          </p15:clr>
        </p15:guide>
        <p15:guide id="5" orient="horz" pos="3576" userDrawn="1">
          <p15:clr>
            <a:srgbClr val="A4A3A4"/>
          </p15:clr>
        </p15:guide>
        <p15:guide id="6" orient="horz" pos="2952" userDrawn="1">
          <p15:clr>
            <a:srgbClr val="A4A3A4"/>
          </p15:clr>
        </p15:guide>
        <p15:guide id="7" orient="horz" pos="960" userDrawn="1">
          <p15:clr>
            <a:srgbClr val="A4A3A4"/>
          </p15:clr>
        </p15:guide>
        <p15:guide id="8" pos="432" userDrawn="1">
          <p15:clr>
            <a:srgbClr val="A4A3A4"/>
          </p15:clr>
        </p15:guide>
        <p15:guide id="9" orient="horz" pos="840" userDrawn="1">
          <p15:clr>
            <a:srgbClr val="A4A3A4"/>
          </p15:clr>
        </p15:guide>
        <p15:guide id="10" pos="504" userDrawn="1">
          <p15:clr>
            <a:srgbClr val="A4A3A4"/>
          </p15:clr>
        </p15:guide>
        <p15:guide id="11" orient="horz" pos="1392" userDrawn="1">
          <p15:clr>
            <a:srgbClr val="A4A3A4"/>
          </p15:clr>
        </p15:guide>
        <p15:guide id="12" pos="26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ala Trim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081"/>
    <a:srgbClr val="B40000"/>
    <a:srgbClr val="000000"/>
    <a:srgbClr val="D70000"/>
    <a:srgbClr val="993300"/>
    <a:srgbClr val="DD3300"/>
    <a:srgbClr val="006400"/>
    <a:srgbClr val="E9F6F6"/>
    <a:srgbClr val="D7E9F2"/>
    <a:srgbClr val="FFF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0" autoAdjust="0"/>
  </p:normalViewPr>
  <p:slideViewPr>
    <p:cSldViewPr snapToGrid="0" showGuides="1">
      <p:cViewPr varScale="1">
        <p:scale>
          <a:sx n="64" d="100"/>
          <a:sy n="64" d="100"/>
        </p:scale>
        <p:origin x="560" y="40"/>
      </p:cViewPr>
      <p:guideLst>
        <p:guide orient="horz" pos="2472"/>
        <p:guide pos="5544"/>
        <p:guide pos="216"/>
        <p:guide orient="horz" pos="528"/>
        <p:guide orient="horz" pos="3576"/>
        <p:guide orient="horz" pos="2952"/>
        <p:guide orient="horz" pos="960"/>
        <p:guide pos="432"/>
        <p:guide orient="horz" pos="840"/>
        <p:guide pos="504"/>
        <p:guide orient="horz" pos="1392"/>
        <p:guide pos="26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B6229F-CC72-43BF-9BA0-5D2E711E9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95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7151C-8607-4119-8FBA-40C98127D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73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7151C-8607-4119-8FBA-40C98127D79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36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7151C-8607-4119-8FBA-40C98127D79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536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7151C-8607-4119-8FBA-40C98127D79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4701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7151C-8607-4119-8FBA-40C98127D79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6727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7151C-8607-4119-8FBA-40C98127D79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7899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91049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049501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41" y="144534"/>
            <a:ext cx="8563759" cy="906881"/>
          </a:xfrm>
        </p:spPr>
        <p:txBody>
          <a:bodyPr/>
          <a:lstStyle>
            <a:lvl1pPr algn="l"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43" y="1291310"/>
            <a:ext cx="8563757" cy="50493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8586253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420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263" y="1451808"/>
            <a:ext cx="4014537" cy="47805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1809"/>
            <a:ext cx="4038600" cy="478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3721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535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48369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085699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81263" y="152402"/>
            <a:ext cx="8205537" cy="10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263" y="1435689"/>
            <a:ext cx="8205537" cy="47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gray">
          <a:xfrm>
            <a:off x="-2868" y="6402988"/>
            <a:ext cx="9144000" cy="457200"/>
          </a:xfrm>
          <a:prstGeom prst="rect">
            <a:avLst/>
          </a:prstGeom>
          <a:solidFill>
            <a:srgbClr val="0B3081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7" name="TextBox 18"/>
          <p:cNvSpPr txBox="1">
            <a:spLocks noChangeArrowheads="1"/>
          </p:cNvSpPr>
          <p:nvPr userDrawn="1"/>
        </p:nvSpPr>
        <p:spPr bwMode="auto">
          <a:xfrm>
            <a:off x="8421787" y="6437912"/>
            <a:ext cx="6735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F99CB4-5873-4A68-928F-B77E57D2F814}" type="slidenum">
              <a:rPr lang="en-US" altLang="en-US" sz="1400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8" name="Shape 40"/>
          <p:cNvPicPr preferRelativeResize="0"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6" y="6462783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0"/>
          <p:cNvSpPr txBox="1">
            <a:spLocks noChangeArrowheads="1"/>
          </p:cNvSpPr>
          <p:nvPr userDrawn="1"/>
        </p:nvSpPr>
        <p:spPr bwMode="auto">
          <a:xfrm>
            <a:off x="3005672" y="6484355"/>
            <a:ext cx="3969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Copyright © 2020, 2016, 2012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B30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0.wmf"/><Relationship Id="rId9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22.bin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11" Type="http://schemas.openxmlformats.org/officeDocument/2006/relationships/image" Target="../media/image35.wmf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32.wmf"/><Relationship Id="rId9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92150"/>
            <a:ext cx="4191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6600" kern="0" dirty="0"/>
              <a:t>Chapter 2</a:t>
            </a:r>
            <a:br>
              <a:rPr lang="en-GB" altLang="en-US" sz="4800" kern="0" dirty="0"/>
            </a:br>
            <a:br>
              <a:rPr lang="en-GB" altLang="en-US" sz="4800" kern="0" dirty="0"/>
            </a:b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48244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800" b="1" dirty="0"/>
              <a:t>Graphs</a:t>
            </a: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169593-7EBB-4ACA-90A3-27B9B1FB2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863600"/>
            <a:ext cx="3810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Example 2: </a:t>
            </a:r>
            <a:r>
              <a:rPr lang="en-US" altLang="en-US" dirty="0"/>
              <a:t>Graphing a Circle</a:t>
            </a:r>
            <a:r>
              <a:rPr lang="en-US" dirty="0"/>
              <a:t> </a:t>
            </a:r>
            <a:r>
              <a:rPr lang="en-US" sz="1800" dirty="0"/>
              <a:t>(2 of 2)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96C611-C1F4-4C29-BF4D-AEDC9B823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6243" y="1051415"/>
            <a:ext cx="8563757" cy="5289227"/>
          </a:xfrm>
        </p:spPr>
        <p:txBody>
          <a:bodyPr numCol="2"/>
          <a:lstStyle/>
          <a:p>
            <a:r>
              <a:rPr lang="en-US" sz="2600" dirty="0">
                <a:cs typeface="Times New Roman" panose="02020603050405020304" pitchFamily="18" charset="0"/>
              </a:rPr>
              <a:t>We see that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–1,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1, </a:t>
            </a:r>
            <a:r>
              <a:rPr lang="en-US" sz="2600" dirty="0">
                <a:cs typeface="Times New Roman" panose="02020603050405020304" pitchFamily="18" charset="0"/>
              </a:rPr>
              <a:t>and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3. </a:t>
            </a:r>
            <a:r>
              <a:rPr lang="en-US" sz="2600" dirty="0">
                <a:cs typeface="Times New Roman" panose="02020603050405020304" pitchFamily="18" charset="0"/>
              </a:rPr>
              <a:t>The circle has center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(–1, 1) </a:t>
            </a:r>
            <a:r>
              <a:rPr lang="en-US" sz="2600" dirty="0">
                <a:cs typeface="Times New Roman" panose="02020603050405020304" pitchFamily="18" charset="0"/>
              </a:rPr>
              <a:t>and a radius of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600" dirty="0">
                <a:cs typeface="Times New Roman" panose="02020603050405020304" pitchFamily="18" charset="0"/>
              </a:rPr>
              <a:t>units. To graph this circle, first plot the center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(–1, 1). </a:t>
            </a:r>
            <a:r>
              <a:rPr lang="en-US" sz="2600" dirty="0">
                <a:cs typeface="Times New Roman" panose="02020603050405020304" pitchFamily="18" charset="0"/>
              </a:rPr>
              <a:t>Since the radius is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en-US" sz="2600" dirty="0">
                <a:cs typeface="Times New Roman" panose="02020603050405020304" pitchFamily="18" charset="0"/>
              </a:rPr>
              <a:t>locate four points on the circle by plotting points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600" dirty="0">
                <a:cs typeface="Times New Roman" panose="02020603050405020304" pitchFamily="18" charset="0"/>
              </a:rPr>
              <a:t>units to the left, to the right, and up and down from the center. Then use these four points as guides to obtain the graph. </a:t>
            </a:r>
            <a:endParaRPr lang="fr-FR" sz="2600" baseline="30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sz="2600" dirty="0"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588419-8A4F-47F9-B77A-4E931FAE68B1}"/>
              </a:ext>
            </a:extLst>
          </p:cNvPr>
          <p:cNvGrpSpPr/>
          <p:nvPr/>
        </p:nvGrpSpPr>
        <p:grpSpPr>
          <a:xfrm>
            <a:off x="4803224" y="1639614"/>
            <a:ext cx="4239402" cy="4193084"/>
            <a:chOff x="4840711" y="1196752"/>
            <a:chExt cx="4742857" cy="4635946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5A692E6-41F3-499C-BE56-74FD6B503C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40711" y="1196752"/>
              <a:ext cx="4742857" cy="4133333"/>
            </a:xfrm>
            <a:prstGeom prst="rect">
              <a:avLst/>
            </a:prstGeom>
          </p:spPr>
        </p:pic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CC89CCF2-3B46-456C-AA05-F08A6EB7FE7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7202103"/>
                </p:ext>
              </p:extLst>
            </p:nvPr>
          </p:nvGraphicFramePr>
          <p:xfrm>
            <a:off x="5892235" y="5489799"/>
            <a:ext cx="2387600" cy="3428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66" name="Equation" r:id="rId4" imgW="2387520" imgH="342720" progId="Equation.DSMT4">
                    <p:embed/>
                  </p:oleObj>
                </mc:Choice>
                <mc:Fallback>
                  <p:oleObj name="Equation" r:id="rId4" imgW="2387520" imgH="34272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id="{DA33ED84-6096-490F-95DE-09C188F4ABB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892235" y="5489799"/>
                          <a:ext cx="2387600" cy="3428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059451314"/>
      </p:ext>
    </p:extLst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Finding the Intercepts of a Circle </a:t>
            </a:r>
            <a:r>
              <a:rPr lang="en-US" sz="1800" dirty="0"/>
              <a:t>(1 of 2)</a:t>
            </a:r>
            <a:endParaRPr 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96C611-C1F4-4C29-BF4D-AEDC9B823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Find the intercepts, if any, of the graph of a circle </a:t>
            </a:r>
          </a:p>
          <a:p>
            <a:pPr marL="0" indent="0">
              <a:buFontTx/>
              <a:buNone/>
              <a:defRPr/>
            </a:pPr>
            <a:endParaRPr lang="en-US" sz="2800" i="1" dirty="0"/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To find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cs typeface="Times New Roman" panose="02020603050405020304" pitchFamily="18" charset="0"/>
              </a:rPr>
              <a:t>intercepts, if any, let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rgbClr val="B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and solve for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x. </a:t>
            </a:r>
            <a:r>
              <a:rPr lang="en-US" dirty="0">
                <a:cs typeface="Times New Roman" panose="02020603050405020304" pitchFamily="18" charset="0"/>
              </a:rPr>
              <a:t>Then</a:t>
            </a:r>
          </a:p>
          <a:p>
            <a:pPr marL="0" indent="0">
              <a:buFontTx/>
              <a:buNone/>
              <a:defRPr/>
            </a:pPr>
            <a:endParaRPr lang="en-US" sz="2800" i="1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9F65D01-D528-498B-AFEF-1DD71626B4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535336"/>
              </p:ext>
            </p:extLst>
          </p:nvPr>
        </p:nvGraphicFramePr>
        <p:xfrm>
          <a:off x="400601" y="1766128"/>
          <a:ext cx="2984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5" name="Equation" r:id="rId3" imgW="2984400" imgH="457200" progId="Equation.DSMT4">
                  <p:embed/>
                </p:oleObj>
              </mc:Choice>
              <mc:Fallback>
                <p:oleObj name="Equation" r:id="rId3" imgW="2984400" imgH="457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E294C49-77AA-48E3-BF16-BB9B1C1A50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0601" y="1766128"/>
                        <a:ext cx="29845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1B79B19-6CCC-48B7-A835-1EE56D2BC3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360990"/>
              </p:ext>
            </p:extLst>
          </p:nvPr>
        </p:nvGraphicFramePr>
        <p:xfrm>
          <a:off x="817563" y="3332647"/>
          <a:ext cx="4051300" cy="292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6" name="Equation" r:id="rId5" imgW="4051080" imgH="2920680" progId="Equation.DSMT4">
                  <p:embed/>
                </p:oleObj>
              </mc:Choice>
              <mc:Fallback>
                <p:oleObj name="Equation" r:id="rId5" imgW="4051080" imgH="29206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0D85657-4520-41DF-A16D-477B72ECE3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7563" y="3332647"/>
                        <a:ext cx="4051300" cy="292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7B62564-7B3D-4295-A6BD-EFE9FCB78889}"/>
              </a:ext>
            </a:extLst>
          </p:cNvPr>
          <p:cNvSpPr txBox="1"/>
          <p:nvPr/>
        </p:nvSpPr>
        <p:spPr>
          <a:xfrm>
            <a:off x="5531498" y="4728381"/>
            <a:ext cx="3433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j-lt"/>
                <a:cs typeface="Times New Roman" panose="02020603050405020304" pitchFamily="18" charset="0"/>
              </a:rPr>
              <a:t>The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>
                <a:latin typeface="+mj-lt"/>
                <a:cs typeface="Times New Roman" panose="02020603050405020304" pitchFamily="18" charset="0"/>
              </a:rPr>
              <a:t>intercepts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+mj-lt"/>
                <a:cs typeface="Times New Roman" panose="02020603050405020304" pitchFamily="18" charset="0"/>
              </a:rPr>
              <a:t>are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0125FEE-0A4A-46BC-ABCD-35E5F685A3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399484"/>
              </p:ext>
            </p:extLst>
          </p:nvPr>
        </p:nvGraphicFramePr>
        <p:xfrm>
          <a:off x="5656263" y="5290378"/>
          <a:ext cx="31369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7" name="Equation" r:id="rId7" imgW="3136680" imgH="965160" progId="Equation.DSMT4">
                  <p:embed/>
                </p:oleObj>
              </mc:Choice>
              <mc:Fallback>
                <p:oleObj name="Equation" r:id="rId7" imgW="3136680" imgH="9651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A1CA842-5E1D-4BCD-9CB9-6B24C803FB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56263" y="5290378"/>
                        <a:ext cx="31369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067645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Finding the Intercepts of a Circle </a:t>
            </a:r>
            <a:r>
              <a:rPr lang="en-US" sz="1800" dirty="0"/>
              <a:t>(2 of 2)</a:t>
            </a:r>
            <a:endParaRPr 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96C611-C1F4-4C29-BF4D-AEDC9B823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To find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cs typeface="Times New Roman" panose="02020603050405020304" pitchFamily="18" charset="0"/>
              </a:rPr>
              <a:t>intercepts, if any, let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rgbClr val="B4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Then</a:t>
            </a:r>
          </a:p>
          <a:p>
            <a:pPr>
              <a:defRPr/>
            </a:pP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cs typeface="Times New Roman" panose="02020603050405020304" pitchFamily="18" charset="0"/>
              </a:rPr>
              <a:t>intercepts are</a:t>
            </a:r>
            <a:endParaRPr lang="en-US" sz="2800" i="1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0BB05AF-D700-4DBC-B11D-E0CC9A9D7D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431191"/>
              </p:ext>
            </p:extLst>
          </p:nvPr>
        </p:nvGraphicFramePr>
        <p:xfrm>
          <a:off x="752386" y="1879923"/>
          <a:ext cx="38100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2" name="Equation" r:id="rId3" imgW="3809880" imgH="3429000" progId="Equation.DSMT4">
                  <p:embed/>
                </p:oleObj>
              </mc:Choice>
              <mc:Fallback>
                <p:oleObj name="Equation" r:id="rId3" imgW="3809880" imgH="34290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EE4D303-1E2D-4099-8E9D-F199D5000A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2386" y="1879923"/>
                        <a:ext cx="3810000" cy="342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3FFD8F9-D5E7-46AB-B15A-825DD2873B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822707"/>
              </p:ext>
            </p:extLst>
          </p:nvPr>
        </p:nvGraphicFramePr>
        <p:xfrm>
          <a:off x="3618050" y="5397500"/>
          <a:ext cx="5194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3" name="Equation" r:id="rId5" imgW="5194080" imgH="444240" progId="Equation.DSMT4">
                  <p:embed/>
                </p:oleObj>
              </mc:Choice>
              <mc:Fallback>
                <p:oleObj name="Equation" r:id="rId5" imgW="5194080" imgH="4442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5A5737B-8D25-4F8F-8519-0F6DF68804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18050" y="5397500"/>
                        <a:ext cx="51943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5BB7E566-DCA4-422E-873E-3176922406E8}"/>
              </a:ext>
            </a:extLst>
          </p:cNvPr>
          <p:cNvGrpSpPr/>
          <p:nvPr/>
        </p:nvGrpSpPr>
        <p:grpSpPr>
          <a:xfrm>
            <a:off x="5226033" y="1945049"/>
            <a:ext cx="3589182" cy="3127921"/>
            <a:chOff x="4571302" y="2068812"/>
            <a:chExt cx="5030244" cy="4383788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2171C9E-AD7C-4E57-90D3-B50FE8962A0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571302" y="2068812"/>
              <a:ext cx="5030244" cy="4383788"/>
            </a:xfrm>
            <a:prstGeom prst="rect">
              <a:avLst/>
            </a:prstGeom>
          </p:spPr>
        </p:pic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FA9E2DE4-FB65-4DB1-A954-5F48B3E652F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89244426"/>
                </p:ext>
              </p:extLst>
            </p:nvPr>
          </p:nvGraphicFramePr>
          <p:xfrm>
            <a:off x="7166814" y="2573011"/>
            <a:ext cx="2387599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14" name="Equation" r:id="rId8" imgW="2387520" imgH="342720" progId="Equation.DSMT4">
                    <p:embed/>
                  </p:oleObj>
                </mc:Choice>
                <mc:Fallback>
                  <p:oleObj name="Equation" r:id="rId8" imgW="2387520" imgH="34272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B33651BF-539A-4725-B391-551A853C232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166814" y="2573011"/>
                          <a:ext cx="2387599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89172017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2EA0BB-AEB0-48C3-BC0A-C7BD94D1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General Form of the Equation of a Circle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3E2167-7868-4075-9E1A-1DE6FCEDDD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417" y="1436704"/>
            <a:ext cx="8637105" cy="214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945856"/>
      </p:ext>
    </p:extLst>
  </p:cSld>
  <p:clrMapOvr>
    <a:masterClrMapping/>
  </p:clrMapOvr>
  <p:transition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3727-35FD-4970-8E8E-3AB480FC5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Graphing a Circle Whose Equation Is in General Form </a:t>
            </a:r>
            <a:r>
              <a:rPr lang="en-US" sz="1800" dirty="0"/>
              <a:t>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84707-F623-4378-9078-C1036D2A7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35113"/>
            <a:ext cx="8343900" cy="4696722"/>
          </a:xfrm>
        </p:spPr>
        <p:txBody>
          <a:bodyPr/>
          <a:lstStyle/>
          <a:p>
            <a:r>
              <a:rPr lang="en-US" sz="2800" dirty="0">
                <a:cs typeface="Times New Roman" panose="02020603050405020304" pitchFamily="18" charset="0"/>
              </a:rPr>
              <a:t>Graph the equation</a:t>
            </a:r>
          </a:p>
          <a:p>
            <a:endParaRPr lang="en-US" sz="2800" dirty="0">
              <a:cs typeface="Times New Roman" panose="02020603050405020304" pitchFamily="18" charset="0"/>
            </a:endParaRPr>
          </a:p>
          <a:p>
            <a:r>
              <a:rPr lang="en-US" sz="2800" dirty="0">
                <a:cs typeface="Times New Roman" panose="02020603050405020304" pitchFamily="18" charset="0"/>
              </a:rPr>
              <a:t>Group the terms involving </a:t>
            </a:r>
            <a:r>
              <a:rPr lang="en-US" sz="2800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sz="2800" dirty="0">
                <a:cs typeface="Times New Roman" panose="02020603050405020304" pitchFamily="18" charset="0"/>
              </a:rPr>
              <a:t>, group the terms involving </a:t>
            </a:r>
            <a:r>
              <a:rPr lang="en-US" sz="2800" i="1" dirty="0">
                <a:latin typeface="+mn-lt"/>
                <a:cs typeface="Times New Roman" panose="02020603050405020304" pitchFamily="18" charset="0"/>
              </a:rPr>
              <a:t>y</a:t>
            </a:r>
            <a:r>
              <a:rPr lang="en-US" sz="2800" dirty="0">
                <a:cs typeface="Times New Roman" panose="02020603050405020304" pitchFamily="18" charset="0"/>
              </a:rPr>
              <a:t>, and put the constant on the right side of the equation. The result is</a:t>
            </a:r>
          </a:p>
          <a:p>
            <a:endParaRPr lang="en-US" sz="2600" dirty="0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1D699F1D-F893-4E62-9D30-0513F3EE0C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496541"/>
              </p:ext>
            </p:extLst>
          </p:nvPr>
        </p:nvGraphicFramePr>
        <p:xfrm>
          <a:off x="3679368" y="1576670"/>
          <a:ext cx="345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2" name="Equation" r:id="rId3" imgW="3454200" imgH="457200" progId="Equation.DSMT4">
                  <p:embed/>
                </p:oleObj>
              </mc:Choice>
              <mc:Fallback>
                <p:oleObj name="Equation" r:id="rId3" imgW="3454200" imgH="4572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8A0FA20F-F78C-4835-A06A-A1BE4E9901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79368" y="1576670"/>
                        <a:ext cx="3454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5DD3BFE-865E-4005-AE0C-160E03AF6D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026913"/>
              </p:ext>
            </p:extLst>
          </p:nvPr>
        </p:nvGraphicFramePr>
        <p:xfrm>
          <a:off x="2717800" y="4102534"/>
          <a:ext cx="37084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3" name="Equation" r:id="rId5" imgW="3708360" imgH="583920" progId="Equation.DSMT4">
                  <p:embed/>
                </p:oleObj>
              </mc:Choice>
              <mc:Fallback>
                <p:oleObj name="Equation" r:id="rId5" imgW="3708360" imgH="5839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9D34907-D271-40E0-B4B3-9A3D1F751A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17800" y="4102534"/>
                        <a:ext cx="37084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3257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3727-35FD-4970-8E8E-3AB480FC5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Graphing a Circle Whose Equation Is in General Form </a:t>
            </a:r>
            <a:r>
              <a:rPr lang="en-US" sz="1800" dirty="0"/>
              <a:t>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84707-F623-4378-9078-C1036D2A7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35113"/>
            <a:ext cx="8343900" cy="4696722"/>
          </a:xfrm>
        </p:spPr>
        <p:txBody>
          <a:bodyPr/>
          <a:lstStyle/>
          <a:p>
            <a:r>
              <a:rPr lang="en-US" sz="2800" dirty="0">
                <a:cs typeface="Times New Roman" panose="02020603050405020304" pitchFamily="18" charset="0"/>
              </a:rPr>
              <a:t>Next, complete the square of each expression in parentheses. Remember that any number added on the left side of the equation must be added on the right.</a:t>
            </a:r>
          </a:p>
          <a:p>
            <a:endParaRPr lang="en-US" sz="2800" dirty="0">
              <a:cs typeface="Times New Roman" panose="02020603050405020304" pitchFamily="18" charset="0"/>
            </a:endParaRPr>
          </a:p>
          <a:p>
            <a:endParaRPr lang="en-US" sz="2800" dirty="0">
              <a:cs typeface="Times New Roman" panose="02020603050405020304" pitchFamily="18" charset="0"/>
            </a:endParaRPr>
          </a:p>
          <a:p>
            <a:endParaRPr lang="en-US" sz="2800" dirty="0">
              <a:cs typeface="Times New Roman" panose="02020603050405020304" pitchFamily="18" charset="0"/>
            </a:endParaRPr>
          </a:p>
          <a:p>
            <a:endParaRPr lang="en-US" sz="2800" dirty="0"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en-US" sz="2800" dirty="0">
                <a:cs typeface="Times New Roman" panose="02020603050405020304" pitchFamily="18" charset="0"/>
              </a:rPr>
              <a:t>This equation is the standard form of the equation of a circle with radius </a:t>
            </a:r>
            <a:r>
              <a:rPr lang="en-US" sz="2800" dirty="0">
                <a:latin typeface="+mn-lt"/>
                <a:cs typeface="Times New Roman" panose="02020603050405020304" pitchFamily="18" charset="0"/>
              </a:rPr>
              <a:t>3</a:t>
            </a:r>
            <a:r>
              <a:rPr lang="en-US" sz="2800" dirty="0">
                <a:cs typeface="Times New Roman" panose="02020603050405020304" pitchFamily="18" charset="0"/>
              </a:rPr>
              <a:t> and center </a:t>
            </a:r>
            <a:r>
              <a:rPr lang="en-US" sz="2800" dirty="0">
                <a:latin typeface="+mn-lt"/>
                <a:cs typeface="Times New Roman" panose="02020603050405020304" pitchFamily="18" charset="0"/>
              </a:rPr>
              <a:t>(3, –2). </a:t>
            </a:r>
          </a:p>
          <a:p>
            <a:endParaRPr lang="en-US" sz="2800" dirty="0">
              <a:cs typeface="Times New Roman" panose="02020603050405020304" pitchFamily="18" charset="0"/>
            </a:endParaRPr>
          </a:p>
          <a:p>
            <a:endParaRPr lang="en-US" sz="2600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C522D9A-E94F-46C2-AD30-3F7067DD05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968361"/>
              </p:ext>
            </p:extLst>
          </p:nvPr>
        </p:nvGraphicFramePr>
        <p:xfrm>
          <a:off x="1763193" y="3370564"/>
          <a:ext cx="56896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2" name="Equation" r:id="rId3" imgW="5689440" imgH="583920" progId="Equation.DSMT4">
                  <p:embed/>
                </p:oleObj>
              </mc:Choice>
              <mc:Fallback>
                <p:oleObj name="Equation" r:id="rId3" imgW="5689440" imgH="5839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9D34907-D271-40E0-B4B3-9A3D1F751A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193" y="3370564"/>
                        <a:ext cx="56896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CFB752A-2317-4D05-A6E7-A0F156A8F9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520217"/>
              </p:ext>
            </p:extLst>
          </p:nvPr>
        </p:nvGraphicFramePr>
        <p:xfrm>
          <a:off x="2951784" y="4977698"/>
          <a:ext cx="3073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3" name="Equation" r:id="rId5" imgW="3073320" imgH="558720" progId="Equation.DSMT4">
                  <p:embed/>
                </p:oleObj>
              </mc:Choice>
              <mc:Fallback>
                <p:oleObj name="Equation" r:id="rId5" imgW="3073320" imgH="55872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4D3FDE4-2FF0-4F19-A112-642CF7B65B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51784" y="4977698"/>
                        <a:ext cx="30734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65B537AE-805D-4F83-8A82-E572ADB5240A}"/>
              </a:ext>
            </a:extLst>
          </p:cNvPr>
          <p:cNvGrpSpPr/>
          <p:nvPr/>
        </p:nvGrpSpPr>
        <p:grpSpPr>
          <a:xfrm>
            <a:off x="2778303" y="3922063"/>
            <a:ext cx="1045818" cy="1050479"/>
            <a:chOff x="2907510" y="3922063"/>
            <a:chExt cx="1045818" cy="1050479"/>
          </a:xfrm>
        </p:grpSpPr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4E02130F-0A02-4C05-8594-FFEB230A34E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38664064"/>
                </p:ext>
              </p:extLst>
            </p:nvPr>
          </p:nvGraphicFramePr>
          <p:xfrm>
            <a:off x="2937328" y="4172442"/>
            <a:ext cx="1016000" cy="800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64" name="Equation" r:id="rId7" imgW="1015920" imgH="799920" progId="Equation.DSMT4">
                    <p:embed/>
                  </p:oleObj>
                </mc:Choice>
                <mc:Fallback>
                  <p:oleObj name="Equation" r:id="rId7" imgW="1015920" imgH="79992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63B208FB-5EEE-43D8-B38A-8D1C55AC8D2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937328" y="4172442"/>
                          <a:ext cx="1016000" cy="800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Left Brace 4">
              <a:extLst>
                <a:ext uri="{FF2B5EF4-FFF2-40B4-BE49-F238E27FC236}">
                  <a16:creationId xmlns:a16="http://schemas.microsoft.com/office/drawing/2014/main" id="{10E0260D-A2CD-4C87-93AB-D60F46E5145F}"/>
                </a:ext>
              </a:extLst>
            </p:cNvPr>
            <p:cNvSpPr/>
            <p:nvPr/>
          </p:nvSpPr>
          <p:spPr bwMode="auto">
            <a:xfrm rot="5400000">
              <a:off x="3265319" y="3564254"/>
              <a:ext cx="313081" cy="1028699"/>
            </a:xfrm>
            <a:prstGeom prst="leftBrace">
              <a:avLst/>
            </a:prstGeom>
            <a:noFill/>
            <a:ln w="28575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75D7C-93CE-49A7-87D5-262A4A0F8A56}"/>
              </a:ext>
            </a:extLst>
          </p:cNvPr>
          <p:cNvGrpSpPr/>
          <p:nvPr/>
        </p:nvGrpSpPr>
        <p:grpSpPr>
          <a:xfrm>
            <a:off x="4956131" y="3969280"/>
            <a:ext cx="1045819" cy="1026208"/>
            <a:chOff x="5194671" y="3969280"/>
            <a:chExt cx="1045819" cy="1026208"/>
          </a:xfrm>
        </p:grpSpPr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id="{98F66EA4-885E-443E-8FCA-0AC7427B407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8259903"/>
                </p:ext>
              </p:extLst>
            </p:nvPr>
          </p:nvGraphicFramePr>
          <p:xfrm>
            <a:off x="5211790" y="4195388"/>
            <a:ext cx="1028700" cy="800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65" name="Equation" r:id="rId9" imgW="1028520" imgH="799920" progId="Equation.DSMT4">
                    <p:embed/>
                  </p:oleObj>
                </mc:Choice>
                <mc:Fallback>
                  <p:oleObj name="Equation" r:id="rId9" imgW="1028520" imgH="799920" progId="Equation.DSMT4">
                    <p:embed/>
                    <p:pic>
                      <p:nvPicPr>
                        <p:cNvPr id="10" name="Object 9">
                          <a:extLst>
                            <a:ext uri="{FF2B5EF4-FFF2-40B4-BE49-F238E27FC236}">
                              <a16:creationId xmlns:a16="http://schemas.microsoft.com/office/drawing/2014/main" id="{E54BAB90-5C76-42C3-ACB7-F5A68F4B70C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5211790" y="4195388"/>
                          <a:ext cx="1028700" cy="800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Left Brace 12">
              <a:extLst>
                <a:ext uri="{FF2B5EF4-FFF2-40B4-BE49-F238E27FC236}">
                  <a16:creationId xmlns:a16="http://schemas.microsoft.com/office/drawing/2014/main" id="{260ED492-83F2-41D6-8BC4-C7ADC0B617D4}"/>
                </a:ext>
              </a:extLst>
            </p:cNvPr>
            <p:cNvSpPr/>
            <p:nvPr/>
          </p:nvSpPr>
          <p:spPr bwMode="auto">
            <a:xfrm rot="5400000">
              <a:off x="5552480" y="3611471"/>
              <a:ext cx="313081" cy="1028699"/>
            </a:xfrm>
            <a:prstGeom prst="leftBrace">
              <a:avLst/>
            </a:prstGeom>
            <a:noFill/>
            <a:ln w="28575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332635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3727-35FD-4970-8E8E-3AB480FC5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Graphing a Circle Whose Equation Is in General Form </a:t>
            </a:r>
            <a:r>
              <a:rPr lang="en-US" sz="1800" dirty="0"/>
              <a:t>(3 of 3)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CA2240C-1F8F-459C-A158-D068FB043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378" y="2204588"/>
            <a:ext cx="3959244" cy="4158356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01AD462-E17A-4F2E-A97D-6B744570A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35113"/>
            <a:ext cx="8343900" cy="1039122"/>
          </a:xfrm>
        </p:spPr>
        <p:txBody>
          <a:bodyPr/>
          <a:lstStyle/>
          <a:p>
            <a:r>
              <a:rPr lang="en-US" sz="2800" dirty="0">
                <a:cs typeface="Times New Roman" panose="02020603050405020304" pitchFamily="18" charset="0"/>
              </a:rPr>
              <a:t>To graph the equation, use the center </a:t>
            </a:r>
            <a:r>
              <a:rPr lang="en-US" sz="2800" dirty="0">
                <a:latin typeface="+mn-lt"/>
                <a:cs typeface="Times New Roman" panose="02020603050405020304" pitchFamily="18" charset="0"/>
              </a:rPr>
              <a:t>(3, –2) </a:t>
            </a:r>
            <a:r>
              <a:rPr lang="en-US" sz="2800" dirty="0">
                <a:cs typeface="Times New Roman" panose="02020603050405020304" pitchFamily="18" charset="0"/>
              </a:rPr>
              <a:t>and the radius </a:t>
            </a:r>
            <a:r>
              <a:rPr lang="en-US" sz="2800" dirty="0">
                <a:latin typeface="+mn-lt"/>
                <a:cs typeface="Times New Roman" panose="02020603050405020304" pitchFamily="18" charset="0"/>
              </a:rPr>
              <a:t>3</a:t>
            </a:r>
            <a:r>
              <a:rPr lang="en-US" sz="2800" dirty="0">
                <a:cs typeface="Times New Roman" panose="02020603050405020304" pitchFamily="18" charset="0"/>
              </a:rPr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7124609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Using a Graphing Utility to Graph a Circle </a:t>
            </a:r>
            <a:r>
              <a:rPr lang="en-US" sz="1800" dirty="0"/>
              <a:t>(1 of 2)</a:t>
            </a:r>
            <a:endParaRPr 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96C611-C1F4-4C29-BF4D-AEDC9B823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Graph the equation</a:t>
            </a:r>
          </a:p>
          <a:p>
            <a:pPr>
              <a:spcBef>
                <a:spcPts val="1800"/>
              </a:spcBef>
            </a:pPr>
            <a:r>
              <a:rPr lang="en-US" dirty="0">
                <a:cs typeface="Times New Roman" panose="02020603050405020304" pitchFamily="18" charset="0"/>
              </a:rPr>
              <a:t>This is the equation of a circle with center at the origin and a radius 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3</a:t>
            </a:r>
            <a:r>
              <a:rPr lang="en-US" dirty="0">
                <a:cs typeface="Times New Roman" panose="02020603050405020304" pitchFamily="18" charset="0"/>
              </a:rPr>
              <a:t>. To graph this equation using a graphing utility, begin by solving for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y</a:t>
            </a:r>
            <a:r>
              <a:rPr lang="en-US" dirty="0"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1800"/>
              </a:spcBef>
            </a:pPr>
            <a:endParaRPr lang="en-US" dirty="0"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endParaRPr lang="en-US" dirty="0"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en-US" sz="2800" i="1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69BC67B-B3FF-4CE0-ACC0-68FFBD6916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984338"/>
              </p:ext>
            </p:extLst>
          </p:nvPr>
        </p:nvGraphicFramePr>
        <p:xfrm>
          <a:off x="3522177" y="1338263"/>
          <a:ext cx="1562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1" name="Equation" r:id="rId3" imgW="1562040" imgH="457200" progId="Equation.DSMT4">
                  <p:embed/>
                </p:oleObj>
              </mc:Choice>
              <mc:Fallback>
                <p:oleObj name="Equation" r:id="rId3" imgW="1562040" imgH="4572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1D699F1D-F893-4E62-9D30-0513F3EE0C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22177" y="1338263"/>
                        <a:ext cx="1562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91C26D83-2721-4660-9BA7-0EFEB4E6FA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934609"/>
              </p:ext>
            </p:extLst>
          </p:nvPr>
        </p:nvGraphicFramePr>
        <p:xfrm>
          <a:off x="2976077" y="3538538"/>
          <a:ext cx="26543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2" name="Equation" r:id="rId5" imgW="2654280" imgH="1523880" progId="Equation.DSMT4">
                  <p:embed/>
                </p:oleObj>
              </mc:Choice>
              <mc:Fallback>
                <p:oleObj name="Equation" r:id="rId5" imgW="2654280" imgH="15238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69BC67B-B3FF-4CE0-ACC0-68FFBD6916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76077" y="3538538"/>
                        <a:ext cx="26543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49234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Using a Graphing Utility to Graph a Circle </a:t>
            </a:r>
            <a:r>
              <a:rPr lang="en-US" sz="1800" dirty="0"/>
              <a:t>(2 of 2)</a:t>
            </a:r>
            <a:endParaRPr 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96C611-C1F4-4C29-BF4D-AEDC9B823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>
                <a:cs typeface="Times New Roman" panose="02020603050405020304" pitchFamily="18" charset="0"/>
              </a:rPr>
              <a:t>There are two equations to graph: first graph</a:t>
            </a:r>
          </a:p>
          <a:p>
            <a:pPr>
              <a:spcBef>
                <a:spcPts val="600"/>
              </a:spcBef>
            </a:pPr>
            <a:r>
              <a:rPr lang="en-US" dirty="0">
                <a:cs typeface="Times New Roman" panose="02020603050405020304" pitchFamily="18" charset="0"/>
              </a:rPr>
              <a:t>                  and then graph                      on the same square screen. </a:t>
            </a:r>
          </a:p>
          <a:p>
            <a:pPr>
              <a:spcBef>
                <a:spcPts val="1800"/>
              </a:spcBef>
            </a:pPr>
            <a:r>
              <a:rPr lang="en-US" dirty="0">
                <a:cs typeface="Times New Roman" panose="02020603050405020304" pitchFamily="18" charset="0"/>
              </a:rPr>
              <a:t>(Your circle will appear </a:t>
            </a:r>
            <a:br>
              <a:rPr lang="en-US" dirty="0">
                <a:cs typeface="Times New Roman" panose="02020603050405020304" pitchFamily="18" charset="0"/>
              </a:rPr>
            </a:br>
            <a:r>
              <a:rPr lang="en-US" dirty="0">
                <a:cs typeface="Times New Roman" panose="02020603050405020304" pitchFamily="18" charset="0"/>
              </a:rPr>
              <a:t>oval if you do not use a </a:t>
            </a:r>
            <a:br>
              <a:rPr lang="en-US" dirty="0">
                <a:cs typeface="Times New Roman" panose="02020603050405020304" pitchFamily="18" charset="0"/>
              </a:rPr>
            </a:br>
            <a:r>
              <a:rPr lang="en-US" dirty="0">
                <a:cs typeface="Times New Roman" panose="02020603050405020304" pitchFamily="18" charset="0"/>
              </a:rPr>
              <a:t>square screen.) </a:t>
            </a:r>
          </a:p>
          <a:p>
            <a:pPr>
              <a:spcBef>
                <a:spcPts val="1800"/>
              </a:spcBef>
            </a:pPr>
            <a:r>
              <a:rPr lang="en-US" dirty="0">
                <a:cs typeface="Times New Roman" panose="02020603050405020304" pitchFamily="18" charset="0"/>
              </a:rPr>
              <a:t>The figure displays the </a:t>
            </a:r>
            <a:br>
              <a:rPr lang="en-US" dirty="0">
                <a:cs typeface="Times New Roman" panose="02020603050405020304" pitchFamily="18" charset="0"/>
              </a:rPr>
            </a:br>
            <a:r>
              <a:rPr lang="en-US" dirty="0">
                <a:cs typeface="Times New Roman" panose="02020603050405020304" pitchFamily="18" charset="0"/>
              </a:rPr>
              <a:t>graph using a </a:t>
            </a:r>
            <a:br>
              <a:rPr lang="en-US" dirty="0">
                <a:cs typeface="Times New Roman" panose="02020603050405020304" pitchFamily="18" charset="0"/>
              </a:rPr>
            </a:br>
            <a:r>
              <a:rPr lang="en-US" dirty="0">
                <a:cs typeface="Times New Roman" panose="02020603050405020304" pitchFamily="18" charset="0"/>
              </a:rPr>
              <a:t>TI-84 Plus C.</a:t>
            </a:r>
          </a:p>
          <a:p>
            <a:pPr>
              <a:spcBef>
                <a:spcPts val="600"/>
              </a:spcBef>
            </a:pPr>
            <a:r>
              <a:rPr lang="en-US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buFontTx/>
              <a:buNone/>
              <a:defRPr/>
            </a:pPr>
            <a:endParaRPr lang="en-US" sz="2800" i="1" dirty="0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E8C08E8-E846-4984-94CC-51EA19C363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343572"/>
              </p:ext>
            </p:extLst>
          </p:nvPr>
        </p:nvGraphicFramePr>
        <p:xfrm>
          <a:off x="428557" y="1757482"/>
          <a:ext cx="1727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Equation" r:id="rId3" imgW="1726920" imgH="558720" progId="Equation.DSMT4">
                  <p:embed/>
                </p:oleObj>
              </mc:Choice>
              <mc:Fallback>
                <p:oleObj name="Equation" r:id="rId3" imgW="1726920" imgH="55872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FE8C08E8-E846-4984-94CC-51EA19C363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8557" y="1757482"/>
                        <a:ext cx="17272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824500C7-7A84-4B81-BE86-179D302598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083176"/>
              </p:ext>
            </p:extLst>
          </p:nvPr>
        </p:nvGraphicFramePr>
        <p:xfrm>
          <a:off x="4687748" y="1757712"/>
          <a:ext cx="1968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5" name="Equation" r:id="rId5" imgW="1968480" imgH="558720" progId="Equation.DSMT4">
                  <p:embed/>
                </p:oleObj>
              </mc:Choice>
              <mc:Fallback>
                <p:oleObj name="Equation" r:id="rId5" imgW="1968480" imgH="55872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824500C7-7A84-4B81-BE86-179D302598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87748" y="1757712"/>
                        <a:ext cx="19685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C3734976-675C-4388-8C20-E1CB3C0DBB22}"/>
              </a:ext>
            </a:extLst>
          </p:cNvPr>
          <p:cNvGrpSpPr/>
          <p:nvPr/>
        </p:nvGrpSpPr>
        <p:grpSpPr>
          <a:xfrm>
            <a:off x="4498033" y="2805875"/>
            <a:ext cx="4320480" cy="3168352"/>
            <a:chOff x="4498033" y="2636912"/>
            <a:chExt cx="4320480" cy="316835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75314B9-E139-49BA-AD84-07AED8109D04}"/>
                </a:ext>
              </a:extLst>
            </p:cNvPr>
            <p:cNvGrpSpPr/>
            <p:nvPr/>
          </p:nvGrpSpPr>
          <p:grpSpPr>
            <a:xfrm>
              <a:off x="4498033" y="2636912"/>
              <a:ext cx="4320480" cy="3168352"/>
              <a:chOff x="5313040" y="2636912"/>
              <a:chExt cx="4320480" cy="3168352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EFD081F7-BD32-4D20-9A20-4B932D88C3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26365" y="2636912"/>
                <a:ext cx="4207155" cy="3168352"/>
              </a:xfrm>
              <a:prstGeom prst="rect">
                <a:avLst/>
              </a:prstGeom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6E6730E-A289-4864-8F1E-9B1DEE920854}"/>
                  </a:ext>
                </a:extLst>
              </p:cNvPr>
              <p:cNvSpPr txBox="1"/>
              <p:nvPr/>
            </p:nvSpPr>
            <p:spPr>
              <a:xfrm>
                <a:off x="5313040" y="4126157"/>
                <a:ext cx="5164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–6 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6F7E806-E163-475E-AAA7-B1D56F642FE5}"/>
                  </a:ext>
                </a:extLst>
              </p:cNvPr>
              <p:cNvSpPr txBox="1"/>
              <p:nvPr/>
            </p:nvSpPr>
            <p:spPr>
              <a:xfrm>
                <a:off x="7234277" y="5432934"/>
                <a:ext cx="5164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–4 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D32BDB9-D83F-4FA5-BE2C-4AEF2BC15CA0}"/>
                  </a:ext>
                </a:extLst>
              </p:cNvPr>
              <p:cNvSpPr txBox="1"/>
              <p:nvPr/>
            </p:nvSpPr>
            <p:spPr>
              <a:xfrm>
                <a:off x="9209290" y="4176934"/>
                <a:ext cx="3866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6 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A8A4B0D-0AAF-488B-9C05-A8C22A57356F}"/>
                  </a:ext>
                </a:extLst>
              </p:cNvPr>
              <p:cNvSpPr txBox="1"/>
              <p:nvPr/>
            </p:nvSpPr>
            <p:spPr>
              <a:xfrm>
                <a:off x="7392303" y="2968216"/>
                <a:ext cx="34559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4 </a:t>
                </a:r>
              </a:p>
            </p:txBody>
          </p:sp>
        </p:grpSp>
        <p:graphicFrame>
          <p:nvGraphicFramePr>
            <p:cNvPr id="20" name="Object 19">
              <a:extLst>
                <a:ext uri="{FF2B5EF4-FFF2-40B4-BE49-F238E27FC236}">
                  <a16:creationId xmlns:a16="http://schemas.microsoft.com/office/drawing/2014/main" id="{F9BB4673-BCE3-4C69-9DF5-911A531BBA9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85215849"/>
                </p:ext>
              </p:extLst>
            </p:nvPr>
          </p:nvGraphicFramePr>
          <p:xfrm>
            <a:off x="7221124" y="3302414"/>
            <a:ext cx="11303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176" name="Equation" r:id="rId8" imgW="1130040" imgH="368280" progId="Equation.DSMT4">
                    <p:embed/>
                  </p:oleObj>
                </mc:Choice>
                <mc:Fallback>
                  <p:oleObj name="Equation" r:id="rId8" imgW="1130040" imgH="368280" progId="Equation.DSMT4">
                    <p:embed/>
                    <p:pic>
                      <p:nvPicPr>
                        <p:cNvPr id="14" name="Object 13">
                          <a:extLst>
                            <a:ext uri="{FF2B5EF4-FFF2-40B4-BE49-F238E27FC236}">
                              <a16:creationId xmlns:a16="http://schemas.microsoft.com/office/drawing/2014/main" id="{FE8C08E8-E846-4984-94CC-51EA19C363F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221124" y="3302414"/>
                          <a:ext cx="1130300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0">
              <a:extLst>
                <a:ext uri="{FF2B5EF4-FFF2-40B4-BE49-F238E27FC236}">
                  <a16:creationId xmlns:a16="http://schemas.microsoft.com/office/drawing/2014/main" id="{99F96F20-0DE9-4EED-810A-5D9E80F3271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3328088"/>
                </p:ext>
              </p:extLst>
            </p:nvPr>
          </p:nvGraphicFramePr>
          <p:xfrm>
            <a:off x="5001730" y="5058189"/>
            <a:ext cx="12827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177" name="Equation" r:id="rId10" imgW="1282680" imgH="368280" progId="Equation.DSMT4">
                    <p:embed/>
                  </p:oleObj>
                </mc:Choice>
                <mc:Fallback>
                  <p:oleObj name="Equation" r:id="rId10" imgW="1282680" imgH="368280" progId="Equation.DSMT4">
                    <p:embed/>
                    <p:pic>
                      <p:nvPicPr>
                        <p:cNvPr id="15" name="Object 14">
                          <a:extLst>
                            <a:ext uri="{FF2B5EF4-FFF2-40B4-BE49-F238E27FC236}">
                              <a16:creationId xmlns:a16="http://schemas.microsoft.com/office/drawing/2014/main" id="{824500C7-7A84-4B81-BE86-179D302598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001730" y="5058189"/>
                          <a:ext cx="1282700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2004266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" y="692150"/>
            <a:ext cx="8174479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6600" kern="0" dirty="0"/>
              <a:t>Section 2.4</a:t>
            </a: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817447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4800" b="1" dirty="0"/>
              <a:t>Circles</a:t>
            </a:r>
            <a:endParaRPr lang="en-GB" altLang="en-US" sz="4800" kern="0" dirty="0"/>
          </a:p>
        </p:txBody>
      </p:sp>
    </p:spTree>
    <p:extLst>
      <p:ext uri="{BB962C8B-B14F-4D97-AF65-F5344CB8AC3E}">
        <p14:creationId xmlns:p14="http://schemas.microsoft.com/office/powerpoint/2010/main" val="634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37517"/>
            <a:ext cx="7772400" cy="52135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600" dirty="0">
                <a:cs typeface="Times New Roman" panose="02020603050405020304" pitchFamily="18" charset="0"/>
              </a:rPr>
              <a:t>Write the Standard Form of the Equation of a Circle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600" dirty="0">
                <a:cs typeface="Times New Roman" panose="02020603050405020304" pitchFamily="18" charset="0"/>
              </a:rPr>
              <a:t>Graph a Circle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600" dirty="0">
                <a:cs typeface="Times New Roman" panose="02020603050405020304" pitchFamily="18" charset="0"/>
              </a:rPr>
              <a:t>Work with the General Form of the Equation of a Circle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048693323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2EA0BB-AEB0-48C3-BC0A-C7BD94D1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12F20A-E080-4180-AC44-2EBB25D755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53243"/>
            <a:ext cx="8647043" cy="17191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15AF865-0C4F-459B-9C4D-EEC78F7E6F5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4907"/>
          <a:stretch/>
        </p:blipFill>
        <p:spPr>
          <a:xfrm>
            <a:off x="2743560" y="3172357"/>
            <a:ext cx="3656880" cy="321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345813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2EA0BB-AEB0-48C3-BC0A-C7BD94D1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Standard Form of the Equation of a Circle </a:t>
            </a:r>
            <a:r>
              <a:rPr lang="en-US" sz="1800" dirty="0"/>
              <a:t>(1 of 2)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5AF865-0C4F-459B-9C4D-EEC78F7E6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337" y="3172357"/>
            <a:ext cx="3019011" cy="3116564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01CCE6F8-202D-4D5B-B788-5948BD3EB7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78" y="1424213"/>
            <a:ext cx="8656983" cy="177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098315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2EA0BB-AEB0-48C3-BC0A-C7BD94D1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Standard Form of the Equation of a Circle </a:t>
            </a:r>
            <a:r>
              <a:rPr lang="en-US" sz="1800" dirty="0"/>
              <a:t>(2 of 2)</a:t>
            </a:r>
            <a:endParaRPr lang="en-US" dirty="0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F9CAD3D7-57EA-4DD1-A161-1654AA807B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78" y="1431107"/>
            <a:ext cx="8750690" cy="20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957436"/>
      </p:ext>
    </p:extLst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2EA0BB-AEB0-48C3-BC0A-C7BD94D1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Circle </a:t>
            </a:r>
          </a:p>
        </p:txBody>
      </p:sp>
      <p:pic>
        <p:nvPicPr>
          <p:cNvPr id="7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639C2818-7AF2-47AA-B381-8CF1E0637D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33" y="1456898"/>
            <a:ext cx="8619580" cy="1972102"/>
          </a:xfr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7C765190-69DD-4E46-BB49-5BCDA18C78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853" y="3429000"/>
            <a:ext cx="3102293" cy="294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189043"/>
      </p:ext>
    </p:extLst>
  </p:cSld>
  <p:clrMapOvr>
    <a:masterClrMapping/>
  </p:clrMapOvr>
  <p:transition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Writing the Standard Form of the Equation of a Circle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96C611-C1F4-4C29-BF4D-AEDC9B823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6241" y="1483690"/>
            <a:ext cx="8184968" cy="4775981"/>
          </a:xfrm>
        </p:spPr>
        <p:txBody>
          <a:bodyPr/>
          <a:lstStyle/>
          <a:p>
            <a:r>
              <a:rPr lang="en-US" dirty="0"/>
              <a:t>Write the standard form of the equation of the circle with radius </a:t>
            </a:r>
            <a:r>
              <a:rPr lang="en-US" dirty="0">
                <a:latin typeface="+mn-lt"/>
              </a:rPr>
              <a:t>6</a:t>
            </a:r>
            <a:r>
              <a:rPr lang="en-US" dirty="0"/>
              <a:t> and center </a:t>
            </a:r>
            <a:r>
              <a:rPr lang="en-US" dirty="0">
                <a:latin typeface="+mn-lt"/>
              </a:rPr>
              <a:t>(–2, 5).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Substitute the values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6,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–2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5, </a:t>
            </a:r>
            <a:r>
              <a:rPr lang="en-US" dirty="0">
                <a:cs typeface="Times New Roman" panose="02020603050405020304" pitchFamily="18" charset="0"/>
              </a:rPr>
              <a:t>into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equation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(1).</a:t>
            </a:r>
          </a:p>
          <a:p>
            <a:endParaRPr lang="en-US" sz="2800" i="1" dirty="0">
              <a:latin typeface="+mn-lt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5DD26D8-38CB-42F0-8ABF-6DB45CBECF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494036"/>
              </p:ext>
            </p:extLst>
          </p:nvPr>
        </p:nvGraphicFramePr>
        <p:xfrm>
          <a:off x="1445820" y="4070068"/>
          <a:ext cx="6045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7" name="Equation" r:id="rId3" imgW="6045120" imgH="457200" progId="Equation.DSMT4">
                  <p:embed/>
                </p:oleObj>
              </mc:Choice>
              <mc:Fallback>
                <p:oleObj name="Equation" r:id="rId3" imgW="6045120" imgH="4572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DAD31A3F-8954-47CD-861C-DDC9746D81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5820" y="4070068"/>
                        <a:ext cx="60452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ECE5D45-00D7-4162-AD50-4D2BA3C944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0533374"/>
              </p:ext>
            </p:extLst>
          </p:nvPr>
        </p:nvGraphicFramePr>
        <p:xfrm>
          <a:off x="1039420" y="4648908"/>
          <a:ext cx="35687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8" name="Equation" r:id="rId5" imgW="3568680" imgH="558720" progId="Equation.DSMT4">
                  <p:embed/>
                </p:oleObj>
              </mc:Choice>
              <mc:Fallback>
                <p:oleObj name="Equation" r:id="rId5" imgW="3568680" imgH="55872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5DD26D8-38CB-42F0-8ABF-6DB45CBEC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39420" y="4648908"/>
                        <a:ext cx="35687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7EA7130-9CBC-4B65-8363-04094576A9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390566"/>
              </p:ext>
            </p:extLst>
          </p:nvPr>
        </p:nvGraphicFramePr>
        <p:xfrm>
          <a:off x="1475637" y="5337996"/>
          <a:ext cx="3213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9" name="Equation" r:id="rId7" imgW="3213000" imgH="457200" progId="Equation.DSMT4">
                  <p:embed/>
                </p:oleObj>
              </mc:Choice>
              <mc:Fallback>
                <p:oleObj name="Equation" r:id="rId7" imgW="3213000" imgH="4572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5DD26D8-38CB-42F0-8ABF-6DB45CBEC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75637" y="5337996"/>
                        <a:ext cx="3213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4987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Example 2: </a:t>
            </a:r>
            <a:r>
              <a:rPr lang="en-US" altLang="en-US" dirty="0"/>
              <a:t>Graphing a Circle</a:t>
            </a:r>
            <a:r>
              <a:rPr lang="en-US" dirty="0"/>
              <a:t> </a:t>
            </a:r>
            <a:r>
              <a:rPr lang="en-US" sz="1800" dirty="0"/>
              <a:t>(1 of 2)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96C611-C1F4-4C29-BF4D-AEDC9B823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Graph the equation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The given equation is in the standard form of an equation of a circle. To graph the circle, compare the equation to equation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(1). </a:t>
            </a:r>
            <a:r>
              <a:rPr lang="en-US" dirty="0">
                <a:cs typeface="Times New Roman" panose="02020603050405020304" pitchFamily="18" charset="0"/>
              </a:rPr>
              <a:t>The comparison gives information about the circle.</a:t>
            </a:r>
          </a:p>
          <a:p>
            <a:r>
              <a:rPr lang="en-US" dirty="0"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9913C0D-CA44-4083-8B94-B96159EA68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788799"/>
              </p:ext>
            </p:extLst>
          </p:nvPr>
        </p:nvGraphicFramePr>
        <p:xfrm>
          <a:off x="3575292" y="1342998"/>
          <a:ext cx="2921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8" name="Equation" r:id="rId3" imgW="2920680" imgH="457200" progId="Equation.DSMT4">
                  <p:embed/>
                </p:oleObj>
              </mc:Choice>
              <mc:Fallback>
                <p:oleObj name="Equation" r:id="rId3" imgW="2920680" imgH="4572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A1AC27B-D21A-4F01-8F49-6B18517AB4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75292" y="1342998"/>
                        <a:ext cx="2921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DB7EC40-3A6C-47A0-9F49-623C0B1D0C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697072"/>
              </p:ext>
            </p:extLst>
          </p:nvPr>
        </p:nvGraphicFramePr>
        <p:xfrm>
          <a:off x="2825750" y="4296634"/>
          <a:ext cx="34925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9" name="Equation" r:id="rId5" imgW="3492360" imgH="1041120" progId="Equation.DSMT4">
                  <p:embed/>
                </p:oleObj>
              </mc:Choice>
              <mc:Fallback>
                <p:oleObj name="Equation" r:id="rId5" imgW="3492360" imgH="104112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F60E7954-01C1-488C-8509-013B4BD323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25750" y="4296634"/>
                        <a:ext cx="3492500" cy="104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1E09A93C-3E88-4B6D-A8E2-0314757FC4F4}"/>
              </a:ext>
            </a:extLst>
          </p:cNvPr>
          <p:cNvGrpSpPr/>
          <p:nvPr/>
        </p:nvGrpSpPr>
        <p:grpSpPr>
          <a:xfrm>
            <a:off x="3152597" y="5373216"/>
            <a:ext cx="3175000" cy="886936"/>
            <a:chOff x="3440832" y="5373216"/>
            <a:chExt cx="3175000" cy="886936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04C40E6D-9E98-40A3-A923-099BE1DC23E0}"/>
                </a:ext>
              </a:extLst>
            </p:cNvPr>
            <p:cNvCxnSpPr/>
            <p:nvPr/>
          </p:nvCxnSpPr>
          <p:spPr bwMode="auto">
            <a:xfrm flipV="1">
              <a:off x="4178355" y="5373216"/>
              <a:ext cx="0" cy="359371"/>
            </a:xfrm>
            <a:prstGeom prst="straightConnector1">
              <a:avLst/>
            </a:prstGeom>
            <a:noFill/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39F5D17D-E9BB-48E3-BD10-95AFD7E1C2B5}"/>
                </a:ext>
              </a:extLst>
            </p:cNvPr>
            <p:cNvCxnSpPr/>
            <p:nvPr/>
          </p:nvCxnSpPr>
          <p:spPr bwMode="auto">
            <a:xfrm flipV="1">
              <a:off x="5633324" y="5373216"/>
              <a:ext cx="0" cy="359371"/>
            </a:xfrm>
            <a:prstGeom prst="straightConnector1">
              <a:avLst/>
            </a:prstGeom>
            <a:noFill/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79A5EAC3-2AB9-4D2E-BD2F-ABE7DD9D7C94}"/>
                </a:ext>
              </a:extLst>
            </p:cNvPr>
            <p:cNvCxnSpPr/>
            <p:nvPr/>
          </p:nvCxnSpPr>
          <p:spPr bwMode="auto">
            <a:xfrm flipV="1">
              <a:off x="6415473" y="5373885"/>
              <a:ext cx="0" cy="359371"/>
            </a:xfrm>
            <a:prstGeom prst="straightConnector1">
              <a:avLst/>
            </a:prstGeom>
            <a:noFill/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AD428972-ABF7-4113-BC56-62FE11EFCA4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4861242"/>
                </p:ext>
              </p:extLst>
            </p:nvPr>
          </p:nvGraphicFramePr>
          <p:xfrm>
            <a:off x="3440832" y="5802952"/>
            <a:ext cx="31750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60" name="Equation" r:id="rId7" imgW="3174840" imgH="457200" progId="Equation.DSMT4">
                    <p:embed/>
                  </p:oleObj>
                </mc:Choice>
                <mc:Fallback>
                  <p:oleObj name="Equation" r:id="rId7" imgW="3174840" imgH="457200" progId="Equation.DSMT4">
                    <p:embed/>
                    <p:pic>
                      <p:nvPicPr>
                        <p:cNvPr id="10" name="Object 9">
                          <a:extLst>
                            <a:ext uri="{FF2B5EF4-FFF2-40B4-BE49-F238E27FC236}">
                              <a16:creationId xmlns:a16="http://schemas.microsoft.com/office/drawing/2014/main" id="{9E7C20C1-B2E1-458F-B501-3529AB59CC1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440832" y="5802952"/>
                          <a:ext cx="3175000" cy="457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8919036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8860</TotalTime>
  <Words>614</Words>
  <Application>Microsoft Office PowerPoint</Application>
  <PresentationFormat>On-screen Show (4:3)</PresentationFormat>
  <Paragraphs>74</Paragraphs>
  <Slides>18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Default Design</vt:lpstr>
      <vt:lpstr>MathType 6.0 Equation</vt:lpstr>
      <vt:lpstr>Equation</vt:lpstr>
      <vt:lpstr>PowerPoint Presentation</vt:lpstr>
      <vt:lpstr>PowerPoint Presentation</vt:lpstr>
      <vt:lpstr>Objectives</vt:lpstr>
      <vt:lpstr>Circle</vt:lpstr>
      <vt:lpstr>Standard Form of the Equation of a Circle (1 of 2)</vt:lpstr>
      <vt:lpstr>Standard Form of the Equation of a Circle (2 of 2)</vt:lpstr>
      <vt:lpstr>Unit Circle </vt:lpstr>
      <vt:lpstr>Example 1: Writing the Standard Form of the Equation of a Circle</vt:lpstr>
      <vt:lpstr>Example 2: Graphing a Circle (1 of 2)</vt:lpstr>
      <vt:lpstr>Example 2: Graphing a Circle (2 of 2)</vt:lpstr>
      <vt:lpstr>Example 3: Finding the Intercepts of a Circle (1 of 2)</vt:lpstr>
      <vt:lpstr>Example 3: Finding the Intercepts of a Circle (2 of 2)</vt:lpstr>
      <vt:lpstr>General Form of the Equation of a Circle</vt:lpstr>
      <vt:lpstr>Example 4: Graphing a Circle Whose Equation Is in General Form (1 of 3)</vt:lpstr>
      <vt:lpstr>Example 4: Graphing a Circle Whose Equation Is in General Form (2 of 3)</vt:lpstr>
      <vt:lpstr>Example 4: Graphing a Circle Whose Equation Is in General Form (3 of 3)</vt:lpstr>
      <vt:lpstr>Example 5: Using a Graphing Utility to Graph a Circle (1 of 2)</vt:lpstr>
      <vt:lpstr>Example 5: Using a Graphing Utility to Graph a Circle (2 of 2)</vt:lpstr>
    </vt:vector>
  </TitlesOfParts>
  <Company>Copyright © 2020, 2016, 2012 Pearson Education,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and Trigonometry</dc:title>
  <dc:creator>Sullivan</dc:creator>
  <cp:lastModifiedBy>Christina Gawlik</cp:lastModifiedBy>
  <cp:revision>514</cp:revision>
  <dcterms:created xsi:type="dcterms:W3CDTF">2001-10-26T14:49:56Z</dcterms:created>
  <dcterms:modified xsi:type="dcterms:W3CDTF">2019-01-22T16:50:27Z</dcterms:modified>
</cp:coreProperties>
</file>