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349" r:id="rId2"/>
    <p:sldId id="437" r:id="rId3"/>
    <p:sldId id="414" r:id="rId4"/>
    <p:sldId id="454" r:id="rId5"/>
    <p:sldId id="492" r:id="rId6"/>
    <p:sldId id="493" r:id="rId7"/>
    <p:sldId id="494" r:id="rId8"/>
    <p:sldId id="495" r:id="rId9"/>
    <p:sldId id="496" r:id="rId10"/>
    <p:sldId id="455" r:id="rId11"/>
    <p:sldId id="456" r:id="rId12"/>
    <p:sldId id="497" r:id="rId13"/>
    <p:sldId id="498" r:id="rId14"/>
    <p:sldId id="457" r:id="rId15"/>
    <p:sldId id="499" r:id="rId16"/>
    <p:sldId id="500" r:id="rId17"/>
    <p:sldId id="501" r:id="rId18"/>
    <p:sldId id="502" r:id="rId19"/>
    <p:sldId id="503" r:id="rId20"/>
    <p:sldId id="504" r:id="rId21"/>
    <p:sldId id="1110" r:id="rId22"/>
    <p:sldId id="508" r:id="rId23"/>
    <p:sldId id="458" r:id="rId24"/>
    <p:sldId id="509" r:id="rId25"/>
    <p:sldId id="510" r:id="rId26"/>
    <p:sldId id="511" r:id="rId27"/>
    <p:sldId id="512" r:id="rId28"/>
    <p:sldId id="513" r:id="rId29"/>
    <p:sldId id="460" r:id="rId30"/>
    <p:sldId id="514" r:id="rId31"/>
    <p:sldId id="461" r:id="rId32"/>
    <p:sldId id="516" r:id="rId33"/>
    <p:sldId id="517" r:id="rId34"/>
    <p:sldId id="518" r:id="rId35"/>
    <p:sldId id="519" r:id="rId36"/>
    <p:sldId id="520" r:id="rId37"/>
    <p:sldId id="522" r:id="rId38"/>
    <p:sldId id="521" r:id="rId39"/>
    <p:sldId id="463" r:id="rId40"/>
    <p:sldId id="524" r:id="rId41"/>
    <p:sldId id="525" r:id="rId42"/>
    <p:sldId id="526" r:id="rId43"/>
    <p:sldId id="527" r:id="rId44"/>
    <p:sldId id="528" r:id="rId45"/>
    <p:sldId id="531" r:id="rId46"/>
    <p:sldId id="530" r:id="rId47"/>
    <p:sldId id="532" r:id="rId48"/>
    <p:sldId id="533" r:id="rId49"/>
    <p:sldId id="534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mbria Math" panose="02040503050406030204" pitchFamily="18" charset="0"/>
      <p:regular r:id="rId5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5544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orient="horz" pos="528" userDrawn="1">
          <p15:clr>
            <a:srgbClr val="A4A3A4"/>
          </p15:clr>
        </p15:guide>
        <p15:guide id="5" orient="horz" pos="3792" userDrawn="1">
          <p15:clr>
            <a:srgbClr val="A4A3A4"/>
          </p15:clr>
        </p15:guide>
        <p15:guide id="6" orient="horz" pos="295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8" pos="432" userDrawn="1">
          <p15:clr>
            <a:srgbClr val="A4A3A4"/>
          </p15:clr>
        </p15:guide>
        <p15:guide id="9" orient="horz" pos="840" userDrawn="1">
          <p15:clr>
            <a:srgbClr val="A4A3A4"/>
          </p15:clr>
        </p15:guide>
        <p15:guide id="10" pos="504" userDrawn="1">
          <p15:clr>
            <a:srgbClr val="A4A3A4"/>
          </p15:clr>
        </p15:guide>
        <p15:guide id="11" orient="horz" pos="1488" userDrawn="1">
          <p15:clr>
            <a:srgbClr val="A4A3A4"/>
          </p15:clr>
        </p15:guide>
        <p15:guide id="12" pos="22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ala Trim" initials="P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081"/>
    <a:srgbClr val="D70000"/>
    <a:srgbClr val="993300"/>
    <a:srgbClr val="DD3300"/>
    <a:srgbClr val="006400"/>
    <a:srgbClr val="E9F6F6"/>
    <a:srgbClr val="D7E9F2"/>
    <a:srgbClr val="FFFDE0"/>
    <a:srgbClr val="CFDCE7"/>
    <a:srgbClr val="F9F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86828" autoAdjust="0"/>
  </p:normalViewPr>
  <p:slideViewPr>
    <p:cSldViewPr snapToGrid="0" showGuides="1">
      <p:cViewPr varScale="1">
        <p:scale>
          <a:sx n="80" d="100"/>
          <a:sy n="80" d="100"/>
        </p:scale>
        <p:origin x="96" y="648"/>
      </p:cViewPr>
      <p:guideLst>
        <p:guide orient="horz" pos="2472"/>
        <p:guide pos="5544"/>
        <p:guide pos="216"/>
        <p:guide orient="horz" pos="528"/>
        <p:guide orient="horz" pos="3792"/>
        <p:guide orient="horz" pos="2952"/>
        <p:guide orient="horz" pos="960"/>
        <p:guide pos="432"/>
        <p:guide orient="horz" pos="840"/>
        <p:guide pos="504"/>
        <p:guide orient="horz" pos="1488"/>
        <p:guide pos="2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B6229F-CC72-43BF-9BA0-5D2E711E9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953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2D7151C-8607-4119-8FBA-40C98127D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37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B338-E0F0-D24A-8D78-CCDCA9D62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0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268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500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96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584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359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96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EB338-E0F0-D24A-8D78-CCDCA9D62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36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6727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10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675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77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D7151C-8607-4119-8FBA-40C98127D79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78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910498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85" y="152402"/>
            <a:ext cx="8349916" cy="10464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5" y="1435689"/>
            <a:ext cx="8349916" cy="4775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0495013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41" y="144534"/>
            <a:ext cx="8563759" cy="906881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243" y="1291310"/>
            <a:ext cx="8563757" cy="5049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586253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884201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263" y="1451808"/>
            <a:ext cx="4014537" cy="47805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1809"/>
            <a:ext cx="4038600" cy="4780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72132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753557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83695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085699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81263" y="152402"/>
            <a:ext cx="8205537" cy="10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263" y="1435689"/>
            <a:ext cx="8205537" cy="47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gray">
          <a:xfrm>
            <a:off x="-2868" y="6402988"/>
            <a:ext cx="9144000" cy="457200"/>
          </a:xfrm>
          <a:prstGeom prst="rect">
            <a:avLst/>
          </a:prstGeom>
          <a:solidFill>
            <a:srgbClr val="0B3081"/>
          </a:solidFill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/>
          </a:p>
        </p:txBody>
      </p:sp>
      <p:sp>
        <p:nvSpPr>
          <p:cNvPr id="17" name="TextBox 18"/>
          <p:cNvSpPr txBox="1">
            <a:spLocks noChangeArrowheads="1"/>
          </p:cNvSpPr>
          <p:nvPr userDrawn="1"/>
        </p:nvSpPr>
        <p:spPr bwMode="auto">
          <a:xfrm>
            <a:off x="8421787" y="6437912"/>
            <a:ext cx="673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BF99CB4-5873-4A68-928F-B77E57D2F814}" type="slidenum">
              <a:rPr lang="en-US" altLang="en-US" sz="1400" smtClean="0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8" name="Shape 40"/>
          <p:cNvPicPr preferRelativeResize="0"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6" y="6462783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20"/>
          <p:cNvSpPr txBox="1">
            <a:spLocks noChangeArrowheads="1"/>
          </p:cNvSpPr>
          <p:nvPr userDrawn="1"/>
        </p:nvSpPr>
        <p:spPr bwMode="auto">
          <a:xfrm>
            <a:off x="3005672" y="6484355"/>
            <a:ext cx="39690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Copyright © 2020, 2016, 2012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B30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6D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7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5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78B979-9D78-4130-8298-2F04FCE9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92150"/>
            <a:ext cx="4191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6600" kern="0" dirty="0"/>
              <a:t>Chapter 2</a:t>
            </a:r>
            <a:br>
              <a:rPr lang="en-GB" altLang="en-US" sz="4800" kern="0" dirty="0"/>
            </a:br>
            <a:br>
              <a:rPr lang="en-GB" altLang="en-US" sz="4800" kern="0" dirty="0"/>
            </a:br>
            <a:br>
              <a:rPr lang="en-GB" altLang="en-US" kern="0" dirty="0"/>
            </a:br>
            <a:br>
              <a:rPr lang="en-GB" altLang="en-US" kern="0" dirty="0"/>
            </a:br>
            <a:endParaRPr lang="en-GB" altLang="en-US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CE5FC3-8564-436D-B7C4-16228B86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989138"/>
            <a:ext cx="48244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4800" b="1" dirty="0"/>
              <a:t>Graphs</a:t>
            </a:r>
            <a:br>
              <a:rPr lang="en-GB" altLang="en-US" kern="0" dirty="0"/>
            </a:br>
            <a:br>
              <a:rPr lang="en-GB" altLang="en-US" kern="0" dirty="0"/>
            </a:br>
            <a:endParaRPr lang="en-GB" alt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69593-7EBB-4ACA-90A3-27B9B1FB2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863600"/>
            <a:ext cx="3810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Example 1: </a:t>
            </a:r>
            <a:r>
              <a:rPr lang="en-US" sz="2800" dirty="0"/>
              <a:t>Finding and Interpreting the Slope of a Line Given Two Points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6241" y="1483690"/>
            <a:ext cx="8184968" cy="4775981"/>
          </a:xfrm>
        </p:spPr>
        <p:txBody>
          <a:bodyPr/>
          <a:lstStyle/>
          <a:p>
            <a:r>
              <a:rPr lang="en-US" dirty="0"/>
              <a:t>The slope </a:t>
            </a:r>
            <a:r>
              <a:rPr lang="en-US" i="1" dirty="0">
                <a:latin typeface="+mn-lt"/>
              </a:rPr>
              <a:t>m</a:t>
            </a:r>
            <a:r>
              <a:rPr lang="en-US" i="1" dirty="0"/>
              <a:t> </a:t>
            </a:r>
            <a:r>
              <a:rPr lang="en-US" dirty="0"/>
              <a:t>of the line containing the points </a:t>
            </a:r>
            <a:br>
              <a:rPr lang="en-US" dirty="0"/>
            </a:br>
            <a:r>
              <a:rPr lang="en-US" dirty="0">
                <a:latin typeface="+mn-lt"/>
              </a:rPr>
              <a:t>(2, 8)</a:t>
            </a:r>
            <a:r>
              <a:rPr lang="en-US" dirty="0"/>
              <a:t> and </a:t>
            </a:r>
            <a:r>
              <a:rPr lang="en-US" dirty="0">
                <a:latin typeface="+mn-lt"/>
              </a:rPr>
              <a:t>(6, –3) </a:t>
            </a:r>
            <a:r>
              <a:rPr lang="en-US" dirty="0"/>
              <a:t>may be computed as</a:t>
            </a:r>
          </a:p>
          <a:p>
            <a:endParaRPr lang="en-US" sz="2800" i="1" dirty="0"/>
          </a:p>
          <a:p>
            <a:endParaRPr lang="en-US" i="1" dirty="0"/>
          </a:p>
          <a:p>
            <a:r>
              <a:rPr lang="en-US" dirty="0">
                <a:cs typeface="Times New Roman" panose="02020603050405020304" pitchFamily="18" charset="0"/>
              </a:rPr>
              <a:t>For every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4-</a:t>
            </a:r>
            <a:r>
              <a:rPr lang="en-US" dirty="0">
                <a:cs typeface="Times New Roman" panose="02020603050405020304" pitchFamily="18" charset="0"/>
              </a:rPr>
              <a:t>unit change in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 </a:t>
            </a:r>
            <a:r>
              <a:rPr lang="en-US" dirty="0">
                <a:cs typeface="Times New Roman" panose="02020603050405020304" pitchFamily="18" charset="0"/>
              </a:rPr>
              <a:t>will change by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latin typeface="+mn-lt"/>
                <a:cs typeface="Times New Roman" panose="02020603050405020304" pitchFamily="18" charset="0"/>
              </a:rPr>
              <a:t>–11 </a:t>
            </a:r>
            <a:r>
              <a:rPr lang="en-US" dirty="0">
                <a:cs typeface="Times New Roman" panose="02020603050405020304" pitchFamily="18" charset="0"/>
              </a:rPr>
              <a:t>units. That is, if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increases 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dirty="0">
                <a:cs typeface="Times New Roman" panose="02020603050405020304" pitchFamily="18" charset="0"/>
              </a:rPr>
              <a:t> units, then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will decrease by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11</a:t>
            </a:r>
            <a:r>
              <a:rPr lang="en-US" dirty="0">
                <a:cs typeface="Times New Roman" panose="02020603050405020304" pitchFamily="18" charset="0"/>
              </a:rPr>
              <a:t> units. </a:t>
            </a:r>
          </a:p>
          <a:p>
            <a:pPr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The average rate of change of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with respect to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i="1" dirty="0"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is</a:t>
            </a:r>
          </a:p>
          <a:p>
            <a:endParaRPr lang="en-US" sz="2800" i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F74453-F172-4322-950D-D3F2856BC462}"/>
              </a:ext>
            </a:extLst>
          </p:cNvPr>
          <p:cNvGrpSpPr/>
          <p:nvPr/>
        </p:nvGrpSpPr>
        <p:grpSpPr>
          <a:xfrm>
            <a:off x="541338" y="2590800"/>
            <a:ext cx="8030465" cy="838200"/>
            <a:chOff x="914317" y="2551810"/>
            <a:chExt cx="8030465" cy="838200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49ED39A2-8714-4664-A9A3-3FD88816548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6404813"/>
                </p:ext>
              </p:extLst>
            </p:nvPr>
          </p:nvGraphicFramePr>
          <p:xfrm>
            <a:off x="914317" y="2551810"/>
            <a:ext cx="34163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29" name="Equation" r:id="rId3" imgW="3416040" imgH="838080" progId="Equation.DSMT4">
                    <p:embed/>
                  </p:oleObj>
                </mc:Choice>
                <mc:Fallback>
                  <p:oleObj name="Equation" r:id="rId3" imgW="3416040" imgH="83808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2B18CDE4-216A-4B61-A8FB-91D594312B3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14317" y="2551810"/>
                          <a:ext cx="34163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D20888D4-BA94-4271-BDCB-0D6250BEEA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8932169"/>
                </p:ext>
              </p:extLst>
            </p:nvPr>
          </p:nvGraphicFramePr>
          <p:xfrm>
            <a:off x="5439582" y="2551810"/>
            <a:ext cx="35052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30" name="Equation" r:id="rId5" imgW="3504960" imgH="838080" progId="Equation.DSMT4">
                    <p:embed/>
                  </p:oleObj>
                </mc:Choice>
                <mc:Fallback>
                  <p:oleObj name="Equation" r:id="rId5" imgW="3504960" imgH="83808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152ADAFF-E1EE-42D9-AAEC-B55308051FB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439582" y="2551810"/>
                          <a:ext cx="35052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5128BCA-4545-4507-BC18-878F8780FD4A}"/>
                </a:ext>
              </a:extLst>
            </p:cNvPr>
            <p:cNvSpPr txBox="1"/>
            <p:nvPr/>
          </p:nvSpPr>
          <p:spPr>
            <a:xfrm>
              <a:off x="4259179" y="27093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j-lt"/>
                </a:rPr>
                <a:t>or as</a:t>
              </a:r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75A8044-1D0D-4AF7-9342-FF3246FCF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8050444"/>
              </p:ext>
            </p:extLst>
          </p:nvPr>
        </p:nvGraphicFramePr>
        <p:xfrm>
          <a:off x="837286" y="5434171"/>
          <a:ext cx="762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1" name="Equation" r:id="rId7" imgW="761760" imgH="825480" progId="Equation.DSMT4">
                  <p:embed/>
                </p:oleObj>
              </mc:Choice>
              <mc:Fallback>
                <p:oleObj name="Equation" r:id="rId7" imgW="761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7286" y="5434171"/>
                        <a:ext cx="762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64987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Example 2: </a:t>
            </a:r>
            <a:r>
              <a:rPr lang="en-US" altLang="en-US" sz="2800" dirty="0"/>
              <a:t>Finding the Slopes of Various Lines Containing the Same Point (1, 2)</a:t>
            </a:r>
            <a:r>
              <a:rPr lang="en-US" sz="2800" dirty="0"/>
              <a:t> </a:t>
            </a:r>
            <a:r>
              <a:rPr lang="en-US" sz="1800" dirty="0"/>
              <a:t>(1 of 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2C96C611-C1F4-4C29-BF4D-AEDC9B82361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cs typeface="Times New Roman" panose="02020603050405020304" pitchFamily="18" charset="0"/>
                  </a:rPr>
                  <a:t>Compute the slopes of the lines </a:t>
                </a:r>
                <a:r>
                  <a:rPr lang="en-US" i="1" dirty="0">
                    <a:solidFill>
                      <a:srgbClr val="D7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>
                    <a:solidFill>
                      <a:srgbClr val="D7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0B30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>
                    <a:solidFill>
                      <a:srgbClr val="0B30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cs typeface="Times New Roman" panose="02020603050405020304" pitchFamily="18" charset="0"/>
                  </a:rPr>
                  <a:t>and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rgbClr val="0064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baseline="-25000" dirty="0">
                    <a:solidFill>
                      <a:srgbClr val="0064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cs typeface="Times New Roman" panose="02020603050405020304" pitchFamily="18" charset="0"/>
                  </a:rPr>
                  <a:t>containing the following pairs of points. Graph all four lines on the same set of coordinate axes.</a:t>
                </a:r>
              </a:p>
              <a:p>
                <a:pPr lvl="1"/>
                <a:r>
                  <a:rPr lang="fr-FR" i="1" dirty="0">
                    <a:solidFill>
                      <a:srgbClr val="D7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fr-FR" baseline="-25000" dirty="0">
                    <a:solidFill>
                      <a:srgbClr val="D7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dirty="0">
                    <a:solidFill>
                      <a:srgbClr val="D7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(1, 2) 		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(0, 3)</a:t>
                </a:r>
              </a:p>
              <a:p>
                <a:pPr lvl="1"/>
                <a:r>
                  <a:rPr lang="fr-FR" i="1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fr-FR" baseline="-25000" dirty="0">
                    <a:solidFill>
                      <a:srgbClr val="99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(1, 2) 		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(0, 0)</a:t>
                </a:r>
              </a:p>
              <a:p>
                <a:pPr lvl="1"/>
                <a:r>
                  <a:rPr lang="fr-FR" i="1" dirty="0">
                    <a:solidFill>
                      <a:srgbClr val="0B30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fr-FR" baseline="-25000" dirty="0">
                    <a:solidFill>
                      <a:srgbClr val="0B30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fr-FR" dirty="0">
                    <a:solidFill>
                      <a:srgbClr val="0B308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(1, 2) 		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2, 2)</a:t>
                </a:r>
              </a:p>
              <a:p>
                <a:pPr lvl="1"/>
                <a:r>
                  <a:rPr lang="fr-FR" i="1" dirty="0">
                    <a:solidFill>
                      <a:srgbClr val="0064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fr-FR" baseline="-25000" dirty="0">
                    <a:solidFill>
                      <a:srgbClr val="0064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(1, 2) 		</a:t>
                </a:r>
                <a:r>
                  <a:rPr lang="fr-F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fr-FR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(1, </a:t>
                </a:r>
                <a14:m>
                  <m:oMath xmlns:m="http://schemas.openxmlformats.org/officeDocument/2006/math">
                    <m:r>
                      <a:rPr lang="fr-FR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03" name="Rectangle 3">
                <a:extLst>
                  <a:ext uri="{FF2B5EF4-FFF2-40B4-BE49-F238E27FC236}">
                    <a16:creationId xmlns:a16="http://schemas.microsoft.com/office/drawing/2014/main" id="{2C96C611-C1F4-4C29-BF4D-AEDC9B8236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6" t="-1449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190366"/>
      </p:ext>
    </p:extLst>
  </p:cSld>
  <p:clrMapOvr>
    <a:masterClrMapping/>
  </p:clrMapOvr>
  <p:transition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Example 2: </a:t>
            </a:r>
            <a:r>
              <a:rPr lang="en-US" altLang="en-US" sz="2800" dirty="0"/>
              <a:t>Finding the Slopes of Various Lines Containing the Same Point (1, 2)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B3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rgbClr val="0B3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i="1" dirty="0">
                <a:solidFill>
                  <a:srgbClr val="006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rgbClr val="006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cs typeface="Times New Roman" panose="02020603050405020304" pitchFamily="18" charset="0"/>
              </a:rPr>
              <a:t>denote the slopes of the lines </a:t>
            </a:r>
            <a:r>
              <a:rPr lang="en-US" i="1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srgbClr val="D7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rgbClr val="0B3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srgbClr val="0B30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cs typeface="Times New Roman" panose="02020603050405020304" pitchFamily="18" charset="0"/>
              </a:rPr>
              <a:t>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6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solidFill>
                  <a:srgbClr val="0064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cs typeface="Times New Roman" panose="02020603050405020304" pitchFamily="18" charset="0"/>
              </a:rPr>
              <a:t>respectively.</a:t>
            </a:r>
          </a:p>
          <a:p>
            <a:r>
              <a:rPr lang="en-US" dirty="0">
                <a:cs typeface="Times New Roman" panose="02020603050405020304" pitchFamily="18" charset="0"/>
              </a:rPr>
              <a:t>Then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959D79-B6DE-4DC3-8BA3-84CDFD207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27717"/>
              </p:ext>
            </p:extLst>
          </p:nvPr>
        </p:nvGraphicFramePr>
        <p:xfrm>
          <a:off x="1442225" y="2836769"/>
          <a:ext cx="2908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3" imgW="2908080" imgH="838080" progId="Equation.DSMT4">
                  <p:embed/>
                </p:oleObj>
              </mc:Choice>
              <mc:Fallback>
                <p:oleObj name="Equation" r:id="rId3" imgW="290808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B9EB438-7126-4FE4-BFF5-EC039A51C4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2225" y="2836769"/>
                        <a:ext cx="2908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8D80AA3-8493-4AE3-9FD5-526BFC205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917304"/>
              </p:ext>
            </p:extLst>
          </p:nvPr>
        </p:nvGraphicFramePr>
        <p:xfrm>
          <a:off x="4933717" y="2818509"/>
          <a:ext cx="281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tion" r:id="rId5" imgW="2819160" imgH="838080" progId="Equation.DSMT4">
                  <p:embed/>
                </p:oleObj>
              </mc:Choice>
              <mc:Fallback>
                <p:oleObj name="Equation" r:id="rId5" imgW="2819160" imgH="838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68E40DF-1A65-45CC-BA11-FE2DA0375A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3717" y="2818509"/>
                        <a:ext cx="2819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80C6D68-3DA1-429B-A9C5-C8B894BE1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287715"/>
              </p:ext>
            </p:extLst>
          </p:nvPr>
        </p:nvGraphicFramePr>
        <p:xfrm>
          <a:off x="1395810" y="4245721"/>
          <a:ext cx="292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7" imgW="2920680" imgH="838080" progId="Equation.DSMT4">
                  <p:embed/>
                </p:oleObj>
              </mc:Choice>
              <mc:Fallback>
                <p:oleObj name="Equation" r:id="rId7" imgW="292068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E5F4FB2-05EC-44CF-A3CC-BEF58AA597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95810" y="4245721"/>
                        <a:ext cx="2921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3889980-6880-41CF-8C08-A4CE4C1E3B6F}"/>
              </a:ext>
            </a:extLst>
          </p:cNvPr>
          <p:cNvSpPr txBox="1"/>
          <p:nvPr/>
        </p:nvSpPr>
        <p:spPr>
          <a:xfrm>
            <a:off x="4876717" y="4389563"/>
            <a:ext cx="39562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6400"/>
                </a:solidFill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solidFill>
                  <a:srgbClr val="006400"/>
                </a:solidFill>
                <a:cs typeface="Times New Roman" panose="02020603050405020304" pitchFamily="18" charset="0"/>
              </a:rPr>
              <a:t>4</a:t>
            </a:r>
            <a:r>
              <a:rPr lang="en-US" baseline="-25000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is undefined because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 =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=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56653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Example 2: </a:t>
            </a:r>
            <a:r>
              <a:rPr lang="en-US" altLang="en-US" sz="2800" dirty="0"/>
              <a:t>Finding the Slopes of Various Lines Containing the Same Point (1, 2)</a:t>
            </a:r>
            <a:r>
              <a:rPr lang="en-US" sz="2800" dirty="0"/>
              <a:t> </a:t>
            </a:r>
            <a:r>
              <a:rPr lang="en-US" sz="1800" dirty="0"/>
              <a:t>(3 of 3)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4E60B3-2551-40DD-B924-5D0BAB5A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56" y="1261432"/>
            <a:ext cx="3706843" cy="378903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69B142-A964-466D-8761-00DB120F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1414424"/>
            <a:ext cx="4751357" cy="3582878"/>
          </a:xfrm>
        </p:spPr>
        <p:txBody>
          <a:bodyPr/>
          <a:lstStyle/>
          <a:p>
            <a:r>
              <a:rPr lang="en-US" sz="2600" dirty="0"/>
              <a:t>The Figure illustrates the following facts: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When the slope of a line is positive, the line slants upward from left to right (</a:t>
            </a:r>
            <a:r>
              <a:rPr lang="en-US" sz="2600" i="1" dirty="0">
                <a:solidFill>
                  <a:srgbClr val="993300"/>
                </a:solidFill>
                <a:latin typeface="Times New Roman"/>
              </a:rPr>
              <a:t>L</a:t>
            </a:r>
            <a:r>
              <a:rPr lang="en-US" sz="2600" baseline="-25000" dirty="0">
                <a:solidFill>
                  <a:srgbClr val="993300"/>
                </a:solidFill>
                <a:latin typeface="Times New Roman"/>
              </a:rPr>
              <a:t>2</a:t>
            </a:r>
            <a:r>
              <a:rPr lang="en-US" sz="2600" dirty="0">
                <a:latin typeface="+mn-lt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When the slope of a line is negative, the line slants downward from left to right </a:t>
            </a:r>
            <a:r>
              <a:rPr lang="en-US" sz="2600" dirty="0">
                <a:latin typeface="+mn-lt"/>
              </a:rPr>
              <a:t>(</a:t>
            </a:r>
            <a:r>
              <a:rPr lang="en-US" sz="2600" i="1" dirty="0">
                <a:solidFill>
                  <a:srgbClr val="D70000"/>
                </a:solidFill>
                <a:latin typeface="Times New Roman"/>
              </a:rPr>
              <a:t>L</a:t>
            </a:r>
            <a:r>
              <a:rPr lang="en-US" sz="2600" baseline="-25000" dirty="0">
                <a:solidFill>
                  <a:srgbClr val="D70000"/>
                </a:solidFill>
                <a:latin typeface="Times New Roman"/>
              </a:rPr>
              <a:t>1</a:t>
            </a:r>
            <a:r>
              <a:rPr lang="en-US" sz="2600" dirty="0">
                <a:latin typeface="+mn-lt"/>
              </a:rPr>
              <a:t>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9FF4F-7D3A-475E-9D55-8829C6E50454}"/>
              </a:ext>
            </a:extLst>
          </p:cNvPr>
          <p:cNvSpPr txBox="1"/>
          <p:nvPr/>
        </p:nvSpPr>
        <p:spPr>
          <a:xfrm>
            <a:off x="685800" y="5531589"/>
            <a:ext cx="85279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When the slope is </a:t>
            </a:r>
            <a:r>
              <a:rPr lang="en-US" sz="2600" dirty="0"/>
              <a:t>0, </a:t>
            </a:r>
            <a:r>
              <a:rPr lang="en-US" sz="2600" dirty="0">
                <a:latin typeface="+mj-lt"/>
              </a:rPr>
              <a:t>the line is horizontal </a:t>
            </a:r>
            <a:r>
              <a:rPr lang="en-US" sz="2600" dirty="0"/>
              <a:t>(</a:t>
            </a:r>
            <a:r>
              <a:rPr lang="en-US" sz="2600" i="1" dirty="0">
                <a:solidFill>
                  <a:srgbClr val="0B3081"/>
                </a:solidFill>
              </a:rPr>
              <a:t>L</a:t>
            </a:r>
            <a:r>
              <a:rPr lang="en-US" sz="2600" baseline="-25000" dirty="0">
                <a:solidFill>
                  <a:srgbClr val="0B3081"/>
                </a:solidFill>
              </a:rPr>
              <a:t>3</a:t>
            </a:r>
            <a:r>
              <a:rPr lang="en-US" sz="2600" dirty="0"/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When the slope is undefined, the line is vertical </a:t>
            </a:r>
            <a:r>
              <a:rPr lang="en-US" sz="2600" dirty="0"/>
              <a:t>(</a:t>
            </a:r>
            <a:r>
              <a:rPr lang="en-US" sz="2600" i="1" dirty="0">
                <a:solidFill>
                  <a:srgbClr val="006400"/>
                </a:solidFill>
              </a:rPr>
              <a:t>L</a:t>
            </a:r>
            <a:r>
              <a:rPr lang="en-US" sz="2600" baseline="-25000" dirty="0">
                <a:solidFill>
                  <a:srgbClr val="006400"/>
                </a:solidFill>
              </a:rPr>
              <a:t>4</a:t>
            </a:r>
            <a:r>
              <a:rPr lang="en-US" sz="2600" dirty="0"/>
              <a:t>).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71900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 Line Given a Point and a Slope </a:t>
            </a:r>
            <a:r>
              <a:rPr lang="en-US" sz="1800" dirty="0"/>
              <a:t>(1 of 6)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Draw a graph of the line that contains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(2, 1) </a:t>
            </a:r>
            <a:r>
              <a:rPr lang="en-US" dirty="0">
                <a:cs typeface="Times New Roman" panose="02020603050405020304" pitchFamily="18" charset="0"/>
              </a:rPr>
              <a:t>and has a slope of:</a:t>
            </a: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C6477AD-4B0B-4005-BCEE-CB2599279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83817"/>
              </p:ext>
            </p:extLst>
          </p:nvPr>
        </p:nvGraphicFramePr>
        <p:xfrm>
          <a:off x="1782727" y="2444009"/>
          <a:ext cx="3429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7" name="Equation" r:id="rId3" imgW="3429000" imgH="825480" progId="Equation.DSMT4">
                  <p:embed/>
                </p:oleObj>
              </mc:Choice>
              <mc:Fallback>
                <p:oleObj name="Equation" r:id="rId3" imgW="34290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2727" y="2444009"/>
                        <a:ext cx="34290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0676459"/>
      </p:ext>
    </p:extLst>
  </p:cSld>
  <p:clrMapOvr>
    <a:masterClrMapping/>
  </p:clrMapOvr>
  <p:transition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 Line Given a Point and a Slope </a:t>
            </a:r>
            <a:r>
              <a:rPr lang="en-US" sz="1800" dirty="0"/>
              <a:t>(2 of 6)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					     means that for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every horizontal change (run) of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units to the right, there will be a vertical change (rise) of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dirty="0">
                <a:cs typeface="Times New Roman" panose="02020603050405020304" pitchFamily="18" charset="0"/>
              </a:rPr>
              <a:t> units. 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Start at the given point,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(2, 1) </a:t>
            </a:r>
            <a:r>
              <a:rPr lang="en-US" dirty="0">
                <a:cs typeface="Times New Roman" panose="02020603050405020304" pitchFamily="18" charset="0"/>
              </a:rPr>
              <a:t>and move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units to the right and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dirty="0">
                <a:cs typeface="Times New Roman" panose="02020603050405020304" pitchFamily="18" charset="0"/>
              </a:rPr>
              <a:t> units up arriving at the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(4, 4). </a:t>
            </a: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BBC1E1-D64E-4381-853A-E1CDFA863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966743"/>
              </p:ext>
            </p:extLst>
          </p:nvPr>
        </p:nvGraphicFramePr>
        <p:xfrm>
          <a:off x="479235" y="1190696"/>
          <a:ext cx="488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3" imgW="4889160" imgH="838080" progId="Equation.DSMT4">
                  <p:embed/>
                </p:oleObj>
              </mc:Choice>
              <mc:Fallback>
                <p:oleObj name="Equation" r:id="rId3" imgW="4889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235" y="1190696"/>
                        <a:ext cx="4889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36198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 Line Given a Point and a Slope </a:t>
            </a:r>
            <a:r>
              <a:rPr lang="en-US" sz="1800" dirty="0"/>
              <a:t>(3 of 6)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Drawing the line through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(4, 4) </a:t>
            </a:r>
            <a:r>
              <a:rPr lang="en-US" dirty="0"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(2, 1) </a:t>
            </a:r>
            <a:r>
              <a:rPr lang="en-US" dirty="0">
                <a:cs typeface="Times New Roman" panose="02020603050405020304" pitchFamily="18" charset="0"/>
              </a:rPr>
              <a:t>gives the graph.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24E70-8B8F-4D9A-9BB3-FD742FAD3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061" y="2262583"/>
            <a:ext cx="4179878" cy="39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208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 Line Given a Point and a Slope </a:t>
            </a:r>
            <a:r>
              <a:rPr lang="en-US" sz="1800" dirty="0"/>
              <a:t>(4 of 6)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35689"/>
            <a:ext cx="7772400" cy="47759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					   means that for 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Times New Roman" panose="02020603050405020304" pitchFamily="18" charset="0"/>
              </a:rPr>
              <a:t>every horizontal change of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units to the right, there will be a corresponding vertical change of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–5</a:t>
            </a:r>
            <a:r>
              <a:rPr lang="en-US" dirty="0">
                <a:cs typeface="Times New Roman" panose="02020603050405020304" pitchFamily="18" charset="0"/>
              </a:rPr>
              <a:t> units (a downward movement). 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Start at the given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(2, 1) </a:t>
            </a:r>
            <a:r>
              <a:rPr lang="en-US" dirty="0">
                <a:cs typeface="Times New Roman" panose="02020603050405020304" pitchFamily="18" charset="0"/>
              </a:rPr>
              <a:t>and move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units to the right and then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5</a:t>
            </a:r>
            <a:r>
              <a:rPr lang="en-US" dirty="0">
                <a:cs typeface="Times New Roman" panose="02020603050405020304" pitchFamily="18" charset="0"/>
              </a:rPr>
              <a:t> units down, arriving at the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(4,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–4). </a:t>
            </a:r>
            <a:endParaRPr lang="en-US" sz="2800" i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BBC1E1-D64E-4381-853A-E1CDFA863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76335"/>
              </p:ext>
            </p:extLst>
          </p:nvPr>
        </p:nvGraphicFramePr>
        <p:xfrm>
          <a:off x="767131" y="1311275"/>
          <a:ext cx="478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name="Equation" r:id="rId3" imgW="4787640" imgH="838080" progId="Equation.DSMT4">
                  <p:embed/>
                </p:oleObj>
              </mc:Choice>
              <mc:Fallback>
                <p:oleObj name="Equation" r:id="rId3" imgW="478764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BBC1E1-D64E-4381-853A-E1CDFA863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131" y="1311275"/>
                        <a:ext cx="47879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21751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 Line Given a Point and a Slope </a:t>
            </a:r>
            <a:r>
              <a:rPr lang="en-US" sz="1800" dirty="0"/>
              <a:t>(5 of 6)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Drawing the line through these points gives the graph.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16A70-918B-4E90-9E00-F21EA23B9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847" y="2399682"/>
            <a:ext cx="4164306" cy="396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1271"/>
      </p:ext>
    </p:extLst>
  </p:cSld>
  <p:clrMapOvr>
    <a:masterClrMapping/>
  </p:clrMapOvr>
  <p:transition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3: </a:t>
            </a:r>
            <a:r>
              <a:rPr lang="en-US" dirty="0"/>
              <a:t>Graphing a Line Given a Point and a Slope </a:t>
            </a:r>
            <a:r>
              <a:rPr lang="en-US" sz="1800" dirty="0"/>
              <a:t>(6 of 6)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35689"/>
            <a:ext cx="7772400" cy="477598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					   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so for every horizontal change of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–2</a:t>
            </a:r>
            <a:r>
              <a:rPr lang="en-US" dirty="0">
                <a:cs typeface="Times New Roman" panose="02020603050405020304" pitchFamily="18" charset="0"/>
              </a:rPr>
              <a:t> units (a movement to the left), there is corresponding vertical change of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5</a:t>
            </a:r>
            <a:r>
              <a:rPr lang="en-US" dirty="0">
                <a:cs typeface="Times New Roman" panose="02020603050405020304" pitchFamily="18" charset="0"/>
              </a:rPr>
              <a:t> units (upward). This approach leads to the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(0,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6). </a:t>
            </a:r>
            <a:endParaRPr lang="en-US" sz="2800" i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BBC1E1-D64E-4381-853A-E1CDFA8631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375877"/>
              </p:ext>
            </p:extLst>
          </p:nvPr>
        </p:nvGraphicFramePr>
        <p:xfrm>
          <a:off x="763588" y="1311275"/>
          <a:ext cx="679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3" imgW="6794280" imgH="838080" progId="Equation.DSMT4">
                  <p:embed/>
                </p:oleObj>
              </mc:Choice>
              <mc:Fallback>
                <p:oleObj name="Equation" r:id="rId3" imgW="679428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8BBC1E1-D64E-4381-853A-E1CDFA863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588" y="1311275"/>
                        <a:ext cx="679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1440602"/>
      </p:ext>
    </p:extLst>
  </p:cSld>
  <p:clrMapOvr>
    <a:masterClrMapping/>
  </p:clrMapOvr>
  <p:transition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78B979-9D78-4130-8298-2F04FCE9D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" y="692150"/>
            <a:ext cx="817447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6600" kern="0" dirty="0"/>
              <a:t>Section 2.3</a:t>
            </a:r>
            <a:endParaRPr lang="en-GB" altLang="en-US" kern="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3CE5FC3-8564-436D-B7C4-16228B86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989138"/>
            <a:ext cx="817447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spcBef>
                <a:spcPct val="40000"/>
              </a:spcBef>
              <a:spcAft>
                <a:spcPct val="0"/>
              </a:spcAft>
              <a:defRPr sz="4200" b="0">
                <a:solidFill>
                  <a:srgbClr val="0B30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40000"/>
              </a:spcBef>
              <a:spcAft>
                <a:spcPct val="0"/>
              </a:spcAft>
              <a:defRPr sz="4800">
                <a:solidFill>
                  <a:srgbClr val="0B3081"/>
                </a:solidFill>
                <a:latin typeface="Arial" panose="020B0604020202020204" pitchFamily="34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4000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4800" b="1" dirty="0"/>
              <a:t>Lines</a:t>
            </a:r>
            <a:endParaRPr lang="en-GB" altLang="en-US" sz="4800" kern="0" dirty="0"/>
          </a:p>
        </p:txBody>
      </p:sp>
    </p:spTree>
    <p:extLst>
      <p:ext uri="{BB962C8B-B14F-4D97-AF65-F5344CB8AC3E}">
        <p14:creationId xmlns:p14="http://schemas.microsoft.com/office/powerpoint/2010/main" val="634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3727-35FD-4970-8E8E-3AB480FC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4: </a:t>
            </a:r>
            <a:r>
              <a:rPr lang="en-US" dirty="0"/>
              <a:t>Graphing a Line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4707-F623-4378-9078-C1036D2A7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482548" cy="4696722"/>
          </a:xfrm>
        </p:spPr>
        <p:txBody>
          <a:bodyPr/>
          <a:lstStyle/>
          <a:p>
            <a:r>
              <a:rPr lang="en-US" sz="2600" dirty="0">
                <a:cs typeface="Times New Roman" panose="02020603050405020304" pitchFamily="18" charset="0"/>
              </a:rPr>
              <a:t>Graph the equation 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 = 2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To graph 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= 2</a:t>
            </a:r>
            <a:r>
              <a:rPr lang="en-US" sz="2600" dirty="0">
                <a:cs typeface="Times New Roman" panose="02020603050405020304" pitchFamily="18" charset="0"/>
              </a:rPr>
              <a:t>, find all points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) </a:t>
            </a:r>
            <a:r>
              <a:rPr lang="en-US" sz="2600" dirty="0">
                <a:cs typeface="Times New Roman" panose="02020603050405020304" pitchFamily="18" charset="0"/>
              </a:rPr>
              <a:t>in the plane for which </a:t>
            </a:r>
            <a:br>
              <a:rPr lang="en-US" sz="2600" dirty="0">
                <a:cs typeface="Times New Roman" panose="02020603050405020304" pitchFamily="18" charset="0"/>
              </a:rPr>
            </a:b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= 2</a:t>
            </a:r>
            <a:r>
              <a:rPr lang="en-US" sz="2600" dirty="0">
                <a:cs typeface="Times New Roman" panose="02020603050405020304" pitchFamily="18" charset="0"/>
              </a:rPr>
              <a:t>. No matter what </a:t>
            </a:r>
            <a:br>
              <a:rPr lang="en-US" sz="2600" dirty="0">
                <a:cs typeface="Times New Roman" panose="02020603050405020304" pitchFamily="18" charset="0"/>
              </a:rPr>
            </a:br>
            <a:r>
              <a:rPr lang="en-US" sz="2600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600" dirty="0">
                <a:cs typeface="Times New Roman" panose="02020603050405020304" pitchFamily="18" charset="0"/>
              </a:rPr>
              <a:t>coordinate is used, the corresponding 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600" dirty="0">
                <a:cs typeface="Times New Roman" panose="02020603050405020304" pitchFamily="18" charset="0"/>
              </a:rPr>
              <a:t>coordinate always equals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2600" dirty="0">
                <a:cs typeface="Times New Roman" panose="02020603050405020304" pitchFamily="18" charset="0"/>
              </a:rPr>
              <a:t>. </a:t>
            </a:r>
          </a:p>
          <a:p>
            <a:r>
              <a:rPr lang="en-US" sz="2600" dirty="0">
                <a:cs typeface="Times New Roman" panose="02020603050405020304" pitchFamily="18" charset="0"/>
              </a:rPr>
              <a:t>Consequently, the graph of the equation 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 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= 2 </a:t>
            </a:r>
            <a:r>
              <a:rPr lang="en-US" sz="2600" dirty="0">
                <a:cs typeface="Times New Roman" panose="02020603050405020304" pitchFamily="18" charset="0"/>
              </a:rPr>
              <a:t>is a vertical line with </a:t>
            </a:r>
            <a:r>
              <a:rPr lang="en-US" sz="2600" i="1" dirty="0">
                <a:latin typeface="+mn-lt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600" dirty="0">
                <a:cs typeface="Times New Roman" panose="02020603050405020304" pitchFamily="18" charset="0"/>
              </a:rPr>
              <a:t>intercept </a:t>
            </a:r>
            <a:br>
              <a:rPr lang="en-US" sz="2600" dirty="0">
                <a:cs typeface="Times New Roman" panose="02020603050405020304" pitchFamily="18" charset="0"/>
              </a:rPr>
            </a:br>
            <a:r>
              <a:rPr lang="en-US" sz="26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sz="2600" dirty="0">
                <a:cs typeface="Times New Roman" panose="02020603050405020304" pitchFamily="18" charset="0"/>
              </a:rPr>
              <a:t> and undefined slope. </a:t>
            </a:r>
            <a:endParaRPr lang="en-US" sz="2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DF9083-533C-4196-BB45-896AD2B4EBE6}"/>
              </a:ext>
            </a:extLst>
          </p:cNvPr>
          <p:cNvGrpSpPr/>
          <p:nvPr/>
        </p:nvGrpSpPr>
        <p:grpSpPr>
          <a:xfrm>
            <a:off x="5025468" y="1959059"/>
            <a:ext cx="3661332" cy="3699721"/>
            <a:chOff x="2720752" y="1560959"/>
            <a:chExt cx="4651651" cy="47004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7494DE-5FF1-483F-9589-7FFD701BB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20752" y="1560959"/>
              <a:ext cx="4651651" cy="470042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1C059F-4CE9-4973-87C6-13B876EEE279}"/>
                </a:ext>
              </a:extLst>
            </p:cNvPr>
            <p:cNvSpPr txBox="1"/>
            <p:nvPr/>
          </p:nvSpPr>
          <p:spPr>
            <a:xfrm>
              <a:off x="5961112" y="5538397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/>
                <a:t>x</a:t>
              </a:r>
              <a:r>
                <a:rPr lang="en-US" sz="1800" dirty="0"/>
                <a:t> =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113257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341A4-CA0C-47C9-BDE9-4A866D183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a Vertical Line</a:t>
            </a:r>
            <a:endParaRPr lang="en-US" sz="1800" i="1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6FA65D-F1FC-42E1-B946-12FED7FE9840}"/>
              </a:ext>
            </a:extLst>
          </p:cNvPr>
          <p:cNvSpPr/>
          <p:nvPr/>
        </p:nvSpPr>
        <p:spPr bwMode="auto">
          <a:xfrm>
            <a:off x="419100" y="1339260"/>
            <a:ext cx="8382000" cy="2318340"/>
          </a:xfrm>
          <a:prstGeom prst="roundRect">
            <a:avLst/>
          </a:prstGeom>
          <a:solidFill>
            <a:srgbClr val="FFFDE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B3081"/>
                </a:solidFill>
                <a:effectLst/>
                <a:latin typeface="+mj-lt"/>
              </a:rPr>
              <a:t>Theorem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  </a:t>
            </a:r>
            <a:r>
              <a:rPr lang="en-US" b="1" dirty="0">
                <a:latin typeface="+mj-lt"/>
              </a:rPr>
              <a:t>Equation of a Vertical Line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A vertical line is given by an equation of the form </a:t>
            </a:r>
            <a:b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</a:b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j-lt"/>
              </a:rPr>
              <a:t>				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rPr>
              <a:t>x = 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j-lt"/>
              </a:rPr>
              <a:t>where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latin typeface="+mj-lt"/>
              </a:rPr>
              <a:t>is the </a:t>
            </a:r>
            <a:r>
              <a:rPr lang="en-US" i="1" dirty="0"/>
              <a:t>x</a:t>
            </a:r>
            <a:r>
              <a:rPr lang="en-US" dirty="0"/>
              <a:t>-</a:t>
            </a:r>
            <a:r>
              <a:rPr lang="en-US" dirty="0">
                <a:latin typeface="+mj-lt"/>
              </a:rPr>
              <a:t>intercept</a:t>
            </a:r>
            <a:r>
              <a:rPr lang="en-US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615084"/>
      </p:ext>
    </p:extLst>
  </p:cSld>
  <p:clrMapOvr>
    <a:masterClrMapping/>
  </p:clrMapOvr>
  <p:transition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Point-Slope Form of an Equation of a Line</a:t>
            </a:r>
          </a:p>
        </p:txBody>
      </p:sp>
      <p:pic>
        <p:nvPicPr>
          <p:cNvPr id="8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09534D-62AE-4741-AFA8-C2498A640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841" y="1436891"/>
            <a:ext cx="8314076" cy="17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D96831-CCC0-4C80-A4F0-840031147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115" y="3265542"/>
            <a:ext cx="4643770" cy="29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369"/>
      </p:ext>
    </p:extLst>
  </p:cSld>
  <p:clrMapOvr>
    <a:masterClrMapping/>
  </p:clrMapOvr>
  <p:transition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5: </a:t>
            </a:r>
            <a:r>
              <a:rPr lang="en-US" dirty="0"/>
              <a:t>Finding the Point–Slope Form of an Equation of a Line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point-slope form of an equation of the line with slope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, containing the point </a:t>
            </a:r>
            <a:r>
              <a:rPr lang="en-US" dirty="0">
                <a:latin typeface="+mn-lt"/>
              </a:rPr>
              <a:t>(1, 0).</a:t>
            </a:r>
          </a:p>
          <a:p>
            <a:r>
              <a:rPr lang="en-US" dirty="0"/>
              <a:t>An equation of the line with slope </a:t>
            </a:r>
            <a:r>
              <a:rPr lang="en-US" dirty="0">
                <a:latin typeface="+mn-lt"/>
              </a:rPr>
              <a:t>3</a:t>
            </a:r>
            <a:r>
              <a:rPr lang="en-US" dirty="0"/>
              <a:t> that contains the point </a:t>
            </a:r>
            <a:r>
              <a:rPr lang="en-US" dirty="0">
                <a:latin typeface="+mn-lt"/>
              </a:rPr>
              <a:t>(1, 0) </a:t>
            </a:r>
            <a:r>
              <a:rPr lang="en-US" dirty="0"/>
              <a:t>can be found by using the point-slope form with </a:t>
            </a:r>
            <a:r>
              <a:rPr lang="en-US" i="1" dirty="0">
                <a:latin typeface="+mn-lt"/>
              </a:rPr>
              <a:t>m </a:t>
            </a:r>
            <a:r>
              <a:rPr lang="en-US" dirty="0">
                <a:latin typeface="+mn-lt"/>
              </a:rPr>
              <a:t>= 3, </a:t>
            </a:r>
            <a:r>
              <a:rPr lang="en-US" i="1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1,</a:t>
            </a:r>
            <a:r>
              <a:rPr lang="en-US" dirty="0"/>
              <a:t> and </a:t>
            </a:r>
            <a:r>
              <a:rPr lang="en-US" i="1" dirty="0">
                <a:latin typeface="+mn-lt"/>
              </a:rPr>
              <a:t>y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 = 0.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524AFA-A4CA-49EE-993F-DDA6BC0414C5}"/>
              </a:ext>
            </a:extLst>
          </p:cNvPr>
          <p:cNvGrpSpPr/>
          <p:nvPr/>
        </p:nvGrpSpPr>
        <p:grpSpPr>
          <a:xfrm>
            <a:off x="1711612" y="4263179"/>
            <a:ext cx="6060655" cy="1519838"/>
            <a:chOff x="3008784" y="3284984"/>
            <a:chExt cx="6060655" cy="1519838"/>
          </a:xfrm>
        </p:grpSpPr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98729477-3C96-403D-BAB6-BE1C1BB7E61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3106118"/>
                </p:ext>
              </p:extLst>
            </p:nvPr>
          </p:nvGraphicFramePr>
          <p:xfrm>
            <a:off x="3008784" y="3284984"/>
            <a:ext cx="2489200" cy="149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4" name="Equation" r:id="rId3" imgW="2489040" imgH="1498320" progId="Equation.DSMT4">
                    <p:embed/>
                  </p:oleObj>
                </mc:Choice>
                <mc:Fallback>
                  <p:oleObj name="Equation" r:id="rId3" imgW="2489040" imgH="149832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5437D220-189E-4A44-BC03-C8723DADCDD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08784" y="3284984"/>
                          <a:ext cx="2489200" cy="149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117ACC-BA84-4040-8C4D-2D5E8E65E3D3}"/>
                </a:ext>
              </a:extLst>
            </p:cNvPr>
            <p:cNvSpPr txBox="1"/>
            <p:nvPr/>
          </p:nvSpPr>
          <p:spPr>
            <a:xfrm>
              <a:off x="6025016" y="3747342"/>
              <a:ext cx="3044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3,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1,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cs typeface="Times New Roman" panose="02020603050405020304" pitchFamily="18" charset="0"/>
                </a:rPr>
                <a:t> = 0</a:t>
              </a:r>
              <a:endParaRPr lang="en-US" dirty="0">
                <a:solidFill>
                  <a:srgbClr val="0B308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7E4A26-DD41-48D6-B1E8-5A2D53B4C28C}"/>
                </a:ext>
              </a:extLst>
            </p:cNvPr>
            <p:cNvSpPr txBox="1"/>
            <p:nvPr/>
          </p:nvSpPr>
          <p:spPr>
            <a:xfrm>
              <a:off x="6025016" y="4281602"/>
              <a:ext cx="1850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 for </a:t>
              </a:r>
              <a:r>
                <a:rPr lang="en-U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49234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5: </a:t>
            </a:r>
            <a:r>
              <a:rPr lang="en-US" dirty="0"/>
              <a:t>Finding the Point–Slope Form of an Equation of a Line </a:t>
            </a:r>
            <a:r>
              <a:rPr lang="en-US" sz="1800" dirty="0"/>
              <a:t>(2 of 2)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8DA211-65B1-43F8-A78F-D7D30B507ABD}"/>
              </a:ext>
            </a:extLst>
          </p:cNvPr>
          <p:cNvGrpSpPr/>
          <p:nvPr/>
        </p:nvGrpSpPr>
        <p:grpSpPr>
          <a:xfrm>
            <a:off x="1799692" y="1286597"/>
            <a:ext cx="5544616" cy="5046093"/>
            <a:chOff x="2118453" y="1180271"/>
            <a:chExt cx="5544616" cy="504609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75F692-CB90-4F1F-8F67-1AC20F0DC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5812" y="1180271"/>
              <a:ext cx="4917257" cy="504609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1EEC075-494E-40E3-96C4-33525B728254}"/>
                    </a:ext>
                  </a:extLst>
                </p:cNvPr>
                <p:cNvSpPr/>
                <p:nvPr/>
              </p:nvSpPr>
              <p:spPr>
                <a:xfrm>
                  <a:off x="2118453" y="2482263"/>
                  <a:ext cx="1799631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i="1" dirty="0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y </a:t>
                  </a:r>
                  <a:r>
                    <a:rPr lang="en-US" sz="2400" dirty="0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= 3</a:t>
                  </a:r>
                  <a:r>
                    <a:rPr lang="en-US" sz="2400" i="1" dirty="0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400" dirty="0">
                      <a:solidFill>
                        <a:srgbClr val="000000"/>
                      </a:solidFill>
                      <a:cs typeface="Times New Roman" panose="02020603050405020304" pitchFamily="18" charset="0"/>
                    </a:rPr>
                    <a:t> 3</a:t>
                  </a:r>
                  <a:endParaRPr lang="en-US" sz="2400" dirty="0">
                    <a:solidFill>
                      <a:srgbClr val="00B0F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1EEC075-494E-40E3-96C4-33525B7282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453" y="2482263"/>
                  <a:ext cx="1799631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085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10209220"/>
      </p:ext>
    </p:extLst>
  </p:cSld>
  <p:clrMapOvr>
    <a:masterClrMapping/>
  </p:clrMapOvr>
  <p:transition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6: </a:t>
            </a:r>
            <a:r>
              <a:rPr lang="en-US" dirty="0"/>
              <a:t>Finding the Equation of a Horizontal Line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an equation of the horizontal line containing the point </a:t>
            </a:r>
            <a:r>
              <a:rPr lang="en-US" dirty="0">
                <a:latin typeface="+mn-lt"/>
              </a:rPr>
              <a:t>(2, 3).</a:t>
            </a:r>
          </a:p>
          <a:p>
            <a:r>
              <a:rPr lang="en-US" dirty="0"/>
              <a:t>Because all the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values are equal on a horizontal line, the slope of a horizontal line is </a:t>
            </a:r>
            <a:r>
              <a:rPr lang="en-US" dirty="0">
                <a:latin typeface="+mn-lt"/>
              </a:rPr>
              <a:t>0</a:t>
            </a:r>
            <a:r>
              <a:rPr lang="en-US" dirty="0"/>
              <a:t>. </a:t>
            </a:r>
          </a:p>
          <a:p>
            <a:r>
              <a:rPr lang="en-US" dirty="0"/>
              <a:t>To get an equation, use the point-slope form with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A4C722-5E03-4327-AE59-4849D68F7D93}"/>
              </a:ext>
            </a:extLst>
          </p:cNvPr>
          <p:cNvGrpSpPr/>
          <p:nvPr/>
        </p:nvGrpSpPr>
        <p:grpSpPr>
          <a:xfrm>
            <a:off x="1309495" y="4353146"/>
            <a:ext cx="6525010" cy="2032000"/>
            <a:chOff x="3009454" y="3018135"/>
            <a:chExt cx="6525010" cy="2032000"/>
          </a:xfrm>
        </p:grpSpPr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B89C6AF9-0DBF-4D74-BAA3-E3BA4D7917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078888"/>
                </p:ext>
              </p:extLst>
            </p:nvPr>
          </p:nvGraphicFramePr>
          <p:xfrm>
            <a:off x="3009454" y="3018135"/>
            <a:ext cx="2489200" cy="20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67" name="Equation" r:id="rId3" imgW="2489040" imgH="2031840" progId="Equation.DSMT4">
                    <p:embed/>
                  </p:oleObj>
                </mc:Choice>
                <mc:Fallback>
                  <p:oleObj name="Equation" r:id="rId3" imgW="2489040" imgH="203184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9FD0E96-4299-4AFA-83E7-8D367384529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09454" y="3018135"/>
                          <a:ext cx="2489200" cy="2032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AEFCE3-284D-4C81-858C-B930A544A964}"/>
                </a:ext>
              </a:extLst>
            </p:cNvPr>
            <p:cNvSpPr txBox="1"/>
            <p:nvPr/>
          </p:nvSpPr>
          <p:spPr>
            <a:xfrm>
              <a:off x="5882502" y="3485901"/>
              <a:ext cx="36519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0,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2, and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648224-2D65-433D-B1E1-FE990F7FB1DD}"/>
                </a:ext>
              </a:extLst>
            </p:cNvPr>
            <p:cNvSpPr txBox="1"/>
            <p:nvPr/>
          </p:nvSpPr>
          <p:spPr>
            <a:xfrm>
              <a:off x="5882502" y="4012869"/>
              <a:ext cx="18501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Solve for </a:t>
              </a:r>
              <a:r>
                <a:rPr lang="en-U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62026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6: </a:t>
            </a:r>
            <a:r>
              <a:rPr lang="en-US" dirty="0"/>
              <a:t>Finding the Equation of a Horizontal Line </a:t>
            </a:r>
            <a:r>
              <a:rPr lang="en-US" sz="1800" dirty="0"/>
              <a:t>(2 of 2)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2F1740-44AC-4B24-93CC-47E33DA75D7B}"/>
              </a:ext>
            </a:extLst>
          </p:cNvPr>
          <p:cNvGrpSpPr/>
          <p:nvPr/>
        </p:nvGrpSpPr>
        <p:grpSpPr>
          <a:xfrm>
            <a:off x="2617874" y="1484784"/>
            <a:ext cx="4651651" cy="4700423"/>
            <a:chOff x="2617874" y="1700808"/>
            <a:chExt cx="4651651" cy="47004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B52770-FD7E-4166-8459-E85D214B8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17874" y="1700808"/>
              <a:ext cx="4651651" cy="47004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A8AD70-D6EC-4CC3-9FE8-3CBF06C67533}"/>
                </a:ext>
              </a:extLst>
            </p:cNvPr>
            <p:cNvSpPr txBox="1"/>
            <p:nvPr/>
          </p:nvSpPr>
          <p:spPr>
            <a:xfrm>
              <a:off x="2908251" y="247441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y</a:t>
              </a:r>
              <a:r>
                <a:rPr lang="en-US" sz="2400" dirty="0"/>
                <a:t> =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090639"/>
      </p:ext>
    </p:extLst>
  </p:cSld>
  <p:clrMapOvr>
    <a:masterClrMapping/>
  </p:clrMapOvr>
  <p:transition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 of a Horizontal Line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DB0CDF-69F5-4872-8952-02D096D45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6" y="1414671"/>
            <a:ext cx="8293395" cy="21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6642"/>
      </p:ext>
    </p:extLst>
  </p:cSld>
  <p:clrMapOvr>
    <a:masterClrMapping/>
  </p:clrMapOvr>
  <p:transition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Slope-Intercept Form of an Equation of a Line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2B3BB0-4632-47F6-BE59-26DC2F54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4" y="1464532"/>
            <a:ext cx="8376883" cy="17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5365"/>
      </p:ext>
    </p:extLst>
  </p:cSld>
  <p:clrMapOvr>
    <a:masterClrMapping/>
  </p:clrMapOvr>
  <p:transition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Example 7: </a:t>
            </a:r>
            <a:r>
              <a:rPr lang="en-US" sz="3600" dirty="0"/>
              <a:t>Finding the Slope and </a:t>
            </a:r>
            <a:br>
              <a:rPr lang="en-US" sz="3600" dirty="0"/>
            </a:br>
            <a:r>
              <a:rPr lang="en-US" sz="3600" i="1" dirty="0">
                <a:latin typeface="+mn-lt"/>
              </a:rPr>
              <a:t>y</a:t>
            </a:r>
            <a:r>
              <a:rPr lang="en-US" sz="3600" dirty="0">
                <a:latin typeface="+mn-lt"/>
              </a:rPr>
              <a:t>-</a:t>
            </a:r>
            <a:r>
              <a:rPr lang="en-US" sz="3600" dirty="0"/>
              <a:t>Intercept of a Line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35689"/>
            <a:ext cx="8115300" cy="4775981"/>
          </a:xfrm>
        </p:spPr>
        <p:txBody>
          <a:bodyPr/>
          <a:lstStyle/>
          <a:p>
            <a:r>
              <a:rPr lang="en-US" dirty="0"/>
              <a:t>Find the slope </a:t>
            </a:r>
            <a:r>
              <a:rPr lang="en-US" i="1" dirty="0">
                <a:latin typeface="+mn-lt"/>
              </a:rPr>
              <a:t>m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intercept </a:t>
            </a:r>
            <a:r>
              <a:rPr lang="en-US" i="1" dirty="0">
                <a:latin typeface="+mn-lt"/>
              </a:rPr>
              <a:t>b</a:t>
            </a:r>
            <a:r>
              <a:rPr lang="en-US" i="1" dirty="0"/>
              <a:t> </a:t>
            </a:r>
            <a:r>
              <a:rPr lang="en-US" dirty="0"/>
              <a:t>of the equation </a:t>
            </a:r>
            <a:r>
              <a:rPr lang="en-US" dirty="0">
                <a:latin typeface="+mn-lt"/>
              </a:rPr>
              <a:t>2</a:t>
            </a:r>
            <a:r>
              <a:rPr lang="en-US" i="1" dirty="0">
                <a:latin typeface="+mn-lt"/>
              </a:rPr>
              <a:t>x </a:t>
            </a:r>
            <a:r>
              <a:rPr lang="en-US" dirty="0">
                <a:latin typeface="+mn-lt"/>
              </a:rPr>
              <a:t>+ 3</a:t>
            </a:r>
            <a:r>
              <a:rPr lang="en-US" i="1" dirty="0">
                <a:latin typeface="+mn-lt"/>
              </a:rPr>
              <a:t>y </a:t>
            </a:r>
            <a:r>
              <a:rPr lang="en-US" dirty="0">
                <a:latin typeface="+mn-lt"/>
              </a:rPr>
              <a:t>= 6. </a:t>
            </a:r>
            <a:r>
              <a:rPr lang="en-US" dirty="0"/>
              <a:t>Graph the equation.</a:t>
            </a:r>
          </a:p>
          <a:p>
            <a:r>
              <a:rPr lang="en-US" dirty="0"/>
              <a:t>To find the slope and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/>
              <a:t>intercept, write the equation in slope-intercept form by solving for </a:t>
            </a:r>
            <a:r>
              <a:rPr lang="en-US" i="1" dirty="0">
                <a:latin typeface="+mn-lt"/>
              </a:rPr>
              <a:t>y</a:t>
            </a:r>
            <a:r>
              <a:rPr lang="en-US" dirty="0"/>
              <a:t>.</a:t>
            </a:r>
            <a:endParaRPr lang="en-US" dirty="0"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5E4923-B214-4428-894C-9FF5C8202325}"/>
              </a:ext>
            </a:extLst>
          </p:cNvPr>
          <p:cNvGrpSpPr/>
          <p:nvPr/>
        </p:nvGrpSpPr>
        <p:grpSpPr>
          <a:xfrm>
            <a:off x="2334241" y="3429000"/>
            <a:ext cx="4860949" cy="1879600"/>
            <a:chOff x="3152800" y="4413806"/>
            <a:chExt cx="4860949" cy="1879600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148C9082-7E93-4FC9-8280-7866DE59EC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5629181"/>
                </p:ext>
              </p:extLst>
            </p:nvPr>
          </p:nvGraphicFramePr>
          <p:xfrm>
            <a:off x="3152800" y="4413806"/>
            <a:ext cx="2641600" cy="187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88" name="Equation" r:id="rId3" imgW="2641320" imgH="1879560" progId="Equation.DSMT4">
                    <p:embed/>
                  </p:oleObj>
                </mc:Choice>
                <mc:Fallback>
                  <p:oleObj name="Equation" r:id="rId3" imgW="2641320" imgH="187956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17A9CB49-3F23-418A-9FAA-86994CF860E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52800" y="4413806"/>
                          <a:ext cx="2641600" cy="187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68A0EB-32BB-40E7-BECA-D16C3C1CBE68}"/>
                </a:ext>
              </a:extLst>
            </p:cNvPr>
            <p:cNvSpPr txBox="1"/>
            <p:nvPr/>
          </p:nvSpPr>
          <p:spPr>
            <a:xfrm>
              <a:off x="6219668" y="5582725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mx 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605210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CB815D-2DB2-4285-AEDD-3809679D6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7954603-800D-40D0-BE66-6C67AA3B3C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37517"/>
            <a:ext cx="7772400" cy="52135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Calculate and Interpret the Slope of a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Graph Lines Given a Point and the Slope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Find the Equation of a Vertical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Use the Point-Slope Form of a Line; Identify Horizontal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Use the Slope-Intercept Form of a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Find an Equation of a Line Given Two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Graph Lines Written in General Form Using Intercepts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Find Equations of Parallel 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Times New Roman" panose="02020603050405020304" pitchFamily="18" charset="0"/>
              </a:rPr>
              <a:t>Find Equations of Perpendicular Lines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048693323"/>
      </p:ext>
    </p:extLst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799" y="1308098"/>
            <a:ext cx="4512366" cy="50032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cs typeface="Times New Roman" panose="02020603050405020304" pitchFamily="18" charset="0"/>
              </a:rPr>
              <a:t>The coefficient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</a:t>
            </a:r>
            <a:r>
              <a:rPr lang="en-US" dirty="0">
                <a:cs typeface="Times New Roman" panose="02020603050405020304" pitchFamily="18" charset="0"/>
              </a:rPr>
              <a:t>is the slope, and the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constant,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dirty="0">
                <a:cs typeface="Times New Roman" panose="02020603050405020304" pitchFamily="18" charset="0"/>
              </a:rPr>
              <a:t>is the             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intercept. Graph the line with the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>
                <a:cs typeface="Times New Roman" panose="02020603050405020304" pitchFamily="18" charset="0"/>
              </a:rPr>
              <a:t>and the slope</a:t>
            </a:r>
          </a:p>
          <a:p>
            <a:endParaRPr lang="en-US" sz="1100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Starting at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 2), </a:t>
            </a:r>
            <a:r>
              <a:rPr lang="en-US" dirty="0">
                <a:cs typeface="Times New Roman" panose="02020603050405020304" pitchFamily="18" charset="0"/>
              </a:rPr>
              <a:t>go to the right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cs typeface="Times New Roman" panose="02020603050405020304" pitchFamily="18" charset="0"/>
              </a:rPr>
              <a:t>units and then down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cs typeface="Times New Roman" panose="02020603050405020304" pitchFamily="18" charset="0"/>
              </a:rPr>
              <a:t>units to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(3, 0). </a:t>
            </a:r>
            <a:r>
              <a:rPr lang="en-US" dirty="0">
                <a:cs typeface="Times New Roman" panose="02020603050405020304" pitchFamily="18" charset="0"/>
              </a:rPr>
              <a:t>Draw the line through these points.</a:t>
            </a:r>
            <a:endParaRPr lang="en-US" i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C9A0D84-8A08-412F-9481-6BDB8CDC4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83280"/>
              </p:ext>
            </p:extLst>
          </p:nvPr>
        </p:nvGraphicFramePr>
        <p:xfrm>
          <a:off x="3914929" y="1229558"/>
          <a:ext cx="5969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0" name="Equation" r:id="rId3" imgW="596880" imgH="736560" progId="Equation.DSMT4">
                  <p:embed/>
                </p:oleObj>
              </mc:Choice>
              <mc:Fallback>
                <p:oleObj name="Equation" r:id="rId3" imgW="5968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14929" y="1229558"/>
                        <a:ext cx="5969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6D5CA8A-617E-45CF-824C-E576EBFCC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77227"/>
              </p:ext>
            </p:extLst>
          </p:nvPr>
        </p:nvGraphicFramePr>
        <p:xfrm>
          <a:off x="2254097" y="3327519"/>
          <a:ext cx="5715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1" name="Equation" r:id="rId5" imgW="571320" imgH="736560" progId="Equation.DSMT4">
                  <p:embed/>
                </p:oleObj>
              </mc:Choice>
              <mc:Fallback>
                <p:oleObj name="Equation" r:id="rId5" imgW="571320" imgH="7365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C9A0D84-8A08-412F-9481-6BDB8CDC47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54097" y="3327519"/>
                        <a:ext cx="5715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69CBE3-832F-461D-BCCC-E272068CBE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5465" y="1905998"/>
            <a:ext cx="3699947" cy="3592101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A749336A-8D33-45F3-92E8-380B03BD0B6C}"/>
              </a:ext>
            </a:extLst>
          </p:cNvPr>
          <p:cNvSpPr txBox="1">
            <a:spLocks/>
          </p:cNvSpPr>
          <p:nvPr/>
        </p:nvSpPr>
        <p:spPr bwMode="auto">
          <a:xfrm>
            <a:off x="326241" y="144534"/>
            <a:ext cx="8563759" cy="9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B308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706D"/>
                </a:solidFill>
                <a:latin typeface="Arial" charset="0"/>
              </a:defRPr>
            </a:lvl9pPr>
          </a:lstStyle>
          <a:p>
            <a:r>
              <a:rPr lang="en-US" b="1" kern="0" dirty="0"/>
              <a:t>Example 7: </a:t>
            </a:r>
            <a:r>
              <a:rPr lang="en-US" kern="0" dirty="0"/>
              <a:t>Finding the Slope and </a:t>
            </a:r>
            <a:br>
              <a:rPr lang="en-US" kern="0" dirty="0"/>
            </a:br>
            <a:r>
              <a:rPr lang="en-US" i="1" kern="0" dirty="0">
                <a:latin typeface="+mn-lt"/>
              </a:rPr>
              <a:t>y</a:t>
            </a:r>
            <a:r>
              <a:rPr lang="en-US" kern="0" dirty="0">
                <a:latin typeface="+mn-lt"/>
              </a:rPr>
              <a:t>-</a:t>
            </a:r>
            <a:r>
              <a:rPr lang="en-US" kern="0" dirty="0"/>
              <a:t>Intercept of a Line </a:t>
            </a:r>
            <a:r>
              <a:rPr lang="en-US" sz="1800" kern="0" dirty="0"/>
              <a:t>(2 of 2)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0079673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8: </a:t>
            </a:r>
            <a:r>
              <a:rPr lang="en-US" altLang="en-US" dirty="0"/>
              <a:t>Finding an Equation of a Line Given Two Points </a:t>
            </a:r>
            <a:r>
              <a:rPr lang="en-US" sz="1800" dirty="0"/>
              <a:t>(1 of 2)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95A35-84A9-4C6C-BC97-C4EBF0BDBBAA}"/>
              </a:ext>
            </a:extLst>
          </p:cNvPr>
          <p:cNvSpPr/>
          <p:nvPr/>
        </p:nvSpPr>
        <p:spPr>
          <a:xfrm>
            <a:off x="481263" y="1435689"/>
            <a:ext cx="831983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Find an equation of the line containing the points</a:t>
            </a:r>
            <a:r>
              <a:rPr lang="en-US" dirty="0">
                <a:cs typeface="Times New Roman" panose="02020603050405020304" pitchFamily="18" charset="0"/>
              </a:rPr>
              <a:t> (3, 2)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dirty="0">
                <a:cs typeface="Times New Roman" panose="02020603050405020304" pitchFamily="18" charset="0"/>
              </a:rPr>
              <a:t> (–3, 4).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Graph the line.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First compute the slope of the line with </a:t>
            </a:r>
            <a:br>
              <a:rPr lang="en-US" dirty="0">
                <a:latin typeface="+mj-lt"/>
                <a:cs typeface="Times New Roman" panose="02020603050405020304" pitchFamily="18" charset="0"/>
              </a:rPr>
            </a:br>
            <a:r>
              <a:rPr lang="en-US" dirty="0">
                <a:cs typeface="Times New Roman" panose="02020603050405020304" pitchFamily="18" charset="0"/>
              </a:rPr>
              <a:t>(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) = (3, 2)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dirty="0">
                <a:cs typeface="Times New Roman" panose="02020603050405020304" pitchFamily="18" charset="0"/>
              </a:rPr>
              <a:t> (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) = (–3, 4). </a:t>
            </a:r>
          </a:p>
          <a:p>
            <a:pPr marL="0" indent="0"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C6FEFF-FCDF-4F90-81BC-944AF7C794C6}"/>
              </a:ext>
            </a:extLst>
          </p:cNvPr>
          <p:cNvGrpSpPr/>
          <p:nvPr/>
        </p:nvGrpSpPr>
        <p:grpSpPr>
          <a:xfrm>
            <a:off x="1838288" y="3848100"/>
            <a:ext cx="5467424" cy="914400"/>
            <a:chOff x="2072680" y="4581128"/>
            <a:chExt cx="5467424" cy="914400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19569EDC-BC96-4E0C-8FDE-3699A06F3C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5100888"/>
                </p:ext>
              </p:extLst>
            </p:nvPr>
          </p:nvGraphicFramePr>
          <p:xfrm>
            <a:off x="2072680" y="4653136"/>
            <a:ext cx="31242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6" name="Equation" r:id="rId3" imgW="3124080" imgH="838080" progId="Equation.DSMT4">
                    <p:embed/>
                  </p:oleObj>
                </mc:Choice>
                <mc:Fallback>
                  <p:oleObj name="Equation" r:id="rId3" imgW="3124080" imgH="83808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683A2ED0-A0C9-4324-BC11-01D7051CA5A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72680" y="4653136"/>
                          <a:ext cx="3124200" cy="838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E3B05B55-120A-429D-A671-AC2E5ED9F2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2191880"/>
                </p:ext>
              </p:extLst>
            </p:nvPr>
          </p:nvGraphicFramePr>
          <p:xfrm>
            <a:off x="5889104" y="4581128"/>
            <a:ext cx="16510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7" name="Equation" r:id="rId5" imgW="1650960" imgH="914400" progId="Equation.DSMT4">
                    <p:embed/>
                  </p:oleObj>
                </mc:Choice>
                <mc:Fallback>
                  <p:oleObj name="Equation" r:id="rId5" imgW="1650960" imgH="9144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B515A6A8-E866-4FA9-B9C5-82B72AF2C4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89104" y="4581128"/>
                          <a:ext cx="1651000" cy="914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2162145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C8F9BC-5CAB-4D2C-AF24-262172A00A79}"/>
              </a:ext>
            </a:extLst>
          </p:cNvPr>
          <p:cNvGrpSpPr/>
          <p:nvPr/>
        </p:nvGrpSpPr>
        <p:grpSpPr>
          <a:xfrm>
            <a:off x="5280247" y="3114948"/>
            <a:ext cx="3664527" cy="3104345"/>
            <a:chOff x="5280247" y="3114948"/>
            <a:chExt cx="3664527" cy="310434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84FC2E-ABB3-4503-8551-23D8669E0F52}"/>
                </a:ext>
              </a:extLst>
            </p:cNvPr>
            <p:cNvGrpSpPr/>
            <p:nvPr/>
          </p:nvGrpSpPr>
          <p:grpSpPr>
            <a:xfrm>
              <a:off x="5280247" y="3114948"/>
              <a:ext cx="3664527" cy="3104345"/>
              <a:chOff x="5465929" y="2684815"/>
              <a:chExt cx="4112899" cy="348417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6959291-43AB-4DFD-BD64-E4929064A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5929" y="2684815"/>
                <a:ext cx="4112899" cy="3484176"/>
              </a:xfrm>
              <a:prstGeom prst="rect">
                <a:avLst/>
              </a:pr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4B61927-2E64-4FD9-AA3D-F294AC8A137E}"/>
                      </a:ext>
                    </a:extLst>
                  </p:cNvPr>
                  <p:cNvSpPr/>
                  <p:nvPr/>
                </p:nvSpPr>
                <p:spPr>
                  <a:xfrm>
                    <a:off x="7442657" y="5285550"/>
                    <a:ext cx="1578204" cy="65718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000" i="1" dirty="0"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y</a:t>
                    </a:r>
                    <a:r>
                      <a:rPr lang="en-US" sz="2000" dirty="0"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= –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dirty="0"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dirty="0"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den>
                        </m:f>
                      </m:oMath>
                    </a14:m>
                    <a:r>
                      <a:rPr lang="en-US" sz="2000" i="1" dirty="0"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x</a:t>
                    </a:r>
                    <a:r>
                      <a:rPr lang="en-US" sz="2000" dirty="0"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 + 3</a:t>
                    </a:r>
                  </a:p>
                </p:txBody>
              </p:sp>
            </mc:Choice>
            <mc:Fallback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4B61927-2E64-4FD9-AA3D-F294AC8A13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42657" y="5285550"/>
                    <a:ext cx="1578204" cy="65718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4329" r="-3896" b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B83202F-A7B3-4026-8E53-3E2120FA8052}"/>
                </a:ext>
              </a:extLst>
            </p:cNvPr>
            <p:cNvSpPr txBox="1"/>
            <p:nvPr/>
          </p:nvSpPr>
          <p:spPr>
            <a:xfrm>
              <a:off x="6975475" y="3711110"/>
              <a:ext cx="56832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(0, 3)</a:t>
              </a:r>
            </a:p>
          </p:txBody>
        </p:sp>
      </p:grp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8: </a:t>
            </a:r>
            <a:r>
              <a:rPr lang="en-US" altLang="en-US" dirty="0"/>
              <a:t>Finding an Equation of a Line Given Two Points </a:t>
            </a:r>
            <a:r>
              <a:rPr lang="en-US" sz="1800" dirty="0"/>
              <a:t>(2 of 2)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95A35-84A9-4C6C-BC97-C4EBF0BDBBAA}"/>
              </a:ext>
            </a:extLst>
          </p:cNvPr>
          <p:cNvSpPr/>
          <p:nvPr/>
        </p:nvSpPr>
        <p:spPr>
          <a:xfrm>
            <a:off x="685799" y="1435689"/>
            <a:ext cx="8115301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Use the point </a:t>
            </a:r>
            <a:r>
              <a:rPr lang="en-US" dirty="0">
                <a:cs typeface="Times New Roman" panose="02020603050405020304" pitchFamily="18" charset="0"/>
              </a:rPr>
              <a:t>(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, </a:t>
            </a:r>
            <a:r>
              <a:rPr lang="en-US" i="1" dirty="0"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cs typeface="Times New Roman" panose="02020603050405020304" pitchFamily="18" charset="0"/>
              </a:rPr>
              <a:t>1</a:t>
            </a:r>
            <a:r>
              <a:rPr lang="en-US" dirty="0">
                <a:cs typeface="Times New Roman" panose="02020603050405020304" pitchFamily="18" charset="0"/>
              </a:rPr>
              <a:t>) = (3, 2)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and the slope 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to get the point–slope form of the equation of the line.</a:t>
            </a:r>
          </a:p>
          <a:p>
            <a:pPr marL="0" indent="0"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5E177-E679-4821-80E2-15DF06E70EF7}"/>
              </a:ext>
            </a:extLst>
          </p:cNvPr>
          <p:cNvGrpSpPr/>
          <p:nvPr/>
        </p:nvGrpSpPr>
        <p:grpSpPr>
          <a:xfrm>
            <a:off x="778959" y="3073802"/>
            <a:ext cx="4934121" cy="2755900"/>
            <a:chOff x="719279" y="2684815"/>
            <a:chExt cx="4934121" cy="2755900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C94518C4-8D6B-4B54-B4DE-F2A296F2154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961659"/>
                </p:ext>
              </p:extLst>
            </p:nvPr>
          </p:nvGraphicFramePr>
          <p:xfrm>
            <a:off x="719279" y="2684815"/>
            <a:ext cx="2476500" cy="275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30" name="Equation" r:id="rId5" imgW="2476440" imgH="2755800" progId="Equation.DSMT4">
                    <p:embed/>
                  </p:oleObj>
                </mc:Choice>
                <mc:Fallback>
                  <p:oleObj name="Equation" r:id="rId5" imgW="2476440" imgH="275580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2902E791-8495-44ED-A617-B473A0234A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19279" y="2684815"/>
                          <a:ext cx="2476500" cy="275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5CAE90-4FDD-4BD1-9FBD-5D3455EF35AB}"/>
                </a:ext>
              </a:extLst>
            </p:cNvPr>
            <p:cNvSpPr txBox="1"/>
            <p:nvPr/>
          </p:nvSpPr>
          <p:spPr>
            <a:xfrm>
              <a:off x="3456526" y="4814589"/>
              <a:ext cx="1487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s-ES" sz="24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mx </a:t>
              </a:r>
              <a:r>
                <a:rPr lang="es-ES" sz="24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s-ES" sz="2400" i="1" dirty="0">
                  <a:solidFill>
                    <a:srgbClr val="0B3081"/>
                  </a:solidFill>
                  <a:cs typeface="Times New Roman" panose="02020603050405020304" pitchFamily="18" charset="0"/>
                </a:rPr>
                <a:t>b</a:t>
              </a:r>
              <a:endParaRPr lang="en-US" sz="2400" dirty="0">
                <a:solidFill>
                  <a:srgbClr val="0B308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893117-DF2F-44B1-B060-8DC97586E17B}"/>
                </a:ext>
              </a:extLst>
            </p:cNvPr>
            <p:cNvSpPr txBox="1"/>
            <p:nvPr/>
          </p:nvSpPr>
          <p:spPr>
            <a:xfrm>
              <a:off x="3347961" y="2809180"/>
              <a:ext cx="2305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s-ES" sz="24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ES" sz="2400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sz="24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s-ES" sz="24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s-ES" sz="24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s-ES" sz="2400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ES" sz="2400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sz="2400" dirty="0">
                  <a:solidFill>
                    <a:srgbClr val="0B3081"/>
                  </a:solidFill>
                  <a:cs typeface="Times New Roman" panose="02020603050405020304" pitchFamily="18" charset="0"/>
                </a:rPr>
                <a:t>)</a:t>
              </a:r>
              <a:endParaRPr lang="en-US" sz="2400" dirty="0">
                <a:solidFill>
                  <a:srgbClr val="0B3081"/>
                </a:solidFill>
              </a:endParaRP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AF6AE4A-26B5-4398-B434-E5B482607E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68804"/>
              </p:ext>
            </p:extLst>
          </p:nvPr>
        </p:nvGraphicFramePr>
        <p:xfrm>
          <a:off x="7420977" y="1297842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1" name="Equation" r:id="rId7" imgW="1130040" imgH="838080" progId="Equation.DSMT4">
                  <p:embed/>
                </p:oleObj>
              </mc:Choice>
              <mc:Fallback>
                <p:oleObj name="Equation" r:id="rId7" imgW="11300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20977" y="1297842"/>
                        <a:ext cx="1130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01997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7678A7-A070-4BD4-935B-743DBE347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3" y="1409632"/>
            <a:ext cx="8304028" cy="20648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7F6244-6C46-4443-8834-67F43323B275}"/>
              </a:ext>
            </a:extLst>
          </p:cNvPr>
          <p:cNvSpPr txBox="1"/>
          <p:nvPr/>
        </p:nvSpPr>
        <p:spPr>
          <a:xfrm>
            <a:off x="595423" y="5787189"/>
            <a:ext cx="674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*Some texts uses the term </a:t>
            </a:r>
            <a:r>
              <a:rPr lang="en-US" sz="2000" b="1" dirty="0">
                <a:latin typeface="+mj-lt"/>
              </a:rPr>
              <a:t>standard form.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960786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9: </a:t>
            </a:r>
            <a:r>
              <a:rPr lang="en-US" dirty="0"/>
              <a:t>Graphing an Equation in General Form Using Its Intercepts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95A35-84A9-4C6C-BC97-C4EBF0BDBBAA}"/>
              </a:ext>
            </a:extLst>
          </p:cNvPr>
          <p:cNvSpPr/>
          <p:nvPr/>
        </p:nvSpPr>
        <p:spPr>
          <a:xfrm>
            <a:off x="685799" y="1435689"/>
            <a:ext cx="811530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Graph the equation </a:t>
            </a:r>
            <a:r>
              <a:rPr lang="en-US" dirty="0">
                <a:cs typeface="Times New Roman" panose="02020603050405020304" pitchFamily="18" charset="0"/>
              </a:rPr>
              <a:t>2</a:t>
            </a:r>
            <a:r>
              <a:rPr lang="en-US" i="1" dirty="0">
                <a:cs typeface="Times New Roman" panose="02020603050405020304" pitchFamily="18" charset="0"/>
              </a:rPr>
              <a:t>x </a:t>
            </a:r>
            <a:r>
              <a:rPr lang="en-US" dirty="0">
                <a:cs typeface="Times New Roman" panose="02020603050405020304" pitchFamily="18" charset="0"/>
              </a:rPr>
              <a:t>+ 3</a:t>
            </a:r>
            <a:r>
              <a:rPr lang="en-US" i="1" dirty="0">
                <a:cs typeface="Times New Roman" panose="02020603050405020304" pitchFamily="18" charset="0"/>
              </a:rPr>
              <a:t>y </a:t>
            </a:r>
            <a:r>
              <a:rPr lang="en-US" dirty="0">
                <a:cs typeface="Times New Roman" panose="02020603050405020304" pitchFamily="18" charset="0"/>
              </a:rPr>
              <a:t>= 6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by finding its intercepts.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To obtain the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intercept, let </a:t>
            </a:r>
            <a:r>
              <a:rPr lang="en-US" i="1" dirty="0">
                <a:cs typeface="Times New Roman" panose="02020603050405020304" pitchFamily="18" charset="0"/>
              </a:rPr>
              <a:t>y </a:t>
            </a:r>
            <a:r>
              <a:rPr lang="en-US" dirty="0"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D70000"/>
                </a:solidFill>
                <a:cs typeface="Times New Roman" panose="02020603050405020304" pitchFamily="18" charset="0"/>
              </a:rPr>
              <a:t>0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in the equation and solve for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.</a:t>
            </a:r>
          </a:p>
          <a:p>
            <a:pPr lvl="3">
              <a:spcBef>
                <a:spcPts val="1800"/>
              </a:spcBef>
            </a:pPr>
            <a:r>
              <a:rPr lang="en-US" dirty="0">
                <a:cs typeface="Times New Roman" panose="02020603050405020304" pitchFamily="18" charset="0"/>
              </a:rPr>
              <a:t>   2</a:t>
            </a:r>
            <a:r>
              <a:rPr lang="en-US" i="1" dirty="0">
                <a:cs typeface="Times New Roman" panose="02020603050405020304" pitchFamily="18" charset="0"/>
              </a:rPr>
              <a:t>x </a:t>
            </a:r>
            <a:r>
              <a:rPr lang="en-US" dirty="0">
                <a:cs typeface="Times New Roman" panose="02020603050405020304" pitchFamily="18" charset="0"/>
              </a:rPr>
              <a:t>+ 3</a:t>
            </a:r>
            <a:r>
              <a:rPr lang="en-US" i="1" dirty="0">
                <a:cs typeface="Times New Roman" panose="02020603050405020304" pitchFamily="18" charset="0"/>
              </a:rPr>
              <a:t>y </a:t>
            </a:r>
            <a:r>
              <a:rPr lang="en-US" dirty="0">
                <a:cs typeface="Times New Roman" panose="02020603050405020304" pitchFamily="18" charset="0"/>
              </a:rPr>
              <a:t>= 6</a:t>
            </a:r>
          </a:p>
          <a:p>
            <a:pPr lvl="3"/>
            <a:r>
              <a:rPr lang="da-DK" dirty="0">
                <a:cs typeface="Times New Roman" panose="02020603050405020304" pitchFamily="18" charset="0"/>
              </a:rPr>
              <a:t>2</a:t>
            </a:r>
            <a:r>
              <a:rPr lang="da-DK" i="1" dirty="0">
                <a:cs typeface="Times New Roman" panose="02020603050405020304" pitchFamily="18" charset="0"/>
              </a:rPr>
              <a:t>x </a:t>
            </a:r>
            <a:r>
              <a:rPr lang="da-DK" dirty="0">
                <a:cs typeface="Times New Roman" panose="02020603050405020304" pitchFamily="18" charset="0"/>
              </a:rPr>
              <a:t>+ 3(</a:t>
            </a:r>
            <a:r>
              <a:rPr lang="da-DK" dirty="0">
                <a:solidFill>
                  <a:srgbClr val="D70000"/>
                </a:solidFill>
                <a:cs typeface="Times New Roman" panose="02020603050405020304" pitchFamily="18" charset="0"/>
              </a:rPr>
              <a:t>0</a:t>
            </a:r>
            <a:r>
              <a:rPr lang="da-DK" dirty="0">
                <a:cs typeface="Times New Roman" panose="02020603050405020304" pitchFamily="18" charset="0"/>
              </a:rPr>
              <a:t>) = 6 	</a:t>
            </a:r>
            <a:r>
              <a:rPr lang="da-DK" dirty="0">
                <a:solidFill>
                  <a:srgbClr val="0B3081"/>
                </a:solidFill>
                <a:latin typeface="+mj-lt"/>
                <a:cs typeface="Times New Roman" panose="02020603050405020304" pitchFamily="18" charset="0"/>
              </a:rPr>
              <a:t>Let</a:t>
            </a:r>
            <a:r>
              <a:rPr lang="da-DK" dirty="0">
                <a:solidFill>
                  <a:srgbClr val="0B3081"/>
                </a:solidFill>
                <a:cs typeface="Times New Roman" panose="02020603050405020304" pitchFamily="18" charset="0"/>
              </a:rPr>
              <a:t> </a:t>
            </a:r>
            <a:r>
              <a:rPr lang="da-DK" i="1" dirty="0">
                <a:solidFill>
                  <a:srgbClr val="0B3081"/>
                </a:solidFill>
                <a:cs typeface="Times New Roman" panose="02020603050405020304" pitchFamily="18" charset="0"/>
              </a:rPr>
              <a:t>y </a:t>
            </a:r>
            <a:r>
              <a:rPr lang="da-DK" dirty="0">
                <a:solidFill>
                  <a:srgbClr val="0B3081"/>
                </a:solidFill>
                <a:cs typeface="Times New Roman" panose="02020603050405020304" pitchFamily="18" charset="0"/>
              </a:rPr>
              <a:t>= 0.</a:t>
            </a:r>
          </a:p>
          <a:p>
            <a:pPr lvl="3"/>
            <a:r>
              <a:rPr lang="en-US" dirty="0">
                <a:cs typeface="Times New Roman" panose="02020603050405020304" pitchFamily="18" charset="0"/>
              </a:rPr>
              <a:t>           2</a:t>
            </a:r>
            <a:r>
              <a:rPr lang="en-US" i="1" dirty="0">
                <a:cs typeface="Times New Roman" panose="02020603050405020304" pitchFamily="18" charset="0"/>
              </a:rPr>
              <a:t>x </a:t>
            </a:r>
            <a:r>
              <a:rPr lang="en-US" dirty="0">
                <a:cs typeface="Times New Roman" panose="02020603050405020304" pitchFamily="18" charset="0"/>
              </a:rPr>
              <a:t>= 6</a:t>
            </a:r>
          </a:p>
          <a:p>
            <a:pPr lvl="3"/>
            <a:r>
              <a:rPr lang="en-US" i="1" dirty="0">
                <a:cs typeface="Times New Roman" panose="02020603050405020304" pitchFamily="18" charset="0"/>
              </a:rPr>
              <a:t>             x </a:t>
            </a:r>
            <a:r>
              <a:rPr lang="en-US" dirty="0">
                <a:cs typeface="Times New Roman" panose="02020603050405020304" pitchFamily="18" charset="0"/>
              </a:rPr>
              <a:t>= 3 	</a:t>
            </a:r>
            <a:r>
              <a:rPr lang="en-US" dirty="0">
                <a:solidFill>
                  <a:srgbClr val="0B3081"/>
                </a:solidFill>
                <a:latin typeface="+mj-lt"/>
                <a:cs typeface="Times New Roman" panose="02020603050405020304" pitchFamily="18" charset="0"/>
              </a:rPr>
              <a:t>Divide both sides by </a:t>
            </a:r>
            <a:r>
              <a:rPr lang="en-US" dirty="0">
                <a:solidFill>
                  <a:srgbClr val="0B3081"/>
                </a:solidFill>
                <a:cs typeface="Times New Roman" panose="02020603050405020304" pitchFamily="18" charset="0"/>
              </a:rPr>
              <a:t>2.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i="1" dirty="0">
                <a:cs typeface="Times New Roman" panose="02020603050405020304" pitchFamily="18" charset="0"/>
              </a:rPr>
              <a:t>x</a:t>
            </a:r>
            <a:r>
              <a:rPr lang="en-US" dirty="0">
                <a:cs typeface="Times New Roman" panose="02020603050405020304" pitchFamily="18" charset="0"/>
              </a:rPr>
              <a:t>-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intercept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is</a:t>
            </a:r>
            <a:r>
              <a:rPr lang="en-US" dirty="0">
                <a:cs typeface="Times New Roman" panose="02020603050405020304" pitchFamily="18" charset="0"/>
              </a:rPr>
              <a:t> 3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and the point </a:t>
            </a:r>
            <a:r>
              <a:rPr lang="en-US" dirty="0">
                <a:cs typeface="Times New Roman" panose="02020603050405020304" pitchFamily="18" charset="0"/>
              </a:rPr>
              <a:t>(3, 0)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is on the graph of the equation.</a:t>
            </a:r>
          </a:p>
          <a:p>
            <a:pPr marL="0" indent="0">
              <a:lnSpc>
                <a:spcPct val="100000"/>
              </a:lnSpc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1838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9: </a:t>
            </a:r>
            <a:r>
              <a:rPr lang="en-US" dirty="0"/>
              <a:t>Graphing an Equation in General Form Using Its Intercepts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995A35-84A9-4C6C-BC97-C4EBF0BDBBAA}"/>
              </a:ext>
            </a:extLst>
          </p:cNvPr>
          <p:cNvSpPr/>
          <p:nvPr/>
        </p:nvSpPr>
        <p:spPr>
          <a:xfrm>
            <a:off x="685799" y="1435689"/>
            <a:ext cx="8115301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To obtain the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intercept, let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x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D7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 the equation and solve for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800"/>
              </a:spcBef>
            </a:pP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		2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x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+ 3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y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= 6</a:t>
            </a:r>
          </a:p>
          <a:p>
            <a:r>
              <a:rPr lang="es-ES" dirty="0">
                <a:ea typeface="Tahoma" panose="020B0604030504040204" pitchFamily="34" charset="0"/>
                <a:cs typeface="Times New Roman" panose="02020603050405020304" pitchFamily="18" charset="0"/>
              </a:rPr>
              <a:t>	       2(</a:t>
            </a:r>
            <a:r>
              <a:rPr lang="es-ES" dirty="0">
                <a:solidFill>
                  <a:srgbClr val="D7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  <a:r>
              <a:rPr lang="es-ES" dirty="0">
                <a:ea typeface="Tahoma" panose="020B0604030504040204" pitchFamily="34" charset="0"/>
                <a:cs typeface="Times New Roman" panose="02020603050405020304" pitchFamily="18" charset="0"/>
              </a:rPr>
              <a:t>) + 3</a:t>
            </a:r>
            <a:r>
              <a:rPr lang="es-ES" i="1" dirty="0">
                <a:ea typeface="Tahoma" panose="020B0604030504040204" pitchFamily="34" charset="0"/>
                <a:cs typeface="Times New Roman" panose="02020603050405020304" pitchFamily="18" charset="0"/>
              </a:rPr>
              <a:t>y </a:t>
            </a:r>
            <a:r>
              <a:rPr lang="es-ES" dirty="0">
                <a:ea typeface="Tahoma" panose="020B0604030504040204" pitchFamily="34" charset="0"/>
                <a:cs typeface="Times New Roman" panose="02020603050405020304" pitchFamily="18" charset="0"/>
              </a:rPr>
              <a:t>= 6 	</a:t>
            </a:r>
            <a:r>
              <a:rPr lang="es-ES" dirty="0" err="1">
                <a:solidFill>
                  <a:srgbClr val="0B308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Let</a:t>
            </a:r>
            <a:r>
              <a:rPr lang="es-ES" dirty="0">
                <a:solidFill>
                  <a:srgbClr val="0B308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i="1" dirty="0">
                <a:solidFill>
                  <a:srgbClr val="0B308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x </a:t>
            </a:r>
            <a:r>
              <a:rPr lang="es-ES" dirty="0">
                <a:solidFill>
                  <a:srgbClr val="0B308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= 0.</a:t>
            </a:r>
          </a:p>
          <a:p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		       3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y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= 6</a:t>
            </a:r>
          </a:p>
          <a:p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		         y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= 2 	</a:t>
            </a:r>
            <a:r>
              <a:rPr lang="en-US" dirty="0">
                <a:solidFill>
                  <a:srgbClr val="0B3081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Divide both sides by </a:t>
            </a:r>
            <a:r>
              <a:rPr lang="en-US" dirty="0">
                <a:solidFill>
                  <a:srgbClr val="0B308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3.</a:t>
            </a:r>
          </a:p>
          <a:p>
            <a:endParaRPr lang="en-US" dirty="0">
              <a:solidFill>
                <a:srgbClr val="00B0F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The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intercept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is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2 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and the point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(0, 2) 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is on the graph of the equation. Plot the points 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(3, 0) 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and</a:t>
            </a: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b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dirty="0">
                <a:ea typeface="Tahoma" panose="020B0604030504040204" pitchFamily="34" charset="0"/>
                <a:cs typeface="Times New Roman" panose="02020603050405020304" pitchFamily="18" charset="0"/>
              </a:rPr>
              <a:t>(0, 2) </a:t>
            </a:r>
            <a:r>
              <a:rPr lang="en-US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and draw the line through the points. </a:t>
            </a:r>
          </a:p>
        </p:txBody>
      </p:sp>
    </p:spTree>
    <p:extLst>
      <p:ext uri="{BB962C8B-B14F-4D97-AF65-F5344CB8AC3E}">
        <p14:creationId xmlns:p14="http://schemas.microsoft.com/office/powerpoint/2010/main" val="333528605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9: </a:t>
            </a:r>
            <a:r>
              <a:rPr lang="en-US" dirty="0"/>
              <a:t>Graphing an Equation in General Form Using Its Intercepts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0"/>
              </a:spcBef>
            </a:pPr>
            <a:endParaRPr lang="en-US" dirty="0">
              <a:cs typeface="Times New Roman" panose="02020603050405020304" pitchFamily="18" charset="0"/>
            </a:endParaRPr>
          </a:p>
          <a:p>
            <a:pPr marL="461963" indent="-461963"/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FF7E97-6BBE-45BE-9C0F-8190D3EF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93" y="1556792"/>
            <a:ext cx="4484399" cy="44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2979"/>
      </p:ext>
    </p:extLst>
  </p:cSld>
  <p:clrMapOvr>
    <a:masterClrMapping/>
  </p:clrMapOvr>
  <p:transition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</a:t>
            </a:r>
            <a:r>
              <a:rPr lang="en-US" sz="1800" dirty="0"/>
              <a:t>(1 of 2)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278E673-E090-4764-A351-766C0613F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4144671"/>
            <a:ext cx="8348869" cy="138403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5FA445-372F-495F-B894-FC3DC06D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689"/>
            <a:ext cx="5027129" cy="4775981"/>
          </a:xfrm>
        </p:spPr>
        <p:txBody>
          <a:bodyPr/>
          <a:lstStyle/>
          <a:p>
            <a:r>
              <a:rPr lang="en-US" dirty="0"/>
              <a:t>When two lines (in the plane) do not intersect (that is, they have no points in common), they are </a:t>
            </a:r>
            <a:r>
              <a:rPr lang="en-US" b="1" dirty="0"/>
              <a:t>parallel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74776A-4B8E-45DE-ACA2-27F67A135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929" y="1260421"/>
            <a:ext cx="2988779" cy="256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8569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Lines </a:t>
            </a:r>
            <a:r>
              <a:rPr lang="en-US" sz="1800" dirty="0"/>
              <a:t>(2 of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E7AAC-5160-4936-9978-A0F1F0217B61}"/>
              </a:ext>
            </a:extLst>
          </p:cNvPr>
          <p:cNvSpPr txBox="1"/>
          <p:nvPr/>
        </p:nvSpPr>
        <p:spPr>
          <a:xfrm>
            <a:off x="685800" y="1381538"/>
            <a:ext cx="811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If two nonvertical lines are parallel, then their slopes are equal and they have different </a:t>
            </a:r>
            <a:br>
              <a:rPr lang="en-US" dirty="0">
                <a:latin typeface="+mj-lt"/>
              </a:rPr>
            </a:b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>
                <a:latin typeface="+mj-lt"/>
              </a:rPr>
              <a:t>intercepts.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If two nonvertical lines have equal slopes and they have different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-</a:t>
            </a:r>
            <a:r>
              <a:rPr lang="en-US" dirty="0">
                <a:latin typeface="+mj-lt"/>
              </a:rPr>
              <a:t>intercepts, then they are parallel.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207336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10: </a:t>
            </a:r>
            <a:r>
              <a:rPr lang="en-US" altLang="en-US" dirty="0"/>
              <a:t>Showing That Two Lines Are Parallel</a:t>
            </a:r>
            <a:r>
              <a:rPr lang="en-US" dirty="0"/>
              <a:t>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Show that the lines given by the following equations are parallel.</a:t>
            </a:r>
          </a:p>
          <a:p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</a:t>
            </a:r>
            <a:r>
              <a:rPr lang="es-E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		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2242"/>
      </p:ext>
    </p:extLst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D41B-383B-4EA6-A7CE-5FDDD63F4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96500"/>
            <a:ext cx="7772399" cy="48214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Consider the staircase illustrated. Each step </a:t>
            </a:r>
            <a:r>
              <a:rPr lang="en-US" dirty="0"/>
              <a:t>contains exactly the same horizontal </a:t>
            </a:r>
            <a:r>
              <a:rPr lang="en-US" b="1" dirty="0"/>
              <a:t>run </a:t>
            </a:r>
            <a:r>
              <a:rPr lang="en-US" dirty="0"/>
              <a:t>and the same vertical </a:t>
            </a:r>
            <a:r>
              <a:rPr lang="en-US" b="1" dirty="0"/>
              <a:t>rise</a:t>
            </a:r>
            <a:r>
              <a:rPr lang="en-US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ratio of the rise to the run, called the </a:t>
            </a:r>
            <a:r>
              <a:rPr lang="en-US" i="1" dirty="0"/>
              <a:t>slope</a:t>
            </a:r>
            <a:r>
              <a:rPr lang="en-US" dirty="0"/>
              <a:t>, is a numerical measure of the steepness of the staircase.</a:t>
            </a:r>
            <a:r>
              <a:rPr lang="en-US" dirty="0">
                <a:cs typeface="Times New Roman" panose="02020603050405020304" pitchFamily="18" charset="0"/>
              </a:rPr>
              <a:t> 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and Interpret the Slope of a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C687E-F616-472D-AD4E-602FA7249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40" y="4452528"/>
            <a:ext cx="4280120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4581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10: </a:t>
            </a:r>
            <a:r>
              <a:rPr lang="en-US" altLang="en-US" dirty="0"/>
              <a:t>Showing That Two Lines Are Parallel</a:t>
            </a:r>
            <a:r>
              <a:rPr lang="en-US" dirty="0"/>
              <a:t>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To determine whether these lines have equal slopes and different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intercepts, write each equation in slope–intercept form.</a:t>
            </a:r>
          </a:p>
          <a:p>
            <a:endParaRPr 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1054260-F587-42DD-BD56-098F79833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08072"/>
              </p:ext>
            </p:extLst>
          </p:nvPr>
        </p:nvGraphicFramePr>
        <p:xfrm>
          <a:off x="1905223" y="2882900"/>
          <a:ext cx="24511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2" name="Equation" r:id="rId3" imgW="2450880" imgH="1879560" progId="Equation.DSMT4">
                  <p:embed/>
                </p:oleObj>
              </mc:Choice>
              <mc:Fallback>
                <p:oleObj name="Equation" r:id="rId3" imgW="2450880" imgH="18795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A7C1BDB-0E6B-48BB-8E98-8A1985056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223" y="2882900"/>
                        <a:ext cx="24511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BF292C5-6991-43DF-95CC-CD3ABDEB0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027658"/>
              </p:ext>
            </p:extLst>
          </p:nvPr>
        </p:nvGraphicFramePr>
        <p:xfrm>
          <a:off x="6025320" y="2895053"/>
          <a:ext cx="21590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3" name="Equation" r:id="rId5" imgW="2158920" imgH="1879560" progId="Equation.DSMT4">
                  <p:embed/>
                </p:oleObj>
              </mc:Choice>
              <mc:Fallback>
                <p:oleObj name="Equation" r:id="rId5" imgW="2158920" imgH="1879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F93643B-3AC4-47C4-AAA7-FEF59320CD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25320" y="2895053"/>
                        <a:ext cx="2159000" cy="187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B3606C6-EE74-44E8-9A1B-648821633DFB}"/>
              </a:ext>
            </a:extLst>
          </p:cNvPr>
          <p:cNvSpPr txBox="1"/>
          <p:nvPr/>
        </p:nvSpPr>
        <p:spPr>
          <a:xfrm>
            <a:off x="1183108" y="279172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CFB8B-D8C7-4819-96F5-043EEEE02992}"/>
              </a:ext>
            </a:extLst>
          </p:cNvPr>
          <p:cNvSpPr txBox="1"/>
          <p:nvPr/>
        </p:nvSpPr>
        <p:spPr>
          <a:xfrm>
            <a:off x="5229957" y="279172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DEB41E1-9DFC-4134-8A28-69CDB927C1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464996"/>
              </p:ext>
            </p:extLst>
          </p:nvPr>
        </p:nvGraphicFramePr>
        <p:xfrm>
          <a:off x="1183108" y="4843463"/>
          <a:ext cx="2247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4" name="Equation" r:id="rId7" imgW="2247840" imgH="1371600" progId="Equation.DSMT4">
                  <p:embed/>
                </p:oleObj>
              </mc:Choice>
              <mc:Fallback>
                <p:oleObj name="Equation" r:id="rId7" imgW="2247840" imgH="1371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83108" y="4843463"/>
                        <a:ext cx="22479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1444A50-5C8F-48BB-B93C-89DD63642E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800850"/>
              </p:ext>
            </p:extLst>
          </p:nvPr>
        </p:nvGraphicFramePr>
        <p:xfrm>
          <a:off x="5229957" y="4843463"/>
          <a:ext cx="2273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Equation" r:id="rId9" imgW="2273040" imgH="1371600" progId="Equation.DSMT4">
                  <p:embed/>
                </p:oleObj>
              </mc:Choice>
              <mc:Fallback>
                <p:oleObj name="Equation" r:id="rId9" imgW="2273040" imgH="13716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DEB41E1-9DFC-4134-8A28-69CDB927C1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9957" y="4843463"/>
                        <a:ext cx="22733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376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10: </a:t>
            </a:r>
            <a:r>
              <a:rPr lang="en-US" altLang="en-US" dirty="0"/>
              <a:t>Showing That Two Lines Are Parallel</a:t>
            </a:r>
            <a:r>
              <a:rPr lang="en-US" dirty="0"/>
              <a:t>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Because these lines have the same slope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dirty="0">
                <a:cs typeface="Times New Roman" panose="02020603050405020304" pitchFamily="18" charset="0"/>
              </a:rPr>
              <a:t>       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Times New Roman" panose="02020603050405020304" pitchFamily="18" charset="0"/>
              </a:rPr>
              <a:t>but different </a:t>
            </a:r>
            <a:r>
              <a:rPr lang="en-US" i="1" dirty="0">
                <a:latin typeface="+mn-lt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dirty="0">
                <a:cs typeface="Times New Roman" panose="02020603050405020304" pitchFamily="18" charset="0"/>
              </a:rPr>
              <a:t>intercepts, the lines are parallel. </a:t>
            </a:r>
            <a:endParaRPr lang="en-US" i="1" dirty="0">
              <a:cs typeface="Times New Roman" panose="02020603050405020304" pitchFamily="18" charset="0"/>
            </a:endParaRPr>
          </a:p>
          <a:p>
            <a:endParaRPr 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B8E6A56-EEE5-4D87-8BF4-BCB481C0AF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498749"/>
              </p:ext>
            </p:extLst>
          </p:nvPr>
        </p:nvGraphicFramePr>
        <p:xfrm>
          <a:off x="7150314" y="1179030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Equation" r:id="rId3" imgW="672840" imgH="825480" progId="Equation.DSMT4">
                  <p:embed/>
                </p:oleObj>
              </mc:Choice>
              <mc:Fallback>
                <p:oleObj name="Equation" r:id="rId3" imgW="6728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0314" y="1179030"/>
                        <a:ext cx="673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03387983-4626-4B07-8A0C-9F187884AE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881" y="2758642"/>
            <a:ext cx="3766237" cy="35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94655"/>
      </p:ext>
    </p:extLst>
  </p:cSld>
  <p:clrMapOvr>
    <a:masterClrMapping/>
  </p:clrMapOvr>
  <p:transition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11: </a:t>
            </a:r>
            <a:r>
              <a:rPr lang="en-US" altLang="en-US" dirty="0"/>
              <a:t>Find a Line That Is Parallel to a Given Line</a:t>
            </a:r>
            <a:r>
              <a:rPr lang="en-US" dirty="0"/>
              <a:t>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Find an equation for the line that contains the point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(1, 0) </a:t>
            </a:r>
            <a:r>
              <a:rPr lang="en-US" dirty="0">
                <a:cs typeface="Times New Roman" panose="02020603050405020304" pitchFamily="18" charset="0"/>
              </a:rPr>
              <a:t>and is parallel to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Since the two lines are to be parallel, the slope of the line being sought equals the slope of the line             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6. </a:t>
            </a:r>
          </a:p>
          <a:p>
            <a:r>
              <a:rPr lang="en-US" dirty="0">
                <a:cs typeface="Times New Roman" panose="02020603050405020304" pitchFamily="18" charset="0"/>
              </a:rPr>
              <a:t>Begin by writing the equation of the line </a:t>
            </a:r>
            <a:br>
              <a:rPr lang="en-US" dirty="0"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dirty="0">
                <a:cs typeface="Times New Roman" panose="02020603050405020304" pitchFamily="18" charset="0"/>
              </a:rPr>
              <a:t>in slope–intercept form.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6CCBAAD-CF6D-40FB-81E8-C501466D4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477934"/>
              </p:ext>
            </p:extLst>
          </p:nvPr>
        </p:nvGraphicFramePr>
        <p:xfrm>
          <a:off x="6522563" y="4423620"/>
          <a:ext cx="2171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3" imgW="2171520" imgH="914400" progId="Equation.DSMT4">
                  <p:embed/>
                </p:oleObj>
              </mc:Choice>
              <mc:Fallback>
                <p:oleObj name="Equation" r:id="rId3" imgW="2171520" imgH="9144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771A9AC-A7FA-4300-9E9C-44DE79BEF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22563" y="4423620"/>
                        <a:ext cx="2171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B61CA88-E625-40E7-84DC-BB783AB33C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052064"/>
              </p:ext>
            </p:extLst>
          </p:nvPr>
        </p:nvGraphicFramePr>
        <p:xfrm>
          <a:off x="7124699" y="5362095"/>
          <a:ext cx="1765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5" imgW="1765080" imgH="825480" progId="Equation.DSMT4">
                  <p:embed/>
                </p:oleObj>
              </mc:Choice>
              <mc:Fallback>
                <p:oleObj name="Equation" r:id="rId5" imgW="1765080" imgH="825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3D45274-5676-4DAC-AD66-12F26BA30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4699" y="5362095"/>
                        <a:ext cx="17653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683446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11: </a:t>
            </a:r>
            <a:r>
              <a:rPr lang="en-US" altLang="en-US" dirty="0"/>
              <a:t>Find a Line That Is Parallel to a Given Line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The slope is         Since the line containing the point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0) , </a:t>
            </a:r>
            <a:r>
              <a:rPr lang="en-US" dirty="0">
                <a:cs typeface="Times New Roman" panose="02020603050405020304" pitchFamily="18" charset="0"/>
              </a:rPr>
              <a:t>also has slope        use the point–slope form 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Times New Roman" panose="02020603050405020304" pitchFamily="18" charset="0"/>
              </a:rPr>
              <a:t>to obtain its equation.</a:t>
            </a:r>
          </a:p>
          <a:p>
            <a:endParaRPr lang="en-US" i="1" dirty="0"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636977A-C42F-4E53-A61F-5D06D194F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029082"/>
              </p:ext>
            </p:extLst>
          </p:nvPr>
        </p:nvGraphicFramePr>
        <p:xfrm>
          <a:off x="2473288" y="1190776"/>
          <a:ext cx="64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3" imgW="647640" imgH="825480" progId="Equation.DSMT4">
                  <p:embed/>
                </p:oleObj>
              </mc:Choice>
              <mc:Fallback>
                <p:oleObj name="Equation" r:id="rId3" imgW="647640" imgH="825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B8E6A56-EEE5-4D87-8BF4-BCB481C0A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288" y="1190776"/>
                        <a:ext cx="647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58B8A4A9-581E-46C1-9354-88EE3C44BA28}"/>
              </a:ext>
            </a:extLst>
          </p:cNvPr>
          <p:cNvGrpSpPr/>
          <p:nvPr/>
        </p:nvGrpSpPr>
        <p:grpSpPr>
          <a:xfrm>
            <a:off x="1568390" y="3277680"/>
            <a:ext cx="6623528" cy="2940328"/>
            <a:chOff x="2072680" y="3068960"/>
            <a:chExt cx="6623528" cy="2940328"/>
          </a:xfrm>
        </p:grpSpPr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44D9E37C-0089-4AD6-B54F-37274A04A94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2041061"/>
                </p:ext>
              </p:extLst>
            </p:nvPr>
          </p:nvGraphicFramePr>
          <p:xfrm>
            <a:off x="2072680" y="3068960"/>
            <a:ext cx="26416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68" name="Equation" r:id="rId5" imgW="2641320" imgH="2844720" progId="Equation.DSMT4">
                    <p:embed/>
                  </p:oleObj>
                </mc:Choice>
                <mc:Fallback>
                  <p:oleObj name="Equation" r:id="rId5" imgW="2641320" imgH="284472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543A8F28-3484-4CB3-BD27-031BDD95505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72680" y="3068960"/>
                          <a:ext cx="2641600" cy="284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21F8EF-8EF8-4BA6-984C-E4C3B1CB0705}"/>
                </a:ext>
              </a:extLst>
            </p:cNvPr>
            <p:cNvSpPr txBox="1"/>
            <p:nvPr/>
          </p:nvSpPr>
          <p:spPr>
            <a:xfrm>
              <a:off x="5138068" y="3742182"/>
              <a:ext cx="34932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1,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A078DC-BEE6-4DE4-9F41-C916217F9AE7}"/>
                </a:ext>
              </a:extLst>
            </p:cNvPr>
            <p:cNvSpPr txBox="1"/>
            <p:nvPr/>
          </p:nvSpPr>
          <p:spPr>
            <a:xfrm>
              <a:off x="5191722" y="4797152"/>
              <a:ext cx="35044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Slope–intercept form</a:t>
              </a:r>
              <a:endParaRPr lang="en-US" dirty="0">
                <a:solidFill>
                  <a:srgbClr val="0B3081"/>
                </a:solidFill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EF0872-8AAC-4E0A-ABBB-FDADB7DA4FB4}"/>
                </a:ext>
              </a:extLst>
            </p:cNvPr>
            <p:cNvSpPr txBox="1"/>
            <p:nvPr/>
          </p:nvSpPr>
          <p:spPr>
            <a:xfrm>
              <a:off x="5208276" y="5486068"/>
              <a:ext cx="2284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General </a:t>
              </a:r>
              <a:r>
                <a:rPr lang="es-ES" dirty="0" err="1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form</a:t>
              </a:r>
              <a:endParaRPr lang="en-US" dirty="0">
                <a:solidFill>
                  <a:srgbClr val="0B3081"/>
                </a:solidFill>
                <a:latin typeface="+mj-lt"/>
              </a:endParaRPr>
            </a:p>
          </p:txBody>
        </p: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A2AA847-8898-4EE9-97A1-1ABD58A9A3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84379"/>
              </p:ext>
            </p:extLst>
          </p:nvPr>
        </p:nvGraphicFramePr>
        <p:xfrm>
          <a:off x="5324445" y="3706959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7" imgW="672840" imgH="825480" progId="Equation.DSMT4">
                  <p:embed/>
                </p:oleObj>
              </mc:Choice>
              <mc:Fallback>
                <p:oleObj name="Equation" r:id="rId7" imgW="672840" imgH="825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636977A-C42F-4E53-A61F-5D06D194F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4445" y="3706959"/>
                        <a:ext cx="673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B57F9D3-16F0-4EC7-92A4-C2E7D2543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57098"/>
              </p:ext>
            </p:extLst>
          </p:nvPr>
        </p:nvGraphicFramePr>
        <p:xfrm>
          <a:off x="3787495" y="1840050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Equation" r:id="rId9" imgW="672840" imgH="825480" progId="Equation.DSMT4">
                  <p:embed/>
                </p:oleObj>
              </mc:Choice>
              <mc:Fallback>
                <p:oleObj name="Equation" r:id="rId9" imgW="672840" imgH="825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636977A-C42F-4E53-A61F-5D06D194FE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7495" y="1840050"/>
                        <a:ext cx="673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72036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11: </a:t>
            </a:r>
            <a:r>
              <a:rPr lang="en-US" altLang="en-US" dirty="0"/>
              <a:t>Find a Line That Is Parallel to a Given Line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cs typeface="Times New Roman" panose="02020603050405020304" pitchFamily="18" charset="0"/>
              </a:rPr>
              <a:t>The line 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s-E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</a:t>
            </a:r>
            <a:r>
              <a:rPr lang="es-ES" dirty="0">
                <a:cs typeface="Times New Roman" panose="02020603050405020304" pitchFamily="18" charset="0"/>
              </a:rPr>
              <a:t>is parallel to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dirty="0">
                <a:cs typeface="Times New Roman" panose="02020603050405020304" pitchFamily="18" charset="0"/>
              </a:rPr>
              <a:t>and contains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0).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5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i="1" dirty="0"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7C5619-BB48-4A83-BA2B-8E37A8EC4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468" y="2477572"/>
            <a:ext cx="3787064" cy="37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1711"/>
      </p:ext>
    </p:extLst>
  </p:cSld>
  <p:clrMapOvr>
    <a:masterClrMapping/>
  </p:clrMapOvr>
  <p:transition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Perpendicular Lines</a:t>
            </a:r>
            <a:endParaRPr lang="en-US" sz="1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25FA445-372F-495F-B894-FC3DC06D7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5689"/>
            <a:ext cx="5027129" cy="4775981"/>
          </a:xfrm>
        </p:spPr>
        <p:txBody>
          <a:bodyPr/>
          <a:lstStyle/>
          <a:p>
            <a:r>
              <a:rPr lang="en-US" dirty="0"/>
              <a:t>When two lines intersect at a right angle </a:t>
            </a:r>
            <a:r>
              <a:rPr lang="en-US" dirty="0">
                <a:latin typeface="+mn-lt"/>
              </a:rPr>
              <a:t>(90°)</a:t>
            </a:r>
            <a:r>
              <a:rPr lang="en-US" dirty="0"/>
              <a:t>, they are </a:t>
            </a:r>
            <a:r>
              <a:rPr lang="en-US" b="1" dirty="0"/>
              <a:t>perpendicular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C69091-F5DD-4D5F-BE22-24FEF7AAC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565" y="675614"/>
            <a:ext cx="2628899" cy="216926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B78E2A-046B-4A17-B448-F5F6FB008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4" y="3041133"/>
            <a:ext cx="8264387" cy="13396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F0602B-0144-403B-9371-01B4646D46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63" y="4360896"/>
            <a:ext cx="8264387" cy="10021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E2E18-338A-42FD-8360-BA40F7DB1D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64"/>
          <a:stretch/>
        </p:blipFill>
        <p:spPr>
          <a:xfrm>
            <a:off x="574399" y="5382966"/>
            <a:ext cx="8316151" cy="93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977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224622-4577-4E6F-A2FC-4AB04F3E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12: </a:t>
            </a:r>
            <a:r>
              <a:rPr lang="en-US" altLang="en-US" dirty="0"/>
              <a:t>Finding the Slope of a Line Perpendicular to Another Line</a:t>
            </a:r>
            <a:endParaRPr 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C96C611-C1F4-4C29-BF4D-AEDC9B823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If a line has slope        any line having slope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 is </a:t>
            </a:r>
          </a:p>
          <a:p>
            <a:r>
              <a:rPr lang="en-US" dirty="0">
                <a:cs typeface="Times New Roman" panose="02020603050405020304" pitchFamily="18" charset="0"/>
              </a:rPr>
              <a:t>perpendicular to it.</a:t>
            </a:r>
          </a:p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2249372-D213-41EB-A84A-7CB54FBAD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82564"/>
              </p:ext>
            </p:extLst>
          </p:nvPr>
        </p:nvGraphicFramePr>
        <p:xfrm>
          <a:off x="3294647" y="1193198"/>
          <a:ext cx="6731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3" imgW="672840" imgH="825480" progId="Equation.DSMT4">
                  <p:embed/>
                </p:oleObj>
              </mc:Choice>
              <mc:Fallback>
                <p:oleObj name="Equation" r:id="rId3" imgW="6728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4647" y="1193198"/>
                        <a:ext cx="6731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179750"/>
      </p:ext>
    </p:extLst>
  </p:cSld>
  <p:clrMapOvr>
    <a:masterClrMapping/>
  </p:clrMapOvr>
  <p:transition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E638-B498-4001-BD24-B1BDF1F7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13: </a:t>
            </a:r>
            <a:r>
              <a:rPr lang="en-US" dirty="0"/>
              <a:t>Finding an Equation of a Line Perpendicular to a Given Line </a:t>
            </a:r>
            <a:r>
              <a:rPr lang="en-US" sz="1800" dirty="0"/>
              <a:t>(1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FDA5-F313-4132-8F2C-BC9B2F16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Find an equation of the line that contains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(1, –2) </a:t>
            </a:r>
            <a:r>
              <a:rPr lang="en-US" dirty="0">
                <a:cs typeface="Times New Roman" panose="02020603050405020304" pitchFamily="18" charset="0"/>
              </a:rPr>
              <a:t>and is perpendicular to the 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2. </a:t>
            </a:r>
            <a:r>
              <a:rPr lang="en-US" dirty="0">
                <a:cs typeface="Times New Roman" panose="02020603050405020304" pitchFamily="18" charset="0"/>
              </a:rPr>
              <a:t>Graph the two lines.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First write the equation of the given line in slope–intercept form to find its slope.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D85DF2-AC47-43B7-A1ED-3F726F37ECEA}"/>
              </a:ext>
            </a:extLst>
          </p:cNvPr>
          <p:cNvGrpSpPr/>
          <p:nvPr/>
        </p:nvGrpSpPr>
        <p:grpSpPr>
          <a:xfrm>
            <a:off x="1256968" y="4335287"/>
            <a:ext cx="7471641" cy="1987990"/>
            <a:chOff x="1784648" y="4439572"/>
            <a:chExt cx="7471641" cy="1987990"/>
          </a:xfrm>
        </p:grpSpPr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507C9830-A72A-442E-A793-6E8BE24A22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29492"/>
                </p:ext>
              </p:extLst>
            </p:nvPr>
          </p:nvGraphicFramePr>
          <p:xfrm>
            <a:off x="1784648" y="4547962"/>
            <a:ext cx="2413000" cy="187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4" name="Equation" r:id="rId3" imgW="2412720" imgH="1879560" progId="Equation.DSMT4">
                    <p:embed/>
                  </p:oleObj>
                </mc:Choice>
                <mc:Fallback>
                  <p:oleObj name="Equation" r:id="rId3" imgW="2412720" imgH="187956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7A7A9F38-A946-4FAD-9B13-AD10D4CF60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784648" y="4547962"/>
                          <a:ext cx="2413000" cy="1879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CA3C75-257E-48C0-AEE3-48CE4C26FFBA}"/>
                </a:ext>
              </a:extLst>
            </p:cNvPr>
            <p:cNvSpPr txBox="1"/>
            <p:nvPr/>
          </p:nvSpPr>
          <p:spPr>
            <a:xfrm>
              <a:off x="4633619" y="4439572"/>
              <a:ext cx="3730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Proceed to solve for </a:t>
              </a:r>
              <a:r>
                <a:rPr lang="en-U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00FA2-38BC-4FBC-BAD9-9AEB2BDE406A}"/>
                </a:ext>
              </a:extLst>
            </p:cNvPr>
            <p:cNvSpPr txBox="1"/>
            <p:nvPr/>
          </p:nvSpPr>
          <p:spPr>
            <a:xfrm>
              <a:off x="4664968" y="5723884"/>
              <a:ext cx="45913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Place in the form </a:t>
              </a:r>
              <a:r>
                <a:rPr lang="en-U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</a:t>
              </a:r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mx </a:t>
              </a:r>
              <a:r>
                <a:rPr lang="en-U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dirty="0">
                  <a:solidFill>
                    <a:srgbClr val="0B3081"/>
                  </a:solidFill>
                  <a:cs typeface="Times New Roman" panose="02020603050405020304" pitchFamily="18" charset="0"/>
                </a:rPr>
                <a:t>.</a:t>
              </a:r>
              <a:endParaRPr lang="en-US" dirty="0">
                <a:solidFill>
                  <a:srgbClr val="0B308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03380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FE638-B498-4001-BD24-B1BDF1F7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13: </a:t>
            </a:r>
            <a:r>
              <a:rPr lang="en-US" dirty="0"/>
              <a:t>Finding an Equation of a Line Perpendicular to a Given Line </a:t>
            </a:r>
            <a:r>
              <a:rPr lang="en-US" sz="1800" dirty="0"/>
              <a:t>(2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FDA5-F313-4132-8F2C-BC9B2F16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cs typeface="Times New Roman" panose="02020603050405020304" pitchFamily="18" charset="0"/>
              </a:rPr>
              <a:t>The given line has slope         Any line perpendicular to this line will have slope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. Because the point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–2)</a:t>
            </a:r>
            <a:r>
              <a:rPr lang="en-US" dirty="0">
                <a:cs typeface="Times New Roman" panose="02020603050405020304" pitchFamily="18" charset="0"/>
              </a:rPr>
              <a:t>  is on this line with slope 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dirty="0">
                <a:cs typeface="Times New Roman" panose="02020603050405020304" pitchFamily="18" charset="0"/>
              </a:rPr>
              <a:t>, use the point–slope form of the equation of a line.</a:t>
            </a: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en-US" sz="1100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7E5F726-5669-4021-BD83-B4EF5D529A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10952"/>
              </p:ext>
            </p:extLst>
          </p:nvPr>
        </p:nvGraphicFramePr>
        <p:xfrm>
          <a:off x="4440169" y="1401662"/>
          <a:ext cx="647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3" name="Equation" r:id="rId3" imgW="647640" imgH="825480" progId="Equation.DSMT4">
                  <p:embed/>
                </p:oleObj>
              </mc:Choice>
              <mc:Fallback>
                <p:oleObj name="Equation" r:id="rId3" imgW="647640" imgH="825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2249372-D213-41EB-A84A-7CB54FBAD2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0169" y="1401662"/>
                        <a:ext cx="647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9196EA87-20DA-44AF-A320-715A7F35A002}"/>
              </a:ext>
            </a:extLst>
          </p:cNvPr>
          <p:cNvGrpSpPr/>
          <p:nvPr/>
        </p:nvGrpSpPr>
        <p:grpSpPr>
          <a:xfrm>
            <a:off x="1482360" y="4359957"/>
            <a:ext cx="6320590" cy="1061467"/>
            <a:chOff x="2074865" y="3569433"/>
            <a:chExt cx="6320590" cy="10614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EA88CA-194E-4B57-8EA0-EF34C634DFF8}"/>
                </a:ext>
              </a:extLst>
            </p:cNvPr>
            <p:cNvSpPr txBox="1"/>
            <p:nvPr/>
          </p:nvSpPr>
          <p:spPr>
            <a:xfrm>
              <a:off x="5083330" y="3569433"/>
              <a:ext cx="2884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Point–slope form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9C7844-07BC-408A-982A-777ECC702AED}"/>
                </a:ext>
              </a:extLst>
            </p:cNvPr>
            <p:cNvSpPr txBox="1"/>
            <p:nvPr/>
          </p:nvSpPr>
          <p:spPr>
            <a:xfrm>
              <a:off x="5083330" y="4107680"/>
              <a:ext cx="3312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 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2,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1, </a:t>
              </a:r>
              <a:r>
                <a:rPr lang="es-ES" i="1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s-ES" baseline="-25000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dirty="0">
                  <a:solidFill>
                    <a:srgbClr val="0B308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−</a:t>
              </a:r>
              <a:r>
                <a:rPr lang="es-ES" dirty="0">
                  <a:solidFill>
                    <a:srgbClr val="0B308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4E390B15-C7E9-46DA-A59F-8A9EAD2AFA1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2550521"/>
                </p:ext>
              </p:extLst>
            </p:nvPr>
          </p:nvGraphicFramePr>
          <p:xfrm>
            <a:off x="2074865" y="3610053"/>
            <a:ext cx="2819400" cy="965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4" name="Equation" r:id="rId5" imgW="2819160" imgH="965160" progId="Equation.DSMT4">
                    <p:embed/>
                  </p:oleObj>
                </mc:Choice>
                <mc:Fallback>
                  <p:oleObj name="Equation" r:id="rId5" imgW="2819160" imgH="96516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A6130CE2-A3B0-4648-AC9C-0A96DAA485B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074865" y="3610053"/>
                          <a:ext cx="2819400" cy="965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169380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C55D7D-516E-47E6-91D3-68C4C5459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968" y="3464348"/>
            <a:ext cx="2534630" cy="26726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AFE638-B498-4001-BD24-B1BDF1F7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 13: </a:t>
            </a:r>
            <a:r>
              <a:rPr lang="en-US" dirty="0"/>
              <a:t>Finding an Equation of a Line Perpendicular to a Given Line </a:t>
            </a:r>
            <a:r>
              <a:rPr lang="en-US" sz="1800" dirty="0"/>
              <a:t>(3 of 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3FDA5-F313-4132-8F2C-BC9B2F16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To obtain other forms of the equation, proceed as follows: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B8B6F6-63EA-4B88-A73A-FF75518B7BFD}"/>
              </a:ext>
            </a:extLst>
          </p:cNvPr>
          <p:cNvGrpSpPr/>
          <p:nvPr/>
        </p:nvGrpSpPr>
        <p:grpSpPr>
          <a:xfrm>
            <a:off x="685800" y="2432829"/>
            <a:ext cx="6121973" cy="1992342"/>
            <a:chOff x="2345694" y="4365104"/>
            <a:chExt cx="6121973" cy="19923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033BBD-20BD-4B10-AEC7-71D09CA40D9F}"/>
                </a:ext>
              </a:extLst>
            </p:cNvPr>
            <p:cNvSpPr txBox="1"/>
            <p:nvPr/>
          </p:nvSpPr>
          <p:spPr>
            <a:xfrm>
              <a:off x="5043332" y="4779137"/>
              <a:ext cx="14430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Simplify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762B3A-E540-474F-9729-B5ABDFFE58FC}"/>
                </a:ext>
              </a:extLst>
            </p:cNvPr>
            <p:cNvSpPr txBox="1"/>
            <p:nvPr/>
          </p:nvSpPr>
          <p:spPr>
            <a:xfrm>
              <a:off x="5043332" y="5301243"/>
              <a:ext cx="34243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Slope-intercept form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4955E6-0BF3-467D-928B-D58FBD49491E}"/>
                </a:ext>
              </a:extLst>
            </p:cNvPr>
            <p:cNvSpPr txBox="1"/>
            <p:nvPr/>
          </p:nvSpPr>
          <p:spPr>
            <a:xfrm>
              <a:off x="5043332" y="5834226"/>
              <a:ext cx="2284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B3081"/>
                  </a:solidFill>
                  <a:latin typeface="+mj-lt"/>
                  <a:cs typeface="Times New Roman" panose="02020603050405020304" pitchFamily="18" charset="0"/>
                </a:rPr>
                <a:t>General form</a:t>
              </a:r>
            </a:p>
          </p:txBody>
        </p:sp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9DA136DE-2230-4CCC-9AB1-62A5841205F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345694" y="4365104"/>
            <a:ext cx="2324100" cy="1981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28" name="Equation" r:id="rId4" imgW="2323800" imgH="1981080" progId="Equation.DSMT4">
                    <p:embed/>
                  </p:oleObj>
                </mc:Choice>
                <mc:Fallback>
                  <p:oleObj name="Equation" r:id="rId4" imgW="2323800" imgH="1981080" progId="Equation.DSMT4">
                    <p:embed/>
                    <p:pic>
                      <p:nvPicPr>
                        <p:cNvPr id="18" name="Object 17">
                          <a:extLst>
                            <a:ext uri="{FF2B5EF4-FFF2-40B4-BE49-F238E27FC236}">
                              <a16:creationId xmlns:a16="http://schemas.microsoft.com/office/drawing/2014/main" id="{9DA136DE-2230-4CCC-9AB1-62A5841205F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45694" y="4365104"/>
                          <a:ext cx="2324100" cy="1981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7404702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95C469-34EB-4FDE-AD5A-623EF083E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" y="1473749"/>
            <a:ext cx="8581839" cy="3087618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</a:t>
            </a:r>
          </a:p>
        </p:txBody>
      </p:sp>
    </p:spTree>
    <p:extLst>
      <p:ext uri="{BB962C8B-B14F-4D97-AF65-F5344CB8AC3E}">
        <p14:creationId xmlns:p14="http://schemas.microsoft.com/office/powerpoint/2010/main" val="3113189043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of a Line </a:t>
            </a:r>
            <a:r>
              <a:rPr lang="en-US" sz="1800" dirty="0"/>
              <a:t>(1 of 4) </a:t>
            </a:r>
            <a:endParaRPr lang="en-US" dirty="0"/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B37522C7-968A-4E7C-A05F-61E23D551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01" y="1524000"/>
            <a:ext cx="8511372" cy="3547730"/>
          </a:xfrm>
        </p:spPr>
      </p:pic>
    </p:spTree>
    <p:extLst>
      <p:ext uri="{BB962C8B-B14F-4D97-AF65-F5344CB8AC3E}">
        <p14:creationId xmlns:p14="http://schemas.microsoft.com/office/powerpoint/2010/main" val="455404189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of a Line </a:t>
            </a:r>
            <a:r>
              <a:rPr lang="en-US" sz="1800" dirty="0"/>
              <a:t>(2 of 4)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9C43-1D48-4D6C-87EB-15192E82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slope </a:t>
            </a:r>
            <a:r>
              <a:rPr lang="en-US" i="1" dirty="0">
                <a:latin typeface="+mn-lt"/>
              </a:rPr>
              <a:t>m</a:t>
            </a:r>
            <a:r>
              <a:rPr lang="en-US" i="1" dirty="0"/>
              <a:t> </a:t>
            </a:r>
            <a:r>
              <a:rPr lang="en-US" dirty="0"/>
              <a:t>of a nonvertical line may be viewed 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That is, the slope </a:t>
            </a:r>
            <a:r>
              <a:rPr lang="en-US" i="1" dirty="0">
                <a:latin typeface="+mn-lt"/>
              </a:rPr>
              <a:t>m</a:t>
            </a:r>
            <a:r>
              <a:rPr lang="en-US" i="1" dirty="0"/>
              <a:t> </a:t>
            </a:r>
            <a:r>
              <a:rPr lang="en-US" dirty="0"/>
              <a:t>of a nonvertical line measures the amount </a:t>
            </a:r>
            <a:r>
              <a:rPr lang="en-US" i="1" dirty="0">
                <a:latin typeface="+mn-lt"/>
              </a:rPr>
              <a:t>y</a:t>
            </a:r>
            <a:r>
              <a:rPr lang="en-US" i="1" dirty="0"/>
              <a:t> </a:t>
            </a:r>
            <a:r>
              <a:rPr lang="en-US" dirty="0"/>
              <a:t>changes when </a:t>
            </a:r>
            <a:r>
              <a:rPr lang="en-US" i="1" dirty="0">
                <a:latin typeface="+mn-lt"/>
              </a:rPr>
              <a:t>x </a:t>
            </a:r>
            <a:r>
              <a:rPr lang="en-US" dirty="0"/>
              <a:t>changes from </a:t>
            </a:r>
            <a:r>
              <a:rPr lang="en-US" i="1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/>
              <a:t> to </a:t>
            </a:r>
            <a:r>
              <a:rPr lang="en-US" i="1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/>
              <a:t>.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n-US" dirty="0"/>
              <a:t>The expression       is called the </a:t>
            </a:r>
            <a:r>
              <a:rPr lang="en-US" b="1" dirty="0"/>
              <a:t>average rate of change </a:t>
            </a:r>
            <a:r>
              <a:rPr lang="en-US" dirty="0"/>
              <a:t>of </a:t>
            </a:r>
            <a:r>
              <a:rPr lang="en-US" i="1" dirty="0">
                <a:latin typeface="+mn-lt"/>
              </a:rPr>
              <a:t>y</a:t>
            </a:r>
            <a:r>
              <a:rPr lang="en-US" i="1" dirty="0"/>
              <a:t> </a:t>
            </a:r>
            <a:r>
              <a:rPr lang="en-US" dirty="0"/>
              <a:t>with respect to </a:t>
            </a:r>
            <a:r>
              <a:rPr lang="en-US" i="1" dirty="0">
                <a:latin typeface="+mn-lt"/>
              </a:rPr>
              <a:t>x</a:t>
            </a:r>
            <a:r>
              <a:rPr lang="en-US" dirty="0"/>
              <a:t>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C9840FD-287B-4EE8-9CF6-FE3F293B9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297734"/>
              </p:ext>
            </p:extLst>
          </p:nvPr>
        </p:nvGraphicFramePr>
        <p:xfrm>
          <a:off x="1644650" y="2088973"/>
          <a:ext cx="5854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0" name="Equation" r:id="rId4" imgW="5854680" imgH="914400" progId="Equation.DSMT4">
                  <p:embed/>
                </p:oleObj>
              </mc:Choice>
              <mc:Fallback>
                <p:oleObj name="Equation" r:id="rId4" imgW="58546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4650" y="2088973"/>
                        <a:ext cx="58547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FB29FE2-5AA2-4E22-BC48-E8AB1A41C6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92626"/>
              </p:ext>
            </p:extLst>
          </p:nvPr>
        </p:nvGraphicFramePr>
        <p:xfrm>
          <a:off x="2938818" y="4535427"/>
          <a:ext cx="48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1" name="Equation" r:id="rId6" imgW="482400" imgH="838080" progId="Equation.DSMT4">
                  <p:embed/>
                </p:oleObj>
              </mc:Choice>
              <mc:Fallback>
                <p:oleObj name="Equation" r:id="rId6" imgW="482400" imgH="838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9840FD-287B-4EE8-9CF6-FE3F293B9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8818" y="4535427"/>
                        <a:ext cx="4826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621944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of a Line </a:t>
            </a:r>
            <a:r>
              <a:rPr lang="en-US" sz="1800" dirty="0"/>
              <a:t>(3 of 4)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9C43-1D48-4D6C-87EB-15192E82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comments about computing the slope of a nonvertical line may prove helpful: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two distinct points on the line can be used to compute the slope of the line. Since any two distinct points can be used to compute the slope of a line, the average rate of change of a line is always the same number.</a:t>
            </a:r>
          </a:p>
        </p:txBody>
      </p:sp>
    </p:spTree>
    <p:extLst>
      <p:ext uri="{BB962C8B-B14F-4D97-AF65-F5344CB8AC3E}">
        <p14:creationId xmlns:p14="http://schemas.microsoft.com/office/powerpoint/2010/main" val="111006297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2EA0BB-AEB0-48C3-BC0A-C7BD94D11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 of a Line </a:t>
            </a:r>
            <a:r>
              <a:rPr lang="en-US" sz="1800" dirty="0"/>
              <a:t>(4 of 4)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59C43-1D48-4D6C-87EB-15192E82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The slope of a line may be computed from </a:t>
            </a:r>
            <a:br>
              <a:rPr lang="en-US" dirty="0"/>
            </a:br>
            <a:r>
              <a:rPr lang="en-US" i="1" dirty="0">
                <a:latin typeface="+mn-lt"/>
              </a:rPr>
              <a:t>P </a:t>
            </a:r>
            <a:r>
              <a:rPr lang="en-US" dirty="0">
                <a:latin typeface="+mn-lt"/>
              </a:rPr>
              <a:t>= (</a:t>
            </a:r>
            <a:r>
              <a:rPr lang="en-US" i="1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y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) </a:t>
            </a:r>
            <a:r>
              <a:rPr lang="en-US" dirty="0"/>
              <a:t>to </a:t>
            </a:r>
            <a:r>
              <a:rPr lang="en-US" i="1" dirty="0">
                <a:latin typeface="+mn-lt"/>
              </a:rPr>
              <a:t>Q </a:t>
            </a:r>
            <a:r>
              <a:rPr lang="en-US" dirty="0">
                <a:latin typeface="+mn-lt"/>
              </a:rPr>
              <a:t>= (</a:t>
            </a:r>
            <a:r>
              <a:rPr lang="en-US" i="1" dirty="0">
                <a:latin typeface="+mn-lt"/>
              </a:rPr>
              <a:t>x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y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) </a:t>
            </a:r>
            <a:r>
              <a:rPr lang="en-US" dirty="0"/>
              <a:t>or from </a:t>
            </a:r>
            <a:r>
              <a:rPr lang="en-US" i="1" dirty="0">
                <a:latin typeface="+mn-lt"/>
              </a:rPr>
              <a:t>Q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>
                <a:latin typeface="+mn-lt"/>
              </a:rPr>
              <a:t>P</a:t>
            </a:r>
            <a:r>
              <a:rPr lang="en-US" i="1" dirty="0"/>
              <a:t> </a:t>
            </a:r>
            <a:r>
              <a:rPr lang="en-US" dirty="0"/>
              <a:t>because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1F7A8F-8721-4375-90CA-5334712FF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825385"/>
              </p:ext>
            </p:extLst>
          </p:nvPr>
        </p:nvGraphicFramePr>
        <p:xfrm>
          <a:off x="3378200" y="2667000"/>
          <a:ext cx="238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Equation" r:id="rId4" imgW="2387520" imgH="914400" progId="Equation.DSMT4">
                  <p:embed/>
                </p:oleObj>
              </mc:Choice>
              <mc:Fallback>
                <p:oleObj name="Equation" r:id="rId4" imgW="2387520" imgH="914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C9840FD-287B-4EE8-9CF6-FE3F293B9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8200" y="2667000"/>
                        <a:ext cx="2387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FA2250-34F1-4285-8BC6-844922B9FC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818320"/>
            <a:ext cx="8458200" cy="239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5069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8757</TotalTime>
  <Words>1888</Words>
  <Application>Microsoft Office PowerPoint</Application>
  <PresentationFormat>On-screen Show (4:3)</PresentationFormat>
  <Paragraphs>206</Paragraphs>
  <Slides>49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Cambria Math</vt:lpstr>
      <vt:lpstr>Calibri</vt:lpstr>
      <vt:lpstr>Times New Roman</vt:lpstr>
      <vt:lpstr>Default Design</vt:lpstr>
      <vt:lpstr>Equation</vt:lpstr>
      <vt:lpstr>MathType 6.0 Equation</vt:lpstr>
      <vt:lpstr>PowerPoint Presentation</vt:lpstr>
      <vt:lpstr>PowerPoint Presentation</vt:lpstr>
      <vt:lpstr>Objectives</vt:lpstr>
      <vt:lpstr>Calculate and Interpret the Slope of a Line</vt:lpstr>
      <vt:lpstr>Slope </vt:lpstr>
      <vt:lpstr>Slope of a Line (1 of 4) </vt:lpstr>
      <vt:lpstr>Slope of a Line (2 of 4) </vt:lpstr>
      <vt:lpstr>Slope of a Line (3 of 4) </vt:lpstr>
      <vt:lpstr>Slope of a Line (4 of 4) </vt:lpstr>
      <vt:lpstr>Example 1: Finding and Interpreting the Slope of a Line Given Two Points</vt:lpstr>
      <vt:lpstr>Example 2: Finding the Slopes of Various Lines Containing the Same Point (1, 2) (1 of 3)</vt:lpstr>
      <vt:lpstr>Example 2: Finding the Slopes of Various Lines Containing the Same Point (1, 2) (2 of 3)</vt:lpstr>
      <vt:lpstr>Example 2: Finding the Slopes of Various Lines Containing the Same Point (1, 2) (3 of 3)</vt:lpstr>
      <vt:lpstr>Example 3: Graphing a Line Given a Point and a Slope (1 of 6)</vt:lpstr>
      <vt:lpstr>Example 3: Graphing a Line Given a Point and a Slope (2 of 6)</vt:lpstr>
      <vt:lpstr>Example 3: Graphing a Line Given a Point and a Slope (3 of 6)</vt:lpstr>
      <vt:lpstr>Example 3: Graphing a Line Given a Point and a Slope (4 of 6)</vt:lpstr>
      <vt:lpstr>Example 3: Graphing a Line Given a Point and a Slope (5 of 6)</vt:lpstr>
      <vt:lpstr>Example 3: Graphing a Line Given a Point and a Slope (6 of 6)</vt:lpstr>
      <vt:lpstr>Example 4: Graphing a Line</vt:lpstr>
      <vt:lpstr>Equation of a Vertical Line</vt:lpstr>
      <vt:lpstr>Point-Slope Form of an Equation of a Line</vt:lpstr>
      <vt:lpstr>Example 5: Finding the Point–Slope Form of an Equation of a Line (1 of 2)</vt:lpstr>
      <vt:lpstr>Example 5: Finding the Point–Slope Form of an Equation of a Line (2 of 2)</vt:lpstr>
      <vt:lpstr>Example 6: Finding the Equation of a Horizontal Line (1 of 2)</vt:lpstr>
      <vt:lpstr>Example 6: Finding the Equation of a Horizontal Line (2 of 2)</vt:lpstr>
      <vt:lpstr>Equation of a Horizontal Line</vt:lpstr>
      <vt:lpstr>Slope-Intercept Form of an Equation of a Line</vt:lpstr>
      <vt:lpstr>Example 7: Finding the Slope and  y-Intercept of a Line (1 of 2)</vt:lpstr>
      <vt:lpstr>PowerPoint Presentation</vt:lpstr>
      <vt:lpstr>Example 8: Finding an Equation of a Line Given Two Points (1 of 2)</vt:lpstr>
      <vt:lpstr>Example 8: Finding an Equation of a Line Given Two Points (2 of 2)</vt:lpstr>
      <vt:lpstr>General Form</vt:lpstr>
      <vt:lpstr>Example 9: Graphing an Equation in General Form Using Its Intercepts (1 of 3)</vt:lpstr>
      <vt:lpstr>Example 9: Graphing an Equation in General Form Using Its Intercepts (2 of 3)</vt:lpstr>
      <vt:lpstr>Example 9: Graphing an Equation in General Form Using Its Intercepts (3 of 3)</vt:lpstr>
      <vt:lpstr>Parallel Lines (1 of 2)</vt:lpstr>
      <vt:lpstr>Parallel Lines (2 of 2)</vt:lpstr>
      <vt:lpstr>Example 10: Showing That Two Lines Are Parallel (1 of 3)</vt:lpstr>
      <vt:lpstr>Example 10: Showing That Two Lines Are Parallel (2 of 3)</vt:lpstr>
      <vt:lpstr>Example 10: Showing That Two Lines Are Parallel (3 of 3)</vt:lpstr>
      <vt:lpstr>Example 11: Find a Line That Is Parallel to a Given Line (1 of 3)</vt:lpstr>
      <vt:lpstr>Example 11: Find a Line That Is Parallel to a Given Line (2 of 3)</vt:lpstr>
      <vt:lpstr>Example 11: Find a Line That Is Parallel to a Given Line (3 of 3)</vt:lpstr>
      <vt:lpstr>Perpendicular Lines</vt:lpstr>
      <vt:lpstr>Example 12: Finding the Slope of a Line Perpendicular to Another Line</vt:lpstr>
      <vt:lpstr>Example 13: Finding an Equation of a Line Perpendicular to a Given Line (1 of 3)</vt:lpstr>
      <vt:lpstr>Example 13: Finding an Equation of a Line Perpendicular to a Given Line (2 of 3)</vt:lpstr>
      <vt:lpstr>Example 13: Finding an Equation of a Line Perpendicular to a Given Line (3 of 3)</vt:lpstr>
    </vt:vector>
  </TitlesOfParts>
  <Company>Copyright © 2020, 2016,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Sullivan</dc:creator>
  <cp:lastModifiedBy>Denise Heban</cp:lastModifiedBy>
  <cp:revision>500</cp:revision>
  <dcterms:created xsi:type="dcterms:W3CDTF">2001-10-26T14:49:56Z</dcterms:created>
  <dcterms:modified xsi:type="dcterms:W3CDTF">2019-03-18T11:39:18Z</dcterms:modified>
</cp:coreProperties>
</file>