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49" r:id="rId2"/>
    <p:sldId id="437" r:id="rId3"/>
    <p:sldId id="414" r:id="rId4"/>
    <p:sldId id="418" r:id="rId5"/>
    <p:sldId id="438" r:id="rId6"/>
    <p:sldId id="439" r:id="rId7"/>
    <p:sldId id="440" r:id="rId8"/>
    <p:sldId id="436" r:id="rId9"/>
    <p:sldId id="441" r:id="rId10"/>
    <p:sldId id="442" r:id="rId11"/>
    <p:sldId id="443" r:id="rId12"/>
    <p:sldId id="444" r:id="rId13"/>
    <p:sldId id="445" r:id="rId14"/>
    <p:sldId id="446" r:id="rId15"/>
    <p:sldId id="447" r:id="rId16"/>
    <p:sldId id="448" r:id="rId17"/>
    <p:sldId id="449" r:id="rId18"/>
    <p:sldId id="450" r:id="rId19"/>
    <p:sldId id="451" r:id="rId20"/>
    <p:sldId id="452" r:id="rId21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24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 userDrawn="1">
          <p15:clr>
            <a:srgbClr val="A4A3A4"/>
          </p15:clr>
        </p15:guide>
        <p15:guide id="2" pos="792" userDrawn="1">
          <p15:clr>
            <a:srgbClr val="A4A3A4"/>
          </p15:clr>
        </p15:guide>
        <p15:guide id="3" pos="134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>
      <p:ext uri="{19B8F6BF-5375-455C-9EA6-DF929625EA0E}">
        <p15:presenceInfo xmlns:p15="http://schemas.microsoft.com/office/powerpoint/2012/main" userId="Pamala Tr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081"/>
    <a:srgbClr val="176497"/>
    <a:srgbClr val="3333FF"/>
    <a:srgbClr val="E60000"/>
    <a:srgbClr val="62AA02"/>
    <a:srgbClr val="67B602"/>
    <a:srgbClr val="D5503F"/>
    <a:srgbClr val="EAEAEA"/>
    <a:srgbClr val="0099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78495" autoAdjust="0"/>
  </p:normalViewPr>
  <p:slideViewPr>
    <p:cSldViewPr snapToGrid="0" showGuides="1">
      <p:cViewPr varScale="1">
        <p:scale>
          <a:sx n="79" d="100"/>
          <a:sy n="79" d="100"/>
        </p:scale>
        <p:origin x="138" y="144"/>
      </p:cViewPr>
      <p:guideLst>
        <p:guide orient="horz" pos="480"/>
        <p:guide pos="792"/>
        <p:guide pos="13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694328"/>
            <a:ext cx="7772400" cy="44016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075178"/>
      </p:ext>
    </p:extLst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05928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812" y="144534"/>
            <a:ext cx="6144187" cy="906881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FE47FA-F775-4A1A-971F-8F00ECBF56ED}"/>
              </a:ext>
            </a:extLst>
          </p:cNvPr>
          <p:cNvSpPr/>
          <p:nvPr userDrawn="1"/>
        </p:nvSpPr>
        <p:spPr>
          <a:xfrm>
            <a:off x="590946" y="274810"/>
            <a:ext cx="2364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B3081"/>
                </a:solidFill>
                <a:latin typeface="+mj-lt"/>
              </a:rPr>
              <a:t>Example: 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106320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2"/>
            <a:ext cx="7772400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35689"/>
            <a:ext cx="7772400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60" r:id="rId10"/>
    <p:sldLayoutId id="2147483661" r:id="rId11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8.wmf"/><Relationship Id="rId3" Type="http://schemas.openxmlformats.org/officeDocument/2006/relationships/image" Target="../media/image20.pn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2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Graphs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Finding the Distance between Two Points </a:t>
            </a:r>
            <a:r>
              <a:rPr lang="en-US" sz="1800" dirty="0"/>
              <a:t>(3 of 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cs typeface="Times New Roman" panose="02020603050405020304" pitchFamily="18" charset="0"/>
                  </a:rPr>
                  <a:t>One leg of the triangle is of length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>
                    <a:cs typeface="Times New Roman" panose="02020603050405020304" pitchFamily="18" charset="0"/>
                  </a:rPr>
                  <a:t>since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|4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0| = 4), </a:t>
                </a:r>
                <a:r>
                  <a:rPr lang="en-US" dirty="0">
                    <a:cs typeface="Times New Roman" panose="02020603050405020304" pitchFamily="18" charset="0"/>
                  </a:rPr>
                  <a:t>and the other is of length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(</a:t>
                </a:r>
                <a:r>
                  <a:rPr lang="en-US" dirty="0">
                    <a:cs typeface="Times New Roman" panose="02020603050405020304" pitchFamily="18" charset="0"/>
                  </a:rPr>
                  <a:t>since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|5 – 2| = 3). 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cs typeface="Times New Roman" panose="02020603050405020304" pitchFamily="18" charset="0"/>
                  </a:rPr>
                  <a:t>By the Pythagorean </a:t>
                </a:r>
                <a:br>
                  <a:rPr lang="en-US" dirty="0">
                    <a:cs typeface="Times New Roman" panose="02020603050405020304" pitchFamily="18" charset="0"/>
                  </a:rPr>
                </a:br>
                <a:r>
                  <a:rPr lang="en-US" dirty="0">
                    <a:cs typeface="Times New Roman" panose="02020603050405020304" pitchFamily="18" charset="0"/>
                  </a:rPr>
                  <a:t>Theorem, the square of </a:t>
                </a:r>
                <a:br>
                  <a:rPr lang="en-US" dirty="0">
                    <a:cs typeface="Times New Roman" panose="02020603050405020304" pitchFamily="18" charset="0"/>
                  </a:rPr>
                </a:br>
                <a:r>
                  <a:rPr lang="en-US" dirty="0">
                    <a:cs typeface="Times New Roman" panose="02020603050405020304" pitchFamily="18" charset="0"/>
                  </a:rPr>
                  <a:t>the distance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dirty="0">
                    <a:cs typeface="Times New Roman" panose="02020603050405020304" pitchFamily="18" charset="0"/>
                  </a:rPr>
                  <a:t>that we </a:t>
                </a:r>
                <a:br>
                  <a:rPr lang="en-US" dirty="0">
                    <a:cs typeface="Times New Roman" panose="02020603050405020304" pitchFamily="18" charset="0"/>
                  </a:rPr>
                </a:br>
                <a:r>
                  <a:rPr lang="en-US" dirty="0">
                    <a:cs typeface="Times New Roman" panose="02020603050405020304" pitchFamily="18" charset="0"/>
                  </a:rPr>
                  <a:t>seek is</a:t>
                </a:r>
              </a:p>
              <a:p>
                <a:pPr marL="0" indent="0">
                  <a:buFontTx/>
                  <a:buNone/>
                  <a:defRPr/>
                </a:pPr>
                <a:endParaRPr lang="en-US" sz="2800" i="1" dirty="0"/>
              </a:p>
            </p:txBody>
          </p:sp>
        </mc:Choice>
        <mc:Fallback xmlns="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35689"/>
                <a:ext cx="7696200" cy="4775981"/>
              </a:xfrm>
              <a:blipFill>
                <a:blip r:embed="rId3"/>
                <a:stretch>
                  <a:fillRect l="-1664" t="-1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E499262-F087-47F1-8087-70B445951C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223093"/>
              </p:ext>
            </p:extLst>
          </p:nvPr>
        </p:nvGraphicFramePr>
        <p:xfrm>
          <a:off x="788726" y="5210204"/>
          <a:ext cx="3568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4" imgW="3568680" imgH="380880" progId="Equation.DSMT4">
                  <p:embed/>
                </p:oleObj>
              </mc:Choice>
              <mc:Fallback>
                <p:oleObj name="Equation" r:id="rId4" imgW="3568680" imgH="3808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332C9065-AFDE-4AF0-A976-E796E07EC8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8726" y="5210204"/>
                        <a:ext cx="35687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D65E352-1D41-4CEA-AF2E-9F81B8CE4D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133021"/>
              </p:ext>
            </p:extLst>
          </p:nvPr>
        </p:nvGraphicFramePr>
        <p:xfrm>
          <a:off x="933966" y="5807813"/>
          <a:ext cx="1739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6" imgW="1739880" imgH="444240" progId="Equation.DSMT4">
                  <p:embed/>
                </p:oleObj>
              </mc:Choice>
              <mc:Fallback>
                <p:oleObj name="Equation" r:id="rId6" imgW="173988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2CB3D76-A44B-45B6-A99D-7D6B369E63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33966" y="5807813"/>
                        <a:ext cx="17399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26FE11B-4C91-4D50-B51C-BB370B43A3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65539" y="2333261"/>
            <a:ext cx="4009524" cy="3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11944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A90236C-6A41-43F8-8730-2B1A0BB7699E}"/>
              </a:ext>
            </a:extLst>
          </p:cNvPr>
          <p:cNvSpPr/>
          <p:nvPr/>
        </p:nvSpPr>
        <p:spPr bwMode="auto">
          <a:xfrm>
            <a:off x="566530" y="1198828"/>
            <a:ext cx="8020879" cy="3402989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339" y="1435689"/>
            <a:ext cx="7533861" cy="3166128"/>
          </a:xfrm>
          <a:noFill/>
          <a:effectLst/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b="1" dirty="0"/>
              <a:t>Distance Formula</a:t>
            </a:r>
          </a:p>
          <a:p>
            <a:pPr lvl="0">
              <a:spcBef>
                <a:spcPts val="0"/>
              </a:spcBef>
            </a:pPr>
            <a:endParaRPr lang="en-US" dirty="0"/>
          </a:p>
          <a:p>
            <a:pPr lvl="0">
              <a:spcBef>
                <a:spcPts val="0"/>
              </a:spcBef>
            </a:pPr>
            <a:r>
              <a:rPr lang="en-US" dirty="0"/>
              <a:t>The distance between to points</a:t>
            </a:r>
          </a:p>
          <a:p>
            <a:pPr lvl="0">
              <a:spcBef>
                <a:spcPts val="0"/>
              </a:spcBef>
            </a:pPr>
            <a:r>
              <a:rPr lang="en-US" dirty="0"/>
              <a:t>                    denoted by                 is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F471E9D-327A-4952-9C5F-51608A1383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929154"/>
              </p:ext>
            </p:extLst>
          </p:nvPr>
        </p:nvGraphicFramePr>
        <p:xfrm>
          <a:off x="6038403" y="2347581"/>
          <a:ext cx="2324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3" imgW="2323800" imgH="482400" progId="Equation.DSMT4">
                  <p:embed/>
                </p:oleObj>
              </mc:Choice>
              <mc:Fallback>
                <p:oleObj name="Equation" r:id="rId3" imgW="2323800" imgH="4824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F471E9D-327A-4952-9C5F-51608A1383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403" y="2347581"/>
                        <a:ext cx="2324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752351B-E9BD-4651-8CD8-4328229E67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820410"/>
              </p:ext>
            </p:extLst>
          </p:nvPr>
        </p:nvGraphicFramePr>
        <p:xfrm>
          <a:off x="1012058" y="2784650"/>
          <a:ext cx="1943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5" imgW="1942920" imgH="482400" progId="Equation.DSMT4">
                  <p:embed/>
                </p:oleObj>
              </mc:Choice>
              <mc:Fallback>
                <p:oleObj name="Equation" r:id="rId5" imgW="1942920" imgH="4824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F471E9D-327A-4952-9C5F-51608A1383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2058" y="2784650"/>
                        <a:ext cx="1943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7A528D5-CC4E-4D9D-9685-B57E9202AE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310278"/>
              </p:ext>
            </p:extLst>
          </p:nvPr>
        </p:nvGraphicFramePr>
        <p:xfrm>
          <a:off x="4837298" y="2784650"/>
          <a:ext cx="1485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7" imgW="1485720" imgH="482400" progId="Equation.DSMT4">
                  <p:embed/>
                </p:oleObj>
              </mc:Choice>
              <mc:Fallback>
                <p:oleObj name="Equation" r:id="rId7" imgW="1485720" imgH="4824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752351B-E9BD-4651-8CD8-4328229E67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37298" y="2784650"/>
                        <a:ext cx="14859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E5BAE78-C852-4E40-9A2F-171B50336A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34051"/>
              </p:ext>
            </p:extLst>
          </p:nvPr>
        </p:nvGraphicFramePr>
        <p:xfrm>
          <a:off x="2170319" y="3590751"/>
          <a:ext cx="5041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9" imgW="5041800" imgH="672840" progId="Equation.DSMT4">
                  <p:embed/>
                </p:oleObj>
              </mc:Choice>
              <mc:Fallback>
                <p:oleObj name="Equation" r:id="rId9" imgW="5041800" imgH="672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752351B-E9BD-4651-8CD8-4328229E67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70319" y="3590751"/>
                        <a:ext cx="5041900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5293889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 </a:t>
            </a:r>
            <a:r>
              <a:rPr lang="en-US" dirty="0"/>
              <a:t>Using the Distance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defRPr/>
                </a:pPr>
                <a:r>
                  <a:rPr lang="en-US" sz="2800" dirty="0"/>
                  <a:t>Find the distance </a:t>
                </a:r>
                <a:r>
                  <a:rPr lang="en-US" sz="2800" i="1" dirty="0">
                    <a:latin typeface="+mn-lt"/>
                  </a:rPr>
                  <a:t>d</a:t>
                </a:r>
                <a:r>
                  <a:rPr lang="en-US" sz="2800" dirty="0"/>
                  <a:t> between the points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4, 5) </a:t>
                </a:r>
                <a:r>
                  <a:rPr lang="en-US" dirty="0">
                    <a:cs typeface="Times New Roman" panose="02020603050405020304" pitchFamily="18" charset="0"/>
                  </a:rPr>
                  <a:t>and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(1, 3).</a:t>
                </a:r>
                <a:endParaRPr lang="en-US" sz="2800" dirty="0"/>
              </a:p>
              <a:p>
                <a:pPr>
                  <a:spcBef>
                    <a:spcPts val="1200"/>
                  </a:spcBef>
                </a:pPr>
                <a:r>
                  <a:rPr lang="en-US" dirty="0">
                    <a:cs typeface="Times New Roman" panose="02020603050405020304" pitchFamily="18" charset="0"/>
                  </a:rPr>
                  <a:t>Use the distance formula, with </a:t>
                </a:r>
                <a:br>
                  <a:rPr lang="en-US" dirty="0">
                    <a:cs typeface="Times New Roman" panose="02020603050405020304" pitchFamily="18" charset="0"/>
                  </a:rPr>
                </a:br>
                <a:r>
                  <a:rPr lang="en-US" i="1" dirty="0">
                    <a:latin typeface="+mn-lt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+mn-lt"/>
                    <a:cs typeface="Times New Roman" panose="02020603050405020304" pitchFamily="18" charset="0"/>
                  </a:rPr>
                  <a:t> = (</a:t>
                </a:r>
                <a:r>
                  <a:rPr lang="en-US" i="1" dirty="0">
                    <a:latin typeface="+mn-lt"/>
                    <a:cs typeface="Times New Roman" panose="02020603050405020304" pitchFamily="18" charset="0"/>
                  </a:rPr>
                  <a:t>x</a:t>
                </a:r>
                <a:r>
                  <a:rPr lang="en-US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+mn-lt"/>
                    <a:cs typeface="Times New Roman" panose="02020603050405020304" pitchFamily="18" charset="0"/>
                  </a:rPr>
                  <a:t>, </a:t>
                </a:r>
                <a:r>
                  <a:rPr lang="en-US" i="1" dirty="0">
                    <a:latin typeface="+mn-lt"/>
                    <a:cs typeface="Times New Roman" panose="02020603050405020304" pitchFamily="18" charset="0"/>
                  </a:rPr>
                  <a:t>y</a:t>
                </a:r>
                <a:r>
                  <a:rPr lang="en-US" baseline="-25000" dirty="0">
                    <a:latin typeface="+mn-lt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+mn-lt"/>
                    <a:cs typeface="Times New Roman" panose="02020603050405020304" pitchFamily="18" charset="0"/>
                  </a:rPr>
                  <a:t>) = (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+mn-lt"/>
                    <a:cs typeface="Times New Roman" panose="02020603050405020304" pitchFamily="18" charset="0"/>
                  </a:rPr>
                  <a:t>4, 5) </a:t>
                </a:r>
                <a:r>
                  <a:rPr lang="en-US" dirty="0">
                    <a:cs typeface="Times New Roman" panose="02020603050405020304" pitchFamily="18" charset="0"/>
                  </a:rPr>
                  <a:t>and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(1, 3).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cs typeface="Times New Roman" panose="02020603050405020304" pitchFamily="18" charset="0"/>
                  </a:rPr>
                  <a:t>Then</a:t>
                </a:r>
              </a:p>
              <a:p>
                <a:pPr marL="0" indent="0">
                  <a:buFontTx/>
                  <a:buNone/>
                  <a:defRPr/>
                </a:pPr>
                <a:endParaRPr lang="en-US" sz="2800" i="1" dirty="0"/>
              </a:p>
            </p:txBody>
          </p:sp>
        </mc:Choice>
        <mc:Fallback xmlns="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647" t="-1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DCA7E5D-5CD2-44D3-9357-F3F435EC68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983336"/>
              </p:ext>
            </p:extLst>
          </p:nvPr>
        </p:nvGraphicFramePr>
        <p:xfrm>
          <a:off x="1853315" y="3765071"/>
          <a:ext cx="3619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4" imgW="3619440" imgH="571320" progId="Equation.DSMT4">
                  <p:embed/>
                </p:oleObj>
              </mc:Choice>
              <mc:Fallback>
                <p:oleObj name="Equation" r:id="rId4" imgW="3619440" imgH="5713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785F454-7BA9-485A-9B52-9570869A2B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53315" y="3765071"/>
                        <a:ext cx="3619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3DD4F55-BC5A-44E3-A3DE-761E8B45C0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344851"/>
              </p:ext>
            </p:extLst>
          </p:nvPr>
        </p:nvGraphicFramePr>
        <p:xfrm>
          <a:off x="2203971" y="4543393"/>
          <a:ext cx="1981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6" imgW="1981080" imgH="571320" progId="Equation.DSMT4">
                  <p:embed/>
                </p:oleObj>
              </mc:Choice>
              <mc:Fallback>
                <p:oleObj name="Equation" r:id="rId6" imgW="1981080" imgH="5713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3444D6C-E8BD-47BA-9C57-6E1B0A1C81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03971" y="4543393"/>
                        <a:ext cx="19812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35666E5-851E-4D51-9BDD-09532BCBED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921313"/>
              </p:ext>
            </p:extLst>
          </p:nvPr>
        </p:nvGraphicFramePr>
        <p:xfrm>
          <a:off x="2196902" y="5227381"/>
          <a:ext cx="1435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8" imgW="1434960" imgH="444240" progId="Equation.DSMT4">
                  <p:embed/>
                </p:oleObj>
              </mc:Choice>
              <mc:Fallback>
                <p:oleObj name="Equation" r:id="rId8" imgW="1434960" imgH="444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FC2489E-95FA-4398-89DC-E59F252C8A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96902" y="5227381"/>
                        <a:ext cx="1435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1D9A90B-4C31-4255-9961-57DA595532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898559"/>
              </p:ext>
            </p:extLst>
          </p:nvPr>
        </p:nvGraphicFramePr>
        <p:xfrm>
          <a:off x="2187319" y="5879621"/>
          <a:ext cx="939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10" imgW="939600" imgH="444240" progId="Equation.DSMT4">
                  <p:embed/>
                </p:oleObj>
              </mc:Choice>
              <mc:Fallback>
                <p:oleObj name="Equation" r:id="rId10" imgW="939600" imgH="444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A64D372-324E-4C3F-A436-D9C8265CBB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87319" y="5879621"/>
                        <a:ext cx="939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0371029-C4CE-4B8D-80BD-030487E4F8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558282"/>
              </p:ext>
            </p:extLst>
          </p:nvPr>
        </p:nvGraphicFramePr>
        <p:xfrm>
          <a:off x="3346607" y="5986653"/>
          <a:ext cx="927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12" imgW="927000" imgH="317160" progId="Equation.DSMT4">
                  <p:embed/>
                </p:oleObj>
              </mc:Choice>
              <mc:Fallback>
                <p:oleObj name="Equation" r:id="rId12" imgW="927000" imgH="3171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9D6EBB3-E3E9-4AE7-A314-E35BEC56EB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46607" y="5986653"/>
                        <a:ext cx="927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042701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Using Algebra to Solve a Geometry Problem </a:t>
            </a:r>
            <a:r>
              <a:rPr lang="en-US" sz="1800" dirty="0"/>
              <a:t>(1 of 5)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defRPr/>
                </a:pPr>
                <a:r>
                  <a:rPr lang="en-US" sz="2800" dirty="0"/>
                  <a:t>Consider three points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1),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 4), </a:t>
                </a:r>
                <a:r>
                  <a:rPr lang="en-US" dirty="0">
                    <a:cs typeface="Times New Roman" panose="02020603050405020304" pitchFamily="18" charset="0"/>
                  </a:rPr>
                  <a:t>and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(4, 1).</a:t>
                </a:r>
                <a:endParaRPr lang="en-US" sz="2800" dirty="0"/>
              </a:p>
              <a:p>
                <a:pPr marL="0" indent="0">
                  <a:buFontTx/>
                  <a:buNone/>
                  <a:defRPr/>
                </a:pPr>
                <a:endParaRPr lang="en-US" i="1" dirty="0"/>
              </a:p>
              <a:p>
                <a:r>
                  <a:rPr lang="en-US" dirty="0">
                    <a:cs typeface="Times New Roman" panose="02020603050405020304" pitchFamily="18" charset="0"/>
                  </a:rPr>
                  <a:t>(a) Plot each point and form the triangle </a:t>
                </a:r>
                <a:r>
                  <a:rPr lang="en-US" i="1" dirty="0">
                    <a:latin typeface="+mn-lt"/>
                    <a:cs typeface="Times New Roman" panose="02020603050405020304" pitchFamily="18" charset="0"/>
                  </a:rPr>
                  <a:t>ABC</a:t>
                </a:r>
                <a:r>
                  <a:rPr lang="en-US" dirty="0"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dirty="0">
                    <a:cs typeface="Times New Roman" panose="02020603050405020304" pitchFamily="18" charset="0"/>
                  </a:rPr>
                  <a:t>(b) Find the length of each side of the triangle.</a:t>
                </a:r>
              </a:p>
              <a:p>
                <a:r>
                  <a:rPr lang="en-US" dirty="0">
                    <a:cs typeface="Times New Roman" panose="02020603050405020304" pitchFamily="18" charset="0"/>
                  </a:rPr>
                  <a:t>(c) Verify that the triangle is a right triangle.</a:t>
                </a:r>
              </a:p>
              <a:p>
                <a:r>
                  <a:rPr lang="en-US" dirty="0">
                    <a:cs typeface="Times New Roman" panose="02020603050405020304" pitchFamily="18" charset="0"/>
                  </a:rPr>
                  <a:t>(d) Find the area of the triangle.</a:t>
                </a:r>
              </a:p>
            </p:txBody>
          </p:sp>
        </mc:Choice>
        <mc:Fallback xmlns="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47" t="-1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205604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Using Algebra to Solve a Geometry Problem </a:t>
            </a:r>
            <a:r>
              <a:rPr lang="en-US" sz="1800" dirty="0"/>
              <a:t>(2 of 5)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09588" indent="-509588"/>
            <a:r>
              <a:rPr lang="en-US" dirty="0">
                <a:cs typeface="Times New Roman" panose="02020603050405020304" pitchFamily="18" charset="0"/>
              </a:rPr>
              <a:t>(a) The figure shows the points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A, B, C </a:t>
            </a:r>
            <a:r>
              <a:rPr lang="en-US" dirty="0">
                <a:cs typeface="Times New Roman" panose="02020603050405020304" pitchFamily="18" charset="0"/>
              </a:rPr>
              <a:t>and the triangle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ABC</a:t>
            </a:r>
            <a:r>
              <a:rPr lang="en-US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78CD52-D999-41B3-B9A3-9D2849828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230" y="2394002"/>
            <a:ext cx="4165540" cy="389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84526"/>
      </p:ext>
    </p:extLst>
  </p:cSld>
  <p:clrMapOvr>
    <a:masterClrMapping/>
  </p:clrMapOvr>
  <p:transition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Using Algebra to Solve a Geometry Problem </a:t>
            </a:r>
            <a:r>
              <a:rPr lang="en-US" sz="1800" dirty="0"/>
              <a:t>(3 of 5)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09588" indent="-509588"/>
            <a:r>
              <a:rPr lang="en-US" dirty="0">
                <a:cs typeface="Times New Roman" panose="02020603050405020304" pitchFamily="18" charset="0"/>
              </a:rPr>
              <a:t>(b) To find the length of each side of the triangle, use the distance formula.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3BD2582-7D9B-40FA-9626-43B6D250A3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67520"/>
              </p:ext>
            </p:extLst>
          </p:nvPr>
        </p:nvGraphicFramePr>
        <p:xfrm>
          <a:off x="1058751" y="2670237"/>
          <a:ext cx="7264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3" imgW="7264080" imgH="571320" progId="Equation.DSMT4">
                  <p:embed/>
                </p:oleObj>
              </mc:Choice>
              <mc:Fallback>
                <p:oleObj name="Equation" r:id="rId3" imgW="7264080" imgH="57132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518C24CD-5722-420C-BA39-09C2FFB2B6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8751" y="2670237"/>
                        <a:ext cx="72644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60B266F-6E60-439C-A98E-B15DBFA58A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071913"/>
              </p:ext>
            </p:extLst>
          </p:nvPr>
        </p:nvGraphicFramePr>
        <p:xfrm>
          <a:off x="1028700" y="3430781"/>
          <a:ext cx="6934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5" imgW="6933960" imgH="571320" progId="Equation.DSMT4">
                  <p:embed/>
                </p:oleObj>
              </mc:Choice>
              <mc:Fallback>
                <p:oleObj name="Equation" r:id="rId5" imgW="6933960" imgH="5713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41F691E-6596-4D63-A2C0-EBD6AA6317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8700" y="3430781"/>
                        <a:ext cx="69342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4F4C949-E19D-4944-AB79-8B2B8D2C27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352171"/>
              </p:ext>
            </p:extLst>
          </p:nvPr>
        </p:nvGraphicFramePr>
        <p:xfrm>
          <a:off x="1028700" y="4257787"/>
          <a:ext cx="7429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7" imgW="7429320" imgH="571320" progId="Equation.DSMT4">
                  <p:embed/>
                </p:oleObj>
              </mc:Choice>
              <mc:Fallback>
                <p:oleObj name="Equation" r:id="rId7" imgW="7429320" imgH="5713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683D346-19AA-4167-AE0C-9A262EA340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28700" y="4257787"/>
                        <a:ext cx="7429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288877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Using Algebra to Solve a Geometry Problem </a:t>
            </a:r>
            <a:r>
              <a:rPr lang="en-US" sz="1800" dirty="0"/>
              <a:t>(4 of 5)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1963" indent="-461963"/>
            <a:r>
              <a:rPr lang="en-US" sz="2400" dirty="0">
                <a:cs typeface="Times New Roman" panose="02020603050405020304" pitchFamily="18" charset="0"/>
              </a:rPr>
              <a:t>(c) If the sum of the squares of the lengths of two of the sides equals the square of the length of the third side, then the triangle is a right triangle. It seems reasonable to conjecture that the right angle is at vertex 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sz="2400" dirty="0">
                <a:cs typeface="Times New Roman" panose="02020603050405020304" pitchFamily="18" charset="0"/>
              </a:rPr>
              <a:t>. Check to see whether</a:t>
            </a:r>
          </a:p>
          <a:p>
            <a:pPr marL="461963"/>
            <a:endParaRPr lang="en-US" sz="2400" dirty="0">
              <a:cs typeface="Times New Roman" panose="02020603050405020304" pitchFamily="18" charset="0"/>
            </a:endParaRPr>
          </a:p>
          <a:p>
            <a:pPr marL="461963">
              <a:spcBef>
                <a:spcPts val="1200"/>
              </a:spcBef>
            </a:pPr>
            <a:r>
              <a:rPr lang="en-US" sz="2400" dirty="0">
                <a:cs typeface="Times New Roman" panose="02020603050405020304" pitchFamily="18" charset="0"/>
              </a:rPr>
              <a:t>Using the results from part (b) yields</a:t>
            </a:r>
          </a:p>
          <a:p>
            <a:pPr marL="461963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>
              <a:spcBef>
                <a:spcPts val="1200"/>
              </a:spcBef>
            </a:pPr>
            <a:r>
              <a:rPr lang="en-US" sz="2400" dirty="0">
                <a:cs typeface="Times New Roman" panose="02020603050405020304" pitchFamily="18" charset="0"/>
              </a:rPr>
              <a:t>It follows from the converse of the Pythagorean Theorem that triangle </a:t>
            </a:r>
            <a:r>
              <a:rPr lang="en-US" sz="2400" i="1" dirty="0">
                <a:latin typeface="+mn-lt"/>
                <a:cs typeface="Times New Roman" panose="02020603050405020304" pitchFamily="18" charset="0"/>
              </a:rPr>
              <a:t>ABC</a:t>
            </a:r>
            <a:r>
              <a:rPr lang="en-US" sz="2400" i="1" dirty="0">
                <a:cs typeface="Times New Roman" panose="02020603050405020304" pitchFamily="18" charset="0"/>
              </a:rPr>
              <a:t> </a:t>
            </a:r>
            <a:r>
              <a:rPr lang="en-US" sz="2400" dirty="0">
                <a:cs typeface="Times New Roman" panose="02020603050405020304" pitchFamily="18" charset="0"/>
              </a:rPr>
              <a:t>is a right triangle.</a:t>
            </a:r>
            <a:endParaRPr lang="en-US" sz="2400" baseline="30000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F628066-DC0E-43FE-B65E-B1FC13F4D6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346720"/>
              </p:ext>
            </p:extLst>
          </p:nvPr>
        </p:nvGraphicFramePr>
        <p:xfrm>
          <a:off x="2444750" y="3374747"/>
          <a:ext cx="4254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" imgW="4254480" imgH="406080" progId="Equation.DSMT4">
                  <p:embed/>
                </p:oleObj>
              </mc:Choice>
              <mc:Fallback>
                <p:oleObj name="Equation" r:id="rId3" imgW="4254480" imgH="4060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DC4F004-3833-481E-9895-F7781B8F3B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44750" y="3374747"/>
                        <a:ext cx="42545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11677214-E24A-4241-9DCC-56B59B3AC5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402898"/>
              </p:ext>
            </p:extLst>
          </p:nvPr>
        </p:nvGraphicFramePr>
        <p:xfrm>
          <a:off x="2444750" y="4374821"/>
          <a:ext cx="58801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5" imgW="5879880" imgH="888840" progId="Equation.DSMT4">
                  <p:embed/>
                </p:oleObj>
              </mc:Choice>
              <mc:Fallback>
                <p:oleObj name="Equation" r:id="rId5" imgW="5879880" imgH="8888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924EFC9-FAFD-477C-A790-51039A49E9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44750" y="4374821"/>
                        <a:ext cx="58801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6772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Using Algebra to Solve a Geometry Problem </a:t>
            </a:r>
            <a:r>
              <a:rPr lang="en-US" sz="1800" dirty="0"/>
              <a:t>(5 of 5)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1963" indent="-461963"/>
            <a:r>
              <a:rPr lang="en-US" dirty="0">
                <a:cs typeface="Times New Roman" panose="02020603050405020304" pitchFamily="18" charset="0"/>
              </a:rPr>
              <a:t>(d) Because the right angle is at vertex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cs typeface="Times New Roman" panose="02020603050405020304" pitchFamily="18" charset="0"/>
              </a:rPr>
              <a:t>the sides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 </a:t>
            </a:r>
            <a:r>
              <a:rPr lang="en-US" dirty="0">
                <a:cs typeface="Times New Roman" panose="02020603050405020304" pitchFamily="18" charset="0"/>
              </a:rPr>
              <a:t>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dirty="0">
                <a:cs typeface="Times New Roman" panose="02020603050405020304" pitchFamily="18" charset="0"/>
              </a:rPr>
              <a:t>form the base and height of the triangle. Its area is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D14D6FCA-5837-40E5-96B7-26D3DA62AB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865414"/>
              </p:ext>
            </p:extLst>
          </p:nvPr>
        </p:nvGraphicFramePr>
        <p:xfrm>
          <a:off x="1257300" y="2998179"/>
          <a:ext cx="3937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3936960" imgH="825480" progId="Equation.DSMT4">
                  <p:embed/>
                </p:oleObj>
              </mc:Choice>
              <mc:Fallback>
                <p:oleObj name="Equation" r:id="rId3" imgW="39369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7300" y="2998179"/>
                        <a:ext cx="39370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E64EF38-EC46-4B08-9BEC-3042305A8D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158315"/>
              </p:ext>
            </p:extLst>
          </p:nvPr>
        </p:nvGraphicFramePr>
        <p:xfrm>
          <a:off x="2104208" y="4192174"/>
          <a:ext cx="16256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5" imgW="1625400" imgH="825480" progId="Equation.DSMT4">
                  <p:embed/>
                </p:oleObj>
              </mc:Choice>
              <mc:Fallback>
                <p:oleObj name="Equation" r:id="rId5" imgW="1625400" imgH="8254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D14D6FCA-5837-40E5-96B7-26D3DA62AB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04208" y="4192174"/>
                        <a:ext cx="16256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18FAA18-3FE5-48E6-B29C-FABE281CA6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04068"/>
              </p:ext>
            </p:extLst>
          </p:nvPr>
        </p:nvGraphicFramePr>
        <p:xfrm>
          <a:off x="2104208" y="5386170"/>
          <a:ext cx="2819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7" imgW="2819160" imgH="825480" progId="Equation.DSMT4">
                  <p:embed/>
                </p:oleObj>
              </mc:Choice>
              <mc:Fallback>
                <p:oleObj name="Equation" r:id="rId7" imgW="2819160" imgH="825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E64EF38-EC46-4B08-9BEC-3042305A8D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04208" y="5386170"/>
                        <a:ext cx="28194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531715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A90236C-6A41-43F8-8730-2B1A0BB7699E}"/>
              </a:ext>
            </a:extLst>
          </p:cNvPr>
          <p:cNvSpPr/>
          <p:nvPr/>
        </p:nvSpPr>
        <p:spPr bwMode="auto">
          <a:xfrm>
            <a:off x="566530" y="1198828"/>
            <a:ext cx="8020879" cy="3402989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339" y="1435689"/>
            <a:ext cx="7533861" cy="3166128"/>
          </a:xfrm>
          <a:noFill/>
          <a:effectLst/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b="1" dirty="0"/>
              <a:t>Midpoint Formula</a:t>
            </a:r>
          </a:p>
          <a:p>
            <a:pPr lvl="0">
              <a:spcBef>
                <a:spcPts val="0"/>
              </a:spcBef>
            </a:pPr>
            <a:endParaRPr lang="en-US" dirty="0"/>
          </a:p>
          <a:p>
            <a:pPr lvl="0">
              <a:spcBef>
                <a:spcPts val="0"/>
              </a:spcBef>
            </a:pPr>
            <a:r>
              <a:rPr lang="en-US" dirty="0"/>
              <a:t>The midpoint </a:t>
            </a:r>
            <a:r>
              <a:rPr lang="en-US" i="1" dirty="0">
                <a:latin typeface="+mn-lt"/>
              </a:rPr>
              <a:t>M</a:t>
            </a:r>
            <a:r>
              <a:rPr lang="en-US" dirty="0">
                <a:latin typeface="+mn-lt"/>
              </a:rPr>
              <a:t>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) </a:t>
            </a:r>
            <a:r>
              <a:rPr lang="en-US" dirty="0"/>
              <a:t>of a line segment from</a:t>
            </a:r>
          </a:p>
          <a:p>
            <a:pPr lvl="0">
              <a:spcBef>
                <a:spcPts val="0"/>
              </a:spcBef>
            </a:pPr>
            <a:r>
              <a:rPr lang="en-US" dirty="0"/>
              <a:t>             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8F471E9D-327A-4952-9C5F-51608A1383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195123"/>
              </p:ext>
            </p:extLst>
          </p:nvPr>
        </p:nvGraphicFramePr>
        <p:xfrm>
          <a:off x="1022681" y="2805915"/>
          <a:ext cx="4318001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3" imgW="4317840" imgH="482400" progId="Equation.DSMT4">
                  <p:embed/>
                </p:oleObj>
              </mc:Choice>
              <mc:Fallback>
                <p:oleObj name="Equation" r:id="rId3" imgW="4317840" imgH="4824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8F471E9D-327A-4952-9C5F-51608A1383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2681" y="2805915"/>
                        <a:ext cx="4318001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E5BAE78-C852-4E40-9A2F-171B50336A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724096"/>
              </p:ext>
            </p:extLst>
          </p:nvPr>
        </p:nvGraphicFramePr>
        <p:xfrm>
          <a:off x="2317750" y="3475266"/>
          <a:ext cx="45085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5" imgW="4508280" imgH="939600" progId="Equation.DSMT4">
                  <p:embed/>
                </p:oleObj>
              </mc:Choice>
              <mc:Fallback>
                <p:oleObj name="Equation" r:id="rId5" imgW="4508280" imgH="9396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E5BAE78-C852-4E40-9A2F-171B50336A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17750" y="3475266"/>
                        <a:ext cx="45085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024878"/>
      </p:ext>
    </p:extLst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Finding the Midpoint of a Line Segment </a:t>
            </a:r>
            <a:r>
              <a:rPr lang="en-US" sz="1800" dirty="0"/>
              <a:t>(1 of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cs typeface="Times New Roman" panose="02020603050405020304" pitchFamily="18" charset="0"/>
                  </a:rPr>
                  <a:t>Find the midpoint of the line segment from </a:t>
                </a:r>
                <a:br>
                  <a:rPr lang="en-US" dirty="0">
                    <a:cs typeface="Times New Roman" panose="02020603050405020304" pitchFamily="18" charset="0"/>
                  </a:rPr>
                </a:b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4, 4) </a:t>
                </a:r>
                <a:r>
                  <a:rPr lang="en-US" dirty="0">
                    <a:cs typeface="Times New Roman" panose="02020603050405020304" pitchFamily="18" charset="0"/>
                  </a:rPr>
                  <a:t>to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(4, 2). </a:t>
                </a:r>
                <a:r>
                  <a:rPr lang="en-US" dirty="0">
                    <a:cs typeface="Times New Roman" panose="02020603050405020304" pitchFamily="18" charset="0"/>
                  </a:rPr>
                  <a:t>Plot the points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cs typeface="Times New Roman" panose="02020603050405020304" pitchFamily="18" charset="0"/>
                  </a:rPr>
                  <a:t>and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cs typeface="Times New Roman" panose="02020603050405020304" pitchFamily="18" charset="0"/>
                  </a:rPr>
                  <a:t>and the midpoint.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cs typeface="Times New Roman" panose="02020603050405020304" pitchFamily="18" charset="0"/>
                  </a:rPr>
                  <a:t>Apply the midpoint formula using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4, </a:t>
                </a:r>
                <a:r>
                  <a:rPr lang="en-US" dirty="0">
                    <a:cs typeface="Times New Roman" panose="02020603050405020304" pitchFamily="18" charset="0"/>
                  </a:rPr>
                  <a:t>and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2. </a:t>
                </a:r>
                <a:r>
                  <a:rPr lang="en-US" dirty="0">
                    <a:cs typeface="Times New Roman" panose="02020603050405020304" pitchFamily="18" charset="0"/>
                  </a:rPr>
                  <a:t>Then the coordinates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>
                    <a:cs typeface="Times New Roman" panose="02020603050405020304" pitchFamily="18" charset="0"/>
                  </a:rPr>
                  <a:t>of the midpoint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en-US" dirty="0">
                    <a:cs typeface="Times New Roman" panose="02020603050405020304" pitchFamily="18" charset="0"/>
                  </a:rPr>
                  <a:t>are</a:t>
                </a:r>
              </a:p>
              <a:p>
                <a:pPr>
                  <a:spcBef>
                    <a:spcPts val="0"/>
                  </a:spcBef>
                </a:pPr>
                <a:endParaRPr lang="en-US" dirty="0"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dirty="0"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dirty="0"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cs typeface="Times New Roman" panose="02020603050405020304" pitchFamily="18" charset="0"/>
                  </a:rPr>
                  <a:t>That is,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(0, 3).   </a:t>
                </a:r>
                <a:endParaRPr lang="en-US" dirty="0">
                  <a:cs typeface="Times New Roman" panose="02020603050405020304" pitchFamily="18" charset="0"/>
                </a:endParaRPr>
              </a:p>
              <a:p>
                <a:pPr marL="0" indent="0">
                  <a:buFontTx/>
                  <a:buNone/>
                  <a:defRPr/>
                </a:pPr>
                <a:endParaRPr lang="en-US" sz="2800" i="1" dirty="0"/>
              </a:p>
            </p:txBody>
          </p:sp>
        </mc:Choice>
        <mc:Fallback xmlns="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647" t="-1405" r="-1020" b="-5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AA75EDB-CEC3-4007-ABCD-879885414F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612006"/>
              </p:ext>
            </p:extLst>
          </p:nvPr>
        </p:nvGraphicFramePr>
        <p:xfrm>
          <a:off x="1001468" y="4773983"/>
          <a:ext cx="3352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4" imgW="3352680" imgH="825480" progId="Equation.DSMT4">
                  <p:embed/>
                </p:oleObj>
              </mc:Choice>
              <mc:Fallback>
                <p:oleObj name="Equation" r:id="rId4" imgW="3352680" imgH="8254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698320B-6487-4863-A2D4-F48476B560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1468" y="4773983"/>
                        <a:ext cx="33528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9E4A6852-E96A-486C-96BA-8EED322141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155282"/>
              </p:ext>
            </p:extLst>
          </p:nvPr>
        </p:nvGraphicFramePr>
        <p:xfrm>
          <a:off x="5241032" y="4701975"/>
          <a:ext cx="3200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6" imgW="3200400" imgH="825480" progId="Equation.DSMT4">
                  <p:embed/>
                </p:oleObj>
              </mc:Choice>
              <mc:Fallback>
                <p:oleObj name="Equation" r:id="rId6" imgW="3200400" imgH="825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DB89826-7738-4F53-BDAE-DE57C51F48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41032" y="4701975"/>
                        <a:ext cx="32004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37965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2.1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dirty="0"/>
              <a:t>The Distance and Midpoint Formulas</a:t>
            </a:r>
            <a:endParaRPr lang="en-GB" altLang="en-US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Finding the Midpoint of a Line Segment </a:t>
            </a:r>
            <a:r>
              <a:rPr lang="en-US" sz="1800" dirty="0"/>
              <a:t>(2 of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cs typeface="Times New Roman" panose="02020603050405020304" pitchFamily="18" charset="0"/>
                  </a:rPr>
                  <a:t>The graph shows line segment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4, 4) </a:t>
                </a:r>
                <a:r>
                  <a:rPr lang="en-US" dirty="0">
                    <a:cs typeface="Times New Roman" panose="02020603050405020304" pitchFamily="18" charset="0"/>
                  </a:rPr>
                  <a:t>to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(4, 2) </a:t>
                </a:r>
                <a:r>
                  <a:rPr lang="en-US" dirty="0">
                    <a:cs typeface="Times New Roman" panose="02020603050405020304" pitchFamily="18" charset="0"/>
                  </a:rPr>
                  <a:t>and the midpoint,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(0, 3).   </a:t>
                </a:r>
                <a:endParaRPr lang="en-US" dirty="0">
                  <a:cs typeface="Times New Roman" panose="02020603050405020304" pitchFamily="18" charset="0"/>
                </a:endParaRPr>
              </a:p>
              <a:p>
                <a:pPr marL="0" indent="0">
                  <a:buFontTx/>
                  <a:buNone/>
                  <a:defRPr/>
                </a:pPr>
                <a:endParaRPr lang="en-US" sz="2800" i="1" dirty="0"/>
              </a:p>
            </p:txBody>
          </p:sp>
        </mc:Choice>
        <mc:Fallback xmlns="">
          <p:sp>
            <p:nvSpPr>
              <p:cNvPr id="25603" name="Rectangle 3">
                <a:extLst>
                  <a:ext uri="{FF2B5EF4-FFF2-40B4-BE49-F238E27FC236}">
                    <a16:creationId xmlns:a16="http://schemas.microsoft.com/office/drawing/2014/main" id="{2C96C611-C1F4-4C29-BF4D-AEDC9B8236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435689"/>
                <a:ext cx="7830879" cy="4775981"/>
              </a:xfrm>
              <a:blipFill>
                <a:blip r:embed="rId2"/>
                <a:stretch>
                  <a:fillRect l="-1556" t="-1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15BD8A9-EB30-4A6B-A8F5-A30FDCAB59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382"/>
          <a:stretch/>
        </p:blipFill>
        <p:spPr>
          <a:xfrm>
            <a:off x="2571183" y="2674518"/>
            <a:ext cx="4308082" cy="353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44963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Use the Distance Formula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Use the Midpoint Formula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6D41B-383B-4EA6-A7CE-5FDDD63F4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5690"/>
            <a:ext cx="4385929" cy="2650174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Begin with two real number lines located in the same plane: </a:t>
            </a:r>
            <a:br>
              <a:rPr lang="en-US" dirty="0"/>
            </a:br>
            <a:r>
              <a:rPr lang="en-US" dirty="0"/>
              <a:t>one horizontal and the other vertical.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2EA0BB-AEB0-48C3-BC0A-C7BD94D1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Rectangular Coordinates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9A1AD5C-6099-4CD2-B684-A6ACC59BA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5901" y="1040199"/>
            <a:ext cx="3002298" cy="2952328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161E398-2500-4A18-B53B-C0662496269B}"/>
              </a:ext>
            </a:extLst>
          </p:cNvPr>
          <p:cNvSpPr txBox="1">
            <a:spLocks/>
          </p:cNvSpPr>
          <p:nvPr/>
        </p:nvSpPr>
        <p:spPr bwMode="auto">
          <a:xfrm>
            <a:off x="685799" y="4178595"/>
            <a:ext cx="8038619" cy="188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kern="0" dirty="0">
                <a:cs typeface="Times New Roman" panose="02020603050405020304" pitchFamily="18" charset="0"/>
              </a:rPr>
              <a:t>The horizontal line is called the </a:t>
            </a:r>
            <a:r>
              <a:rPr lang="en-US" b="1" i="1" kern="0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b="1" kern="0" dirty="0">
                <a:latin typeface="+mn-lt"/>
                <a:cs typeface="Times New Roman" panose="02020603050405020304" pitchFamily="18" charset="0"/>
              </a:rPr>
              <a:t>-</a:t>
            </a:r>
            <a:r>
              <a:rPr lang="en-US" b="1" kern="0" dirty="0">
                <a:cs typeface="Times New Roman" panose="02020603050405020304" pitchFamily="18" charset="0"/>
              </a:rPr>
              <a:t>axis, </a:t>
            </a:r>
            <a:r>
              <a:rPr lang="en-US" kern="0" dirty="0">
                <a:cs typeface="Times New Roman" panose="02020603050405020304" pitchFamily="18" charset="0"/>
              </a:rPr>
              <a:t>the vertical line the </a:t>
            </a:r>
            <a:r>
              <a:rPr lang="en-US" b="1" i="1" kern="0" dirty="0">
                <a:latin typeface="+mn-lt"/>
                <a:cs typeface="Times New Roman" panose="02020603050405020304" pitchFamily="18" charset="0"/>
              </a:rPr>
              <a:t>y</a:t>
            </a:r>
            <a:r>
              <a:rPr lang="en-US" b="1" kern="0" dirty="0">
                <a:latin typeface="+mn-lt"/>
                <a:cs typeface="Times New Roman" panose="02020603050405020304" pitchFamily="18" charset="0"/>
              </a:rPr>
              <a:t>-</a:t>
            </a:r>
            <a:r>
              <a:rPr lang="en-US" b="1" kern="0" dirty="0">
                <a:cs typeface="Times New Roman" panose="02020603050405020304" pitchFamily="18" charset="0"/>
              </a:rPr>
              <a:t>axis, </a:t>
            </a:r>
            <a:r>
              <a:rPr lang="en-US" kern="0" dirty="0">
                <a:cs typeface="Times New Roman" panose="02020603050405020304" pitchFamily="18" charset="0"/>
              </a:rPr>
              <a:t>and the point of intersection the </a:t>
            </a:r>
            <a:r>
              <a:rPr lang="en-US" b="1" kern="0" dirty="0">
                <a:cs typeface="Times New Roman" panose="02020603050405020304" pitchFamily="18" charset="0"/>
              </a:rPr>
              <a:t>origin </a:t>
            </a:r>
            <a:r>
              <a:rPr lang="en-US" b="1" i="1" kern="0" dirty="0">
                <a:latin typeface="+mn-lt"/>
                <a:cs typeface="Times New Roman" panose="02020603050405020304" pitchFamily="18" charset="0"/>
              </a:rPr>
              <a:t>O</a:t>
            </a:r>
            <a:r>
              <a:rPr lang="en-US" kern="0" dirty="0">
                <a:cs typeface="Times New Roman" panose="02020603050405020304" pitchFamily="18" charset="0"/>
              </a:rPr>
              <a:t>.</a:t>
            </a:r>
            <a:endParaRPr lang="en-US" altLang="en-US" sz="2400" kern="0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7485624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6D41B-383B-4EA6-A7CE-5FDDD63F4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Courier New" panose="02070309020205020404" pitchFamily="49" charset="0"/>
              </a:rPr>
              <a:t>The coordinate system described here is called a </a:t>
            </a:r>
            <a:r>
              <a:rPr lang="en-US" b="1" dirty="0">
                <a:cs typeface="Courier New" panose="02070309020205020404" pitchFamily="49" charset="0"/>
              </a:rPr>
              <a:t>rectangular </a:t>
            </a:r>
            <a:r>
              <a:rPr lang="en-US" dirty="0">
                <a:cs typeface="Courier New" panose="02070309020205020404" pitchFamily="49" charset="0"/>
              </a:rPr>
              <a:t>or </a:t>
            </a:r>
            <a:r>
              <a:rPr lang="en-US" b="1" dirty="0">
                <a:cs typeface="Courier New" panose="02070309020205020404" pitchFamily="49" charset="0"/>
              </a:rPr>
              <a:t>Cartesian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b="1" dirty="0">
                <a:cs typeface="Courier New" panose="02070309020205020404" pitchFamily="49" charset="0"/>
              </a:rPr>
              <a:t>coordinate system.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Courier New" panose="02070309020205020404" pitchFamily="49" charset="0"/>
              </a:rPr>
              <a:t>The plane formed by the </a:t>
            </a:r>
            <a:r>
              <a:rPr lang="en-US" i="1" dirty="0">
                <a:latin typeface="+mn-lt"/>
                <a:cs typeface="Courier New" panose="02070309020205020404" pitchFamily="49" charset="0"/>
              </a:rPr>
              <a:t>x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-</a:t>
            </a:r>
            <a:r>
              <a:rPr lang="en-US" dirty="0">
                <a:cs typeface="Courier New" panose="02070309020205020404" pitchFamily="49" charset="0"/>
              </a:rPr>
              <a:t>axis and </a:t>
            </a:r>
            <a:r>
              <a:rPr lang="en-US" i="1" dirty="0">
                <a:latin typeface="+mn-lt"/>
                <a:cs typeface="Courier New" panose="02070309020205020404" pitchFamily="49" charset="0"/>
              </a:rPr>
              <a:t>y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-</a:t>
            </a:r>
            <a:r>
              <a:rPr lang="en-US" dirty="0">
                <a:cs typeface="Courier New" panose="02070309020205020404" pitchFamily="49" charset="0"/>
              </a:rPr>
              <a:t>axis is sometimes called the </a:t>
            </a:r>
            <a:r>
              <a:rPr lang="en-US" b="1" i="1" dirty="0" err="1">
                <a:latin typeface="+mn-lt"/>
                <a:cs typeface="Courier New" panose="02070309020205020404" pitchFamily="49" charset="0"/>
              </a:rPr>
              <a:t>xy</a:t>
            </a:r>
            <a:r>
              <a:rPr lang="en-US" b="1" dirty="0">
                <a:latin typeface="+mn-lt"/>
                <a:cs typeface="Courier New" panose="02070309020205020404" pitchFamily="49" charset="0"/>
              </a:rPr>
              <a:t>-</a:t>
            </a:r>
            <a:r>
              <a:rPr lang="en-US" b="1" dirty="0">
                <a:cs typeface="Courier New" panose="02070309020205020404" pitchFamily="49" charset="0"/>
              </a:rPr>
              <a:t>plane, </a:t>
            </a:r>
            <a:r>
              <a:rPr lang="en-US" dirty="0">
                <a:cs typeface="Courier New" panose="02070309020205020404" pitchFamily="49" charset="0"/>
              </a:rPr>
              <a:t>and the 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i="1" dirty="0">
                <a:latin typeface="+mn-lt"/>
                <a:cs typeface="Courier New" panose="02070309020205020404" pitchFamily="49" charset="0"/>
              </a:rPr>
              <a:t>x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-</a:t>
            </a:r>
            <a:r>
              <a:rPr lang="en-US" dirty="0">
                <a:cs typeface="Courier New" panose="02070309020205020404" pitchFamily="49" charset="0"/>
              </a:rPr>
              <a:t>axis and </a:t>
            </a:r>
            <a:r>
              <a:rPr lang="en-US" i="1" dirty="0">
                <a:latin typeface="+mn-lt"/>
                <a:cs typeface="Courier New" panose="02070309020205020404" pitchFamily="49" charset="0"/>
              </a:rPr>
              <a:t>y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-</a:t>
            </a:r>
            <a:r>
              <a:rPr lang="en-US" dirty="0">
                <a:cs typeface="Courier New" panose="02070309020205020404" pitchFamily="49" charset="0"/>
              </a:rPr>
              <a:t>axis are referred to as the </a:t>
            </a:r>
            <a:r>
              <a:rPr lang="en-US" b="1" dirty="0">
                <a:cs typeface="Courier New" panose="02070309020205020404" pitchFamily="49" charset="0"/>
              </a:rPr>
              <a:t>coordinate axes.</a:t>
            </a:r>
            <a:endParaRPr lang="en-US" altLang="en-US" sz="1800" dirty="0"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2EA0BB-AEB0-48C3-BC0A-C7BD94D1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Rectangular Coordinates</a:t>
            </a:r>
          </a:p>
        </p:txBody>
      </p:sp>
    </p:spTree>
    <p:extLst>
      <p:ext uri="{BB962C8B-B14F-4D97-AF65-F5344CB8AC3E}">
        <p14:creationId xmlns:p14="http://schemas.microsoft.com/office/powerpoint/2010/main" val="133624276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6D41B-383B-4EA6-A7CE-5FDDD63F4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35689"/>
            <a:ext cx="7586331" cy="199331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Any point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P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in the </a:t>
            </a:r>
            <a:r>
              <a:rPr lang="en-US" i="1" dirty="0" err="1">
                <a:latin typeface="+mn-lt"/>
                <a:cs typeface="Times New Roman" panose="02020603050405020304" pitchFamily="18" charset="0"/>
              </a:rPr>
              <a:t>xy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-</a:t>
            </a:r>
            <a:r>
              <a:rPr lang="en-US" dirty="0">
                <a:cs typeface="Times New Roman" panose="02020603050405020304" pitchFamily="18" charset="0"/>
              </a:rPr>
              <a:t>plane can be located by using an </a:t>
            </a:r>
            <a:r>
              <a:rPr lang="en-US" b="1" dirty="0">
                <a:cs typeface="Times New Roman" panose="02020603050405020304" pitchFamily="18" charset="0"/>
              </a:rPr>
              <a:t>ordered pair 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) </a:t>
            </a:r>
            <a:r>
              <a:rPr lang="en-US" dirty="0">
                <a:cs typeface="Times New Roman" panose="02020603050405020304" pitchFamily="18" charset="0"/>
              </a:rPr>
              <a:t>of real numbers.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2EA0BB-AEB0-48C3-BC0A-C7BD94D1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Rectangular Coordinates</a:t>
            </a:r>
          </a:p>
        </p:txBody>
      </p:sp>
      <p:pic>
        <p:nvPicPr>
          <p:cNvPr id="4" name="Picture 3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21F87787-161C-4990-83AE-0524A5838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7412" y="2909538"/>
            <a:ext cx="3043561" cy="306527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B9F11DE-7BA9-4550-8EEA-3C1AFFD36A8B}"/>
              </a:ext>
            </a:extLst>
          </p:cNvPr>
          <p:cNvSpPr txBox="1">
            <a:spLocks/>
          </p:cNvSpPr>
          <p:nvPr/>
        </p:nvSpPr>
        <p:spPr bwMode="auto">
          <a:xfrm>
            <a:off x="685799" y="2909538"/>
            <a:ext cx="5111613" cy="288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>
                <a:cs typeface="Times New Roman" panose="02020603050405020304" pitchFamily="18" charset="0"/>
              </a:rPr>
              <a:t>The ordered pair </a:t>
            </a:r>
            <a:r>
              <a:rPr lang="en-US" kern="0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US" i="1" kern="0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kern="0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i="1" kern="0" dirty="0">
                <a:latin typeface="+mn-lt"/>
                <a:cs typeface="Times New Roman" panose="02020603050405020304" pitchFamily="18" charset="0"/>
              </a:rPr>
              <a:t>y</a:t>
            </a:r>
            <a:r>
              <a:rPr lang="en-US" kern="0" dirty="0">
                <a:latin typeface="+mn-lt"/>
                <a:cs typeface="Times New Roman" panose="02020603050405020304" pitchFamily="18" charset="0"/>
              </a:rPr>
              <a:t>), </a:t>
            </a:r>
            <a:r>
              <a:rPr lang="en-US" kern="0" dirty="0">
                <a:cs typeface="Times New Roman" panose="02020603050405020304" pitchFamily="18" charset="0"/>
              </a:rPr>
              <a:t>also called the </a:t>
            </a:r>
            <a:r>
              <a:rPr lang="en-US" b="1" kern="0" dirty="0">
                <a:cs typeface="Times New Roman" panose="02020603050405020304" pitchFamily="18" charset="0"/>
              </a:rPr>
              <a:t>coordinates </a:t>
            </a:r>
            <a:r>
              <a:rPr lang="en-US" kern="0" dirty="0">
                <a:cs typeface="Times New Roman" panose="02020603050405020304" pitchFamily="18" charset="0"/>
              </a:rPr>
              <a:t>of </a:t>
            </a:r>
            <a:r>
              <a:rPr lang="en-US" i="1" kern="0" dirty="0">
                <a:latin typeface="+mn-lt"/>
                <a:cs typeface="Times New Roman" panose="02020603050405020304" pitchFamily="18" charset="0"/>
              </a:rPr>
              <a:t>P</a:t>
            </a:r>
            <a:r>
              <a:rPr lang="en-US" kern="0" dirty="0">
                <a:cs typeface="Times New Roman" panose="02020603050405020304" pitchFamily="18" charset="0"/>
              </a:rPr>
              <a:t>, then gives us enough information to locate the point </a:t>
            </a:r>
            <a:r>
              <a:rPr lang="en-US" i="1" kern="0" dirty="0">
                <a:latin typeface="+mn-lt"/>
                <a:cs typeface="Times New Roman" panose="02020603050405020304" pitchFamily="18" charset="0"/>
              </a:rPr>
              <a:t>P</a:t>
            </a:r>
            <a:r>
              <a:rPr lang="en-US" i="1" kern="0" dirty="0">
                <a:cs typeface="Times New Roman" panose="02020603050405020304" pitchFamily="18" charset="0"/>
              </a:rPr>
              <a:t> </a:t>
            </a:r>
            <a:r>
              <a:rPr lang="en-US" kern="0" dirty="0">
                <a:cs typeface="Times New Roman" panose="02020603050405020304" pitchFamily="18" charset="0"/>
              </a:rPr>
              <a:t>in the plane.</a:t>
            </a:r>
            <a:endParaRPr lang="en-US" altLang="en-US" sz="1400" kern="0" dirty="0">
              <a:cs typeface="Times New Roman" panose="02020603050405020304" pitchFamily="18" charset="0"/>
            </a:endParaRP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0580896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6D41B-383B-4EA6-A7CE-5FDDD63F4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35689"/>
            <a:ext cx="7586331" cy="147384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cs typeface="Times New Roman" panose="02020603050405020304" pitchFamily="18" charset="0"/>
              </a:rPr>
              <a:t>are the coordinates of a point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cs typeface="Times New Roman" panose="02020603050405020304" pitchFamily="18" charset="0"/>
              </a:rPr>
              <a:t>then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cs typeface="Times New Roman" panose="02020603050405020304" pitchFamily="18" charset="0"/>
              </a:rPr>
              <a:t>is called the </a:t>
            </a:r>
            <a:r>
              <a:rPr lang="en-US" b="1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+mn-lt"/>
                <a:cs typeface="Times New Roman" panose="02020603050405020304" pitchFamily="18" charset="0"/>
              </a:rPr>
              <a:t>-</a:t>
            </a:r>
            <a:r>
              <a:rPr lang="en-US" b="1" dirty="0">
                <a:cs typeface="Times New Roman" panose="02020603050405020304" pitchFamily="18" charset="0"/>
              </a:rPr>
              <a:t>coordinate, </a:t>
            </a:r>
            <a:r>
              <a:rPr lang="en-US" dirty="0">
                <a:cs typeface="Times New Roman" panose="02020603050405020304" pitchFamily="18" charset="0"/>
              </a:rPr>
              <a:t>or </a:t>
            </a:r>
            <a:r>
              <a:rPr lang="en-US" b="1" dirty="0">
                <a:cs typeface="Times New Roman" panose="02020603050405020304" pitchFamily="18" charset="0"/>
              </a:rPr>
              <a:t>abscissa, </a:t>
            </a:r>
            <a:r>
              <a:rPr lang="en-US" dirty="0">
                <a:cs typeface="Times New Roman" panose="02020603050405020304" pitchFamily="18" charset="0"/>
              </a:rPr>
              <a:t>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cs typeface="Times New Roman" panose="02020603050405020304" pitchFamily="18" charset="0"/>
              </a:rPr>
              <a:t>,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>
                <a:cs typeface="Times New Roman" panose="02020603050405020304" pitchFamily="18" charset="0"/>
              </a:rPr>
              <a:t>is the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>
                <a:cs typeface="Times New Roman" panose="02020603050405020304" pitchFamily="18" charset="0"/>
              </a:rPr>
              <a:t>coordinate, </a:t>
            </a:r>
            <a:r>
              <a:rPr lang="en-US" dirty="0">
                <a:cs typeface="Times New Roman" panose="02020603050405020304" pitchFamily="18" charset="0"/>
              </a:rPr>
              <a:t>or </a:t>
            </a:r>
            <a:r>
              <a:rPr lang="en-US" b="1" dirty="0">
                <a:cs typeface="Times New Roman" panose="02020603050405020304" pitchFamily="18" charset="0"/>
              </a:rPr>
              <a:t>ordinate, </a:t>
            </a:r>
            <a:r>
              <a:rPr lang="en-US" dirty="0">
                <a:cs typeface="Times New Roman" panose="02020603050405020304" pitchFamily="18" charset="0"/>
              </a:rPr>
              <a:t>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2EA0BB-AEB0-48C3-BC0A-C7BD94D1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Rectangular Coordinates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B9F11DE-7BA9-4550-8EEA-3C1AFFD36A8B}"/>
              </a:ext>
            </a:extLst>
          </p:cNvPr>
          <p:cNvSpPr txBox="1">
            <a:spLocks/>
          </p:cNvSpPr>
          <p:nvPr/>
        </p:nvSpPr>
        <p:spPr bwMode="auto">
          <a:xfrm>
            <a:off x="685800" y="3296092"/>
            <a:ext cx="4800600" cy="2499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The coordinate axes divide the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cs typeface="Times New Roman" panose="02020603050405020304" pitchFamily="18" charset="0"/>
              </a:rPr>
              <a:t>plane into four sections called </a:t>
            </a:r>
            <a:r>
              <a:rPr lang="en-US" b="1" dirty="0">
                <a:cs typeface="Times New Roman" panose="02020603050405020304" pitchFamily="18" charset="0"/>
              </a:rPr>
              <a:t>quadrants.</a:t>
            </a:r>
            <a:endParaRPr lang="en-US" altLang="en-US" sz="1100" dirty="0">
              <a:cs typeface="Times New Roman" panose="02020603050405020304" pitchFamily="18" charset="0"/>
            </a:endParaRPr>
          </a:p>
        </p:txBody>
      </p:sp>
      <p:pic>
        <p:nvPicPr>
          <p:cNvPr id="8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A020A92-5185-4030-8E6E-7A433D9B4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399" y="2779553"/>
            <a:ext cx="3186565" cy="333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45315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Finding the Distance between Two Points </a:t>
            </a:r>
            <a:r>
              <a:rPr lang="en-US" sz="1800" dirty="0"/>
              <a:t>(1 of 3)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/>
              <a:t>Find the distance </a:t>
            </a:r>
            <a:r>
              <a:rPr lang="en-US" sz="2800" i="1" dirty="0">
                <a:latin typeface="+mn-lt"/>
              </a:rPr>
              <a:t>d</a:t>
            </a:r>
            <a:r>
              <a:rPr lang="en-US" sz="2800" dirty="0"/>
              <a:t> between the points </a:t>
            </a:r>
            <a:r>
              <a:rPr lang="en-US" sz="2800" dirty="0">
                <a:latin typeface="+mn-lt"/>
              </a:rPr>
              <a:t>(0, 2) </a:t>
            </a:r>
            <a:r>
              <a:rPr lang="en-US" sz="2800" dirty="0"/>
              <a:t>and </a:t>
            </a:r>
            <a:r>
              <a:rPr lang="en-US" sz="2800" dirty="0">
                <a:latin typeface="+mn-lt"/>
              </a:rPr>
              <a:t>(4, 5)</a:t>
            </a:r>
            <a:r>
              <a:rPr lang="en-US" sz="2800" dirty="0"/>
              <a:t>.</a:t>
            </a:r>
          </a:p>
          <a:p>
            <a:pPr marL="0" indent="0">
              <a:buFontTx/>
              <a:buNone/>
              <a:defRPr/>
            </a:pPr>
            <a:endParaRPr lang="en-US" i="1" dirty="0"/>
          </a:p>
          <a:p>
            <a:r>
              <a:rPr lang="en-US" dirty="0">
                <a:cs typeface="Times New Roman" panose="02020603050405020304" pitchFamily="18" charset="0"/>
              </a:rPr>
              <a:t>First plot the points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(0, 2)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(4, 5) </a:t>
            </a:r>
            <a:r>
              <a:rPr lang="en-US" dirty="0">
                <a:cs typeface="Times New Roman" panose="02020603050405020304" pitchFamily="18" charset="0"/>
              </a:rPr>
              <a:t>and connect 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them with a straight line. </a:t>
            </a:r>
          </a:p>
          <a:p>
            <a:pPr marL="0" indent="0">
              <a:buFontTx/>
              <a:buNone/>
              <a:defRPr/>
            </a:pPr>
            <a:endParaRPr lang="en-US" sz="2800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941546-D8EC-4AC7-9F97-C162B5338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360" y="2300557"/>
            <a:ext cx="3990476" cy="3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28473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224622-4577-4E6F-A2FC-4AB04F3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Finding the Distance between Two Points </a:t>
            </a:r>
            <a:r>
              <a:rPr lang="en-US" sz="1800" dirty="0"/>
              <a:t>(2 of 3)</a:t>
            </a:r>
            <a:endParaRPr 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C96C611-C1F4-4C29-BF4D-AEDC9B8236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To find the length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cs typeface="Times New Roman" panose="02020603050405020304" pitchFamily="18" charset="0"/>
              </a:rPr>
              <a:t>begin by drawing a horizontal line 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(0, 2) </a:t>
            </a:r>
            <a:r>
              <a:rPr lang="en-US" dirty="0"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(4, 2) </a:t>
            </a:r>
            <a:r>
              <a:rPr lang="en-US" dirty="0">
                <a:cs typeface="Times New Roman" panose="02020603050405020304" pitchFamily="18" charset="0"/>
              </a:rPr>
              <a:t>and a vertical line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(4, 2) </a:t>
            </a:r>
            <a:r>
              <a:rPr lang="en-US" dirty="0"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(4, 5),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forming a right triangle, 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as shown in the figure. </a:t>
            </a:r>
            <a:endParaRPr lang="en-US" altLang="en-US" sz="1800" dirty="0"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endParaRPr lang="en-US" sz="2800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D9FB18-A4F0-4614-8E0C-A18C7B6FD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539" y="2333261"/>
            <a:ext cx="4009524" cy="3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655204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7499</TotalTime>
  <Words>724</Words>
  <Application>Microsoft Office PowerPoint</Application>
  <PresentationFormat>On-screen Show (4:3)</PresentationFormat>
  <Paragraphs>75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Times New Roman</vt:lpstr>
      <vt:lpstr>Cambria Math</vt:lpstr>
      <vt:lpstr>Arial</vt:lpstr>
      <vt:lpstr>Default Design</vt:lpstr>
      <vt:lpstr>Equation</vt:lpstr>
      <vt:lpstr>PowerPoint Presentation</vt:lpstr>
      <vt:lpstr>PowerPoint Presentation</vt:lpstr>
      <vt:lpstr>Objectives</vt:lpstr>
      <vt:lpstr>Rectangular Coordinates</vt:lpstr>
      <vt:lpstr>Rectangular Coordinates</vt:lpstr>
      <vt:lpstr>Rectangular Coordinates</vt:lpstr>
      <vt:lpstr>Rectangular Coordinates</vt:lpstr>
      <vt:lpstr>Example 1: Finding the Distance between Two Points (1 of 3)</vt:lpstr>
      <vt:lpstr>Example 1: Finding the Distance between Two Points (2 of 3)</vt:lpstr>
      <vt:lpstr>Example 1: Finding the Distance between Two Points (3 of 3)</vt:lpstr>
      <vt:lpstr>Theorem</vt:lpstr>
      <vt:lpstr>Example 2: Using the Distance Formula</vt:lpstr>
      <vt:lpstr>Example 3: Using Algebra to Solve a Geometry Problem (1 of 5)</vt:lpstr>
      <vt:lpstr>Example 3: Using Algebra to Solve a Geometry Problem (2 of 5)</vt:lpstr>
      <vt:lpstr>Example 3: Using Algebra to Solve a Geometry Problem (3 of 5)</vt:lpstr>
      <vt:lpstr>Example 3: Using Algebra to Solve a Geometry Problem (4 of 5)</vt:lpstr>
      <vt:lpstr>Example 3: Using Algebra to Solve a Geometry Problem (5 of 5)</vt:lpstr>
      <vt:lpstr>Theorem</vt:lpstr>
      <vt:lpstr>Example 4: Finding the Midpoint of a Line Segment (1 of 2)</vt:lpstr>
      <vt:lpstr>Example 4: Finding the Midpoint of a Line Segment (2 of 2)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subject/>
  <dc:creator>Sullivan</dc:creator>
  <cp:lastModifiedBy>Denise Heban</cp:lastModifiedBy>
  <cp:revision>393</cp:revision>
  <dcterms:created xsi:type="dcterms:W3CDTF">2001-10-26T14:49:56Z</dcterms:created>
  <dcterms:modified xsi:type="dcterms:W3CDTF">2019-01-21T17:38:33Z</dcterms:modified>
</cp:coreProperties>
</file>