
<file path=[Content_Types].xml><?xml version="1.0" encoding="utf-8"?>
<Types xmlns="http://schemas.openxmlformats.org/package/2006/content-types">
  <Default Extension="bin" ContentType="application/vnd.openxmlformats-officedocument.oleObject"/>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4"/>
  </p:notesMasterIdLst>
  <p:handoutMasterIdLst>
    <p:handoutMasterId r:id="rId35"/>
  </p:handoutMasterIdLst>
  <p:sldIdLst>
    <p:sldId id="349" r:id="rId2"/>
    <p:sldId id="437" r:id="rId3"/>
    <p:sldId id="414" r:id="rId4"/>
    <p:sldId id="613" r:id="rId5"/>
    <p:sldId id="885" r:id="rId6"/>
    <p:sldId id="983" r:id="rId7"/>
    <p:sldId id="946" r:id="rId8"/>
    <p:sldId id="948" r:id="rId9"/>
    <p:sldId id="984" r:id="rId10"/>
    <p:sldId id="949" r:id="rId11"/>
    <p:sldId id="975" r:id="rId12"/>
    <p:sldId id="985" r:id="rId13"/>
    <p:sldId id="986" r:id="rId14"/>
    <p:sldId id="987" r:id="rId15"/>
    <p:sldId id="988" r:id="rId16"/>
    <p:sldId id="989" r:id="rId17"/>
    <p:sldId id="990" r:id="rId18"/>
    <p:sldId id="991" r:id="rId19"/>
    <p:sldId id="993" r:id="rId20"/>
    <p:sldId id="992" r:id="rId21"/>
    <p:sldId id="994" r:id="rId22"/>
    <p:sldId id="995" r:id="rId23"/>
    <p:sldId id="996" r:id="rId24"/>
    <p:sldId id="997" r:id="rId25"/>
    <p:sldId id="998" r:id="rId26"/>
    <p:sldId id="999" r:id="rId27"/>
    <p:sldId id="1000" r:id="rId28"/>
    <p:sldId id="1001" r:id="rId29"/>
    <p:sldId id="1002" r:id="rId30"/>
    <p:sldId id="1004" r:id="rId31"/>
    <p:sldId id="1005" r:id="rId32"/>
    <p:sldId id="1006" r:id="rId33"/>
  </p:sldIdLst>
  <p:sldSz cx="9144000" cy="6858000" type="screen4x3"/>
  <p:notesSz cx="6858000" cy="9144000"/>
  <p:embeddedFontLst>
    <p:embeddedFont>
      <p:font typeface="Cambria Math" panose="02040503050406030204" pitchFamily="18" charset="0"/>
      <p:regular r:id="rId36"/>
    </p:embeddedFont>
  </p:embeddedFontLst>
  <p:defaultTextStyle>
    <a:defPPr>
      <a:defRPr lang="en-US"/>
    </a:defPPr>
    <a:lvl1pPr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5pPr>
    <a:lvl6pPr marL="2286000" algn="l" defTabSz="914400" rtl="0" eaLnBrk="1" latinLnBrk="0" hangingPunct="1">
      <a:defRPr sz="2800" kern="1200">
        <a:solidFill>
          <a:schemeClr val="tx2"/>
        </a:solidFill>
        <a:latin typeface="Times New Roman" panose="02020603050405020304" pitchFamily="18" charset="0"/>
        <a:ea typeface="+mn-ea"/>
        <a:cs typeface="+mn-cs"/>
      </a:defRPr>
    </a:lvl6pPr>
    <a:lvl7pPr marL="2743200" algn="l" defTabSz="914400" rtl="0" eaLnBrk="1" latinLnBrk="0" hangingPunct="1">
      <a:defRPr sz="2800" kern="1200">
        <a:solidFill>
          <a:schemeClr val="tx2"/>
        </a:solidFill>
        <a:latin typeface="Times New Roman" panose="02020603050405020304" pitchFamily="18" charset="0"/>
        <a:ea typeface="+mn-ea"/>
        <a:cs typeface="+mn-cs"/>
      </a:defRPr>
    </a:lvl7pPr>
    <a:lvl8pPr marL="3200400" algn="l" defTabSz="914400" rtl="0" eaLnBrk="1" latinLnBrk="0" hangingPunct="1">
      <a:defRPr sz="2800" kern="1200">
        <a:solidFill>
          <a:schemeClr val="tx2"/>
        </a:solidFill>
        <a:latin typeface="Times New Roman" panose="02020603050405020304" pitchFamily="18" charset="0"/>
        <a:ea typeface="+mn-ea"/>
        <a:cs typeface="+mn-cs"/>
      </a:defRPr>
    </a:lvl8pPr>
    <a:lvl9pPr marL="3657600" algn="l" defTabSz="914400" rtl="0" eaLnBrk="1" latinLnBrk="0" hangingPunct="1">
      <a:defRPr sz="2800" kern="1200">
        <a:solidFill>
          <a:schemeClr val="tx2"/>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088" userDrawn="1">
          <p15:clr>
            <a:srgbClr val="A4A3A4"/>
          </p15:clr>
        </p15:guide>
        <p15:guide id="3" pos="888" userDrawn="1">
          <p15:clr>
            <a:srgbClr val="A4A3A4"/>
          </p15:clr>
        </p15:guide>
        <p15:guide id="5" orient="horz" pos="3432" userDrawn="1">
          <p15:clr>
            <a:srgbClr val="A4A3A4"/>
          </p15:clr>
        </p15:guide>
        <p15:guide id="6" orient="horz" pos="528" userDrawn="1">
          <p15:clr>
            <a:srgbClr val="A4A3A4"/>
          </p15:clr>
        </p15:guide>
        <p15:guide id="7" orient="horz" pos="96" userDrawn="1">
          <p15:clr>
            <a:srgbClr val="A4A3A4"/>
          </p15:clr>
        </p15:guide>
        <p15:guide id="16" pos="2880" userDrawn="1">
          <p15:clr>
            <a:srgbClr val="A4A3A4"/>
          </p15:clr>
        </p15:guide>
        <p15:guide id="17" orient="horz" userDrawn="1">
          <p15:clr>
            <a:srgbClr val="A4A3A4"/>
          </p15:clr>
        </p15:guide>
        <p15:guide id="18" pos="37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ala Trim" initials="P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3081"/>
    <a:srgbClr val="000000"/>
    <a:srgbClr val="FFFDE0"/>
    <a:srgbClr val="B40000"/>
    <a:srgbClr val="FFCC99"/>
    <a:srgbClr val="D7E9F2"/>
    <a:srgbClr val="D70000"/>
    <a:srgbClr val="993300"/>
    <a:srgbClr val="DD3300"/>
    <a:srgbClr val="00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89564" autoAdjust="0"/>
  </p:normalViewPr>
  <p:slideViewPr>
    <p:cSldViewPr snapToGrid="0" showGuides="1">
      <p:cViewPr varScale="1">
        <p:scale>
          <a:sx n="77" d="100"/>
          <a:sy n="77" d="100"/>
        </p:scale>
        <p:origin x="96" y="714"/>
      </p:cViewPr>
      <p:guideLst>
        <p:guide orient="horz" pos="2088"/>
        <p:guide pos="888"/>
        <p:guide orient="horz" pos="3432"/>
        <p:guide orient="horz" pos="528"/>
        <p:guide orient="horz" pos="96"/>
        <p:guide pos="2880"/>
        <p:guide orient="horz"/>
        <p:guide pos="3792"/>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327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1EB6229F-CC72-43BF-9BA0-5D2E711E9AE1}" type="slidenum">
              <a:rPr lang="en-US" altLang="en-US"/>
              <a:pPr>
                <a:defRPr/>
              </a:pPr>
              <a:t>‹#›</a:t>
            </a:fld>
            <a:endParaRPr lang="en-US" altLang="en-US"/>
          </a:p>
        </p:txBody>
      </p:sp>
    </p:spTree>
    <p:extLst>
      <p:ext uri="{BB962C8B-B14F-4D97-AF65-F5344CB8AC3E}">
        <p14:creationId xmlns:p14="http://schemas.microsoft.com/office/powerpoint/2010/main" val="3197953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92D7151C-8607-4119-8FBA-40C98127D79D}" type="slidenum">
              <a:rPr lang="en-US" altLang="en-US"/>
              <a:pPr>
                <a:defRPr/>
              </a:pPr>
              <a:t>‹#›</a:t>
            </a:fld>
            <a:endParaRPr lang="en-US" altLang="en-US"/>
          </a:p>
        </p:txBody>
      </p:sp>
    </p:spTree>
    <p:extLst>
      <p:ext uri="{BB962C8B-B14F-4D97-AF65-F5344CB8AC3E}">
        <p14:creationId xmlns:p14="http://schemas.microsoft.com/office/powerpoint/2010/main" val="4001373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1</a:t>
            </a:fld>
            <a:endParaRPr lang="en-US"/>
          </a:p>
        </p:txBody>
      </p:sp>
    </p:spTree>
    <p:extLst>
      <p:ext uri="{BB962C8B-B14F-4D97-AF65-F5344CB8AC3E}">
        <p14:creationId xmlns:p14="http://schemas.microsoft.com/office/powerpoint/2010/main" val="53310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2</a:t>
            </a:fld>
            <a:endParaRPr lang="en-US"/>
          </a:p>
        </p:txBody>
      </p:sp>
    </p:spTree>
    <p:extLst>
      <p:ext uri="{BB962C8B-B14F-4D97-AF65-F5344CB8AC3E}">
        <p14:creationId xmlns:p14="http://schemas.microsoft.com/office/powerpoint/2010/main" val="214778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58910498"/>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6885" y="152402"/>
            <a:ext cx="8349916" cy="1046425"/>
          </a:xfrm>
        </p:spPr>
        <p:txBody>
          <a:bodyPr/>
          <a:lstStyle/>
          <a:p>
            <a:r>
              <a:rPr lang="en-US" dirty="0"/>
              <a:t>Click to edit Master title style</a:t>
            </a:r>
          </a:p>
        </p:txBody>
      </p:sp>
      <p:sp>
        <p:nvSpPr>
          <p:cNvPr id="3" name="Content Placeholder 2"/>
          <p:cNvSpPr>
            <a:spLocks noGrp="1"/>
          </p:cNvSpPr>
          <p:nvPr>
            <p:ph idx="1"/>
          </p:nvPr>
        </p:nvSpPr>
        <p:spPr>
          <a:xfrm>
            <a:off x="336885" y="1435689"/>
            <a:ext cx="8349916" cy="47759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0495013"/>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6241" y="144534"/>
            <a:ext cx="8563759" cy="906881"/>
          </a:xfrm>
        </p:spPr>
        <p:txBody>
          <a:bodyPr/>
          <a:lstStyle>
            <a:lvl1pPr algn="l">
              <a:defRPr sz="3200" b="0"/>
            </a:lvl1pPr>
          </a:lstStyle>
          <a:p>
            <a:r>
              <a:rPr lang="en-US" dirty="0"/>
              <a:t>Click to edit Master title style</a:t>
            </a:r>
          </a:p>
        </p:txBody>
      </p:sp>
      <p:sp>
        <p:nvSpPr>
          <p:cNvPr id="3" name="Content Placeholder 2"/>
          <p:cNvSpPr>
            <a:spLocks noGrp="1"/>
          </p:cNvSpPr>
          <p:nvPr>
            <p:ph idx="1"/>
          </p:nvPr>
        </p:nvSpPr>
        <p:spPr>
          <a:xfrm>
            <a:off x="326243" y="1291310"/>
            <a:ext cx="8563757" cy="504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8586253"/>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44884201"/>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1263" y="1451808"/>
            <a:ext cx="4014537" cy="47805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1809"/>
            <a:ext cx="4038600" cy="478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29372132"/>
      </p:ext>
    </p:extLst>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5753557"/>
      </p:ext>
    </p:extLst>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0483695"/>
      </p:ext>
    </p:extLst>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085699"/>
      </p:ext>
    </p:extLst>
  </p:cSld>
  <p:clrMapOvr>
    <a:masterClrMapping/>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481263" y="152402"/>
            <a:ext cx="8205537" cy="104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8" name="Rectangle 18"/>
          <p:cNvSpPr>
            <a:spLocks noGrp="1" noChangeArrowheads="1"/>
          </p:cNvSpPr>
          <p:nvPr>
            <p:ph type="body" idx="1"/>
          </p:nvPr>
        </p:nvSpPr>
        <p:spPr bwMode="auto">
          <a:xfrm>
            <a:off x="481263" y="1435689"/>
            <a:ext cx="8205537" cy="477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6" name="Rectangle 7"/>
          <p:cNvSpPr>
            <a:spLocks noChangeArrowheads="1"/>
          </p:cNvSpPr>
          <p:nvPr userDrawn="1"/>
        </p:nvSpPr>
        <p:spPr bwMode="gray">
          <a:xfrm>
            <a:off x="-2868" y="6402988"/>
            <a:ext cx="9144000" cy="457200"/>
          </a:xfrm>
          <a:prstGeom prst="rect">
            <a:avLst/>
          </a:prstGeom>
          <a:solidFill>
            <a:srgbClr val="0B3081"/>
          </a:solidFill>
          <a:ln>
            <a:noFill/>
          </a:ln>
          <a:extLst/>
        </p:spPr>
        <p:txBody>
          <a:bodyPr wrap="none" lIns="0" tIns="0" rIns="0" bIns="0"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endParaRPr lang="en-US" altLang="en-US"/>
          </a:p>
        </p:txBody>
      </p:sp>
      <p:sp>
        <p:nvSpPr>
          <p:cNvPr id="17" name="TextBox 18"/>
          <p:cNvSpPr txBox="1">
            <a:spLocks noChangeArrowheads="1"/>
          </p:cNvSpPr>
          <p:nvPr userDrawn="1"/>
        </p:nvSpPr>
        <p:spPr bwMode="auto">
          <a:xfrm>
            <a:off x="8421787" y="6437912"/>
            <a:ext cx="6735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fld id="{CBF99CB4-5873-4A68-928F-B77E57D2F814}" type="slidenum">
              <a:rPr lang="en-US" altLang="en-US" sz="1400" smtClean="0">
                <a:solidFill>
                  <a:schemeClr val="bg1"/>
                </a:solidFill>
              </a:rPr>
              <a:pPr eaLnBrk="1" hangingPunct="1">
                <a:spcBef>
                  <a:spcPct val="50000"/>
                </a:spcBef>
                <a:defRPr/>
              </a:pPr>
              <a:t>‹#›</a:t>
            </a:fld>
            <a:endParaRPr lang="en-US" altLang="en-US" sz="1400" dirty="0">
              <a:solidFill>
                <a:schemeClr val="bg1"/>
              </a:solidFill>
            </a:endParaRPr>
          </a:p>
        </p:txBody>
      </p:sp>
      <p:pic>
        <p:nvPicPr>
          <p:cNvPr id="18" name="Shape 40"/>
          <p:cNvPicPr preferRelativeResize="0">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346" y="6462783"/>
            <a:ext cx="1082675"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0"/>
          <p:cNvSpPr txBox="1">
            <a:spLocks noChangeArrowheads="1"/>
          </p:cNvSpPr>
          <p:nvPr userDrawn="1"/>
        </p:nvSpPr>
        <p:spPr bwMode="auto">
          <a:xfrm>
            <a:off x="3005672" y="6484355"/>
            <a:ext cx="39690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1200" dirty="0">
                <a:solidFill>
                  <a:schemeClr val="bg1"/>
                </a:solidFill>
                <a:latin typeface="+mj-lt"/>
                <a:cs typeface="Times New Roman" panose="02020603050405020304" pitchFamily="18" charset="0"/>
              </a:rPr>
              <a:t>Copyright © 2020, 2016, 2012 Pearson Education,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52" r:id="rId5"/>
    <p:sldLayoutId id="2147483653" r:id="rId6"/>
    <p:sldLayoutId id="2147483654" r:id="rId7"/>
    <p:sldLayoutId id="2147483655" r:id="rId8"/>
  </p:sldLayoutIdLst>
  <p:transition>
    <p:pull dir="r"/>
  </p:transition>
  <p:txStyles>
    <p:titleStyle>
      <a:lvl1pPr algn="l" rtl="0" eaLnBrk="0" fontAlgn="base" hangingPunct="0">
        <a:spcBef>
          <a:spcPct val="0"/>
        </a:spcBef>
        <a:spcAft>
          <a:spcPct val="0"/>
        </a:spcAft>
        <a:defRPr sz="3600">
          <a:solidFill>
            <a:srgbClr val="0B3081"/>
          </a:solidFill>
          <a:latin typeface="+mj-lt"/>
          <a:ea typeface="+mj-ea"/>
          <a:cs typeface="+mj-cs"/>
        </a:defRPr>
      </a:lvl1pPr>
      <a:lvl2pPr algn="ctr" rtl="0" eaLnBrk="0" fontAlgn="base" hangingPunct="0">
        <a:spcBef>
          <a:spcPct val="0"/>
        </a:spcBef>
        <a:spcAft>
          <a:spcPct val="0"/>
        </a:spcAft>
        <a:defRPr sz="4400">
          <a:solidFill>
            <a:srgbClr val="00706D"/>
          </a:solidFill>
          <a:latin typeface="Arial" charset="0"/>
        </a:defRPr>
      </a:lvl2pPr>
      <a:lvl3pPr algn="ctr" rtl="0" eaLnBrk="0" fontAlgn="base" hangingPunct="0">
        <a:spcBef>
          <a:spcPct val="0"/>
        </a:spcBef>
        <a:spcAft>
          <a:spcPct val="0"/>
        </a:spcAft>
        <a:defRPr sz="4400">
          <a:solidFill>
            <a:srgbClr val="00706D"/>
          </a:solidFill>
          <a:latin typeface="Arial" charset="0"/>
        </a:defRPr>
      </a:lvl3pPr>
      <a:lvl4pPr algn="ctr" rtl="0" eaLnBrk="0" fontAlgn="base" hangingPunct="0">
        <a:spcBef>
          <a:spcPct val="0"/>
        </a:spcBef>
        <a:spcAft>
          <a:spcPct val="0"/>
        </a:spcAft>
        <a:defRPr sz="4400">
          <a:solidFill>
            <a:srgbClr val="00706D"/>
          </a:solidFill>
          <a:latin typeface="Arial" charset="0"/>
        </a:defRPr>
      </a:lvl4pPr>
      <a:lvl5pPr algn="ctr" rtl="0" eaLnBrk="0" fontAlgn="base" hangingPunct="0">
        <a:spcBef>
          <a:spcPct val="0"/>
        </a:spcBef>
        <a:spcAft>
          <a:spcPct val="0"/>
        </a:spcAft>
        <a:defRPr sz="4400">
          <a:solidFill>
            <a:srgbClr val="00706D"/>
          </a:solidFill>
          <a:latin typeface="Arial" charset="0"/>
        </a:defRPr>
      </a:lvl5pPr>
      <a:lvl6pPr marL="457200" algn="ctr" rtl="0" fontAlgn="base">
        <a:spcBef>
          <a:spcPct val="0"/>
        </a:spcBef>
        <a:spcAft>
          <a:spcPct val="0"/>
        </a:spcAft>
        <a:defRPr sz="4400">
          <a:solidFill>
            <a:srgbClr val="00706D"/>
          </a:solidFill>
          <a:latin typeface="Arial" charset="0"/>
        </a:defRPr>
      </a:lvl6pPr>
      <a:lvl7pPr marL="914400" algn="ctr" rtl="0" fontAlgn="base">
        <a:spcBef>
          <a:spcPct val="0"/>
        </a:spcBef>
        <a:spcAft>
          <a:spcPct val="0"/>
        </a:spcAft>
        <a:defRPr sz="4400">
          <a:solidFill>
            <a:srgbClr val="00706D"/>
          </a:solidFill>
          <a:latin typeface="Arial" charset="0"/>
        </a:defRPr>
      </a:lvl7pPr>
      <a:lvl8pPr marL="1371600" algn="ctr" rtl="0" fontAlgn="base">
        <a:spcBef>
          <a:spcPct val="0"/>
        </a:spcBef>
        <a:spcAft>
          <a:spcPct val="0"/>
        </a:spcAft>
        <a:defRPr sz="4400">
          <a:solidFill>
            <a:srgbClr val="00706D"/>
          </a:solidFill>
          <a:latin typeface="Arial" charset="0"/>
        </a:defRPr>
      </a:lvl8pPr>
      <a:lvl9pPr marL="1828800" algn="ctr" rtl="0" fontAlgn="base">
        <a:spcBef>
          <a:spcPct val="0"/>
        </a:spcBef>
        <a:spcAft>
          <a:spcPct val="0"/>
        </a:spcAft>
        <a:defRPr sz="4400">
          <a:solidFill>
            <a:srgbClr val="00706D"/>
          </a:solidFill>
          <a:latin typeface="Arial" charset="0"/>
        </a:defRPr>
      </a:lvl9pPr>
    </p:titleStyle>
    <p:bodyStyle>
      <a:lvl1pPr marL="0" indent="0" algn="l" rtl="0" eaLnBrk="0" fontAlgn="base" hangingPunct="0">
        <a:spcBef>
          <a:spcPct val="20000"/>
        </a:spcBef>
        <a:spcAft>
          <a:spcPct val="0"/>
        </a:spcAft>
        <a:buNone/>
        <a:defRPr sz="2800">
          <a:solidFill>
            <a:schemeClr val="tx1"/>
          </a:solidFill>
          <a:latin typeface="+mj-lt"/>
          <a:ea typeface="+mn-ea"/>
          <a:cs typeface="+mn-cs"/>
        </a:defRPr>
      </a:lvl1pPr>
      <a:lvl2pPr marL="457200" indent="0" algn="l" rtl="0" eaLnBrk="0" fontAlgn="base" hangingPunct="0">
        <a:spcBef>
          <a:spcPct val="20000"/>
        </a:spcBef>
        <a:spcAft>
          <a:spcPct val="0"/>
        </a:spcAft>
        <a:buNone/>
        <a:defRPr sz="2800">
          <a:solidFill>
            <a:schemeClr val="tx1"/>
          </a:solidFill>
          <a:latin typeface="+mj-lt"/>
        </a:defRPr>
      </a:lvl2pPr>
      <a:lvl3pPr marL="914400" indent="0" algn="l" rtl="0" eaLnBrk="0" fontAlgn="base" hangingPunct="0">
        <a:spcBef>
          <a:spcPct val="20000"/>
        </a:spcBef>
        <a:spcAft>
          <a:spcPct val="0"/>
        </a:spcAft>
        <a:buNone/>
        <a:defRPr sz="2800">
          <a:solidFill>
            <a:schemeClr val="tx1"/>
          </a:solidFill>
          <a:latin typeface="+mj-lt"/>
        </a:defRPr>
      </a:lvl3pPr>
      <a:lvl4pPr marL="1371600" indent="0" algn="l" rtl="0" eaLnBrk="0" fontAlgn="base" hangingPunct="0">
        <a:spcBef>
          <a:spcPct val="20000"/>
        </a:spcBef>
        <a:spcAft>
          <a:spcPct val="0"/>
        </a:spcAft>
        <a:buNone/>
        <a:defRPr sz="2800">
          <a:solidFill>
            <a:schemeClr val="tx1"/>
          </a:solidFill>
          <a:latin typeface="+mj-lt"/>
        </a:defRPr>
      </a:lvl4pPr>
      <a:lvl5pPr marL="1828800" indent="0" algn="l" rtl="0" eaLnBrk="0" fontAlgn="base" hangingPunct="0">
        <a:spcBef>
          <a:spcPct val="20000"/>
        </a:spcBef>
        <a:spcAft>
          <a:spcPct val="0"/>
        </a:spcAft>
        <a:buNone/>
        <a:defRPr sz="28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7.bin"/><Relationship Id="rId4" Type="http://schemas.openxmlformats.org/officeDocument/2006/relationships/image" Target="../media/image10.wmf"/></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oleObject8.bin"/></Relationships>
</file>

<file path=ppt/slides/_rels/slide2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10.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2.bin"/></Relationships>
</file>

<file path=ppt/slides/_rels/slide27.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4.bin"/><Relationship Id="rId4" Type="http://schemas.openxmlformats.org/officeDocument/2006/relationships/image" Target="../media/image18.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2.wmf"/><Relationship Id="rId5" Type="http://schemas.openxmlformats.org/officeDocument/2006/relationships/oleObject" Target="../embeddings/oleObject17.bin"/><Relationship Id="rId4" Type="http://schemas.openxmlformats.org/officeDocument/2006/relationships/image" Target="../media/image21.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4.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1.bin"/><Relationship Id="rId14" Type="http://schemas.openxmlformats.org/officeDocument/2006/relationships/image" Target="../media/image28.wmf"/></Relationships>
</file>

<file path=ppt/slides/_rels/slide31.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0.wmf"/><Relationship Id="rId5" Type="http://schemas.openxmlformats.org/officeDocument/2006/relationships/oleObject" Target="../embeddings/oleObject25.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7.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4.wmf"/><Relationship Id="rId5" Type="http://schemas.openxmlformats.org/officeDocument/2006/relationships/oleObject" Target="../embeddings/oleObject29.bin"/><Relationship Id="rId4" Type="http://schemas.openxmlformats.org/officeDocument/2006/relationships/image" Target="../media/image3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8" y="692150"/>
            <a:ext cx="41910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eaLnBrk="1" hangingPunct="1">
              <a:defRPr/>
            </a:pPr>
            <a:r>
              <a:rPr lang="en-GB" altLang="en-US" sz="6600" kern="0" dirty="0"/>
              <a:t>Chapter 1</a:t>
            </a:r>
            <a:br>
              <a:rPr lang="en-GB" altLang="en-US" sz="4800" kern="0" dirty="0"/>
            </a:br>
            <a:br>
              <a:rPr lang="en-GB" altLang="en-US" sz="4800" kern="0" dirty="0"/>
            </a:br>
            <a:br>
              <a:rPr lang="en-GB" altLang="en-US" kern="0" dirty="0"/>
            </a:br>
            <a:br>
              <a:rPr lang="en-GB" altLang="en-US" kern="0" dirty="0"/>
            </a:b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2068161"/>
            <a:ext cx="4824412"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defRPr/>
            </a:pPr>
            <a:r>
              <a:rPr lang="en-US" sz="4800" b="1" dirty="0"/>
              <a:t>Equations and Inequalities</a:t>
            </a:r>
            <a:br>
              <a:rPr lang="en-GB" altLang="en-US" kern="0" dirty="0"/>
            </a:br>
            <a:br>
              <a:rPr lang="en-GB" altLang="en-US" kern="0" dirty="0"/>
            </a:br>
            <a:endParaRPr lang="en-GB" altLang="en-US" kern="0" dirty="0"/>
          </a:p>
        </p:txBody>
      </p:sp>
      <p:pic>
        <p:nvPicPr>
          <p:cNvPr id="3" name="Picture 2">
            <a:extLst>
              <a:ext uri="{FF2B5EF4-FFF2-40B4-BE49-F238E27FC236}">
                <a16:creationId xmlns:a16="http://schemas.microsoft.com/office/drawing/2014/main" id="{2E169593-7EBB-4ACA-90A3-27B9B1FB2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7900" y="863600"/>
            <a:ext cx="3810000" cy="4876800"/>
          </a:xfrm>
          <a:prstGeom prst="rect">
            <a:avLst/>
          </a:prstGeom>
        </p:spPr>
      </p:pic>
    </p:spTree>
    <p:extLst>
      <p:ext uri="{BB962C8B-B14F-4D97-AF65-F5344CB8AC3E}">
        <p14:creationId xmlns:p14="http://schemas.microsoft.com/office/powerpoint/2010/main" val="308185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9C15F-CBF0-45AD-B35C-5E5A519B09C3}"/>
              </a:ext>
            </a:extLst>
          </p:cNvPr>
          <p:cNvSpPr>
            <a:spLocks noGrp="1"/>
          </p:cNvSpPr>
          <p:nvPr>
            <p:ph type="title"/>
          </p:nvPr>
        </p:nvSpPr>
        <p:spPr/>
        <p:txBody>
          <a:bodyPr/>
          <a:lstStyle/>
          <a:p>
            <a:r>
              <a:rPr lang="en-US" b="1" dirty="0"/>
              <a:t>Example 3: </a:t>
            </a:r>
            <a:r>
              <a:rPr lang="en-US" dirty="0"/>
              <a:t>Financial Planning </a:t>
            </a:r>
            <a:r>
              <a:rPr lang="en-US" sz="1800" dirty="0"/>
              <a:t>(1 of 5)</a:t>
            </a:r>
          </a:p>
        </p:txBody>
      </p:sp>
      <p:sp>
        <p:nvSpPr>
          <p:cNvPr id="3" name="Content Placeholder 2">
            <a:extLst>
              <a:ext uri="{FF2B5EF4-FFF2-40B4-BE49-F238E27FC236}">
                <a16:creationId xmlns:a16="http://schemas.microsoft.com/office/drawing/2014/main" id="{E2B02D1D-221B-410B-9EAF-46E3CA04748E}"/>
              </a:ext>
            </a:extLst>
          </p:cNvPr>
          <p:cNvSpPr>
            <a:spLocks noGrp="1"/>
          </p:cNvSpPr>
          <p:nvPr>
            <p:ph idx="1"/>
          </p:nvPr>
        </p:nvSpPr>
        <p:spPr/>
        <p:txBody>
          <a:bodyPr/>
          <a:lstStyle/>
          <a:p>
            <a:r>
              <a:rPr lang="en-US" dirty="0"/>
              <a:t>Samantha has </a:t>
            </a:r>
            <a:r>
              <a:rPr lang="en-US" dirty="0">
                <a:latin typeface="+mn-lt"/>
              </a:rPr>
              <a:t>$50,000 </a:t>
            </a:r>
            <a:r>
              <a:rPr lang="en-US" dirty="0"/>
              <a:t>to invest and wants an annual return of </a:t>
            </a:r>
            <a:r>
              <a:rPr lang="en-US" dirty="0">
                <a:latin typeface="+mn-lt"/>
              </a:rPr>
              <a:t>$2500</a:t>
            </a:r>
            <a:r>
              <a:rPr lang="en-US" dirty="0"/>
              <a:t>, which requires an overall rate of return of </a:t>
            </a:r>
            <a:r>
              <a:rPr lang="en-US" dirty="0">
                <a:latin typeface="+mn-lt"/>
              </a:rPr>
              <a:t>5%</a:t>
            </a:r>
            <a:r>
              <a:rPr lang="en-US" dirty="0"/>
              <a:t>. </a:t>
            </a:r>
          </a:p>
          <a:p>
            <a:r>
              <a:rPr lang="en-US" dirty="0"/>
              <a:t>She can invest in a safe, government-insured certificate of deposit, but it pays only </a:t>
            </a:r>
            <a:r>
              <a:rPr lang="en-US" dirty="0">
                <a:latin typeface="+mn-lt"/>
              </a:rPr>
              <a:t>2%</a:t>
            </a:r>
            <a:r>
              <a:rPr lang="en-US" dirty="0"/>
              <a:t>. To obtain </a:t>
            </a:r>
            <a:r>
              <a:rPr lang="en-US" dirty="0">
                <a:latin typeface="+mn-lt"/>
              </a:rPr>
              <a:t>5%</a:t>
            </a:r>
            <a:r>
              <a:rPr lang="en-US" dirty="0"/>
              <a:t>, she agrees to invest some of her money in noninsured corporate bonds paying </a:t>
            </a:r>
            <a:r>
              <a:rPr lang="en-US" dirty="0">
                <a:latin typeface="+mn-lt"/>
              </a:rPr>
              <a:t>8%</a:t>
            </a:r>
            <a:r>
              <a:rPr lang="en-US" dirty="0"/>
              <a:t>. </a:t>
            </a:r>
          </a:p>
          <a:p>
            <a:r>
              <a:rPr lang="en-US" dirty="0"/>
              <a:t>How much should be placed in each investment to achieve her goal?</a:t>
            </a:r>
            <a:endParaRPr lang="en-US" dirty="0">
              <a:solidFill>
                <a:srgbClr val="0B3081"/>
              </a:solidFill>
              <a:latin typeface="+mn-lt"/>
            </a:endParaRPr>
          </a:p>
        </p:txBody>
      </p:sp>
    </p:spTree>
    <p:extLst>
      <p:ext uri="{BB962C8B-B14F-4D97-AF65-F5344CB8AC3E}">
        <p14:creationId xmlns:p14="http://schemas.microsoft.com/office/powerpoint/2010/main" val="338125689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9C15F-CBF0-45AD-B35C-5E5A519B09C3}"/>
              </a:ext>
            </a:extLst>
          </p:cNvPr>
          <p:cNvSpPr>
            <a:spLocks noGrp="1"/>
          </p:cNvSpPr>
          <p:nvPr>
            <p:ph type="title"/>
          </p:nvPr>
        </p:nvSpPr>
        <p:spPr/>
        <p:txBody>
          <a:bodyPr/>
          <a:lstStyle/>
          <a:p>
            <a:r>
              <a:rPr lang="en-US" b="1" dirty="0"/>
              <a:t>Example 3: </a:t>
            </a:r>
            <a:r>
              <a:rPr lang="en-US" dirty="0"/>
              <a:t>Financial Planning </a:t>
            </a:r>
            <a:r>
              <a:rPr lang="en-US" sz="1800" dirty="0"/>
              <a:t>(2 of 5)</a:t>
            </a:r>
          </a:p>
        </p:txBody>
      </p:sp>
      <p:sp>
        <p:nvSpPr>
          <p:cNvPr id="3" name="Content Placeholder 2">
            <a:extLst>
              <a:ext uri="{FF2B5EF4-FFF2-40B4-BE49-F238E27FC236}">
                <a16:creationId xmlns:a16="http://schemas.microsoft.com/office/drawing/2014/main" id="{E2B02D1D-221B-410B-9EAF-46E3CA04748E}"/>
              </a:ext>
            </a:extLst>
          </p:cNvPr>
          <p:cNvSpPr>
            <a:spLocks noGrp="1"/>
          </p:cNvSpPr>
          <p:nvPr>
            <p:ph idx="1"/>
          </p:nvPr>
        </p:nvSpPr>
        <p:spPr/>
        <p:txBody>
          <a:bodyPr/>
          <a:lstStyle/>
          <a:p>
            <a:pPr marL="1262063" indent="-1262063">
              <a:spcBef>
                <a:spcPts val="1800"/>
              </a:spcBef>
            </a:pPr>
            <a:r>
              <a:rPr lang="en-US" b="1" dirty="0"/>
              <a:t>Step 1:</a:t>
            </a:r>
            <a:r>
              <a:rPr lang="en-US" dirty="0"/>
              <a:t> The question is asking for two dollar amounts: the principal to invest in the corporate bonds and the principal to invest in the certificate of deposit.</a:t>
            </a:r>
          </a:p>
          <a:p>
            <a:pPr marL="1262063" indent="-1262063"/>
            <a:r>
              <a:rPr lang="en-US" b="1" dirty="0"/>
              <a:t>Step 2:</a:t>
            </a:r>
            <a:r>
              <a:rPr lang="en-US" dirty="0"/>
              <a:t> Let </a:t>
            </a:r>
            <a:r>
              <a:rPr lang="en-US" i="1" dirty="0">
                <a:latin typeface="+mn-lt"/>
              </a:rPr>
              <a:t>b</a:t>
            </a:r>
            <a:r>
              <a:rPr lang="en-US" i="1" dirty="0"/>
              <a:t> </a:t>
            </a:r>
            <a:r>
              <a:rPr lang="en-US" dirty="0"/>
              <a:t>represent the amount (in dollars) to be invested in the bonds. Then </a:t>
            </a:r>
            <a:r>
              <a:rPr lang="en-US" dirty="0">
                <a:latin typeface="+mn-lt"/>
              </a:rPr>
              <a:t>50,000 – </a:t>
            </a:r>
            <a:r>
              <a:rPr lang="en-US" i="1" dirty="0">
                <a:latin typeface="+mn-lt"/>
              </a:rPr>
              <a:t>b </a:t>
            </a:r>
            <a:r>
              <a:rPr lang="en-US" dirty="0"/>
              <a:t>is the amount that will be invested in the certificate.</a:t>
            </a:r>
          </a:p>
          <a:p>
            <a:pPr>
              <a:spcBef>
                <a:spcPts val="1800"/>
              </a:spcBef>
            </a:pPr>
            <a:endParaRPr lang="en-US" sz="2000" i="1" dirty="0">
              <a:solidFill>
                <a:srgbClr val="0B3081"/>
              </a:solidFill>
            </a:endParaRPr>
          </a:p>
          <a:p>
            <a:pPr>
              <a:spcBef>
                <a:spcPts val="1800"/>
              </a:spcBef>
            </a:pPr>
            <a:endParaRPr lang="en-US" sz="2000" i="1" dirty="0">
              <a:solidFill>
                <a:srgbClr val="0B3081"/>
              </a:solidFill>
            </a:endParaRPr>
          </a:p>
          <a:p>
            <a:pPr>
              <a:spcBef>
                <a:spcPts val="1800"/>
              </a:spcBef>
            </a:pPr>
            <a:endParaRPr lang="en-US" dirty="0">
              <a:solidFill>
                <a:srgbClr val="0B3081"/>
              </a:solidFill>
              <a:latin typeface="+mn-lt"/>
            </a:endParaRPr>
          </a:p>
        </p:txBody>
      </p:sp>
    </p:spTree>
    <p:extLst>
      <p:ext uri="{BB962C8B-B14F-4D97-AF65-F5344CB8AC3E}">
        <p14:creationId xmlns:p14="http://schemas.microsoft.com/office/powerpoint/2010/main" val="213904297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9C15F-CBF0-45AD-B35C-5E5A519B09C3}"/>
              </a:ext>
            </a:extLst>
          </p:cNvPr>
          <p:cNvSpPr>
            <a:spLocks noGrp="1"/>
          </p:cNvSpPr>
          <p:nvPr>
            <p:ph type="title"/>
          </p:nvPr>
        </p:nvSpPr>
        <p:spPr/>
        <p:txBody>
          <a:bodyPr/>
          <a:lstStyle/>
          <a:p>
            <a:r>
              <a:rPr lang="en-US" b="1" dirty="0"/>
              <a:t>Example 3: </a:t>
            </a:r>
            <a:r>
              <a:rPr lang="en-US" dirty="0"/>
              <a:t>Financial Planning </a:t>
            </a:r>
            <a:r>
              <a:rPr lang="en-US" sz="1800" dirty="0"/>
              <a:t>(3 of 5)</a:t>
            </a:r>
          </a:p>
        </p:txBody>
      </p:sp>
      <p:sp>
        <p:nvSpPr>
          <p:cNvPr id="3" name="Content Placeholder 2">
            <a:extLst>
              <a:ext uri="{FF2B5EF4-FFF2-40B4-BE49-F238E27FC236}">
                <a16:creationId xmlns:a16="http://schemas.microsoft.com/office/drawing/2014/main" id="{E2B02D1D-221B-410B-9EAF-46E3CA04748E}"/>
              </a:ext>
            </a:extLst>
          </p:cNvPr>
          <p:cNvSpPr>
            <a:spLocks noGrp="1"/>
          </p:cNvSpPr>
          <p:nvPr>
            <p:ph idx="1"/>
          </p:nvPr>
        </p:nvSpPr>
        <p:spPr/>
        <p:txBody>
          <a:bodyPr/>
          <a:lstStyle/>
          <a:p>
            <a:pPr marL="1262063" indent="-1262063">
              <a:spcBef>
                <a:spcPts val="1800"/>
              </a:spcBef>
            </a:pPr>
            <a:r>
              <a:rPr lang="en-US" b="1" dirty="0"/>
              <a:t>Step 3:</a:t>
            </a:r>
            <a:r>
              <a:rPr lang="en-US" dirty="0"/>
              <a:t> We set up a table.</a:t>
            </a:r>
            <a:endParaRPr lang="en-US" sz="2000" i="1" dirty="0">
              <a:solidFill>
                <a:srgbClr val="0B3081"/>
              </a:solidFill>
            </a:endParaRPr>
          </a:p>
          <a:p>
            <a:pPr>
              <a:spcBef>
                <a:spcPts val="1800"/>
              </a:spcBef>
            </a:pPr>
            <a:endParaRPr lang="en-US" sz="2000" i="1" dirty="0">
              <a:solidFill>
                <a:srgbClr val="0B3081"/>
              </a:solidFill>
            </a:endParaRPr>
          </a:p>
          <a:p>
            <a:pPr>
              <a:spcBef>
                <a:spcPts val="1800"/>
              </a:spcBef>
            </a:pPr>
            <a:endParaRPr lang="en-US" dirty="0">
              <a:solidFill>
                <a:srgbClr val="0B3081"/>
              </a:solidFill>
              <a:latin typeface="+mn-lt"/>
            </a:endParaRPr>
          </a:p>
        </p:txBody>
      </p:sp>
      <p:graphicFrame>
        <p:nvGraphicFramePr>
          <p:cNvPr id="4" name="Table 3">
            <a:extLst>
              <a:ext uri="{FF2B5EF4-FFF2-40B4-BE49-F238E27FC236}">
                <a16:creationId xmlns:a16="http://schemas.microsoft.com/office/drawing/2014/main" id="{5E4493AC-3855-4CE1-9BA6-0543D9351945}"/>
              </a:ext>
            </a:extLst>
          </p:cNvPr>
          <p:cNvGraphicFramePr>
            <a:graphicFrameLocks noGrp="1"/>
          </p:cNvGraphicFramePr>
          <p:nvPr>
            <p:extLst>
              <p:ext uri="{D42A27DB-BD31-4B8C-83A1-F6EECF244321}">
                <p14:modId xmlns:p14="http://schemas.microsoft.com/office/powerpoint/2010/main" val="1640896171"/>
              </p:ext>
            </p:extLst>
          </p:nvPr>
        </p:nvGraphicFramePr>
        <p:xfrm>
          <a:off x="457199" y="2142434"/>
          <a:ext cx="8229600" cy="2416578"/>
        </p:xfrm>
        <a:graphic>
          <a:graphicData uri="http://schemas.openxmlformats.org/drawingml/2006/table">
            <a:tbl>
              <a:tblPr firstRow="1" bandRow="1">
                <a:tableStyleId>{5C22544A-7EE6-4342-B048-85BDC9FD1C3A}</a:tableStyleId>
              </a:tblPr>
              <a:tblGrid>
                <a:gridCol w="1470992">
                  <a:extLst>
                    <a:ext uri="{9D8B030D-6E8A-4147-A177-3AD203B41FA5}">
                      <a16:colId xmlns:a16="http://schemas.microsoft.com/office/drawing/2014/main" val="2730832628"/>
                    </a:ext>
                  </a:extLst>
                </a:gridCol>
                <a:gridCol w="1679713">
                  <a:extLst>
                    <a:ext uri="{9D8B030D-6E8A-4147-A177-3AD203B41FA5}">
                      <a16:colId xmlns:a16="http://schemas.microsoft.com/office/drawing/2014/main" val="1025465195"/>
                    </a:ext>
                  </a:extLst>
                </a:gridCol>
                <a:gridCol w="1649896">
                  <a:extLst>
                    <a:ext uri="{9D8B030D-6E8A-4147-A177-3AD203B41FA5}">
                      <a16:colId xmlns:a16="http://schemas.microsoft.com/office/drawing/2014/main" val="372275555"/>
                    </a:ext>
                  </a:extLst>
                </a:gridCol>
                <a:gridCol w="874643">
                  <a:extLst>
                    <a:ext uri="{9D8B030D-6E8A-4147-A177-3AD203B41FA5}">
                      <a16:colId xmlns:a16="http://schemas.microsoft.com/office/drawing/2014/main" val="1158087458"/>
                    </a:ext>
                  </a:extLst>
                </a:gridCol>
                <a:gridCol w="2554356">
                  <a:extLst>
                    <a:ext uri="{9D8B030D-6E8A-4147-A177-3AD203B41FA5}">
                      <a16:colId xmlns:a16="http://schemas.microsoft.com/office/drawing/2014/main" val="2457565731"/>
                    </a:ext>
                  </a:extLst>
                </a:gridCol>
              </a:tblGrid>
              <a:tr h="437058">
                <a:tc>
                  <a:txBody>
                    <a:bodyPr/>
                    <a:lstStyle/>
                    <a:p>
                      <a:pPr algn="ctr"/>
                      <a:endParaRPr lang="en-US" sz="2200" dirty="0">
                        <a:solidFill>
                          <a:sysClr val="windowText" lastClr="000000"/>
                        </a:solidFill>
                        <a:latin typeface="+mj-lt"/>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Principal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Rate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Time (</a:t>
                      </a:r>
                      <a:r>
                        <a:rPr lang="en-US" sz="2200" dirty="0" err="1">
                          <a:solidFill>
                            <a:sysClr val="windowText" lastClr="000000"/>
                          </a:solidFill>
                          <a:latin typeface="+mj-lt"/>
                        </a:rPr>
                        <a:t>yr</a:t>
                      </a:r>
                      <a:r>
                        <a:rPr lang="en-US" sz="2200" dirty="0">
                          <a:solidFill>
                            <a:sysClr val="windowText" lastClr="000000"/>
                          </a:solidFill>
                          <a:latin typeface="+mj-lt"/>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Interest ($)</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extLst>
                  <a:ext uri="{0D108BD9-81ED-4DB2-BD59-A6C34878D82A}">
                    <a16:rowId xmlns:a16="http://schemas.microsoft.com/office/drawing/2014/main" val="3942276045"/>
                  </a:ext>
                </a:extLst>
              </a:tr>
              <a:tr h="551526">
                <a:tc>
                  <a:txBody>
                    <a:bodyPr/>
                    <a:lstStyle/>
                    <a:p>
                      <a:r>
                        <a:rPr lang="en-US" sz="2200" dirty="0">
                          <a:latin typeface="+mj-lt"/>
                        </a:rPr>
                        <a:t>Bonds</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ctr"/>
                      <a:r>
                        <a:rPr lang="en-US" sz="2200" i="1" dirty="0"/>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dirty="0"/>
                        <a:t>8% = 0.08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dirty="0"/>
                        <a:t>0.08</a:t>
                      </a:r>
                      <a:r>
                        <a:rPr lang="en-US" sz="2200" i="1" dirty="0"/>
                        <a:t>b</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8958791"/>
                  </a:ext>
                </a:extLst>
              </a:tr>
              <a:tr h="551526">
                <a:tc>
                  <a:txBody>
                    <a:bodyPr/>
                    <a:lstStyle/>
                    <a:p>
                      <a:r>
                        <a:rPr lang="en-US" sz="2200" dirty="0">
                          <a:latin typeface="+mj-lt"/>
                        </a:rPr>
                        <a:t>Certificate</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algn="ctr"/>
                      <a:r>
                        <a:rPr lang="en-US" sz="2200" dirty="0"/>
                        <a:t>50,000 – </a:t>
                      </a:r>
                      <a:r>
                        <a:rPr lang="en-US" sz="2200" i="1" dirty="0"/>
                        <a:t>b</a:t>
                      </a:r>
                      <a:endParaRPr lang="en-US" sz="2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dirty="0"/>
                        <a:t>2% = 0.02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a:t>0.02(50,000 – </a:t>
                      </a:r>
                      <a:r>
                        <a:rPr lang="en-US" sz="2200" i="1" dirty="0"/>
                        <a:t>b</a:t>
                      </a:r>
                      <a:r>
                        <a:rPr lang="en-US" sz="2200" dirty="0"/>
                        <a:t>)</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73722415"/>
                  </a:ext>
                </a:extLst>
              </a:tr>
              <a:tr h="551526">
                <a:tc>
                  <a:txBody>
                    <a:bodyPr/>
                    <a:lstStyle/>
                    <a:p>
                      <a:r>
                        <a:rPr lang="en-US" sz="2200" dirty="0">
                          <a:latin typeface="+mj-lt"/>
                        </a:rPr>
                        <a:t>Total</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pPr algn="ctr"/>
                      <a:r>
                        <a:rPr lang="en-US" sz="2200" dirty="0"/>
                        <a:t>50,000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200" dirty="0"/>
                        <a:t>5% = 0.05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200"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200" dirty="0"/>
                        <a:t>0.05(50,000) = 2500</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3233402"/>
                  </a:ext>
                </a:extLst>
              </a:tr>
            </a:tbl>
          </a:graphicData>
        </a:graphic>
      </p:graphicFrame>
    </p:spTree>
    <p:extLst>
      <p:ext uri="{BB962C8B-B14F-4D97-AF65-F5344CB8AC3E}">
        <p14:creationId xmlns:p14="http://schemas.microsoft.com/office/powerpoint/2010/main" val="392192036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9C15F-CBF0-45AD-B35C-5E5A519B09C3}"/>
              </a:ext>
            </a:extLst>
          </p:cNvPr>
          <p:cNvSpPr>
            <a:spLocks noGrp="1"/>
          </p:cNvSpPr>
          <p:nvPr>
            <p:ph type="title"/>
          </p:nvPr>
        </p:nvSpPr>
        <p:spPr/>
        <p:txBody>
          <a:bodyPr/>
          <a:lstStyle/>
          <a:p>
            <a:r>
              <a:rPr lang="en-US" b="1" dirty="0"/>
              <a:t>Example 3: </a:t>
            </a:r>
            <a:r>
              <a:rPr lang="en-US" dirty="0"/>
              <a:t>Financial Planning </a:t>
            </a:r>
            <a:r>
              <a:rPr lang="en-US" sz="1800" dirty="0"/>
              <a:t>(4 of 5)</a:t>
            </a:r>
          </a:p>
        </p:txBody>
      </p:sp>
      <p:sp>
        <p:nvSpPr>
          <p:cNvPr id="3" name="Content Placeholder 2">
            <a:extLst>
              <a:ext uri="{FF2B5EF4-FFF2-40B4-BE49-F238E27FC236}">
                <a16:creationId xmlns:a16="http://schemas.microsoft.com/office/drawing/2014/main" id="{E2B02D1D-221B-410B-9EAF-46E3CA04748E}"/>
              </a:ext>
            </a:extLst>
          </p:cNvPr>
          <p:cNvSpPr>
            <a:spLocks noGrp="1"/>
          </p:cNvSpPr>
          <p:nvPr>
            <p:ph idx="1"/>
          </p:nvPr>
        </p:nvSpPr>
        <p:spPr/>
        <p:txBody>
          <a:bodyPr/>
          <a:lstStyle/>
          <a:p>
            <a:r>
              <a:rPr lang="en-US" dirty="0"/>
              <a:t>Since the combined interest from the investments is equal to the total interest, we have</a:t>
            </a:r>
          </a:p>
          <a:p>
            <a:r>
              <a:rPr lang="en-US" dirty="0"/>
              <a:t>Bond interest </a:t>
            </a:r>
            <a:r>
              <a:rPr lang="en-US" dirty="0">
                <a:latin typeface="+mn-lt"/>
              </a:rPr>
              <a:t>+</a:t>
            </a:r>
            <a:r>
              <a:rPr lang="en-US" dirty="0"/>
              <a:t> Certificate interest </a:t>
            </a:r>
            <a:r>
              <a:rPr lang="en-US" dirty="0">
                <a:latin typeface="+mn-lt"/>
              </a:rPr>
              <a:t>=</a:t>
            </a:r>
            <a:r>
              <a:rPr lang="en-US" dirty="0"/>
              <a:t> Total interest</a:t>
            </a:r>
          </a:p>
          <a:p>
            <a:pPr algn="ctr"/>
            <a:r>
              <a:rPr lang="en-US" dirty="0">
                <a:latin typeface="+mn-lt"/>
              </a:rPr>
              <a:t>0.08</a:t>
            </a:r>
            <a:r>
              <a:rPr lang="en-US" i="1" dirty="0">
                <a:latin typeface="+mn-lt"/>
              </a:rPr>
              <a:t>b </a:t>
            </a:r>
            <a:r>
              <a:rPr lang="en-US" dirty="0">
                <a:latin typeface="+mn-lt"/>
              </a:rPr>
              <a:t>+ 0.02(50,000 – </a:t>
            </a:r>
            <a:r>
              <a:rPr lang="en-US" i="1" dirty="0">
                <a:latin typeface="+mn-lt"/>
              </a:rPr>
              <a:t>b</a:t>
            </a:r>
            <a:r>
              <a:rPr lang="en-US" dirty="0">
                <a:latin typeface="+mn-lt"/>
              </a:rPr>
              <a:t>) = 2500</a:t>
            </a:r>
          </a:p>
          <a:p>
            <a:r>
              <a:rPr lang="en-US" dirty="0"/>
              <a:t>(Note that the units are consistent: the unit is dollars on both sides.)</a:t>
            </a:r>
          </a:p>
        </p:txBody>
      </p:sp>
    </p:spTree>
    <p:extLst>
      <p:ext uri="{BB962C8B-B14F-4D97-AF65-F5344CB8AC3E}">
        <p14:creationId xmlns:p14="http://schemas.microsoft.com/office/powerpoint/2010/main" val="208087860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9C15F-CBF0-45AD-B35C-5E5A519B09C3}"/>
              </a:ext>
            </a:extLst>
          </p:cNvPr>
          <p:cNvSpPr>
            <a:spLocks noGrp="1"/>
          </p:cNvSpPr>
          <p:nvPr>
            <p:ph type="title"/>
          </p:nvPr>
        </p:nvSpPr>
        <p:spPr/>
        <p:txBody>
          <a:bodyPr/>
          <a:lstStyle/>
          <a:p>
            <a:r>
              <a:rPr lang="en-US" b="1" dirty="0"/>
              <a:t>Example 3: </a:t>
            </a:r>
            <a:r>
              <a:rPr lang="en-US" dirty="0"/>
              <a:t>Financial Planning </a:t>
            </a:r>
            <a:r>
              <a:rPr lang="en-US" sz="1800" dirty="0"/>
              <a:t>(5 of 5)</a:t>
            </a:r>
          </a:p>
        </p:txBody>
      </p:sp>
      <p:sp>
        <p:nvSpPr>
          <p:cNvPr id="3" name="Content Placeholder 2">
            <a:extLst>
              <a:ext uri="{FF2B5EF4-FFF2-40B4-BE49-F238E27FC236}">
                <a16:creationId xmlns:a16="http://schemas.microsoft.com/office/drawing/2014/main" id="{E2B02D1D-221B-410B-9EAF-46E3CA04748E}"/>
              </a:ext>
            </a:extLst>
          </p:cNvPr>
          <p:cNvSpPr>
            <a:spLocks noGrp="1"/>
          </p:cNvSpPr>
          <p:nvPr>
            <p:ph idx="1"/>
          </p:nvPr>
        </p:nvSpPr>
        <p:spPr/>
        <p:txBody>
          <a:bodyPr/>
          <a:lstStyle/>
          <a:p>
            <a:r>
              <a:rPr lang="en-US" b="1" dirty="0"/>
              <a:t>Step 4: 	</a:t>
            </a:r>
            <a:r>
              <a:rPr lang="en-US" dirty="0">
                <a:latin typeface="+mn-lt"/>
              </a:rPr>
              <a:t>0.08</a:t>
            </a:r>
            <a:r>
              <a:rPr lang="en-US" i="1" dirty="0">
                <a:latin typeface="+mn-lt"/>
              </a:rPr>
              <a:t>b </a:t>
            </a:r>
            <a:r>
              <a:rPr lang="en-US" dirty="0">
                <a:latin typeface="+mn-lt"/>
              </a:rPr>
              <a:t>+ 1000 – 0.02</a:t>
            </a:r>
            <a:r>
              <a:rPr lang="en-US" i="1" dirty="0">
                <a:latin typeface="+mn-lt"/>
              </a:rPr>
              <a:t>b </a:t>
            </a:r>
            <a:r>
              <a:rPr lang="en-US" dirty="0">
                <a:latin typeface="+mn-lt"/>
              </a:rPr>
              <a:t>= 2500</a:t>
            </a:r>
          </a:p>
          <a:p>
            <a:r>
              <a:rPr lang="en-US" dirty="0">
                <a:latin typeface="+mn-lt"/>
              </a:rPr>
              <a:t> 		    0.06</a:t>
            </a:r>
            <a:r>
              <a:rPr lang="en-US" i="1" dirty="0">
                <a:latin typeface="+mn-lt"/>
              </a:rPr>
              <a:t>b </a:t>
            </a:r>
            <a:r>
              <a:rPr lang="en-US" dirty="0">
                <a:latin typeface="+mn-lt"/>
              </a:rPr>
              <a:t>= 1500	</a:t>
            </a:r>
            <a:r>
              <a:rPr lang="en-US" sz="2200" dirty="0">
                <a:solidFill>
                  <a:srgbClr val="0B3081"/>
                </a:solidFill>
              </a:rPr>
              <a:t>Simplify.</a:t>
            </a:r>
          </a:p>
          <a:p>
            <a:r>
              <a:rPr lang="en-US" sz="2200" i="1" dirty="0">
                <a:latin typeface="+mn-lt"/>
              </a:rPr>
              <a:t>		</a:t>
            </a:r>
            <a:r>
              <a:rPr lang="en-US" i="1" dirty="0">
                <a:latin typeface="+mn-lt"/>
              </a:rPr>
              <a:t>           b </a:t>
            </a:r>
            <a:r>
              <a:rPr lang="en-US" dirty="0">
                <a:latin typeface="+mn-lt"/>
              </a:rPr>
              <a:t>= 25,000	</a:t>
            </a:r>
            <a:r>
              <a:rPr lang="en-US" sz="2200" dirty="0">
                <a:solidFill>
                  <a:srgbClr val="0B3081"/>
                </a:solidFill>
              </a:rPr>
              <a:t>Divide both sides by 0.06.</a:t>
            </a:r>
          </a:p>
          <a:p>
            <a:r>
              <a:rPr lang="en-US" dirty="0"/>
              <a:t>Samantha should place </a:t>
            </a:r>
            <a:r>
              <a:rPr lang="en-US" dirty="0">
                <a:latin typeface="+mn-lt"/>
              </a:rPr>
              <a:t>$25,000 </a:t>
            </a:r>
            <a:r>
              <a:rPr lang="en-US" dirty="0"/>
              <a:t>in the bonds and </a:t>
            </a:r>
            <a:r>
              <a:rPr lang="en-US" dirty="0">
                <a:latin typeface="+mn-lt"/>
              </a:rPr>
              <a:t>$50,000 – 25,000 = $25,000 </a:t>
            </a:r>
            <a:r>
              <a:rPr lang="en-US" dirty="0"/>
              <a:t>in the certificate.</a:t>
            </a:r>
          </a:p>
          <a:p>
            <a:r>
              <a:rPr lang="en-US" b="1" dirty="0">
                <a:solidFill>
                  <a:srgbClr val="000000"/>
                </a:solidFill>
              </a:rPr>
              <a:t>Step 5: </a:t>
            </a:r>
            <a:r>
              <a:rPr lang="en-US" dirty="0">
                <a:solidFill>
                  <a:srgbClr val="000000"/>
                </a:solidFill>
              </a:rPr>
              <a:t>The interest on the bonds after </a:t>
            </a:r>
            <a:r>
              <a:rPr lang="en-US" dirty="0">
                <a:solidFill>
                  <a:srgbClr val="000000"/>
                </a:solidFill>
                <a:latin typeface="+mn-lt"/>
              </a:rPr>
              <a:t>1</a:t>
            </a:r>
            <a:r>
              <a:rPr lang="en-US" dirty="0">
                <a:solidFill>
                  <a:srgbClr val="000000"/>
                </a:solidFill>
              </a:rPr>
              <a:t> year is </a:t>
            </a:r>
            <a:r>
              <a:rPr lang="en-US" dirty="0">
                <a:solidFill>
                  <a:srgbClr val="000000"/>
                </a:solidFill>
                <a:latin typeface="+mn-lt"/>
              </a:rPr>
              <a:t>0.08(25,000) = $2000</a:t>
            </a:r>
            <a:r>
              <a:rPr lang="en-US" dirty="0">
                <a:solidFill>
                  <a:srgbClr val="000000"/>
                </a:solidFill>
              </a:rPr>
              <a:t>; the interest on the certificate after </a:t>
            </a:r>
            <a:r>
              <a:rPr lang="en-US" dirty="0">
                <a:solidFill>
                  <a:srgbClr val="000000"/>
                </a:solidFill>
                <a:latin typeface="+mn-lt"/>
              </a:rPr>
              <a:t>1</a:t>
            </a:r>
            <a:r>
              <a:rPr lang="en-US" dirty="0">
                <a:solidFill>
                  <a:srgbClr val="000000"/>
                </a:solidFill>
              </a:rPr>
              <a:t> year is </a:t>
            </a:r>
            <a:r>
              <a:rPr lang="en-US" dirty="0">
                <a:solidFill>
                  <a:srgbClr val="000000"/>
                </a:solidFill>
                <a:latin typeface="+mn-lt"/>
              </a:rPr>
              <a:t>0.02(25,000) = $500</a:t>
            </a:r>
            <a:r>
              <a:rPr lang="en-US" dirty="0">
                <a:solidFill>
                  <a:srgbClr val="000000"/>
                </a:solidFill>
              </a:rPr>
              <a:t>. </a:t>
            </a:r>
          </a:p>
          <a:p>
            <a:r>
              <a:rPr lang="en-US" dirty="0">
                <a:solidFill>
                  <a:srgbClr val="000000"/>
                </a:solidFill>
              </a:rPr>
              <a:t>The total annual interest is </a:t>
            </a:r>
            <a:r>
              <a:rPr lang="en-US" dirty="0">
                <a:solidFill>
                  <a:srgbClr val="000000"/>
                </a:solidFill>
                <a:latin typeface="+mn-lt"/>
              </a:rPr>
              <a:t>$2500</a:t>
            </a:r>
            <a:r>
              <a:rPr lang="en-US" dirty="0">
                <a:solidFill>
                  <a:srgbClr val="000000"/>
                </a:solidFill>
              </a:rPr>
              <a:t>, the required amount.</a:t>
            </a:r>
          </a:p>
          <a:p>
            <a:pPr>
              <a:spcBef>
                <a:spcPts val="1800"/>
              </a:spcBef>
            </a:pPr>
            <a:endParaRPr lang="en-US" dirty="0">
              <a:solidFill>
                <a:srgbClr val="0B3081"/>
              </a:solidFill>
              <a:latin typeface="+mn-lt"/>
            </a:endParaRPr>
          </a:p>
        </p:txBody>
      </p:sp>
    </p:spTree>
    <p:extLst>
      <p:ext uri="{BB962C8B-B14F-4D97-AF65-F5344CB8AC3E}">
        <p14:creationId xmlns:p14="http://schemas.microsoft.com/office/powerpoint/2010/main" val="278761820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FB5B-B9DF-4DBE-A58D-C3896C63A491}"/>
              </a:ext>
            </a:extLst>
          </p:cNvPr>
          <p:cNvSpPr>
            <a:spLocks noGrp="1"/>
          </p:cNvSpPr>
          <p:nvPr>
            <p:ph type="title"/>
          </p:nvPr>
        </p:nvSpPr>
        <p:spPr/>
        <p:txBody>
          <a:bodyPr/>
          <a:lstStyle/>
          <a:p>
            <a:r>
              <a:rPr lang="en-US" b="1" dirty="0"/>
              <a:t>Example 4: </a:t>
            </a:r>
            <a:r>
              <a:rPr lang="en-US" dirty="0"/>
              <a:t>Blending Coffee </a:t>
            </a:r>
            <a:r>
              <a:rPr lang="en-US" sz="1800" dirty="0"/>
              <a:t>(1 of 4)</a:t>
            </a:r>
          </a:p>
        </p:txBody>
      </p:sp>
      <p:sp>
        <p:nvSpPr>
          <p:cNvPr id="3" name="Content Placeholder 2">
            <a:extLst>
              <a:ext uri="{FF2B5EF4-FFF2-40B4-BE49-F238E27FC236}">
                <a16:creationId xmlns:a16="http://schemas.microsoft.com/office/drawing/2014/main" id="{5C118737-871B-4A4E-A987-635826A9338F}"/>
              </a:ext>
            </a:extLst>
          </p:cNvPr>
          <p:cNvSpPr>
            <a:spLocks noGrp="1"/>
          </p:cNvSpPr>
          <p:nvPr>
            <p:ph idx="1"/>
          </p:nvPr>
        </p:nvSpPr>
        <p:spPr/>
        <p:txBody>
          <a:bodyPr/>
          <a:lstStyle/>
          <a:p>
            <a:r>
              <a:rPr lang="en-US" dirty="0"/>
              <a:t>A coffee manufacturer wants to market a new blend of coffee that sells for </a:t>
            </a:r>
            <a:r>
              <a:rPr lang="en-US" dirty="0">
                <a:latin typeface="+mn-lt"/>
              </a:rPr>
              <a:t>$4.10 </a:t>
            </a:r>
            <a:r>
              <a:rPr lang="en-US" dirty="0"/>
              <a:t>per pound by mixing two coffees that sell for </a:t>
            </a:r>
            <a:r>
              <a:rPr lang="en-US" dirty="0">
                <a:latin typeface="+mn-lt"/>
              </a:rPr>
              <a:t>$2.75 </a:t>
            </a:r>
            <a:r>
              <a:rPr lang="en-US" dirty="0"/>
              <a:t>and </a:t>
            </a:r>
            <a:r>
              <a:rPr lang="en-US" dirty="0">
                <a:latin typeface="+mn-lt"/>
              </a:rPr>
              <a:t>$5</a:t>
            </a:r>
            <a:r>
              <a:rPr lang="en-US" dirty="0"/>
              <a:t> per pound, respectively. </a:t>
            </a:r>
          </a:p>
          <a:p>
            <a:r>
              <a:rPr lang="en-US" dirty="0"/>
              <a:t>What amounts of each coffee should be blended to obtain the desired mixture?</a:t>
            </a:r>
          </a:p>
          <a:p>
            <a:r>
              <a:rPr lang="en-US" dirty="0"/>
              <a:t>[</a:t>
            </a:r>
            <a:r>
              <a:rPr lang="en-US" b="1" dirty="0"/>
              <a:t>Hint</a:t>
            </a:r>
            <a:r>
              <a:rPr lang="en-US" dirty="0"/>
              <a:t>: Assume that the total weight of the desired blend is </a:t>
            </a:r>
            <a:r>
              <a:rPr lang="en-US" dirty="0">
                <a:latin typeface="+mn-lt"/>
              </a:rPr>
              <a:t>100</a:t>
            </a:r>
            <a:r>
              <a:rPr lang="en-US" dirty="0"/>
              <a:t> pounds.]</a:t>
            </a:r>
          </a:p>
        </p:txBody>
      </p:sp>
    </p:spTree>
    <p:extLst>
      <p:ext uri="{BB962C8B-B14F-4D97-AF65-F5344CB8AC3E}">
        <p14:creationId xmlns:p14="http://schemas.microsoft.com/office/powerpoint/2010/main" val="40098937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FB5B-B9DF-4DBE-A58D-C3896C63A491}"/>
              </a:ext>
            </a:extLst>
          </p:cNvPr>
          <p:cNvSpPr>
            <a:spLocks noGrp="1"/>
          </p:cNvSpPr>
          <p:nvPr>
            <p:ph type="title"/>
          </p:nvPr>
        </p:nvSpPr>
        <p:spPr/>
        <p:txBody>
          <a:bodyPr/>
          <a:lstStyle/>
          <a:p>
            <a:r>
              <a:rPr lang="en-US" b="1" dirty="0"/>
              <a:t>Example 4: </a:t>
            </a:r>
            <a:r>
              <a:rPr lang="en-US" dirty="0"/>
              <a:t>Blending Coffee </a:t>
            </a:r>
            <a:r>
              <a:rPr lang="en-US" sz="1800" dirty="0"/>
              <a:t>(2 of 4)</a:t>
            </a:r>
          </a:p>
        </p:txBody>
      </p:sp>
      <p:sp>
        <p:nvSpPr>
          <p:cNvPr id="3" name="Content Placeholder 2">
            <a:extLst>
              <a:ext uri="{FF2B5EF4-FFF2-40B4-BE49-F238E27FC236}">
                <a16:creationId xmlns:a16="http://schemas.microsoft.com/office/drawing/2014/main" id="{5C118737-871B-4A4E-A987-635826A9338F}"/>
              </a:ext>
            </a:extLst>
          </p:cNvPr>
          <p:cNvSpPr>
            <a:spLocks noGrp="1"/>
          </p:cNvSpPr>
          <p:nvPr>
            <p:ph idx="1"/>
          </p:nvPr>
        </p:nvSpPr>
        <p:spPr/>
        <p:txBody>
          <a:bodyPr/>
          <a:lstStyle/>
          <a:p>
            <a:r>
              <a:rPr lang="en-US" dirty="0"/>
              <a:t>Let </a:t>
            </a:r>
            <a:r>
              <a:rPr lang="en-US" i="1" dirty="0">
                <a:latin typeface="+mn-lt"/>
              </a:rPr>
              <a:t>x</a:t>
            </a:r>
            <a:r>
              <a:rPr lang="en-US" i="1" dirty="0"/>
              <a:t> </a:t>
            </a:r>
            <a:r>
              <a:rPr lang="en-US" dirty="0"/>
              <a:t>represent the number of pounds of the first kind of coffee. Then </a:t>
            </a:r>
            <a:r>
              <a:rPr lang="en-US" dirty="0">
                <a:latin typeface="+mn-lt"/>
              </a:rPr>
              <a:t>100 – </a:t>
            </a:r>
            <a:r>
              <a:rPr lang="en-US" i="1" dirty="0">
                <a:latin typeface="+mn-lt"/>
              </a:rPr>
              <a:t>x</a:t>
            </a:r>
            <a:r>
              <a:rPr lang="en-US" i="1" dirty="0"/>
              <a:t> </a:t>
            </a:r>
            <a:r>
              <a:rPr lang="en-US" dirty="0"/>
              <a:t>represents the number of pounds of the second kind of coffee.</a:t>
            </a:r>
          </a:p>
          <a:p>
            <a:endParaRPr lang="en-US" dirty="0"/>
          </a:p>
        </p:txBody>
      </p:sp>
      <p:grpSp>
        <p:nvGrpSpPr>
          <p:cNvPr id="12" name="Group 11">
            <a:extLst>
              <a:ext uri="{FF2B5EF4-FFF2-40B4-BE49-F238E27FC236}">
                <a16:creationId xmlns:a16="http://schemas.microsoft.com/office/drawing/2014/main" id="{9A06F930-08B8-4523-8879-627F20AED605}"/>
              </a:ext>
            </a:extLst>
          </p:cNvPr>
          <p:cNvGrpSpPr/>
          <p:nvPr/>
        </p:nvGrpSpPr>
        <p:grpSpPr>
          <a:xfrm>
            <a:off x="1195518" y="2880139"/>
            <a:ext cx="6752964" cy="3339887"/>
            <a:chOff x="1195518" y="2880139"/>
            <a:chExt cx="6752964" cy="3339887"/>
          </a:xfrm>
        </p:grpSpPr>
        <p:grpSp>
          <p:nvGrpSpPr>
            <p:cNvPr id="8" name="Group 7">
              <a:extLst>
                <a:ext uri="{FF2B5EF4-FFF2-40B4-BE49-F238E27FC236}">
                  <a16:creationId xmlns:a16="http://schemas.microsoft.com/office/drawing/2014/main" id="{655AD1F6-E9EE-4763-8E30-5E3087F3949D}"/>
                </a:ext>
              </a:extLst>
            </p:cNvPr>
            <p:cNvGrpSpPr/>
            <p:nvPr/>
          </p:nvGrpSpPr>
          <p:grpSpPr>
            <a:xfrm>
              <a:off x="1195518" y="3547024"/>
              <a:ext cx="6752964" cy="2673002"/>
              <a:chOff x="1276350" y="2851288"/>
              <a:chExt cx="6752964" cy="2673002"/>
            </a:xfrm>
          </p:grpSpPr>
          <p:pic>
            <p:nvPicPr>
              <p:cNvPr id="4" name="Picture 3">
                <a:extLst>
                  <a:ext uri="{FF2B5EF4-FFF2-40B4-BE49-F238E27FC236}">
                    <a16:creationId xmlns:a16="http://schemas.microsoft.com/office/drawing/2014/main" id="{0535A713-7F7B-4AC8-BD26-7B37BF1FEF50}"/>
                  </a:ext>
                </a:extLst>
              </p:cNvPr>
              <p:cNvPicPr>
                <a:picLocks noChangeAspect="1"/>
              </p:cNvPicPr>
              <p:nvPr/>
            </p:nvPicPr>
            <p:blipFill>
              <a:blip r:embed="rId2"/>
              <a:stretch>
                <a:fillRect/>
              </a:stretch>
            </p:blipFill>
            <p:spPr>
              <a:xfrm>
                <a:off x="1276350" y="2851288"/>
                <a:ext cx="6591300" cy="2228850"/>
              </a:xfrm>
              <a:prstGeom prst="rect">
                <a:avLst/>
              </a:prstGeom>
            </p:spPr>
          </p:pic>
          <p:sp>
            <p:nvSpPr>
              <p:cNvPr id="5" name="TextBox 4">
                <a:extLst>
                  <a:ext uri="{FF2B5EF4-FFF2-40B4-BE49-F238E27FC236}">
                    <a16:creationId xmlns:a16="http://schemas.microsoft.com/office/drawing/2014/main" id="{F63035C5-5F2C-4231-A11E-9A21F803FC5F}"/>
                  </a:ext>
                </a:extLst>
              </p:cNvPr>
              <p:cNvSpPr txBox="1"/>
              <p:nvPr/>
            </p:nvSpPr>
            <p:spPr>
              <a:xfrm>
                <a:off x="1409700" y="5116945"/>
                <a:ext cx="1341783" cy="400110"/>
              </a:xfrm>
              <a:prstGeom prst="rect">
                <a:avLst/>
              </a:prstGeom>
              <a:noFill/>
            </p:spPr>
            <p:txBody>
              <a:bodyPr wrap="square" rtlCol="0">
                <a:spAutoFit/>
              </a:bodyPr>
              <a:lstStyle/>
              <a:p>
                <a:r>
                  <a:rPr lang="en-US" sz="2000" i="1" dirty="0"/>
                  <a:t>x</a:t>
                </a:r>
                <a:r>
                  <a:rPr lang="en-US" sz="2000" dirty="0"/>
                  <a:t> </a:t>
                </a:r>
                <a:r>
                  <a:rPr lang="en-US" sz="2000" dirty="0">
                    <a:latin typeface="+mj-lt"/>
                  </a:rPr>
                  <a:t>pounds</a:t>
                </a:r>
              </a:p>
            </p:txBody>
          </p:sp>
          <p:sp>
            <p:nvSpPr>
              <p:cNvPr id="6" name="TextBox 5">
                <a:extLst>
                  <a:ext uri="{FF2B5EF4-FFF2-40B4-BE49-F238E27FC236}">
                    <a16:creationId xmlns:a16="http://schemas.microsoft.com/office/drawing/2014/main" id="{2C27529A-8CA6-4CCD-8A0D-6FA9E68748A2}"/>
                  </a:ext>
                </a:extLst>
              </p:cNvPr>
              <p:cNvSpPr txBox="1"/>
              <p:nvPr/>
            </p:nvSpPr>
            <p:spPr>
              <a:xfrm>
                <a:off x="3565140" y="5124180"/>
                <a:ext cx="1893405" cy="400110"/>
              </a:xfrm>
              <a:prstGeom prst="rect">
                <a:avLst/>
              </a:prstGeom>
              <a:noFill/>
            </p:spPr>
            <p:txBody>
              <a:bodyPr wrap="square" rtlCol="0">
                <a:spAutoFit/>
              </a:bodyPr>
              <a:lstStyle/>
              <a:p>
                <a:r>
                  <a:rPr lang="en-US" sz="2000" dirty="0"/>
                  <a:t>100 – </a:t>
                </a:r>
                <a:r>
                  <a:rPr lang="en-US" sz="2000" i="1" dirty="0"/>
                  <a:t>x</a:t>
                </a:r>
                <a:r>
                  <a:rPr lang="en-US" sz="2000" dirty="0"/>
                  <a:t> </a:t>
                </a:r>
                <a:r>
                  <a:rPr lang="en-US" sz="2000" dirty="0">
                    <a:latin typeface="+mj-lt"/>
                  </a:rPr>
                  <a:t>pounds</a:t>
                </a:r>
              </a:p>
            </p:txBody>
          </p:sp>
          <p:sp>
            <p:nvSpPr>
              <p:cNvPr id="7" name="TextBox 6">
                <a:extLst>
                  <a:ext uri="{FF2B5EF4-FFF2-40B4-BE49-F238E27FC236}">
                    <a16:creationId xmlns:a16="http://schemas.microsoft.com/office/drawing/2014/main" id="{C2653FCE-91BB-4C1E-A703-04DEFE07E1A6}"/>
                  </a:ext>
                </a:extLst>
              </p:cNvPr>
              <p:cNvSpPr txBox="1"/>
              <p:nvPr/>
            </p:nvSpPr>
            <p:spPr>
              <a:xfrm>
                <a:off x="6402458" y="5109627"/>
                <a:ext cx="1626856" cy="400110"/>
              </a:xfrm>
              <a:prstGeom prst="rect">
                <a:avLst/>
              </a:prstGeom>
              <a:noFill/>
            </p:spPr>
            <p:txBody>
              <a:bodyPr wrap="square" rtlCol="0">
                <a:spAutoFit/>
              </a:bodyPr>
              <a:lstStyle/>
              <a:p>
                <a:r>
                  <a:rPr lang="en-US" sz="2000" dirty="0"/>
                  <a:t>100 </a:t>
                </a:r>
                <a:r>
                  <a:rPr lang="en-US" sz="2000" dirty="0">
                    <a:latin typeface="+mj-lt"/>
                  </a:rPr>
                  <a:t>pounds</a:t>
                </a:r>
              </a:p>
            </p:txBody>
          </p:sp>
        </p:grpSp>
        <p:sp>
          <p:nvSpPr>
            <p:cNvPr id="9" name="TextBox 8">
              <a:extLst>
                <a:ext uri="{FF2B5EF4-FFF2-40B4-BE49-F238E27FC236}">
                  <a16:creationId xmlns:a16="http://schemas.microsoft.com/office/drawing/2014/main" id="{2B269C60-E60A-4917-B09E-D669EC89884B}"/>
                </a:ext>
              </a:extLst>
            </p:cNvPr>
            <p:cNvSpPr txBox="1"/>
            <p:nvPr/>
          </p:nvSpPr>
          <p:spPr>
            <a:xfrm>
              <a:off x="1328868" y="2880139"/>
              <a:ext cx="1341783" cy="707886"/>
            </a:xfrm>
            <a:prstGeom prst="rect">
              <a:avLst/>
            </a:prstGeom>
            <a:noFill/>
          </p:spPr>
          <p:txBody>
            <a:bodyPr wrap="square" rtlCol="0">
              <a:spAutoFit/>
            </a:bodyPr>
            <a:lstStyle/>
            <a:p>
              <a:pPr algn="ctr"/>
              <a:r>
                <a:rPr lang="en-US" sz="2000" dirty="0"/>
                <a:t>$2.75 </a:t>
              </a:r>
              <a:br>
                <a:rPr lang="en-US" sz="2000" dirty="0"/>
              </a:br>
              <a:r>
                <a:rPr lang="en-US" sz="2000" dirty="0">
                  <a:latin typeface="+mj-lt"/>
                </a:rPr>
                <a:t>per</a:t>
              </a:r>
              <a:r>
                <a:rPr lang="en-US" sz="2000" dirty="0"/>
                <a:t> </a:t>
              </a:r>
              <a:r>
                <a:rPr lang="en-US" sz="2000" dirty="0">
                  <a:latin typeface="+mj-lt"/>
                </a:rPr>
                <a:t>pound</a:t>
              </a:r>
            </a:p>
          </p:txBody>
        </p:sp>
        <p:sp>
          <p:nvSpPr>
            <p:cNvPr id="10" name="TextBox 9">
              <a:extLst>
                <a:ext uri="{FF2B5EF4-FFF2-40B4-BE49-F238E27FC236}">
                  <a16:creationId xmlns:a16="http://schemas.microsoft.com/office/drawing/2014/main" id="{6B8A06F5-1887-48B9-A0E9-63343E0D442C}"/>
                </a:ext>
              </a:extLst>
            </p:cNvPr>
            <p:cNvSpPr txBox="1"/>
            <p:nvPr/>
          </p:nvSpPr>
          <p:spPr>
            <a:xfrm>
              <a:off x="3529284" y="2880139"/>
              <a:ext cx="1893405" cy="707886"/>
            </a:xfrm>
            <a:prstGeom prst="rect">
              <a:avLst/>
            </a:prstGeom>
            <a:noFill/>
          </p:spPr>
          <p:txBody>
            <a:bodyPr wrap="square" rtlCol="0">
              <a:spAutoFit/>
            </a:bodyPr>
            <a:lstStyle/>
            <a:p>
              <a:pPr algn="ctr"/>
              <a:r>
                <a:rPr lang="en-US" sz="2000" dirty="0"/>
                <a:t>$5 </a:t>
              </a:r>
              <a:br>
                <a:rPr lang="en-US" sz="2000" dirty="0"/>
              </a:br>
              <a:r>
                <a:rPr lang="en-US" sz="2000" dirty="0">
                  <a:latin typeface="+mj-lt"/>
                </a:rPr>
                <a:t>per pound</a:t>
              </a:r>
            </a:p>
          </p:txBody>
        </p:sp>
        <p:sp>
          <p:nvSpPr>
            <p:cNvPr id="11" name="TextBox 10">
              <a:extLst>
                <a:ext uri="{FF2B5EF4-FFF2-40B4-BE49-F238E27FC236}">
                  <a16:creationId xmlns:a16="http://schemas.microsoft.com/office/drawing/2014/main" id="{3D744669-5FD2-42E2-A6B3-4B969E10AC2D}"/>
                </a:ext>
              </a:extLst>
            </p:cNvPr>
            <p:cNvSpPr txBox="1"/>
            <p:nvPr/>
          </p:nvSpPr>
          <p:spPr>
            <a:xfrm>
              <a:off x="6159962" y="2880139"/>
              <a:ext cx="1626856" cy="707886"/>
            </a:xfrm>
            <a:prstGeom prst="rect">
              <a:avLst/>
            </a:prstGeom>
            <a:noFill/>
          </p:spPr>
          <p:txBody>
            <a:bodyPr wrap="square" rtlCol="0">
              <a:spAutoFit/>
            </a:bodyPr>
            <a:lstStyle/>
            <a:p>
              <a:pPr algn="ctr"/>
              <a:r>
                <a:rPr lang="en-US" sz="2000" dirty="0"/>
                <a:t>$4.10 </a:t>
              </a:r>
              <a:br>
                <a:rPr lang="en-US" sz="2000" dirty="0"/>
              </a:br>
              <a:r>
                <a:rPr lang="en-US" sz="2000" dirty="0">
                  <a:latin typeface="+mj-lt"/>
                </a:rPr>
                <a:t>per pound</a:t>
              </a:r>
            </a:p>
          </p:txBody>
        </p:sp>
      </p:grpSp>
    </p:spTree>
    <p:extLst>
      <p:ext uri="{BB962C8B-B14F-4D97-AF65-F5344CB8AC3E}">
        <p14:creationId xmlns:p14="http://schemas.microsoft.com/office/powerpoint/2010/main" val="575578711"/>
      </p:ext>
    </p:extLst>
  </p:cSld>
  <p:clrMapOvr>
    <a:masterClrMapping/>
  </p:clrMapOvr>
  <p:transition>
    <p:pull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FB5B-B9DF-4DBE-A58D-C3896C63A491}"/>
              </a:ext>
            </a:extLst>
          </p:cNvPr>
          <p:cNvSpPr>
            <a:spLocks noGrp="1"/>
          </p:cNvSpPr>
          <p:nvPr>
            <p:ph type="title"/>
          </p:nvPr>
        </p:nvSpPr>
        <p:spPr/>
        <p:txBody>
          <a:bodyPr/>
          <a:lstStyle/>
          <a:p>
            <a:r>
              <a:rPr lang="en-US" b="1" dirty="0"/>
              <a:t>Example 4: </a:t>
            </a:r>
            <a:r>
              <a:rPr lang="en-US" dirty="0"/>
              <a:t>Blending Coffee </a:t>
            </a:r>
            <a:r>
              <a:rPr lang="en-US" sz="1800" dirty="0"/>
              <a:t>(3 of 4)</a:t>
            </a:r>
          </a:p>
        </p:txBody>
      </p:sp>
      <p:sp>
        <p:nvSpPr>
          <p:cNvPr id="3" name="Content Placeholder 2">
            <a:extLst>
              <a:ext uri="{FF2B5EF4-FFF2-40B4-BE49-F238E27FC236}">
                <a16:creationId xmlns:a16="http://schemas.microsoft.com/office/drawing/2014/main" id="{5C118737-871B-4A4E-A987-635826A9338F}"/>
              </a:ext>
            </a:extLst>
          </p:cNvPr>
          <p:cNvSpPr>
            <a:spLocks noGrp="1"/>
          </p:cNvSpPr>
          <p:nvPr>
            <p:ph idx="1"/>
          </p:nvPr>
        </p:nvSpPr>
        <p:spPr/>
        <p:txBody>
          <a:bodyPr/>
          <a:lstStyle/>
          <a:p>
            <a:r>
              <a:rPr lang="en-US" dirty="0"/>
              <a:t>Since there is to be no difference in revenue between selling the two coffees separately and selling the blend, we have</a:t>
            </a:r>
          </a:p>
          <a:p>
            <a:endParaRPr lang="en-US" dirty="0"/>
          </a:p>
          <a:p>
            <a:pPr>
              <a:lnSpc>
                <a:spcPct val="150000"/>
              </a:lnSpc>
            </a:pPr>
            <a:r>
              <a:rPr lang="en-US" dirty="0">
                <a:latin typeface="+mn-lt"/>
              </a:rPr>
              <a:t>$2.75  </a:t>
            </a:r>
            <a:r>
              <a:rPr lang="en-US" dirty="0">
                <a:latin typeface="Cambria Math" panose="02040503050406030204" pitchFamily="18" charset="0"/>
                <a:ea typeface="Cambria Math" panose="02040503050406030204" pitchFamily="18" charset="0"/>
              </a:rPr>
              <a:t>⋅     </a:t>
            </a:r>
            <a:r>
              <a:rPr lang="en-US" i="1" dirty="0">
                <a:latin typeface="+mn-lt"/>
              </a:rPr>
              <a:t>x</a:t>
            </a:r>
            <a:r>
              <a:rPr lang="en-US" dirty="0">
                <a:latin typeface="+mn-lt"/>
              </a:rPr>
              <a:t>       +     $5   </a:t>
            </a:r>
            <a:r>
              <a:rPr lang="en-US" dirty="0">
                <a:latin typeface="Cambria Math" panose="02040503050406030204" pitchFamily="18" charset="0"/>
                <a:ea typeface="Cambria Math" panose="02040503050406030204" pitchFamily="18" charset="0"/>
              </a:rPr>
              <a:t>⋅  </a:t>
            </a:r>
            <a:r>
              <a:rPr lang="en-US" dirty="0">
                <a:latin typeface="+mn-lt"/>
              </a:rPr>
              <a:t>(100 – </a:t>
            </a:r>
            <a:r>
              <a:rPr lang="en-US" i="1" dirty="0">
                <a:latin typeface="+mn-lt"/>
              </a:rPr>
              <a:t>x</a:t>
            </a:r>
            <a:r>
              <a:rPr lang="en-US" dirty="0">
                <a:latin typeface="+mn-lt"/>
              </a:rPr>
              <a:t>) =      $4.10     </a:t>
            </a:r>
            <a:r>
              <a:rPr lang="en-US" dirty="0">
                <a:latin typeface="Cambria Math" panose="02040503050406030204" pitchFamily="18" charset="0"/>
                <a:ea typeface="Cambria Math" panose="02040503050406030204" pitchFamily="18" charset="0"/>
              </a:rPr>
              <a:t>⋅    </a:t>
            </a:r>
            <a:r>
              <a:rPr lang="en-US" dirty="0">
                <a:latin typeface="+mn-lt"/>
              </a:rPr>
              <a:t>100</a:t>
            </a:r>
          </a:p>
          <a:p>
            <a:pPr>
              <a:spcBef>
                <a:spcPts val="300"/>
              </a:spcBef>
            </a:pPr>
            <a:r>
              <a:rPr lang="en-US" dirty="0"/>
              <a:t>Now solve the equation:</a:t>
            </a:r>
          </a:p>
          <a:p>
            <a:pPr>
              <a:spcBef>
                <a:spcPts val="300"/>
              </a:spcBef>
            </a:pPr>
            <a:r>
              <a:rPr lang="en-US" dirty="0">
                <a:latin typeface="+mn-lt"/>
              </a:rPr>
              <a:t>		2.75</a:t>
            </a:r>
            <a:r>
              <a:rPr lang="en-US" i="1" dirty="0">
                <a:latin typeface="+mn-lt"/>
              </a:rPr>
              <a:t>x</a:t>
            </a:r>
            <a:r>
              <a:rPr lang="en-US" dirty="0">
                <a:latin typeface="+mn-lt"/>
              </a:rPr>
              <a:t> + 5(100 – </a:t>
            </a:r>
            <a:r>
              <a:rPr lang="en-US" i="1" dirty="0">
                <a:latin typeface="+mn-lt"/>
              </a:rPr>
              <a:t>x</a:t>
            </a:r>
            <a:r>
              <a:rPr lang="en-US" dirty="0">
                <a:latin typeface="+mn-lt"/>
              </a:rPr>
              <a:t>) = 4.10(100)</a:t>
            </a:r>
          </a:p>
          <a:p>
            <a:pPr>
              <a:spcBef>
                <a:spcPts val="300"/>
              </a:spcBef>
            </a:pPr>
            <a:r>
              <a:rPr lang="en-US" dirty="0">
                <a:latin typeface="+mn-lt"/>
              </a:rPr>
              <a:t>		   2.75</a:t>
            </a:r>
            <a:r>
              <a:rPr lang="en-US" i="1" dirty="0">
                <a:latin typeface="+mn-lt"/>
              </a:rPr>
              <a:t>x</a:t>
            </a:r>
            <a:r>
              <a:rPr lang="en-US" dirty="0">
                <a:latin typeface="+mn-lt"/>
              </a:rPr>
              <a:t> + 500 – 5</a:t>
            </a:r>
            <a:r>
              <a:rPr lang="en-US" i="1" dirty="0">
                <a:latin typeface="+mn-lt"/>
              </a:rPr>
              <a:t>x</a:t>
            </a:r>
            <a:r>
              <a:rPr lang="en-US" dirty="0">
                <a:latin typeface="+mn-lt"/>
              </a:rPr>
              <a:t> = 410</a:t>
            </a:r>
          </a:p>
          <a:p>
            <a:pPr>
              <a:spcBef>
                <a:spcPts val="300"/>
              </a:spcBef>
            </a:pPr>
            <a:r>
              <a:rPr lang="en-US" dirty="0">
                <a:latin typeface="+mn-lt"/>
              </a:rPr>
              <a:t>			         –2.25</a:t>
            </a:r>
            <a:r>
              <a:rPr lang="en-US" i="1" dirty="0">
                <a:latin typeface="+mn-lt"/>
              </a:rPr>
              <a:t>x</a:t>
            </a:r>
            <a:r>
              <a:rPr lang="en-US" dirty="0">
                <a:latin typeface="+mn-lt"/>
              </a:rPr>
              <a:t> = –90</a:t>
            </a:r>
          </a:p>
          <a:p>
            <a:pPr>
              <a:spcBef>
                <a:spcPts val="300"/>
              </a:spcBef>
            </a:pPr>
            <a:r>
              <a:rPr lang="en-US" i="1" dirty="0">
                <a:latin typeface="+mn-lt"/>
              </a:rPr>
              <a:t>				        x</a:t>
            </a:r>
            <a:r>
              <a:rPr lang="en-US" dirty="0">
                <a:latin typeface="+mn-lt"/>
              </a:rPr>
              <a:t> = 40</a:t>
            </a:r>
          </a:p>
          <a:p>
            <a:pPr algn="ctr"/>
            <a:endParaRPr lang="en-US" dirty="0">
              <a:latin typeface="+mn-lt"/>
            </a:endParaRPr>
          </a:p>
          <a:p>
            <a:pPr algn="ctr"/>
            <a:endParaRPr lang="en-US" dirty="0">
              <a:latin typeface="+mn-lt"/>
            </a:endParaRPr>
          </a:p>
          <a:p>
            <a:endParaRPr lang="en-US" dirty="0"/>
          </a:p>
          <a:p>
            <a:endParaRPr lang="en-US" dirty="0"/>
          </a:p>
        </p:txBody>
      </p:sp>
      <p:grpSp>
        <p:nvGrpSpPr>
          <p:cNvPr id="46" name="Group 45">
            <a:extLst>
              <a:ext uri="{FF2B5EF4-FFF2-40B4-BE49-F238E27FC236}">
                <a16:creationId xmlns:a16="http://schemas.microsoft.com/office/drawing/2014/main" id="{B3B5EB85-97F9-4023-BA26-5EA44236AE79}"/>
              </a:ext>
            </a:extLst>
          </p:cNvPr>
          <p:cNvGrpSpPr/>
          <p:nvPr/>
        </p:nvGrpSpPr>
        <p:grpSpPr>
          <a:xfrm>
            <a:off x="-78071" y="2666687"/>
            <a:ext cx="9340794" cy="923330"/>
            <a:chOff x="-97993" y="2776969"/>
            <a:chExt cx="9340794" cy="923330"/>
          </a:xfrm>
        </p:grpSpPr>
        <p:grpSp>
          <p:nvGrpSpPr>
            <p:cNvPr id="25" name="Group 24">
              <a:extLst>
                <a:ext uri="{FF2B5EF4-FFF2-40B4-BE49-F238E27FC236}">
                  <a16:creationId xmlns:a16="http://schemas.microsoft.com/office/drawing/2014/main" id="{854877D7-2744-4B65-BA2D-4DE9498816FF}"/>
                </a:ext>
              </a:extLst>
            </p:cNvPr>
            <p:cNvGrpSpPr/>
            <p:nvPr/>
          </p:nvGrpSpPr>
          <p:grpSpPr>
            <a:xfrm>
              <a:off x="5644314" y="2776969"/>
              <a:ext cx="3598487" cy="923330"/>
              <a:chOff x="-10460" y="3465869"/>
              <a:chExt cx="3598487" cy="923330"/>
            </a:xfrm>
          </p:grpSpPr>
          <p:sp>
            <p:nvSpPr>
              <p:cNvPr id="26" name="TextBox 25">
                <a:extLst>
                  <a:ext uri="{FF2B5EF4-FFF2-40B4-BE49-F238E27FC236}">
                    <a16:creationId xmlns:a16="http://schemas.microsoft.com/office/drawing/2014/main" id="{7BAF70CE-6225-4D1C-9A98-4052E1EE3713}"/>
                  </a:ext>
                </a:extLst>
              </p:cNvPr>
              <p:cNvSpPr txBox="1"/>
              <p:nvPr/>
            </p:nvSpPr>
            <p:spPr>
              <a:xfrm>
                <a:off x="258417" y="3677478"/>
                <a:ext cx="1639957" cy="584775"/>
              </a:xfrm>
              <a:prstGeom prst="rect">
                <a:avLst/>
              </a:prstGeom>
              <a:noFill/>
            </p:spPr>
            <p:txBody>
              <a:bodyPr wrap="square" rtlCol="0">
                <a:spAutoFit/>
              </a:bodyPr>
              <a:lstStyle/>
              <a:p>
                <a:pPr algn="ctr"/>
                <a:r>
                  <a:rPr lang="en-US" sz="1600" dirty="0">
                    <a:latin typeface="+mj-lt"/>
                  </a:rPr>
                  <a:t>Price per </a:t>
                </a:r>
                <a:br>
                  <a:rPr lang="en-US" sz="1600" dirty="0">
                    <a:latin typeface="+mj-lt"/>
                  </a:rPr>
                </a:br>
                <a:r>
                  <a:rPr lang="en-US" sz="1600" dirty="0">
                    <a:latin typeface="+mj-lt"/>
                  </a:rPr>
                  <a:t>pound of blend </a:t>
                </a:r>
              </a:p>
            </p:txBody>
          </p:sp>
          <p:sp>
            <p:nvSpPr>
              <p:cNvPr id="27" name="TextBox 26">
                <a:extLst>
                  <a:ext uri="{FF2B5EF4-FFF2-40B4-BE49-F238E27FC236}">
                    <a16:creationId xmlns:a16="http://schemas.microsoft.com/office/drawing/2014/main" id="{59EFC503-EE31-4793-99DA-8CB4A509E340}"/>
                  </a:ext>
                </a:extLst>
              </p:cNvPr>
              <p:cNvSpPr txBox="1"/>
              <p:nvPr/>
            </p:nvSpPr>
            <p:spPr>
              <a:xfrm>
                <a:off x="1878496" y="3737112"/>
                <a:ext cx="1639957" cy="584775"/>
              </a:xfrm>
              <a:prstGeom prst="rect">
                <a:avLst/>
              </a:prstGeom>
              <a:noFill/>
            </p:spPr>
            <p:txBody>
              <a:bodyPr wrap="square" rtlCol="0">
                <a:spAutoFit/>
              </a:bodyPr>
              <a:lstStyle/>
              <a:p>
                <a:pPr algn="ctr"/>
                <a:r>
                  <a:rPr lang="en-US" sz="1600" dirty="0">
                    <a:latin typeface="+mj-lt"/>
                  </a:rPr>
                  <a:t>Pounds of blend</a:t>
                </a:r>
              </a:p>
            </p:txBody>
          </p:sp>
          <p:sp>
            <p:nvSpPr>
              <p:cNvPr id="28" name="TextBox 27">
                <a:extLst>
                  <a:ext uri="{FF2B5EF4-FFF2-40B4-BE49-F238E27FC236}">
                    <a16:creationId xmlns:a16="http://schemas.microsoft.com/office/drawing/2014/main" id="{5C1256D5-C6FC-4BC1-ACC4-2DCF53491F96}"/>
                  </a:ext>
                </a:extLst>
              </p:cNvPr>
              <p:cNvSpPr txBox="1"/>
              <p:nvPr/>
            </p:nvSpPr>
            <p:spPr>
              <a:xfrm>
                <a:off x="-10460" y="3465869"/>
                <a:ext cx="520148" cy="923330"/>
              </a:xfrm>
              <a:prstGeom prst="rect">
                <a:avLst/>
              </a:prstGeom>
              <a:noFill/>
            </p:spPr>
            <p:txBody>
              <a:bodyPr wrap="square" rtlCol="0">
                <a:spAutoFit/>
              </a:bodyPr>
              <a:lstStyle/>
              <a:p>
                <a:pPr algn="ctr"/>
                <a:r>
                  <a:rPr lang="en-US" sz="5400" dirty="0">
                    <a:latin typeface="+mn-lt"/>
                  </a:rPr>
                  <a:t>{</a:t>
                </a:r>
              </a:p>
            </p:txBody>
          </p:sp>
          <p:sp>
            <p:nvSpPr>
              <p:cNvPr id="29" name="TextBox 28">
                <a:extLst>
                  <a:ext uri="{FF2B5EF4-FFF2-40B4-BE49-F238E27FC236}">
                    <a16:creationId xmlns:a16="http://schemas.microsoft.com/office/drawing/2014/main" id="{323B7551-7D2D-461A-8BE8-50905A8832C8}"/>
                  </a:ext>
                </a:extLst>
              </p:cNvPr>
              <p:cNvSpPr txBox="1"/>
              <p:nvPr/>
            </p:nvSpPr>
            <p:spPr>
              <a:xfrm>
                <a:off x="1636641" y="3465869"/>
                <a:ext cx="520148" cy="923330"/>
              </a:xfrm>
              <a:prstGeom prst="rect">
                <a:avLst/>
              </a:prstGeom>
              <a:noFill/>
            </p:spPr>
            <p:txBody>
              <a:bodyPr wrap="square" rtlCol="0">
                <a:spAutoFit/>
              </a:bodyPr>
              <a:lstStyle/>
              <a:p>
                <a:pPr algn="ctr"/>
                <a:r>
                  <a:rPr lang="en-US" sz="5400" dirty="0">
                    <a:latin typeface="+mn-lt"/>
                  </a:rPr>
                  <a:t>}</a:t>
                </a:r>
              </a:p>
            </p:txBody>
          </p:sp>
          <p:sp>
            <p:nvSpPr>
              <p:cNvPr id="30" name="TextBox 29">
                <a:extLst>
                  <a:ext uri="{FF2B5EF4-FFF2-40B4-BE49-F238E27FC236}">
                    <a16:creationId xmlns:a16="http://schemas.microsoft.com/office/drawing/2014/main" id="{F370C38F-66FC-4981-8326-99AFAB2E0C5E}"/>
                  </a:ext>
                </a:extLst>
              </p:cNvPr>
              <p:cNvSpPr txBox="1"/>
              <p:nvPr/>
            </p:nvSpPr>
            <p:spPr>
              <a:xfrm>
                <a:off x="1843708" y="3526513"/>
                <a:ext cx="520148" cy="830997"/>
              </a:xfrm>
              <a:prstGeom prst="rect">
                <a:avLst/>
              </a:prstGeom>
              <a:noFill/>
            </p:spPr>
            <p:txBody>
              <a:bodyPr wrap="square" rtlCol="0">
                <a:spAutoFit/>
              </a:bodyPr>
              <a:lstStyle/>
              <a:p>
                <a:pPr algn="ctr"/>
                <a:r>
                  <a:rPr lang="en-US" sz="4800" dirty="0">
                    <a:latin typeface="+mn-lt"/>
                  </a:rPr>
                  <a:t>{</a:t>
                </a:r>
              </a:p>
            </p:txBody>
          </p:sp>
          <p:sp>
            <p:nvSpPr>
              <p:cNvPr id="31" name="TextBox 30">
                <a:extLst>
                  <a:ext uri="{FF2B5EF4-FFF2-40B4-BE49-F238E27FC236}">
                    <a16:creationId xmlns:a16="http://schemas.microsoft.com/office/drawing/2014/main" id="{403D97F0-3F1B-486D-9310-E1DFCB021730}"/>
                  </a:ext>
                </a:extLst>
              </p:cNvPr>
              <p:cNvSpPr txBox="1"/>
              <p:nvPr/>
            </p:nvSpPr>
            <p:spPr>
              <a:xfrm>
                <a:off x="3067879" y="3520658"/>
                <a:ext cx="520148" cy="830997"/>
              </a:xfrm>
              <a:prstGeom prst="rect">
                <a:avLst/>
              </a:prstGeom>
              <a:noFill/>
            </p:spPr>
            <p:txBody>
              <a:bodyPr wrap="square" rtlCol="0">
                <a:spAutoFit/>
              </a:bodyPr>
              <a:lstStyle/>
              <a:p>
                <a:pPr algn="ctr"/>
                <a:r>
                  <a:rPr lang="en-US" sz="4800" dirty="0">
                    <a:latin typeface="+mn-lt"/>
                  </a:rPr>
                  <a:t>}</a:t>
                </a:r>
              </a:p>
            </p:txBody>
          </p:sp>
        </p:grpSp>
        <p:grpSp>
          <p:nvGrpSpPr>
            <p:cNvPr id="35" name="Group 34">
              <a:extLst>
                <a:ext uri="{FF2B5EF4-FFF2-40B4-BE49-F238E27FC236}">
                  <a16:creationId xmlns:a16="http://schemas.microsoft.com/office/drawing/2014/main" id="{A0F9014C-3E8B-4D69-888A-00BF2CF62E1E}"/>
                </a:ext>
              </a:extLst>
            </p:cNvPr>
            <p:cNvGrpSpPr/>
            <p:nvPr/>
          </p:nvGrpSpPr>
          <p:grpSpPr>
            <a:xfrm>
              <a:off x="-97993" y="2823137"/>
              <a:ext cx="2927683" cy="830997"/>
              <a:chOff x="190238" y="2823137"/>
              <a:chExt cx="2927683" cy="830997"/>
            </a:xfrm>
          </p:grpSpPr>
          <p:sp>
            <p:nvSpPr>
              <p:cNvPr id="12" name="TextBox 11">
                <a:extLst>
                  <a:ext uri="{FF2B5EF4-FFF2-40B4-BE49-F238E27FC236}">
                    <a16:creationId xmlns:a16="http://schemas.microsoft.com/office/drawing/2014/main" id="{49E9A42E-2D19-441C-9D69-B72C3404F366}"/>
                  </a:ext>
                </a:extLst>
              </p:cNvPr>
              <p:cNvSpPr txBox="1"/>
              <p:nvPr/>
            </p:nvSpPr>
            <p:spPr>
              <a:xfrm>
                <a:off x="490417" y="2985050"/>
                <a:ext cx="1012056" cy="584775"/>
              </a:xfrm>
              <a:prstGeom prst="rect">
                <a:avLst/>
              </a:prstGeom>
              <a:noFill/>
            </p:spPr>
            <p:txBody>
              <a:bodyPr wrap="square" rtlCol="0">
                <a:spAutoFit/>
              </a:bodyPr>
              <a:lstStyle/>
              <a:p>
                <a:pPr algn="ctr"/>
                <a:r>
                  <a:rPr lang="en-US" sz="1600" dirty="0">
                    <a:latin typeface="+mj-lt"/>
                  </a:rPr>
                  <a:t>Price per pound </a:t>
                </a:r>
              </a:p>
            </p:txBody>
          </p:sp>
          <p:sp>
            <p:nvSpPr>
              <p:cNvPr id="14" name="TextBox 13">
                <a:extLst>
                  <a:ext uri="{FF2B5EF4-FFF2-40B4-BE49-F238E27FC236}">
                    <a16:creationId xmlns:a16="http://schemas.microsoft.com/office/drawing/2014/main" id="{4F9BFDCF-6A18-4B8E-84D4-6B4857A8A28F}"/>
                  </a:ext>
                </a:extLst>
              </p:cNvPr>
              <p:cNvSpPr txBox="1"/>
              <p:nvPr/>
            </p:nvSpPr>
            <p:spPr>
              <a:xfrm>
                <a:off x="190238" y="2823137"/>
                <a:ext cx="520148" cy="830997"/>
              </a:xfrm>
              <a:prstGeom prst="rect">
                <a:avLst/>
              </a:prstGeom>
              <a:noFill/>
            </p:spPr>
            <p:txBody>
              <a:bodyPr wrap="square" rtlCol="0">
                <a:spAutoFit/>
              </a:bodyPr>
              <a:lstStyle/>
              <a:p>
                <a:pPr algn="ctr"/>
                <a:r>
                  <a:rPr lang="en-US" sz="4800" dirty="0">
                    <a:latin typeface="+mn-lt"/>
                  </a:rPr>
                  <a:t>{</a:t>
                </a:r>
              </a:p>
            </p:txBody>
          </p:sp>
          <p:sp>
            <p:nvSpPr>
              <p:cNvPr id="15" name="TextBox 14">
                <a:extLst>
                  <a:ext uri="{FF2B5EF4-FFF2-40B4-BE49-F238E27FC236}">
                    <a16:creationId xmlns:a16="http://schemas.microsoft.com/office/drawing/2014/main" id="{F8B0B470-AAC5-42F4-904B-765D9EA25349}"/>
                  </a:ext>
                </a:extLst>
              </p:cNvPr>
              <p:cNvSpPr txBox="1"/>
              <p:nvPr/>
            </p:nvSpPr>
            <p:spPr>
              <a:xfrm>
                <a:off x="1301583" y="2823137"/>
                <a:ext cx="520148" cy="830997"/>
              </a:xfrm>
              <a:prstGeom prst="rect">
                <a:avLst/>
              </a:prstGeom>
              <a:noFill/>
            </p:spPr>
            <p:txBody>
              <a:bodyPr wrap="square" rtlCol="0">
                <a:spAutoFit/>
              </a:bodyPr>
              <a:lstStyle/>
              <a:p>
                <a:pPr algn="ctr"/>
                <a:r>
                  <a:rPr lang="en-US" sz="4800" dirty="0">
                    <a:latin typeface="+mn-lt"/>
                  </a:rPr>
                  <a:t>}</a:t>
                </a:r>
              </a:p>
            </p:txBody>
          </p:sp>
          <p:grpSp>
            <p:nvGrpSpPr>
              <p:cNvPr id="34" name="Group 33">
                <a:extLst>
                  <a:ext uri="{FF2B5EF4-FFF2-40B4-BE49-F238E27FC236}">
                    <a16:creationId xmlns:a16="http://schemas.microsoft.com/office/drawing/2014/main" id="{B19A3F6C-082B-45AF-A82D-494C6E792750}"/>
                  </a:ext>
                </a:extLst>
              </p:cNvPr>
              <p:cNvGrpSpPr/>
              <p:nvPr/>
            </p:nvGrpSpPr>
            <p:grpSpPr>
              <a:xfrm>
                <a:off x="1536123" y="2823137"/>
                <a:ext cx="1581798" cy="830997"/>
                <a:chOff x="1805091" y="2794530"/>
                <a:chExt cx="1581798" cy="830997"/>
              </a:xfrm>
            </p:grpSpPr>
            <p:sp>
              <p:nvSpPr>
                <p:cNvPr id="13" name="TextBox 12">
                  <a:extLst>
                    <a:ext uri="{FF2B5EF4-FFF2-40B4-BE49-F238E27FC236}">
                      <a16:creationId xmlns:a16="http://schemas.microsoft.com/office/drawing/2014/main" id="{80E85314-D850-4B84-AAF6-2F0C0EDB0E0D}"/>
                    </a:ext>
                  </a:extLst>
                </p:cNvPr>
                <p:cNvSpPr txBox="1"/>
                <p:nvPr/>
              </p:nvSpPr>
              <p:spPr>
                <a:xfrm>
                  <a:off x="2100557" y="2985051"/>
                  <a:ext cx="1012056" cy="584775"/>
                </a:xfrm>
                <a:prstGeom prst="rect">
                  <a:avLst/>
                </a:prstGeom>
                <a:noFill/>
              </p:spPr>
              <p:txBody>
                <a:bodyPr wrap="square" rtlCol="0">
                  <a:spAutoFit/>
                </a:bodyPr>
                <a:lstStyle/>
                <a:p>
                  <a:pPr algn="ctr"/>
                  <a:r>
                    <a:rPr lang="en-US" sz="1600" dirty="0">
                      <a:latin typeface="+mj-lt"/>
                    </a:rPr>
                    <a:t>Pounds of coffee</a:t>
                  </a:r>
                </a:p>
              </p:txBody>
            </p:sp>
            <p:sp>
              <p:nvSpPr>
                <p:cNvPr id="32" name="TextBox 31">
                  <a:extLst>
                    <a:ext uri="{FF2B5EF4-FFF2-40B4-BE49-F238E27FC236}">
                      <a16:creationId xmlns:a16="http://schemas.microsoft.com/office/drawing/2014/main" id="{29AC51BA-38B6-464F-A60F-DDAE206CC093}"/>
                    </a:ext>
                  </a:extLst>
                </p:cNvPr>
                <p:cNvSpPr txBox="1"/>
                <p:nvPr/>
              </p:nvSpPr>
              <p:spPr>
                <a:xfrm>
                  <a:off x="1805091" y="2794530"/>
                  <a:ext cx="520148" cy="830997"/>
                </a:xfrm>
                <a:prstGeom prst="rect">
                  <a:avLst/>
                </a:prstGeom>
                <a:noFill/>
              </p:spPr>
              <p:txBody>
                <a:bodyPr wrap="square" rtlCol="0">
                  <a:spAutoFit/>
                </a:bodyPr>
                <a:lstStyle/>
                <a:p>
                  <a:pPr algn="ctr"/>
                  <a:r>
                    <a:rPr lang="en-US" sz="4800" dirty="0">
                      <a:latin typeface="+mn-lt"/>
                    </a:rPr>
                    <a:t>{</a:t>
                  </a:r>
                </a:p>
              </p:txBody>
            </p:sp>
            <p:sp>
              <p:nvSpPr>
                <p:cNvPr id="33" name="TextBox 32">
                  <a:extLst>
                    <a:ext uri="{FF2B5EF4-FFF2-40B4-BE49-F238E27FC236}">
                      <a16:creationId xmlns:a16="http://schemas.microsoft.com/office/drawing/2014/main" id="{D1066311-3764-4BEE-9890-805388B2E8E2}"/>
                    </a:ext>
                  </a:extLst>
                </p:cNvPr>
                <p:cNvSpPr txBox="1"/>
                <p:nvPr/>
              </p:nvSpPr>
              <p:spPr>
                <a:xfrm>
                  <a:off x="2866741" y="2794530"/>
                  <a:ext cx="520148" cy="830997"/>
                </a:xfrm>
                <a:prstGeom prst="rect">
                  <a:avLst/>
                </a:prstGeom>
                <a:noFill/>
              </p:spPr>
              <p:txBody>
                <a:bodyPr wrap="square" rtlCol="0">
                  <a:spAutoFit/>
                </a:bodyPr>
                <a:lstStyle/>
                <a:p>
                  <a:pPr algn="ctr"/>
                  <a:r>
                    <a:rPr lang="en-US" sz="4800" dirty="0">
                      <a:latin typeface="+mn-lt"/>
                    </a:rPr>
                    <a:t>}</a:t>
                  </a:r>
                </a:p>
              </p:txBody>
            </p:sp>
          </p:grpSp>
        </p:grpSp>
        <p:grpSp>
          <p:nvGrpSpPr>
            <p:cNvPr id="36" name="Group 35">
              <a:extLst>
                <a:ext uri="{FF2B5EF4-FFF2-40B4-BE49-F238E27FC236}">
                  <a16:creationId xmlns:a16="http://schemas.microsoft.com/office/drawing/2014/main" id="{550440AC-DDC1-46DA-90EB-781F4C29193A}"/>
                </a:ext>
              </a:extLst>
            </p:cNvPr>
            <p:cNvGrpSpPr/>
            <p:nvPr/>
          </p:nvGrpSpPr>
          <p:grpSpPr>
            <a:xfrm>
              <a:off x="2749922" y="2823136"/>
              <a:ext cx="2927683" cy="830997"/>
              <a:chOff x="190238" y="2823137"/>
              <a:chExt cx="2927683" cy="830997"/>
            </a:xfrm>
          </p:grpSpPr>
          <p:sp>
            <p:nvSpPr>
              <p:cNvPr id="37" name="TextBox 36">
                <a:extLst>
                  <a:ext uri="{FF2B5EF4-FFF2-40B4-BE49-F238E27FC236}">
                    <a16:creationId xmlns:a16="http://schemas.microsoft.com/office/drawing/2014/main" id="{A33F6251-666A-43E8-87CD-73D5D20D6166}"/>
                  </a:ext>
                </a:extLst>
              </p:cNvPr>
              <p:cNvSpPr txBox="1"/>
              <p:nvPr/>
            </p:nvSpPr>
            <p:spPr>
              <a:xfrm>
                <a:off x="490417" y="2985050"/>
                <a:ext cx="1012056" cy="584775"/>
              </a:xfrm>
              <a:prstGeom prst="rect">
                <a:avLst/>
              </a:prstGeom>
              <a:noFill/>
            </p:spPr>
            <p:txBody>
              <a:bodyPr wrap="square" rtlCol="0">
                <a:spAutoFit/>
              </a:bodyPr>
              <a:lstStyle/>
              <a:p>
                <a:pPr algn="ctr"/>
                <a:r>
                  <a:rPr lang="en-US" sz="1600" dirty="0">
                    <a:latin typeface="+mj-lt"/>
                  </a:rPr>
                  <a:t>Price per pound </a:t>
                </a:r>
              </a:p>
            </p:txBody>
          </p:sp>
          <p:sp>
            <p:nvSpPr>
              <p:cNvPr id="38" name="TextBox 37">
                <a:extLst>
                  <a:ext uri="{FF2B5EF4-FFF2-40B4-BE49-F238E27FC236}">
                    <a16:creationId xmlns:a16="http://schemas.microsoft.com/office/drawing/2014/main" id="{75BD038F-F51A-4076-80DF-548E6FD10786}"/>
                  </a:ext>
                </a:extLst>
              </p:cNvPr>
              <p:cNvSpPr txBox="1"/>
              <p:nvPr/>
            </p:nvSpPr>
            <p:spPr>
              <a:xfrm>
                <a:off x="190238" y="2823137"/>
                <a:ext cx="520148" cy="830997"/>
              </a:xfrm>
              <a:prstGeom prst="rect">
                <a:avLst/>
              </a:prstGeom>
              <a:noFill/>
            </p:spPr>
            <p:txBody>
              <a:bodyPr wrap="square" rtlCol="0">
                <a:spAutoFit/>
              </a:bodyPr>
              <a:lstStyle/>
              <a:p>
                <a:pPr algn="ctr"/>
                <a:r>
                  <a:rPr lang="en-US" sz="4800" dirty="0">
                    <a:latin typeface="+mn-lt"/>
                  </a:rPr>
                  <a:t>{</a:t>
                </a:r>
              </a:p>
            </p:txBody>
          </p:sp>
          <p:sp>
            <p:nvSpPr>
              <p:cNvPr id="39" name="TextBox 38">
                <a:extLst>
                  <a:ext uri="{FF2B5EF4-FFF2-40B4-BE49-F238E27FC236}">
                    <a16:creationId xmlns:a16="http://schemas.microsoft.com/office/drawing/2014/main" id="{1F601878-35EA-46A5-B913-701948F331C9}"/>
                  </a:ext>
                </a:extLst>
              </p:cNvPr>
              <p:cNvSpPr txBox="1"/>
              <p:nvPr/>
            </p:nvSpPr>
            <p:spPr>
              <a:xfrm>
                <a:off x="1301583" y="2823137"/>
                <a:ext cx="520148" cy="830997"/>
              </a:xfrm>
              <a:prstGeom prst="rect">
                <a:avLst/>
              </a:prstGeom>
              <a:noFill/>
            </p:spPr>
            <p:txBody>
              <a:bodyPr wrap="square" rtlCol="0">
                <a:spAutoFit/>
              </a:bodyPr>
              <a:lstStyle/>
              <a:p>
                <a:pPr algn="ctr"/>
                <a:r>
                  <a:rPr lang="en-US" sz="4800" dirty="0">
                    <a:latin typeface="+mn-lt"/>
                  </a:rPr>
                  <a:t>}</a:t>
                </a:r>
              </a:p>
            </p:txBody>
          </p:sp>
          <p:grpSp>
            <p:nvGrpSpPr>
              <p:cNvPr id="40" name="Group 39">
                <a:extLst>
                  <a:ext uri="{FF2B5EF4-FFF2-40B4-BE49-F238E27FC236}">
                    <a16:creationId xmlns:a16="http://schemas.microsoft.com/office/drawing/2014/main" id="{69BEDD31-A7C0-47B3-A951-D9749B62E31B}"/>
                  </a:ext>
                </a:extLst>
              </p:cNvPr>
              <p:cNvGrpSpPr/>
              <p:nvPr/>
            </p:nvGrpSpPr>
            <p:grpSpPr>
              <a:xfrm>
                <a:off x="1536123" y="2823137"/>
                <a:ext cx="1581798" cy="830997"/>
                <a:chOff x="1805091" y="2794530"/>
                <a:chExt cx="1581798" cy="830997"/>
              </a:xfrm>
            </p:grpSpPr>
            <p:sp>
              <p:nvSpPr>
                <p:cNvPr id="41" name="TextBox 40">
                  <a:extLst>
                    <a:ext uri="{FF2B5EF4-FFF2-40B4-BE49-F238E27FC236}">
                      <a16:creationId xmlns:a16="http://schemas.microsoft.com/office/drawing/2014/main" id="{2AECDDC2-8624-4E06-B29F-EF6151FA75E2}"/>
                    </a:ext>
                  </a:extLst>
                </p:cNvPr>
                <p:cNvSpPr txBox="1"/>
                <p:nvPr/>
              </p:nvSpPr>
              <p:spPr>
                <a:xfrm>
                  <a:off x="2100557" y="2985051"/>
                  <a:ext cx="1012056" cy="584775"/>
                </a:xfrm>
                <a:prstGeom prst="rect">
                  <a:avLst/>
                </a:prstGeom>
                <a:noFill/>
              </p:spPr>
              <p:txBody>
                <a:bodyPr wrap="square" rtlCol="0">
                  <a:spAutoFit/>
                </a:bodyPr>
                <a:lstStyle/>
                <a:p>
                  <a:pPr algn="ctr"/>
                  <a:r>
                    <a:rPr lang="en-US" sz="1600" dirty="0">
                      <a:latin typeface="+mj-lt"/>
                    </a:rPr>
                    <a:t>Pounds of coffee</a:t>
                  </a:r>
                </a:p>
              </p:txBody>
            </p:sp>
            <p:sp>
              <p:nvSpPr>
                <p:cNvPr id="42" name="TextBox 41">
                  <a:extLst>
                    <a:ext uri="{FF2B5EF4-FFF2-40B4-BE49-F238E27FC236}">
                      <a16:creationId xmlns:a16="http://schemas.microsoft.com/office/drawing/2014/main" id="{83E43801-F1CC-45F0-A669-CB8FE8F1D050}"/>
                    </a:ext>
                  </a:extLst>
                </p:cNvPr>
                <p:cNvSpPr txBox="1"/>
                <p:nvPr/>
              </p:nvSpPr>
              <p:spPr>
                <a:xfrm>
                  <a:off x="1805091" y="2794530"/>
                  <a:ext cx="520148" cy="830997"/>
                </a:xfrm>
                <a:prstGeom prst="rect">
                  <a:avLst/>
                </a:prstGeom>
                <a:noFill/>
              </p:spPr>
              <p:txBody>
                <a:bodyPr wrap="square" rtlCol="0">
                  <a:spAutoFit/>
                </a:bodyPr>
                <a:lstStyle/>
                <a:p>
                  <a:pPr algn="ctr"/>
                  <a:r>
                    <a:rPr lang="en-US" sz="4800" dirty="0">
                      <a:latin typeface="+mn-lt"/>
                    </a:rPr>
                    <a:t>{</a:t>
                  </a:r>
                </a:p>
              </p:txBody>
            </p:sp>
            <p:sp>
              <p:nvSpPr>
                <p:cNvPr id="43" name="TextBox 42">
                  <a:extLst>
                    <a:ext uri="{FF2B5EF4-FFF2-40B4-BE49-F238E27FC236}">
                      <a16:creationId xmlns:a16="http://schemas.microsoft.com/office/drawing/2014/main" id="{FF667403-8D3C-4340-90F1-4766D833BABD}"/>
                    </a:ext>
                  </a:extLst>
                </p:cNvPr>
                <p:cNvSpPr txBox="1"/>
                <p:nvPr/>
              </p:nvSpPr>
              <p:spPr>
                <a:xfrm>
                  <a:off x="2866741" y="2794530"/>
                  <a:ext cx="520148" cy="830997"/>
                </a:xfrm>
                <a:prstGeom prst="rect">
                  <a:avLst/>
                </a:prstGeom>
                <a:noFill/>
              </p:spPr>
              <p:txBody>
                <a:bodyPr wrap="square" rtlCol="0">
                  <a:spAutoFit/>
                </a:bodyPr>
                <a:lstStyle/>
                <a:p>
                  <a:pPr algn="ctr"/>
                  <a:r>
                    <a:rPr lang="en-US" sz="4800" dirty="0">
                      <a:latin typeface="+mn-lt"/>
                    </a:rPr>
                    <a:t>}</a:t>
                  </a:r>
                </a:p>
              </p:txBody>
            </p:sp>
          </p:grpSp>
        </p:grpSp>
        <p:sp>
          <p:nvSpPr>
            <p:cNvPr id="44" name="TextBox 43">
              <a:extLst>
                <a:ext uri="{FF2B5EF4-FFF2-40B4-BE49-F238E27FC236}">
                  <a16:creationId xmlns:a16="http://schemas.microsoft.com/office/drawing/2014/main" id="{582E4F3A-F9FE-49FD-9A0A-F1230B1D59A3}"/>
                </a:ext>
              </a:extLst>
            </p:cNvPr>
            <p:cNvSpPr txBox="1"/>
            <p:nvPr/>
          </p:nvSpPr>
          <p:spPr>
            <a:xfrm>
              <a:off x="2595611" y="3035456"/>
              <a:ext cx="397130" cy="523220"/>
            </a:xfrm>
            <a:prstGeom prst="rect">
              <a:avLst/>
            </a:prstGeom>
            <a:noFill/>
          </p:spPr>
          <p:txBody>
            <a:bodyPr wrap="square" rtlCol="0">
              <a:spAutoFit/>
            </a:bodyPr>
            <a:lstStyle/>
            <a:p>
              <a:r>
                <a:rPr lang="en-US" dirty="0"/>
                <a:t>+</a:t>
              </a:r>
            </a:p>
          </p:txBody>
        </p:sp>
        <p:sp>
          <p:nvSpPr>
            <p:cNvPr id="45" name="TextBox 44">
              <a:extLst>
                <a:ext uri="{FF2B5EF4-FFF2-40B4-BE49-F238E27FC236}">
                  <a16:creationId xmlns:a16="http://schemas.microsoft.com/office/drawing/2014/main" id="{4F70362E-A445-4AE9-9F99-6E37AE40559B}"/>
                </a:ext>
              </a:extLst>
            </p:cNvPr>
            <p:cNvSpPr txBox="1"/>
            <p:nvPr/>
          </p:nvSpPr>
          <p:spPr>
            <a:xfrm>
              <a:off x="5471465" y="3029491"/>
              <a:ext cx="397130" cy="523220"/>
            </a:xfrm>
            <a:prstGeom prst="rect">
              <a:avLst/>
            </a:prstGeom>
            <a:noFill/>
          </p:spPr>
          <p:txBody>
            <a:bodyPr wrap="square" rtlCol="0">
              <a:spAutoFit/>
            </a:bodyPr>
            <a:lstStyle/>
            <a:p>
              <a:r>
                <a:rPr lang="en-US" dirty="0"/>
                <a:t>=</a:t>
              </a:r>
            </a:p>
          </p:txBody>
        </p:sp>
      </p:grpSp>
    </p:spTree>
    <p:extLst>
      <p:ext uri="{BB962C8B-B14F-4D97-AF65-F5344CB8AC3E}">
        <p14:creationId xmlns:p14="http://schemas.microsoft.com/office/powerpoint/2010/main" val="180990977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FB5B-B9DF-4DBE-A58D-C3896C63A491}"/>
              </a:ext>
            </a:extLst>
          </p:cNvPr>
          <p:cNvSpPr>
            <a:spLocks noGrp="1"/>
          </p:cNvSpPr>
          <p:nvPr>
            <p:ph type="title"/>
          </p:nvPr>
        </p:nvSpPr>
        <p:spPr/>
        <p:txBody>
          <a:bodyPr/>
          <a:lstStyle/>
          <a:p>
            <a:r>
              <a:rPr lang="en-US" b="1" dirty="0"/>
              <a:t>Example 4: </a:t>
            </a:r>
            <a:r>
              <a:rPr lang="en-US" dirty="0"/>
              <a:t>Blending Coffee </a:t>
            </a:r>
            <a:r>
              <a:rPr lang="en-US" sz="1800" dirty="0"/>
              <a:t>(4 of 4)</a:t>
            </a:r>
          </a:p>
        </p:txBody>
      </p:sp>
      <p:sp>
        <p:nvSpPr>
          <p:cNvPr id="3" name="Content Placeholder 2">
            <a:extLst>
              <a:ext uri="{FF2B5EF4-FFF2-40B4-BE49-F238E27FC236}">
                <a16:creationId xmlns:a16="http://schemas.microsoft.com/office/drawing/2014/main" id="{5C118737-871B-4A4E-A987-635826A9338F}"/>
              </a:ext>
            </a:extLst>
          </p:cNvPr>
          <p:cNvSpPr>
            <a:spLocks noGrp="1"/>
          </p:cNvSpPr>
          <p:nvPr>
            <p:ph idx="1"/>
          </p:nvPr>
        </p:nvSpPr>
        <p:spPr/>
        <p:txBody>
          <a:bodyPr/>
          <a:lstStyle/>
          <a:p>
            <a:r>
              <a:rPr lang="en-US" dirty="0"/>
              <a:t>The manufacturer should blend </a:t>
            </a:r>
            <a:r>
              <a:rPr lang="en-US" dirty="0">
                <a:latin typeface="+mn-lt"/>
              </a:rPr>
              <a:t>40</a:t>
            </a:r>
            <a:r>
              <a:rPr lang="en-US" dirty="0"/>
              <a:t> pounds of the first kind of coffee with </a:t>
            </a:r>
            <a:r>
              <a:rPr lang="en-US" dirty="0">
                <a:latin typeface="+mn-lt"/>
              </a:rPr>
              <a:t>100 – 40 = 60 </a:t>
            </a:r>
            <a:r>
              <a:rPr lang="en-US" dirty="0"/>
              <a:t>pounds of the second kind of coffee to get the desired blend. </a:t>
            </a:r>
          </a:p>
          <a:p>
            <a:r>
              <a:rPr lang="en-US" b="1" dirty="0"/>
              <a:t>Check: </a:t>
            </a:r>
            <a:r>
              <a:rPr lang="en-US" dirty="0"/>
              <a:t>The </a:t>
            </a:r>
            <a:r>
              <a:rPr lang="en-US" dirty="0">
                <a:latin typeface="+mn-lt"/>
              </a:rPr>
              <a:t>40 </a:t>
            </a:r>
            <a:r>
              <a:rPr lang="en-US" dirty="0"/>
              <a:t>pounds of coffee would sell for </a:t>
            </a:r>
            <a:r>
              <a:rPr lang="en-US" dirty="0">
                <a:latin typeface="+mn-lt"/>
              </a:rPr>
              <a:t>$2.75(40) = $110, </a:t>
            </a:r>
            <a:r>
              <a:rPr lang="en-US" dirty="0"/>
              <a:t>and the </a:t>
            </a:r>
            <a:r>
              <a:rPr lang="en-US" dirty="0">
                <a:latin typeface="+mn-lt"/>
              </a:rPr>
              <a:t>60 </a:t>
            </a:r>
            <a:r>
              <a:rPr lang="en-US" dirty="0"/>
              <a:t>pounds of coffee would sell for </a:t>
            </a:r>
            <a:r>
              <a:rPr lang="en-US" dirty="0">
                <a:latin typeface="+mn-lt"/>
              </a:rPr>
              <a:t>$5(60) = $300. </a:t>
            </a:r>
          </a:p>
          <a:p>
            <a:r>
              <a:rPr lang="en-US" dirty="0"/>
              <a:t>The total revenue, </a:t>
            </a:r>
            <a:r>
              <a:rPr lang="en-US" dirty="0">
                <a:latin typeface="+mn-lt"/>
              </a:rPr>
              <a:t>$410</a:t>
            </a:r>
            <a:r>
              <a:rPr lang="en-US" dirty="0"/>
              <a:t>, equals the revenue obtained from selling the blend, as desired.</a:t>
            </a:r>
            <a:endParaRPr lang="en-US" dirty="0">
              <a:latin typeface="+mn-lt"/>
            </a:endParaRPr>
          </a:p>
          <a:p>
            <a:pPr algn="ctr"/>
            <a:endParaRPr lang="en-US" dirty="0">
              <a:latin typeface="+mn-lt"/>
            </a:endParaRPr>
          </a:p>
          <a:p>
            <a:endParaRPr lang="en-US" dirty="0"/>
          </a:p>
          <a:p>
            <a:endParaRPr lang="en-US" dirty="0"/>
          </a:p>
        </p:txBody>
      </p:sp>
    </p:spTree>
    <p:extLst>
      <p:ext uri="{BB962C8B-B14F-4D97-AF65-F5344CB8AC3E}">
        <p14:creationId xmlns:p14="http://schemas.microsoft.com/office/powerpoint/2010/main" val="344335952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Uniform Motion Formula</a:t>
            </a: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57"/>
            <a:ext cx="8464215" cy="2944507"/>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3929" y="1369555"/>
            <a:ext cx="7856141" cy="2677656"/>
          </a:xfrm>
          <a:prstGeom prst="rect">
            <a:avLst/>
          </a:prstGeom>
          <a:noFill/>
        </p:spPr>
        <p:txBody>
          <a:bodyPr wrap="square" rtlCol="0">
            <a:spAutoFit/>
          </a:bodyPr>
          <a:lstStyle/>
          <a:p>
            <a:endParaRPr lang="en-US" dirty="0">
              <a:latin typeface="+mj-lt"/>
            </a:endParaRPr>
          </a:p>
          <a:p>
            <a:r>
              <a:rPr lang="en-US" dirty="0">
                <a:latin typeface="+mj-lt"/>
              </a:rPr>
              <a:t>If an object moves at an average speed (rate) </a:t>
            </a:r>
            <a:r>
              <a:rPr lang="en-US" i="1" dirty="0">
                <a:latin typeface="+mn-lt"/>
              </a:rPr>
              <a:t>r</a:t>
            </a:r>
            <a:r>
              <a:rPr lang="en-US" dirty="0">
                <a:latin typeface="+mj-lt"/>
              </a:rPr>
              <a:t>, the distance </a:t>
            </a:r>
            <a:r>
              <a:rPr lang="en-US" i="1" dirty="0">
                <a:latin typeface="+mn-lt"/>
              </a:rPr>
              <a:t>d</a:t>
            </a:r>
            <a:r>
              <a:rPr lang="en-US" i="1" dirty="0">
                <a:latin typeface="+mj-lt"/>
              </a:rPr>
              <a:t> </a:t>
            </a:r>
            <a:r>
              <a:rPr lang="en-US" dirty="0">
                <a:latin typeface="+mj-lt"/>
              </a:rPr>
              <a:t>covered in time </a:t>
            </a:r>
            <a:r>
              <a:rPr lang="en-US" i="1" dirty="0">
                <a:latin typeface="+mn-lt"/>
              </a:rPr>
              <a:t>t</a:t>
            </a:r>
            <a:r>
              <a:rPr lang="en-US" i="1" dirty="0">
                <a:latin typeface="+mj-lt"/>
              </a:rPr>
              <a:t> </a:t>
            </a:r>
            <a:r>
              <a:rPr lang="en-US" dirty="0">
                <a:latin typeface="+mj-lt"/>
              </a:rPr>
              <a:t>is given by the formula</a:t>
            </a:r>
          </a:p>
          <a:p>
            <a:pPr algn="ctr"/>
            <a:r>
              <a:rPr lang="en-US" i="1" dirty="0"/>
              <a:t>d </a:t>
            </a:r>
            <a:r>
              <a:rPr lang="en-US" dirty="0"/>
              <a:t>= </a:t>
            </a:r>
            <a:r>
              <a:rPr lang="en-US" i="1" dirty="0"/>
              <a:t>rt</a:t>
            </a:r>
          </a:p>
          <a:p>
            <a:r>
              <a:rPr lang="en-US" dirty="0">
                <a:latin typeface="+mj-lt"/>
              </a:rPr>
              <a:t>That is, Distance = Rate </a:t>
            </a:r>
            <a:r>
              <a:rPr lang="en-US" dirty="0">
                <a:latin typeface="Cambria Math" panose="02040503050406030204" pitchFamily="18" charset="0"/>
                <a:ea typeface="Cambria Math" panose="02040503050406030204" pitchFamily="18" charset="0"/>
              </a:rPr>
              <a:t>⋅ </a:t>
            </a:r>
            <a:r>
              <a:rPr lang="en-US" dirty="0">
                <a:latin typeface="+mj-lt"/>
              </a:rPr>
              <a:t>Time</a:t>
            </a:r>
          </a:p>
        </p:txBody>
      </p:sp>
    </p:spTree>
    <p:extLst>
      <p:ext uri="{BB962C8B-B14F-4D97-AF65-F5344CB8AC3E}">
        <p14:creationId xmlns:p14="http://schemas.microsoft.com/office/powerpoint/2010/main" val="3641570326"/>
      </p:ext>
    </p:extLst>
  </p:cSld>
  <p:clrMapOvr>
    <a:masterClrMapping/>
  </p:clrMapOvr>
  <p:transition>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7" y="692150"/>
            <a:ext cx="8174479"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eaLnBrk="1" hangingPunct="1">
              <a:defRPr/>
            </a:pPr>
            <a:r>
              <a:rPr lang="en-GB" altLang="en-US" sz="6600" kern="0" dirty="0"/>
              <a:t>Section 1.7</a:t>
            </a: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1989138"/>
            <a:ext cx="817447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a:defRPr/>
            </a:pPr>
            <a:r>
              <a:rPr lang="en-US" sz="4800" b="1" dirty="0"/>
              <a:t>Problem Solving: Interest, Mixture, Uniform Motion, Constant Rate Job Applications</a:t>
            </a:r>
            <a:endParaRPr lang="en-GB" altLang="en-US" sz="4800" kern="0" dirty="0"/>
          </a:p>
        </p:txBody>
      </p:sp>
    </p:spTree>
    <p:extLst>
      <p:ext uri="{BB962C8B-B14F-4D97-AF65-F5344CB8AC3E}">
        <p14:creationId xmlns:p14="http://schemas.microsoft.com/office/powerpoint/2010/main" val="63442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5D84E-DC6C-42C4-8697-27DE2BEDFD94}"/>
              </a:ext>
            </a:extLst>
          </p:cNvPr>
          <p:cNvSpPr>
            <a:spLocks noGrp="1"/>
          </p:cNvSpPr>
          <p:nvPr>
            <p:ph type="title"/>
          </p:nvPr>
        </p:nvSpPr>
        <p:spPr/>
        <p:txBody>
          <a:bodyPr/>
          <a:lstStyle/>
          <a:p>
            <a:r>
              <a:rPr lang="en-US" b="1" dirty="0"/>
              <a:t>Example 5:</a:t>
            </a:r>
            <a:r>
              <a:rPr lang="en-US" dirty="0"/>
              <a:t> Physics: Uniform Motion </a:t>
            </a:r>
            <a:br>
              <a:rPr lang="en-US" dirty="0"/>
            </a:br>
            <a:r>
              <a:rPr lang="en-US" sz="1800" dirty="0"/>
              <a:t>(1 of 4)</a:t>
            </a:r>
          </a:p>
        </p:txBody>
      </p:sp>
      <p:sp>
        <p:nvSpPr>
          <p:cNvPr id="3" name="Content Placeholder 2">
            <a:extLst>
              <a:ext uri="{FF2B5EF4-FFF2-40B4-BE49-F238E27FC236}">
                <a16:creationId xmlns:a16="http://schemas.microsoft.com/office/drawing/2014/main" id="{8244B918-9DEF-441F-B978-C0ADDBDFD9DB}"/>
              </a:ext>
            </a:extLst>
          </p:cNvPr>
          <p:cNvSpPr>
            <a:spLocks noGrp="1"/>
          </p:cNvSpPr>
          <p:nvPr>
            <p:ph idx="1"/>
          </p:nvPr>
        </p:nvSpPr>
        <p:spPr/>
        <p:txBody>
          <a:bodyPr/>
          <a:lstStyle/>
          <a:p>
            <a:r>
              <a:rPr lang="en-US" dirty="0"/>
              <a:t>Tiffany, who is a long-distance runner, runs at an average speed of </a:t>
            </a:r>
            <a:r>
              <a:rPr lang="en-US" dirty="0">
                <a:latin typeface="+mn-lt"/>
              </a:rPr>
              <a:t>7</a:t>
            </a:r>
            <a:r>
              <a:rPr lang="en-US" dirty="0"/>
              <a:t> miles per hour (mi/h). Three hours after Tiffany leaves your house, you leave in your car and follow the same route. </a:t>
            </a:r>
          </a:p>
          <a:p>
            <a:r>
              <a:rPr lang="en-US" dirty="0"/>
              <a:t>If your average speed is </a:t>
            </a:r>
            <a:r>
              <a:rPr lang="en-US" dirty="0">
                <a:latin typeface="+mn-lt"/>
              </a:rPr>
              <a:t>35</a:t>
            </a:r>
            <a:r>
              <a:rPr lang="en-US" dirty="0"/>
              <a:t> mi/h, how long will it be before you catch up to Tiffany? How far will each of you be from your home?</a:t>
            </a:r>
          </a:p>
        </p:txBody>
      </p:sp>
    </p:spTree>
    <p:extLst>
      <p:ext uri="{BB962C8B-B14F-4D97-AF65-F5344CB8AC3E}">
        <p14:creationId xmlns:p14="http://schemas.microsoft.com/office/powerpoint/2010/main" val="111861896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913BAEC-BCAC-4134-BC28-F32DC5D73F9F}"/>
              </a:ext>
            </a:extLst>
          </p:cNvPr>
          <p:cNvGrpSpPr/>
          <p:nvPr/>
        </p:nvGrpSpPr>
        <p:grpSpPr>
          <a:xfrm>
            <a:off x="487016" y="944296"/>
            <a:ext cx="7931426" cy="1633178"/>
            <a:chOff x="487016" y="3180598"/>
            <a:chExt cx="7931426" cy="1633178"/>
          </a:xfrm>
        </p:grpSpPr>
        <p:pic>
          <p:nvPicPr>
            <p:cNvPr id="4" name="Picture 3">
              <a:extLst>
                <a:ext uri="{FF2B5EF4-FFF2-40B4-BE49-F238E27FC236}">
                  <a16:creationId xmlns:a16="http://schemas.microsoft.com/office/drawing/2014/main" id="{F1150C1B-320B-400F-8937-E82B156E61E5}"/>
                </a:ext>
              </a:extLst>
            </p:cNvPr>
            <p:cNvPicPr>
              <a:picLocks noChangeAspect="1"/>
            </p:cNvPicPr>
            <p:nvPr/>
          </p:nvPicPr>
          <p:blipFill>
            <a:blip r:embed="rId2"/>
            <a:stretch>
              <a:fillRect/>
            </a:stretch>
          </p:blipFill>
          <p:spPr>
            <a:xfrm>
              <a:off x="487016" y="3180598"/>
              <a:ext cx="7931426" cy="1633178"/>
            </a:xfrm>
            <a:prstGeom prst="rect">
              <a:avLst/>
            </a:prstGeom>
          </p:spPr>
        </p:pic>
        <p:sp>
          <p:nvSpPr>
            <p:cNvPr id="5" name="TextBox 4">
              <a:extLst>
                <a:ext uri="{FF2B5EF4-FFF2-40B4-BE49-F238E27FC236}">
                  <a16:creationId xmlns:a16="http://schemas.microsoft.com/office/drawing/2014/main" id="{7FAF7007-6DE6-457F-8FCC-E5668A563E60}"/>
                </a:ext>
              </a:extLst>
            </p:cNvPr>
            <p:cNvSpPr txBox="1"/>
            <p:nvPr/>
          </p:nvSpPr>
          <p:spPr>
            <a:xfrm>
              <a:off x="3916018" y="3498647"/>
              <a:ext cx="725556" cy="369332"/>
            </a:xfrm>
            <a:prstGeom prst="rect">
              <a:avLst/>
            </a:prstGeom>
            <a:noFill/>
          </p:spPr>
          <p:txBody>
            <a:bodyPr wrap="square" rtlCol="0">
              <a:spAutoFit/>
            </a:bodyPr>
            <a:lstStyle/>
            <a:p>
              <a:r>
                <a:rPr lang="en-US" sz="1800" dirty="0"/>
                <a:t>3 </a:t>
              </a:r>
              <a:r>
                <a:rPr lang="en-US" sz="1800" dirty="0">
                  <a:latin typeface="+mj-lt"/>
                </a:rPr>
                <a:t>h</a:t>
              </a:r>
            </a:p>
          </p:txBody>
        </p:sp>
      </p:grpSp>
      <p:sp>
        <p:nvSpPr>
          <p:cNvPr id="2" name="Title 1">
            <a:extLst>
              <a:ext uri="{FF2B5EF4-FFF2-40B4-BE49-F238E27FC236}">
                <a16:creationId xmlns:a16="http://schemas.microsoft.com/office/drawing/2014/main" id="{F755D84E-DC6C-42C4-8697-27DE2BEDFD94}"/>
              </a:ext>
            </a:extLst>
          </p:cNvPr>
          <p:cNvSpPr>
            <a:spLocks noGrp="1"/>
          </p:cNvSpPr>
          <p:nvPr>
            <p:ph type="title"/>
          </p:nvPr>
        </p:nvSpPr>
        <p:spPr/>
        <p:txBody>
          <a:bodyPr/>
          <a:lstStyle/>
          <a:p>
            <a:r>
              <a:rPr lang="en-US" b="1" dirty="0"/>
              <a:t>Example 5:</a:t>
            </a:r>
            <a:r>
              <a:rPr lang="en-US" dirty="0"/>
              <a:t> Physics: Uniform Motion </a:t>
            </a:r>
            <a:br>
              <a:rPr lang="en-US" dirty="0"/>
            </a:br>
            <a:r>
              <a:rPr lang="en-US" sz="1800" dirty="0"/>
              <a:t>(2 of 4)</a:t>
            </a:r>
          </a:p>
        </p:txBody>
      </p:sp>
      <p:sp>
        <p:nvSpPr>
          <p:cNvPr id="3" name="Content Placeholder 2">
            <a:extLst>
              <a:ext uri="{FF2B5EF4-FFF2-40B4-BE49-F238E27FC236}">
                <a16:creationId xmlns:a16="http://schemas.microsoft.com/office/drawing/2014/main" id="{8244B918-9DEF-441F-B978-C0ADDBDFD9DB}"/>
              </a:ext>
            </a:extLst>
          </p:cNvPr>
          <p:cNvSpPr>
            <a:spLocks noGrp="1"/>
          </p:cNvSpPr>
          <p:nvPr>
            <p:ph idx="1"/>
          </p:nvPr>
        </p:nvSpPr>
        <p:spPr/>
        <p:txBody>
          <a:bodyPr/>
          <a:lstStyle/>
          <a:p>
            <a:endParaRPr lang="en-US" dirty="0"/>
          </a:p>
          <a:p>
            <a:endParaRPr lang="en-US" dirty="0"/>
          </a:p>
          <a:p>
            <a:r>
              <a:rPr lang="en-US" dirty="0"/>
              <a:t>We use </a:t>
            </a:r>
            <a:r>
              <a:rPr lang="en-US" i="1" dirty="0">
                <a:latin typeface="+mn-lt"/>
              </a:rPr>
              <a:t>t</a:t>
            </a:r>
            <a:r>
              <a:rPr lang="en-US" dirty="0"/>
              <a:t> to represent the time (in hours) that it takes you to catch up to Tiffany. When this occurs, the total time elapsed for Tiffany is </a:t>
            </a:r>
            <a:r>
              <a:rPr lang="en-US" i="1" dirty="0">
                <a:latin typeface="+mn-lt"/>
              </a:rPr>
              <a:t>t</a:t>
            </a:r>
            <a:r>
              <a:rPr lang="en-US" dirty="0">
                <a:latin typeface="+mn-lt"/>
              </a:rPr>
              <a:t> + 3 </a:t>
            </a:r>
            <a:r>
              <a:rPr lang="en-US" dirty="0"/>
              <a:t>hours because she left </a:t>
            </a:r>
            <a:r>
              <a:rPr lang="en-US" dirty="0">
                <a:latin typeface="+mn-lt"/>
              </a:rPr>
              <a:t>3</a:t>
            </a:r>
            <a:r>
              <a:rPr lang="en-US" dirty="0"/>
              <a:t> hours earlier.</a:t>
            </a:r>
          </a:p>
          <a:p>
            <a:r>
              <a:rPr lang="en-US" dirty="0"/>
              <a:t>Set up the following table:</a:t>
            </a:r>
          </a:p>
        </p:txBody>
      </p:sp>
      <p:graphicFrame>
        <p:nvGraphicFramePr>
          <p:cNvPr id="7" name="Table 6">
            <a:extLst>
              <a:ext uri="{FF2B5EF4-FFF2-40B4-BE49-F238E27FC236}">
                <a16:creationId xmlns:a16="http://schemas.microsoft.com/office/drawing/2014/main" id="{4F65AB84-582C-4BA8-A201-15DACD7EFAFC}"/>
              </a:ext>
            </a:extLst>
          </p:cNvPr>
          <p:cNvGraphicFramePr>
            <a:graphicFrameLocks noGrp="1"/>
          </p:cNvGraphicFramePr>
          <p:nvPr>
            <p:extLst>
              <p:ext uri="{D42A27DB-BD31-4B8C-83A1-F6EECF244321}">
                <p14:modId xmlns:p14="http://schemas.microsoft.com/office/powerpoint/2010/main" val="453535385"/>
              </p:ext>
            </p:extLst>
          </p:nvPr>
        </p:nvGraphicFramePr>
        <p:xfrm>
          <a:off x="933449" y="4857770"/>
          <a:ext cx="7277101" cy="1403595"/>
        </p:xfrm>
        <a:graphic>
          <a:graphicData uri="http://schemas.openxmlformats.org/drawingml/2006/table">
            <a:tbl>
              <a:tblPr firstRow="1" bandRow="1">
                <a:tableStyleId>{5C22544A-7EE6-4342-B048-85BDC9FD1C3A}</a:tableStyleId>
              </a:tblPr>
              <a:tblGrid>
                <a:gridCol w="1343440">
                  <a:extLst>
                    <a:ext uri="{9D8B030D-6E8A-4147-A177-3AD203B41FA5}">
                      <a16:colId xmlns:a16="http://schemas.microsoft.com/office/drawing/2014/main" val="2730832628"/>
                    </a:ext>
                  </a:extLst>
                </a:gridCol>
                <a:gridCol w="1908313">
                  <a:extLst>
                    <a:ext uri="{9D8B030D-6E8A-4147-A177-3AD203B41FA5}">
                      <a16:colId xmlns:a16="http://schemas.microsoft.com/office/drawing/2014/main" val="1025465195"/>
                    </a:ext>
                  </a:extLst>
                </a:gridCol>
                <a:gridCol w="1845733">
                  <a:extLst>
                    <a:ext uri="{9D8B030D-6E8A-4147-A177-3AD203B41FA5}">
                      <a16:colId xmlns:a16="http://schemas.microsoft.com/office/drawing/2014/main" val="372275555"/>
                    </a:ext>
                  </a:extLst>
                </a:gridCol>
                <a:gridCol w="2179615">
                  <a:extLst>
                    <a:ext uri="{9D8B030D-6E8A-4147-A177-3AD203B41FA5}">
                      <a16:colId xmlns:a16="http://schemas.microsoft.com/office/drawing/2014/main" val="1158087458"/>
                    </a:ext>
                  </a:extLst>
                </a:gridCol>
              </a:tblGrid>
              <a:tr h="516835">
                <a:tc>
                  <a:txBody>
                    <a:bodyPr/>
                    <a:lstStyle/>
                    <a:p>
                      <a:pPr algn="ctr"/>
                      <a:endParaRPr lang="en-US" sz="2200" dirty="0">
                        <a:solidFill>
                          <a:sysClr val="windowText" lastClr="000000"/>
                        </a:solidFill>
                        <a:latin typeface="+mj-lt"/>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Rate (mi/h)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Time (h)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Distance (mi)</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extLst>
                  <a:ext uri="{0D108BD9-81ED-4DB2-BD59-A6C34878D82A}">
                    <a16:rowId xmlns:a16="http://schemas.microsoft.com/office/drawing/2014/main" val="3942276045"/>
                  </a:ext>
                </a:extLst>
              </a:tr>
              <a:tr h="443380">
                <a:tc>
                  <a:txBody>
                    <a:bodyPr/>
                    <a:lstStyle/>
                    <a:p>
                      <a:r>
                        <a:rPr lang="en-US" sz="2200" dirty="0">
                          <a:latin typeface="+mj-lt"/>
                        </a:rPr>
                        <a:t>Tiffany</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ctr"/>
                      <a:r>
                        <a:rPr lang="en-US" sz="2200" i="0"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i="1" dirty="0"/>
                        <a:t>t </a:t>
                      </a:r>
                      <a:r>
                        <a:rPr lang="en-US" sz="2200" dirty="0"/>
                        <a:t>+ 3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dirty="0"/>
                        <a:t>7(</a:t>
                      </a:r>
                      <a:r>
                        <a:rPr lang="en-US" sz="2200" i="1" dirty="0"/>
                        <a:t>t</a:t>
                      </a:r>
                      <a:r>
                        <a:rPr lang="en-US" sz="2200" dirty="0"/>
                        <a:t> + 3)</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8958791"/>
                  </a:ext>
                </a:extLst>
              </a:tr>
              <a:tr h="443380">
                <a:tc>
                  <a:txBody>
                    <a:bodyPr/>
                    <a:lstStyle/>
                    <a:p>
                      <a:r>
                        <a:rPr lang="en-US" sz="2200" dirty="0">
                          <a:latin typeface="+mj-lt"/>
                        </a:rPr>
                        <a:t>Car</a:t>
                      </a: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pPr algn="ctr"/>
                      <a:r>
                        <a:rPr lang="en-US" sz="2200" dirty="0"/>
                        <a:t>35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200" i="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200" dirty="0"/>
                        <a:t>35</a:t>
                      </a:r>
                      <a:r>
                        <a:rPr lang="en-US" sz="2200" i="1" dirty="0"/>
                        <a:t>t</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3722415"/>
                  </a:ext>
                </a:extLst>
              </a:tr>
            </a:tbl>
          </a:graphicData>
        </a:graphic>
      </p:graphicFrame>
    </p:spTree>
    <p:extLst>
      <p:ext uri="{BB962C8B-B14F-4D97-AF65-F5344CB8AC3E}">
        <p14:creationId xmlns:p14="http://schemas.microsoft.com/office/powerpoint/2010/main" val="287560615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5D84E-DC6C-42C4-8697-27DE2BEDFD94}"/>
              </a:ext>
            </a:extLst>
          </p:cNvPr>
          <p:cNvSpPr>
            <a:spLocks noGrp="1"/>
          </p:cNvSpPr>
          <p:nvPr>
            <p:ph type="title"/>
          </p:nvPr>
        </p:nvSpPr>
        <p:spPr/>
        <p:txBody>
          <a:bodyPr/>
          <a:lstStyle/>
          <a:p>
            <a:r>
              <a:rPr lang="en-US" b="1" dirty="0"/>
              <a:t>Example 5:</a:t>
            </a:r>
            <a:r>
              <a:rPr lang="en-US" dirty="0"/>
              <a:t> Physics: Uniform Motion </a:t>
            </a:r>
            <a:br>
              <a:rPr lang="en-US" dirty="0"/>
            </a:br>
            <a:r>
              <a:rPr lang="en-US" sz="1800" dirty="0"/>
              <a:t>(3 of 4)</a:t>
            </a:r>
          </a:p>
        </p:txBody>
      </p:sp>
      <p:sp>
        <p:nvSpPr>
          <p:cNvPr id="3" name="Content Placeholder 2">
            <a:extLst>
              <a:ext uri="{FF2B5EF4-FFF2-40B4-BE49-F238E27FC236}">
                <a16:creationId xmlns:a16="http://schemas.microsoft.com/office/drawing/2014/main" id="{8244B918-9DEF-441F-B978-C0ADDBDFD9DB}"/>
              </a:ext>
            </a:extLst>
          </p:cNvPr>
          <p:cNvSpPr>
            <a:spLocks noGrp="1"/>
          </p:cNvSpPr>
          <p:nvPr>
            <p:ph idx="1"/>
          </p:nvPr>
        </p:nvSpPr>
        <p:spPr/>
        <p:txBody>
          <a:bodyPr/>
          <a:lstStyle/>
          <a:p>
            <a:r>
              <a:rPr lang="en-US" dirty="0"/>
              <a:t>The distance traveled is the same for both, which leads to the equation</a:t>
            </a:r>
          </a:p>
          <a:p>
            <a:r>
              <a:rPr lang="en-US" dirty="0">
                <a:latin typeface="+mn-lt"/>
              </a:rPr>
              <a:t>		          7(</a:t>
            </a:r>
            <a:r>
              <a:rPr lang="en-US" i="1" dirty="0">
                <a:latin typeface="+mn-lt"/>
              </a:rPr>
              <a:t>t </a:t>
            </a:r>
            <a:r>
              <a:rPr lang="en-US" dirty="0">
                <a:latin typeface="+mn-lt"/>
              </a:rPr>
              <a:t>+ 3) = 35</a:t>
            </a:r>
            <a:r>
              <a:rPr lang="en-US" i="1" dirty="0">
                <a:latin typeface="+mn-lt"/>
              </a:rPr>
              <a:t>t</a:t>
            </a:r>
          </a:p>
          <a:p>
            <a:r>
              <a:rPr lang="en-US" dirty="0">
                <a:latin typeface="+mn-lt"/>
              </a:rPr>
              <a:t>			7</a:t>
            </a:r>
            <a:r>
              <a:rPr lang="en-US" i="1" dirty="0">
                <a:latin typeface="+mn-lt"/>
              </a:rPr>
              <a:t>t</a:t>
            </a:r>
            <a:r>
              <a:rPr lang="en-US" dirty="0">
                <a:latin typeface="+mn-lt"/>
              </a:rPr>
              <a:t> + 21 = 35</a:t>
            </a:r>
            <a:r>
              <a:rPr lang="en-US" i="1" dirty="0">
                <a:latin typeface="+mn-lt"/>
              </a:rPr>
              <a:t>t</a:t>
            </a:r>
          </a:p>
          <a:p>
            <a:r>
              <a:rPr lang="en-US" dirty="0">
                <a:latin typeface="+mn-lt"/>
              </a:rPr>
              <a:t>			      28</a:t>
            </a:r>
            <a:r>
              <a:rPr lang="en-US" i="1" dirty="0">
                <a:latin typeface="+mn-lt"/>
              </a:rPr>
              <a:t>t</a:t>
            </a:r>
            <a:r>
              <a:rPr lang="en-US" dirty="0">
                <a:latin typeface="+mn-lt"/>
              </a:rPr>
              <a:t> = 21</a:t>
            </a:r>
          </a:p>
          <a:p>
            <a:endParaRPr lang="en-US" dirty="0"/>
          </a:p>
          <a:p>
            <a:pPr>
              <a:spcBef>
                <a:spcPts val="1800"/>
              </a:spcBef>
            </a:pPr>
            <a:endParaRPr lang="en-US" dirty="0"/>
          </a:p>
          <a:p>
            <a:pPr>
              <a:lnSpc>
                <a:spcPct val="150000"/>
              </a:lnSpc>
              <a:spcBef>
                <a:spcPts val="0"/>
              </a:spcBef>
            </a:pPr>
            <a:r>
              <a:rPr lang="en-US" dirty="0"/>
              <a:t>It will take you     hour to catch up to Tiffany. Each of you will have gone </a:t>
            </a:r>
            <a:r>
              <a:rPr lang="en-US" dirty="0">
                <a:latin typeface="+mn-lt"/>
              </a:rPr>
              <a:t>26.25</a:t>
            </a:r>
            <a:r>
              <a:rPr lang="en-US" dirty="0"/>
              <a:t> miles.</a:t>
            </a:r>
          </a:p>
        </p:txBody>
      </p:sp>
      <p:graphicFrame>
        <p:nvGraphicFramePr>
          <p:cNvPr id="4" name="Object 3">
            <a:extLst>
              <a:ext uri="{FF2B5EF4-FFF2-40B4-BE49-F238E27FC236}">
                <a16:creationId xmlns:a16="http://schemas.microsoft.com/office/drawing/2014/main" id="{ABC1AD00-F99D-496D-9214-E84217C11159}"/>
              </a:ext>
            </a:extLst>
          </p:cNvPr>
          <p:cNvGraphicFramePr>
            <a:graphicFrameLocks noChangeAspect="1"/>
          </p:cNvGraphicFramePr>
          <p:nvPr>
            <p:extLst>
              <p:ext uri="{D42A27DB-BD31-4B8C-83A1-F6EECF244321}">
                <p14:modId xmlns:p14="http://schemas.microsoft.com/office/powerpoint/2010/main" val="2577074610"/>
              </p:ext>
            </p:extLst>
          </p:nvPr>
        </p:nvGraphicFramePr>
        <p:xfrm>
          <a:off x="4057644" y="3978412"/>
          <a:ext cx="1625600" cy="774700"/>
        </p:xfrm>
        <a:graphic>
          <a:graphicData uri="http://schemas.openxmlformats.org/presentationml/2006/ole">
            <mc:AlternateContent xmlns:mc="http://schemas.openxmlformats.org/markup-compatibility/2006">
              <mc:Choice xmlns:v="urn:schemas-microsoft-com:vml" Requires="v">
                <p:oleObj spid="_x0000_s193556" name="Equation" r:id="rId3" imgW="1625400" imgH="774360" progId="Equation.DSMT4">
                  <p:embed/>
                </p:oleObj>
              </mc:Choice>
              <mc:Fallback>
                <p:oleObj name="Equation" r:id="rId3" imgW="1625400" imgH="774360" progId="Equation.DSMT4">
                  <p:embed/>
                  <p:pic>
                    <p:nvPicPr>
                      <p:cNvPr id="0" name=""/>
                      <p:cNvPicPr/>
                      <p:nvPr/>
                    </p:nvPicPr>
                    <p:blipFill>
                      <a:blip r:embed="rId4"/>
                      <a:stretch>
                        <a:fillRect/>
                      </a:stretch>
                    </p:blipFill>
                    <p:spPr>
                      <a:xfrm>
                        <a:off x="4057644" y="3978412"/>
                        <a:ext cx="16256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A99FBDB7-6A5E-42D7-9FD0-D165D7E60A1F}"/>
              </a:ext>
            </a:extLst>
          </p:cNvPr>
          <p:cNvGraphicFramePr>
            <a:graphicFrameLocks noChangeAspect="1"/>
          </p:cNvGraphicFramePr>
          <p:nvPr>
            <p:extLst>
              <p:ext uri="{D42A27DB-BD31-4B8C-83A1-F6EECF244321}">
                <p14:modId xmlns:p14="http://schemas.microsoft.com/office/powerpoint/2010/main" val="3804719376"/>
              </p:ext>
            </p:extLst>
          </p:nvPr>
        </p:nvGraphicFramePr>
        <p:xfrm>
          <a:off x="2775916" y="4923734"/>
          <a:ext cx="266700" cy="774700"/>
        </p:xfrm>
        <a:graphic>
          <a:graphicData uri="http://schemas.openxmlformats.org/presentationml/2006/ole">
            <mc:AlternateContent xmlns:mc="http://schemas.openxmlformats.org/markup-compatibility/2006">
              <mc:Choice xmlns:v="urn:schemas-microsoft-com:vml" Requires="v">
                <p:oleObj spid="_x0000_s193557" name="Equation" r:id="rId5" imgW="266400" imgH="774360" progId="Equation.DSMT4">
                  <p:embed/>
                </p:oleObj>
              </mc:Choice>
              <mc:Fallback>
                <p:oleObj name="Equation" r:id="rId5" imgW="266400" imgH="774360" progId="Equation.DSMT4">
                  <p:embed/>
                  <p:pic>
                    <p:nvPicPr>
                      <p:cNvPr id="4" name="Object 3">
                        <a:extLst>
                          <a:ext uri="{FF2B5EF4-FFF2-40B4-BE49-F238E27FC236}">
                            <a16:creationId xmlns:a16="http://schemas.microsoft.com/office/drawing/2014/main" id="{ABC1AD00-F99D-496D-9214-E84217C11159}"/>
                          </a:ext>
                        </a:extLst>
                      </p:cNvPr>
                      <p:cNvPicPr/>
                      <p:nvPr/>
                    </p:nvPicPr>
                    <p:blipFill>
                      <a:blip r:embed="rId6"/>
                      <a:stretch>
                        <a:fillRect/>
                      </a:stretch>
                    </p:blipFill>
                    <p:spPr>
                      <a:xfrm>
                        <a:off x="2775916" y="4923734"/>
                        <a:ext cx="266700" cy="774700"/>
                      </a:xfrm>
                      <a:prstGeom prst="rect">
                        <a:avLst/>
                      </a:prstGeom>
                    </p:spPr>
                  </p:pic>
                </p:oleObj>
              </mc:Fallback>
            </mc:AlternateContent>
          </a:graphicData>
        </a:graphic>
      </p:graphicFrame>
    </p:spTree>
    <p:extLst>
      <p:ext uri="{BB962C8B-B14F-4D97-AF65-F5344CB8AC3E}">
        <p14:creationId xmlns:p14="http://schemas.microsoft.com/office/powerpoint/2010/main" val="129744898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5D84E-DC6C-42C4-8697-27DE2BEDFD94}"/>
              </a:ext>
            </a:extLst>
          </p:cNvPr>
          <p:cNvSpPr>
            <a:spLocks noGrp="1"/>
          </p:cNvSpPr>
          <p:nvPr>
            <p:ph type="title"/>
          </p:nvPr>
        </p:nvSpPr>
        <p:spPr/>
        <p:txBody>
          <a:bodyPr/>
          <a:lstStyle/>
          <a:p>
            <a:r>
              <a:rPr lang="en-US" b="1" dirty="0"/>
              <a:t>Example 5:</a:t>
            </a:r>
            <a:r>
              <a:rPr lang="en-US" dirty="0"/>
              <a:t> Physics: Uniform Motion </a:t>
            </a:r>
            <a:br>
              <a:rPr lang="en-US" dirty="0"/>
            </a:br>
            <a:r>
              <a:rPr lang="en-US" sz="1800" dirty="0"/>
              <a:t>(4 of 4)</a:t>
            </a:r>
          </a:p>
        </p:txBody>
      </p:sp>
      <p:sp>
        <p:nvSpPr>
          <p:cNvPr id="3" name="Content Placeholder 2">
            <a:extLst>
              <a:ext uri="{FF2B5EF4-FFF2-40B4-BE49-F238E27FC236}">
                <a16:creationId xmlns:a16="http://schemas.microsoft.com/office/drawing/2014/main" id="{8244B918-9DEF-441F-B978-C0ADDBDFD9DB}"/>
              </a:ext>
            </a:extLst>
          </p:cNvPr>
          <p:cNvSpPr>
            <a:spLocks noGrp="1"/>
          </p:cNvSpPr>
          <p:nvPr>
            <p:ph idx="1"/>
          </p:nvPr>
        </p:nvSpPr>
        <p:spPr/>
        <p:txBody>
          <a:bodyPr/>
          <a:lstStyle/>
          <a:p>
            <a:r>
              <a:rPr lang="en-US" b="1" dirty="0"/>
              <a:t>Check: </a:t>
            </a:r>
            <a:r>
              <a:rPr lang="en-US" dirty="0"/>
              <a:t>In </a:t>
            </a:r>
            <a:r>
              <a:rPr lang="en-US" dirty="0">
                <a:latin typeface="+mn-lt"/>
              </a:rPr>
              <a:t>3.75</a:t>
            </a:r>
            <a:r>
              <a:rPr lang="en-US" dirty="0"/>
              <a:t> hours, Tiffany travels a distance of </a:t>
            </a:r>
            <a:r>
              <a:rPr lang="en-US" dirty="0">
                <a:latin typeface="+mn-lt"/>
              </a:rPr>
              <a:t>3.75(7) = 26.25 </a:t>
            </a:r>
            <a:r>
              <a:rPr lang="en-US" dirty="0"/>
              <a:t>miles. </a:t>
            </a:r>
          </a:p>
          <a:p>
            <a:pPr>
              <a:lnSpc>
                <a:spcPct val="150000"/>
              </a:lnSpc>
            </a:pPr>
            <a:r>
              <a:rPr lang="en-US" dirty="0"/>
              <a:t>In    hour, you travel a distance of                     miles.</a:t>
            </a:r>
          </a:p>
        </p:txBody>
      </p:sp>
      <p:graphicFrame>
        <p:nvGraphicFramePr>
          <p:cNvPr id="6" name="Object 5">
            <a:extLst>
              <a:ext uri="{FF2B5EF4-FFF2-40B4-BE49-F238E27FC236}">
                <a16:creationId xmlns:a16="http://schemas.microsoft.com/office/drawing/2014/main" id="{A99FBDB7-6A5E-42D7-9FD0-D165D7E60A1F}"/>
              </a:ext>
            </a:extLst>
          </p:cNvPr>
          <p:cNvGraphicFramePr>
            <a:graphicFrameLocks noChangeAspect="1"/>
          </p:cNvGraphicFramePr>
          <p:nvPr>
            <p:extLst>
              <p:ext uri="{D42A27DB-BD31-4B8C-83A1-F6EECF244321}">
                <p14:modId xmlns:p14="http://schemas.microsoft.com/office/powerpoint/2010/main" val="3087601292"/>
              </p:ext>
            </p:extLst>
          </p:nvPr>
        </p:nvGraphicFramePr>
        <p:xfrm>
          <a:off x="798029" y="2329621"/>
          <a:ext cx="266700" cy="774700"/>
        </p:xfrm>
        <a:graphic>
          <a:graphicData uri="http://schemas.openxmlformats.org/presentationml/2006/ole">
            <mc:AlternateContent xmlns:mc="http://schemas.openxmlformats.org/markup-compatibility/2006">
              <mc:Choice xmlns:v="urn:schemas-microsoft-com:vml" Requires="v">
                <p:oleObj spid="_x0000_s194578" name="Equation" r:id="rId3" imgW="266400" imgH="774360" progId="Equation.DSMT4">
                  <p:embed/>
                </p:oleObj>
              </mc:Choice>
              <mc:Fallback>
                <p:oleObj name="Equation" r:id="rId3" imgW="266400" imgH="774360" progId="Equation.DSMT4">
                  <p:embed/>
                  <p:pic>
                    <p:nvPicPr>
                      <p:cNvPr id="6" name="Object 5">
                        <a:extLst>
                          <a:ext uri="{FF2B5EF4-FFF2-40B4-BE49-F238E27FC236}">
                            <a16:creationId xmlns:a16="http://schemas.microsoft.com/office/drawing/2014/main" id="{A99FBDB7-6A5E-42D7-9FD0-D165D7E60A1F}"/>
                          </a:ext>
                        </a:extLst>
                      </p:cNvPr>
                      <p:cNvPicPr/>
                      <p:nvPr/>
                    </p:nvPicPr>
                    <p:blipFill>
                      <a:blip r:embed="rId4"/>
                      <a:stretch>
                        <a:fillRect/>
                      </a:stretch>
                    </p:blipFill>
                    <p:spPr>
                      <a:xfrm>
                        <a:off x="798029" y="2329621"/>
                        <a:ext cx="266700"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D69AAA4-5833-4173-9BA1-F3A9336DEDF2}"/>
              </a:ext>
            </a:extLst>
          </p:cNvPr>
          <p:cNvGraphicFramePr>
            <a:graphicFrameLocks noChangeAspect="1"/>
          </p:cNvGraphicFramePr>
          <p:nvPr>
            <p:extLst>
              <p:ext uri="{D42A27DB-BD31-4B8C-83A1-F6EECF244321}">
                <p14:modId xmlns:p14="http://schemas.microsoft.com/office/powerpoint/2010/main" val="3896317564"/>
              </p:ext>
            </p:extLst>
          </p:nvPr>
        </p:nvGraphicFramePr>
        <p:xfrm>
          <a:off x="5797068" y="2372900"/>
          <a:ext cx="2044700" cy="774700"/>
        </p:xfrm>
        <a:graphic>
          <a:graphicData uri="http://schemas.openxmlformats.org/presentationml/2006/ole">
            <mc:AlternateContent xmlns:mc="http://schemas.openxmlformats.org/markup-compatibility/2006">
              <mc:Choice xmlns:v="urn:schemas-microsoft-com:vml" Requires="v">
                <p:oleObj spid="_x0000_s194579" name="Equation" r:id="rId5" imgW="2044440" imgH="774360" progId="Equation.DSMT4">
                  <p:embed/>
                </p:oleObj>
              </mc:Choice>
              <mc:Fallback>
                <p:oleObj name="Equation" r:id="rId5" imgW="2044440" imgH="774360" progId="Equation.DSMT4">
                  <p:embed/>
                  <p:pic>
                    <p:nvPicPr>
                      <p:cNvPr id="6" name="Object 5">
                        <a:extLst>
                          <a:ext uri="{FF2B5EF4-FFF2-40B4-BE49-F238E27FC236}">
                            <a16:creationId xmlns:a16="http://schemas.microsoft.com/office/drawing/2014/main" id="{A99FBDB7-6A5E-42D7-9FD0-D165D7E60A1F}"/>
                          </a:ext>
                        </a:extLst>
                      </p:cNvPr>
                      <p:cNvPicPr/>
                      <p:nvPr/>
                    </p:nvPicPr>
                    <p:blipFill>
                      <a:blip r:embed="rId6"/>
                      <a:stretch>
                        <a:fillRect/>
                      </a:stretch>
                    </p:blipFill>
                    <p:spPr>
                      <a:xfrm>
                        <a:off x="5797068" y="2372900"/>
                        <a:ext cx="2044700" cy="774700"/>
                      </a:xfrm>
                      <a:prstGeom prst="rect">
                        <a:avLst/>
                      </a:prstGeom>
                    </p:spPr>
                  </p:pic>
                </p:oleObj>
              </mc:Fallback>
            </mc:AlternateContent>
          </a:graphicData>
        </a:graphic>
      </p:graphicFrame>
    </p:spTree>
    <p:extLst>
      <p:ext uri="{BB962C8B-B14F-4D97-AF65-F5344CB8AC3E}">
        <p14:creationId xmlns:p14="http://schemas.microsoft.com/office/powerpoint/2010/main" val="74305313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6D7E-2BF9-4CAC-87A9-456943929297}"/>
              </a:ext>
            </a:extLst>
          </p:cNvPr>
          <p:cNvSpPr>
            <a:spLocks noGrp="1"/>
          </p:cNvSpPr>
          <p:nvPr>
            <p:ph type="title"/>
          </p:nvPr>
        </p:nvSpPr>
        <p:spPr/>
        <p:txBody>
          <a:bodyPr/>
          <a:lstStyle/>
          <a:p>
            <a:r>
              <a:rPr lang="en-US" b="1" dirty="0"/>
              <a:t>Example 6: </a:t>
            </a:r>
            <a:r>
              <a:rPr lang="en-US" dirty="0"/>
              <a:t>Physics: Uniform Motion </a:t>
            </a:r>
            <a:br>
              <a:rPr lang="en-US" dirty="0"/>
            </a:br>
            <a:r>
              <a:rPr lang="en-US" sz="1800" dirty="0"/>
              <a:t>(1 of 5)</a:t>
            </a:r>
          </a:p>
        </p:txBody>
      </p:sp>
      <p:sp>
        <p:nvSpPr>
          <p:cNvPr id="3" name="Content Placeholder 2">
            <a:extLst>
              <a:ext uri="{FF2B5EF4-FFF2-40B4-BE49-F238E27FC236}">
                <a16:creationId xmlns:a16="http://schemas.microsoft.com/office/drawing/2014/main" id="{07FA3476-D9E3-4817-8036-BDC15AA3C23D}"/>
              </a:ext>
            </a:extLst>
          </p:cNvPr>
          <p:cNvSpPr>
            <a:spLocks noGrp="1"/>
          </p:cNvSpPr>
          <p:nvPr>
            <p:ph idx="1"/>
          </p:nvPr>
        </p:nvSpPr>
        <p:spPr/>
        <p:txBody>
          <a:bodyPr/>
          <a:lstStyle/>
          <a:p>
            <a:r>
              <a:rPr lang="en-US" dirty="0"/>
              <a:t>A boat heads upstream a distance of </a:t>
            </a:r>
            <a:r>
              <a:rPr lang="en-US" dirty="0">
                <a:latin typeface="+mn-lt"/>
              </a:rPr>
              <a:t>16</a:t>
            </a:r>
            <a:r>
              <a:rPr lang="en-US" dirty="0"/>
              <a:t> miles on a river whose current is running at </a:t>
            </a:r>
            <a:r>
              <a:rPr lang="en-US" dirty="0">
                <a:latin typeface="+mn-lt"/>
              </a:rPr>
              <a:t>3</a:t>
            </a:r>
            <a:r>
              <a:rPr lang="en-US" dirty="0"/>
              <a:t> miles per hour (mi/h). The trip up and back takes </a:t>
            </a:r>
            <a:r>
              <a:rPr lang="en-US" dirty="0">
                <a:latin typeface="+mn-lt"/>
              </a:rPr>
              <a:t>8</a:t>
            </a:r>
            <a:r>
              <a:rPr lang="en-US" dirty="0"/>
              <a:t> hours. Assuming that the boat maintains a constant speed relative to the water, what is its speed?</a:t>
            </a:r>
          </a:p>
        </p:txBody>
      </p:sp>
      <p:grpSp>
        <p:nvGrpSpPr>
          <p:cNvPr id="6" name="Group 5">
            <a:extLst>
              <a:ext uri="{FF2B5EF4-FFF2-40B4-BE49-F238E27FC236}">
                <a16:creationId xmlns:a16="http://schemas.microsoft.com/office/drawing/2014/main" id="{FAE2E18B-A986-4CE6-884C-40D5DC2DF088}"/>
              </a:ext>
            </a:extLst>
          </p:cNvPr>
          <p:cNvGrpSpPr/>
          <p:nvPr/>
        </p:nvGrpSpPr>
        <p:grpSpPr>
          <a:xfrm>
            <a:off x="2385338" y="3729244"/>
            <a:ext cx="4373324" cy="2601694"/>
            <a:chOff x="2385338" y="3729244"/>
            <a:chExt cx="4373324" cy="2601694"/>
          </a:xfrm>
        </p:grpSpPr>
        <p:pic>
          <p:nvPicPr>
            <p:cNvPr id="4" name="Picture 3">
              <a:extLst>
                <a:ext uri="{FF2B5EF4-FFF2-40B4-BE49-F238E27FC236}">
                  <a16:creationId xmlns:a16="http://schemas.microsoft.com/office/drawing/2014/main" id="{63F4F2E4-D615-4B0B-9DD1-F1D26572FDB1}"/>
                </a:ext>
              </a:extLst>
            </p:cNvPr>
            <p:cNvPicPr>
              <a:picLocks noChangeAspect="1"/>
            </p:cNvPicPr>
            <p:nvPr/>
          </p:nvPicPr>
          <p:blipFill>
            <a:blip r:embed="rId2"/>
            <a:stretch>
              <a:fillRect/>
            </a:stretch>
          </p:blipFill>
          <p:spPr>
            <a:xfrm>
              <a:off x="2385338" y="3729244"/>
              <a:ext cx="4373324" cy="2601694"/>
            </a:xfrm>
            <a:prstGeom prst="rect">
              <a:avLst/>
            </a:prstGeom>
          </p:spPr>
        </p:pic>
        <p:sp>
          <p:nvSpPr>
            <p:cNvPr id="5" name="TextBox 4">
              <a:extLst>
                <a:ext uri="{FF2B5EF4-FFF2-40B4-BE49-F238E27FC236}">
                  <a16:creationId xmlns:a16="http://schemas.microsoft.com/office/drawing/2014/main" id="{5200E3E4-12C3-4422-ABE0-A1D05A29D2CF}"/>
                </a:ext>
              </a:extLst>
            </p:cNvPr>
            <p:cNvSpPr txBox="1"/>
            <p:nvPr/>
          </p:nvSpPr>
          <p:spPr>
            <a:xfrm>
              <a:off x="4363279" y="3843557"/>
              <a:ext cx="1789044" cy="369332"/>
            </a:xfrm>
            <a:prstGeom prst="rect">
              <a:avLst/>
            </a:prstGeom>
            <a:noFill/>
          </p:spPr>
          <p:txBody>
            <a:bodyPr wrap="square" rtlCol="0">
              <a:spAutoFit/>
            </a:bodyPr>
            <a:lstStyle/>
            <a:p>
              <a:r>
                <a:rPr lang="en-US" sz="1800" dirty="0"/>
                <a:t>16 </a:t>
              </a:r>
              <a:r>
                <a:rPr lang="en-US" sz="1800" dirty="0">
                  <a:latin typeface="+mj-lt"/>
                </a:rPr>
                <a:t>miles</a:t>
              </a:r>
            </a:p>
          </p:txBody>
        </p:sp>
      </p:grpSp>
    </p:spTree>
    <p:extLst>
      <p:ext uri="{BB962C8B-B14F-4D97-AF65-F5344CB8AC3E}">
        <p14:creationId xmlns:p14="http://schemas.microsoft.com/office/powerpoint/2010/main" val="291041401"/>
      </p:ext>
    </p:extLst>
  </p:cSld>
  <p:clrMapOvr>
    <a:masterClrMapping/>
  </p:clrMapOvr>
  <p:transition>
    <p:pull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6D7E-2BF9-4CAC-87A9-456943929297}"/>
              </a:ext>
            </a:extLst>
          </p:cNvPr>
          <p:cNvSpPr>
            <a:spLocks noGrp="1"/>
          </p:cNvSpPr>
          <p:nvPr>
            <p:ph type="title"/>
          </p:nvPr>
        </p:nvSpPr>
        <p:spPr/>
        <p:txBody>
          <a:bodyPr/>
          <a:lstStyle/>
          <a:p>
            <a:r>
              <a:rPr lang="en-US" b="1" dirty="0"/>
              <a:t>Example 6: </a:t>
            </a:r>
            <a:r>
              <a:rPr lang="en-US" dirty="0"/>
              <a:t>Physics: Uniform Motion </a:t>
            </a:r>
            <a:br>
              <a:rPr lang="en-US" dirty="0"/>
            </a:br>
            <a:r>
              <a:rPr lang="en-US" sz="1800" dirty="0"/>
              <a:t>(2 of 5)</a:t>
            </a:r>
          </a:p>
        </p:txBody>
      </p:sp>
      <p:sp>
        <p:nvSpPr>
          <p:cNvPr id="3" name="Content Placeholder 2">
            <a:extLst>
              <a:ext uri="{FF2B5EF4-FFF2-40B4-BE49-F238E27FC236}">
                <a16:creationId xmlns:a16="http://schemas.microsoft.com/office/drawing/2014/main" id="{07FA3476-D9E3-4817-8036-BDC15AA3C23D}"/>
              </a:ext>
            </a:extLst>
          </p:cNvPr>
          <p:cNvSpPr>
            <a:spLocks noGrp="1"/>
          </p:cNvSpPr>
          <p:nvPr>
            <p:ph idx="1"/>
          </p:nvPr>
        </p:nvSpPr>
        <p:spPr/>
        <p:txBody>
          <a:bodyPr/>
          <a:lstStyle/>
          <a:p>
            <a:r>
              <a:rPr lang="en-US" dirty="0"/>
              <a:t>Use </a:t>
            </a:r>
            <a:r>
              <a:rPr lang="en-US" i="1" dirty="0">
                <a:latin typeface="+mn-lt"/>
              </a:rPr>
              <a:t>r </a:t>
            </a:r>
            <a:r>
              <a:rPr lang="en-US" dirty="0"/>
              <a:t>to represent the constant speed of the boat relative to the water. Then the true speed going upstream is </a:t>
            </a:r>
            <a:r>
              <a:rPr lang="en-US" i="1" dirty="0">
                <a:latin typeface="+mn-lt"/>
              </a:rPr>
              <a:t>r </a:t>
            </a:r>
            <a:r>
              <a:rPr lang="en-US" dirty="0">
                <a:latin typeface="+mn-lt"/>
              </a:rPr>
              <a:t>– 3 </a:t>
            </a:r>
            <a:r>
              <a:rPr lang="en-US" dirty="0"/>
              <a:t>mi/h, and the true speed going downstream is </a:t>
            </a:r>
            <a:r>
              <a:rPr lang="en-US" i="1" dirty="0">
                <a:latin typeface="+mn-lt"/>
              </a:rPr>
              <a:t>r</a:t>
            </a:r>
            <a:r>
              <a:rPr lang="en-US" dirty="0">
                <a:latin typeface="+mn-lt"/>
              </a:rPr>
              <a:t> + 3 </a:t>
            </a:r>
            <a:r>
              <a:rPr lang="en-US" dirty="0"/>
              <a:t>mi/h. </a:t>
            </a:r>
          </a:p>
          <a:p>
            <a:r>
              <a:rPr lang="en-US" dirty="0"/>
              <a:t>Since Distance = Rate </a:t>
            </a:r>
            <a:r>
              <a:rPr lang="en-US" dirty="0">
                <a:ea typeface="Cambria Math" panose="02040503050406030204" pitchFamily="18" charset="0"/>
              </a:rPr>
              <a:t>⋅ Time, then </a:t>
            </a:r>
            <a:endParaRPr lang="en-US" dirty="0"/>
          </a:p>
        </p:txBody>
      </p:sp>
      <p:grpSp>
        <p:nvGrpSpPr>
          <p:cNvPr id="6" name="Group 5">
            <a:extLst>
              <a:ext uri="{FF2B5EF4-FFF2-40B4-BE49-F238E27FC236}">
                <a16:creationId xmlns:a16="http://schemas.microsoft.com/office/drawing/2014/main" id="{FAE2E18B-A986-4CE6-884C-40D5DC2DF088}"/>
              </a:ext>
            </a:extLst>
          </p:cNvPr>
          <p:cNvGrpSpPr/>
          <p:nvPr/>
        </p:nvGrpSpPr>
        <p:grpSpPr>
          <a:xfrm>
            <a:off x="4313477" y="3699426"/>
            <a:ext cx="4373324" cy="2601694"/>
            <a:chOff x="2385338" y="3729244"/>
            <a:chExt cx="4373324" cy="2601694"/>
          </a:xfrm>
        </p:grpSpPr>
        <p:pic>
          <p:nvPicPr>
            <p:cNvPr id="4" name="Picture 3">
              <a:extLst>
                <a:ext uri="{FF2B5EF4-FFF2-40B4-BE49-F238E27FC236}">
                  <a16:creationId xmlns:a16="http://schemas.microsoft.com/office/drawing/2014/main" id="{63F4F2E4-D615-4B0B-9DD1-F1D26572FDB1}"/>
                </a:ext>
              </a:extLst>
            </p:cNvPr>
            <p:cNvPicPr>
              <a:picLocks noChangeAspect="1"/>
            </p:cNvPicPr>
            <p:nvPr/>
          </p:nvPicPr>
          <p:blipFill>
            <a:blip r:embed="rId3"/>
            <a:stretch>
              <a:fillRect/>
            </a:stretch>
          </p:blipFill>
          <p:spPr>
            <a:xfrm>
              <a:off x="2385338" y="3729244"/>
              <a:ext cx="4373324" cy="2601694"/>
            </a:xfrm>
            <a:prstGeom prst="rect">
              <a:avLst/>
            </a:prstGeom>
          </p:spPr>
        </p:pic>
        <p:sp>
          <p:nvSpPr>
            <p:cNvPr id="5" name="TextBox 4">
              <a:extLst>
                <a:ext uri="{FF2B5EF4-FFF2-40B4-BE49-F238E27FC236}">
                  <a16:creationId xmlns:a16="http://schemas.microsoft.com/office/drawing/2014/main" id="{5200E3E4-12C3-4422-ABE0-A1D05A29D2CF}"/>
                </a:ext>
              </a:extLst>
            </p:cNvPr>
            <p:cNvSpPr txBox="1"/>
            <p:nvPr/>
          </p:nvSpPr>
          <p:spPr>
            <a:xfrm>
              <a:off x="4363279" y="3843557"/>
              <a:ext cx="1789044" cy="369332"/>
            </a:xfrm>
            <a:prstGeom prst="rect">
              <a:avLst/>
            </a:prstGeom>
            <a:noFill/>
          </p:spPr>
          <p:txBody>
            <a:bodyPr wrap="square" rtlCol="0">
              <a:spAutoFit/>
            </a:bodyPr>
            <a:lstStyle/>
            <a:p>
              <a:r>
                <a:rPr lang="en-US" sz="1800" dirty="0"/>
                <a:t>32 </a:t>
              </a:r>
              <a:r>
                <a:rPr lang="en-US" sz="1800" dirty="0">
                  <a:latin typeface="+mj-lt"/>
                </a:rPr>
                <a:t>miles</a:t>
              </a:r>
            </a:p>
          </p:txBody>
        </p:sp>
      </p:grpSp>
      <p:graphicFrame>
        <p:nvGraphicFramePr>
          <p:cNvPr id="7" name="Object 6">
            <a:extLst>
              <a:ext uri="{FF2B5EF4-FFF2-40B4-BE49-F238E27FC236}">
                <a16:creationId xmlns:a16="http://schemas.microsoft.com/office/drawing/2014/main" id="{00E9EDDC-D395-4666-9A72-53C961EE84B8}"/>
              </a:ext>
            </a:extLst>
          </p:cNvPr>
          <p:cNvGraphicFramePr>
            <a:graphicFrameLocks noChangeAspect="1"/>
          </p:cNvGraphicFramePr>
          <p:nvPr>
            <p:extLst>
              <p:ext uri="{D42A27DB-BD31-4B8C-83A1-F6EECF244321}">
                <p14:modId xmlns:p14="http://schemas.microsoft.com/office/powerpoint/2010/main" val="1830681700"/>
              </p:ext>
            </p:extLst>
          </p:nvPr>
        </p:nvGraphicFramePr>
        <p:xfrm>
          <a:off x="457199" y="3729243"/>
          <a:ext cx="2705100" cy="774700"/>
        </p:xfrm>
        <a:graphic>
          <a:graphicData uri="http://schemas.openxmlformats.org/presentationml/2006/ole">
            <mc:AlternateContent xmlns:mc="http://schemas.openxmlformats.org/markup-compatibility/2006">
              <mc:Choice xmlns:v="urn:schemas-microsoft-com:vml" Requires="v">
                <p:oleObj spid="_x0000_s195595" name="Equation" r:id="rId4" imgW="2705040" imgH="774360" progId="Equation.DSMT4">
                  <p:embed/>
                </p:oleObj>
              </mc:Choice>
              <mc:Fallback>
                <p:oleObj name="Equation" r:id="rId4" imgW="2705040" imgH="774360" progId="Equation.DSMT4">
                  <p:embed/>
                  <p:pic>
                    <p:nvPicPr>
                      <p:cNvPr id="0" name=""/>
                      <p:cNvPicPr/>
                      <p:nvPr/>
                    </p:nvPicPr>
                    <p:blipFill>
                      <a:blip r:embed="rId5"/>
                      <a:stretch>
                        <a:fillRect/>
                      </a:stretch>
                    </p:blipFill>
                    <p:spPr>
                      <a:xfrm>
                        <a:off x="457199" y="3729243"/>
                        <a:ext cx="2705100" cy="774700"/>
                      </a:xfrm>
                      <a:prstGeom prst="rect">
                        <a:avLst/>
                      </a:prstGeom>
                    </p:spPr>
                  </p:pic>
                </p:oleObj>
              </mc:Fallback>
            </mc:AlternateContent>
          </a:graphicData>
        </a:graphic>
      </p:graphicFrame>
    </p:spTree>
    <p:extLst>
      <p:ext uri="{BB962C8B-B14F-4D97-AF65-F5344CB8AC3E}">
        <p14:creationId xmlns:p14="http://schemas.microsoft.com/office/powerpoint/2010/main" val="152890202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6D7E-2BF9-4CAC-87A9-456943929297}"/>
              </a:ext>
            </a:extLst>
          </p:cNvPr>
          <p:cNvSpPr>
            <a:spLocks noGrp="1"/>
          </p:cNvSpPr>
          <p:nvPr>
            <p:ph type="title"/>
          </p:nvPr>
        </p:nvSpPr>
        <p:spPr/>
        <p:txBody>
          <a:bodyPr/>
          <a:lstStyle/>
          <a:p>
            <a:r>
              <a:rPr lang="en-US" b="1" dirty="0"/>
              <a:t>Example 6: </a:t>
            </a:r>
            <a:r>
              <a:rPr lang="en-US" dirty="0"/>
              <a:t>Physics: Uniform Motion </a:t>
            </a:r>
            <a:br>
              <a:rPr lang="en-US" dirty="0"/>
            </a:br>
            <a:r>
              <a:rPr lang="en-US" sz="1800" dirty="0"/>
              <a:t>(3 of 5)</a:t>
            </a:r>
          </a:p>
        </p:txBody>
      </p:sp>
      <p:sp>
        <p:nvSpPr>
          <p:cNvPr id="3" name="Content Placeholder 2">
            <a:extLst>
              <a:ext uri="{FF2B5EF4-FFF2-40B4-BE49-F238E27FC236}">
                <a16:creationId xmlns:a16="http://schemas.microsoft.com/office/drawing/2014/main" id="{07FA3476-D9E3-4817-8036-BDC15AA3C23D}"/>
              </a:ext>
            </a:extLst>
          </p:cNvPr>
          <p:cNvSpPr>
            <a:spLocks noGrp="1"/>
          </p:cNvSpPr>
          <p:nvPr>
            <p:ph idx="1"/>
          </p:nvPr>
        </p:nvSpPr>
        <p:spPr/>
        <p:txBody>
          <a:bodyPr/>
          <a:lstStyle/>
          <a:p>
            <a:r>
              <a:rPr lang="en-US" dirty="0"/>
              <a:t>Set up a table.</a:t>
            </a:r>
          </a:p>
          <a:p>
            <a:endParaRPr lang="en-US" dirty="0"/>
          </a:p>
          <a:p>
            <a:endParaRPr lang="en-US" dirty="0"/>
          </a:p>
          <a:p>
            <a:endParaRPr lang="en-US" dirty="0"/>
          </a:p>
          <a:p>
            <a:endParaRPr lang="en-US" dirty="0"/>
          </a:p>
          <a:p>
            <a:endParaRPr lang="en-US" dirty="0"/>
          </a:p>
          <a:p>
            <a:r>
              <a:rPr lang="en-US" dirty="0"/>
              <a:t>The total time up and back is </a:t>
            </a:r>
            <a:r>
              <a:rPr lang="en-US" dirty="0">
                <a:latin typeface="+mn-lt"/>
              </a:rPr>
              <a:t>8</a:t>
            </a:r>
            <a:r>
              <a:rPr lang="en-US" dirty="0"/>
              <a:t> hours, which gives the equation</a:t>
            </a:r>
          </a:p>
        </p:txBody>
      </p:sp>
      <p:graphicFrame>
        <p:nvGraphicFramePr>
          <p:cNvPr id="8" name="Table 7">
            <a:extLst>
              <a:ext uri="{FF2B5EF4-FFF2-40B4-BE49-F238E27FC236}">
                <a16:creationId xmlns:a16="http://schemas.microsoft.com/office/drawing/2014/main" id="{023BC7F7-6227-4353-ADEE-FEAA3DB664A8}"/>
              </a:ext>
            </a:extLst>
          </p:cNvPr>
          <p:cNvGraphicFramePr>
            <a:graphicFrameLocks noGrp="1"/>
          </p:cNvGraphicFramePr>
          <p:nvPr>
            <p:extLst>
              <p:ext uri="{D42A27DB-BD31-4B8C-83A1-F6EECF244321}">
                <p14:modId xmlns:p14="http://schemas.microsoft.com/office/powerpoint/2010/main" val="2802000439"/>
              </p:ext>
            </p:extLst>
          </p:nvPr>
        </p:nvGraphicFramePr>
        <p:xfrm>
          <a:off x="665246" y="2025405"/>
          <a:ext cx="7693194" cy="2286000"/>
        </p:xfrm>
        <a:graphic>
          <a:graphicData uri="http://schemas.openxmlformats.org/drawingml/2006/table">
            <a:tbl>
              <a:tblPr firstRow="1" bandRow="1">
                <a:tableStyleId>{5C22544A-7EE6-4342-B048-85BDC9FD1C3A}</a:tableStyleId>
              </a:tblPr>
              <a:tblGrid>
                <a:gridCol w="1808922">
                  <a:extLst>
                    <a:ext uri="{9D8B030D-6E8A-4147-A177-3AD203B41FA5}">
                      <a16:colId xmlns:a16="http://schemas.microsoft.com/office/drawing/2014/main" val="2730832628"/>
                    </a:ext>
                  </a:extLst>
                </a:gridCol>
                <a:gridCol w="1134588">
                  <a:extLst>
                    <a:ext uri="{9D8B030D-6E8A-4147-A177-3AD203B41FA5}">
                      <a16:colId xmlns:a16="http://schemas.microsoft.com/office/drawing/2014/main" val="1025465195"/>
                    </a:ext>
                  </a:extLst>
                </a:gridCol>
                <a:gridCol w="1691697">
                  <a:extLst>
                    <a:ext uri="{9D8B030D-6E8A-4147-A177-3AD203B41FA5}">
                      <a16:colId xmlns:a16="http://schemas.microsoft.com/office/drawing/2014/main" val="372275555"/>
                    </a:ext>
                  </a:extLst>
                </a:gridCol>
                <a:gridCol w="3057987">
                  <a:extLst>
                    <a:ext uri="{9D8B030D-6E8A-4147-A177-3AD203B41FA5}">
                      <a16:colId xmlns:a16="http://schemas.microsoft.com/office/drawing/2014/main" val="1158087458"/>
                    </a:ext>
                  </a:extLst>
                </a:gridCol>
              </a:tblGrid>
              <a:tr h="516835">
                <a:tc>
                  <a:txBody>
                    <a:bodyPr/>
                    <a:lstStyle/>
                    <a:p>
                      <a:pPr algn="ctr"/>
                      <a:endParaRPr lang="en-US" sz="2200" dirty="0">
                        <a:solidFill>
                          <a:sysClr val="windowText" lastClr="000000"/>
                        </a:solidFill>
                        <a:latin typeface="+mj-lt"/>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Rate (mi/h)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Distance (mi)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 </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extLst>
                  <a:ext uri="{0D108BD9-81ED-4DB2-BD59-A6C34878D82A}">
                    <a16:rowId xmlns:a16="http://schemas.microsoft.com/office/drawing/2014/main" val="3942276045"/>
                  </a:ext>
                </a:extLst>
              </a:tr>
              <a:tr h="443380">
                <a:tc>
                  <a:txBody>
                    <a:bodyPr/>
                    <a:lstStyle/>
                    <a:p>
                      <a:r>
                        <a:rPr lang="en-US" sz="2200" dirty="0">
                          <a:latin typeface="+mj-lt"/>
                        </a:rPr>
                        <a:t>Upstream</a:t>
                      </a:r>
                    </a:p>
                  </a:txBody>
                  <a:tcPr anchor="ct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ctr"/>
                      <a:r>
                        <a:rPr lang="en-US" sz="2200" i="1" dirty="0"/>
                        <a:t>r</a:t>
                      </a:r>
                      <a:r>
                        <a:rPr lang="en-US" sz="2200" i="0" dirty="0"/>
                        <a:t> – 3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200" i="0" dirty="0"/>
                        <a:t>16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endParaRPr lang="en-US" sz="2200" i="1" dirty="0"/>
                    </a:p>
                    <a:p>
                      <a:pPr algn="ctr"/>
                      <a:endParaRPr lang="en-US" sz="2200" i="1" dirty="0"/>
                    </a:p>
                  </a:txBody>
                  <a:tcPr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8958791"/>
                  </a:ext>
                </a:extLst>
              </a:tr>
              <a:tr h="443380">
                <a:tc>
                  <a:txBody>
                    <a:bodyPr/>
                    <a:lstStyle/>
                    <a:p>
                      <a:r>
                        <a:rPr lang="en-US" sz="2200" dirty="0">
                          <a:latin typeface="+mj-lt"/>
                        </a:rPr>
                        <a:t>Downstream</a:t>
                      </a:r>
                    </a:p>
                  </a:txBody>
                  <a:tcPr anchor="ct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pPr algn="ctr"/>
                      <a:r>
                        <a:rPr lang="en-US" sz="2200" i="1" dirty="0"/>
                        <a:t>r</a:t>
                      </a:r>
                      <a:r>
                        <a:rPr lang="en-US" sz="2200" i="0" dirty="0"/>
                        <a:t> + 3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200" i="0" dirty="0"/>
                        <a:t>16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200" i="1" dirty="0"/>
                    </a:p>
                    <a:p>
                      <a:pPr algn="ctr"/>
                      <a:endParaRPr lang="en-US" sz="2200" i="1" dirty="0"/>
                    </a:p>
                  </a:txBody>
                  <a:tcPr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3722415"/>
                  </a:ext>
                </a:extLst>
              </a:tr>
            </a:tbl>
          </a:graphicData>
        </a:graphic>
      </p:graphicFrame>
      <p:graphicFrame>
        <p:nvGraphicFramePr>
          <p:cNvPr id="9" name="Object 8">
            <a:extLst>
              <a:ext uri="{FF2B5EF4-FFF2-40B4-BE49-F238E27FC236}">
                <a16:creationId xmlns:a16="http://schemas.microsoft.com/office/drawing/2014/main" id="{F0FF5F40-CC05-46BC-A988-571CBB691AB3}"/>
              </a:ext>
            </a:extLst>
          </p:cNvPr>
          <p:cNvGraphicFramePr>
            <a:graphicFrameLocks noChangeAspect="1"/>
          </p:cNvGraphicFramePr>
          <p:nvPr>
            <p:extLst>
              <p:ext uri="{D42A27DB-BD31-4B8C-83A1-F6EECF244321}">
                <p14:modId xmlns:p14="http://schemas.microsoft.com/office/powerpoint/2010/main" val="4202388840"/>
              </p:ext>
            </p:extLst>
          </p:nvPr>
        </p:nvGraphicFramePr>
        <p:xfrm>
          <a:off x="5651375" y="2065161"/>
          <a:ext cx="2552700" cy="647700"/>
        </p:xfrm>
        <a:graphic>
          <a:graphicData uri="http://schemas.openxmlformats.org/presentationml/2006/ole">
            <mc:AlternateContent xmlns:mc="http://schemas.openxmlformats.org/markup-compatibility/2006">
              <mc:Choice xmlns:v="urn:schemas-microsoft-com:vml" Requires="v">
                <p:oleObj spid="_x0000_s196663" name="Equation" r:id="rId3" imgW="2552400" imgH="647640" progId="Equation.DSMT4">
                  <p:embed/>
                </p:oleObj>
              </mc:Choice>
              <mc:Fallback>
                <p:oleObj name="Equation" r:id="rId3" imgW="2552400" imgH="647640" progId="Equation.DSMT4">
                  <p:embed/>
                  <p:pic>
                    <p:nvPicPr>
                      <p:cNvPr id="7" name="Object 6">
                        <a:extLst>
                          <a:ext uri="{FF2B5EF4-FFF2-40B4-BE49-F238E27FC236}">
                            <a16:creationId xmlns:a16="http://schemas.microsoft.com/office/drawing/2014/main" id="{00E9EDDC-D395-4666-9A72-53C961EE84B8}"/>
                          </a:ext>
                        </a:extLst>
                      </p:cNvPr>
                      <p:cNvPicPr/>
                      <p:nvPr/>
                    </p:nvPicPr>
                    <p:blipFill>
                      <a:blip r:embed="rId4"/>
                      <a:stretch>
                        <a:fillRect/>
                      </a:stretch>
                    </p:blipFill>
                    <p:spPr>
                      <a:xfrm>
                        <a:off x="5651375" y="2065161"/>
                        <a:ext cx="2552700" cy="6477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0BC31190-6F81-43C2-9978-6660DACE8406}"/>
              </a:ext>
            </a:extLst>
          </p:cNvPr>
          <p:cNvGraphicFramePr>
            <a:graphicFrameLocks noChangeAspect="1"/>
          </p:cNvGraphicFramePr>
          <p:nvPr>
            <p:extLst>
              <p:ext uri="{D42A27DB-BD31-4B8C-83A1-F6EECF244321}">
                <p14:modId xmlns:p14="http://schemas.microsoft.com/office/powerpoint/2010/main" val="237319929"/>
              </p:ext>
            </p:extLst>
          </p:nvPr>
        </p:nvGraphicFramePr>
        <p:xfrm>
          <a:off x="6540498" y="2877133"/>
          <a:ext cx="584200" cy="635000"/>
        </p:xfrm>
        <a:graphic>
          <a:graphicData uri="http://schemas.openxmlformats.org/presentationml/2006/ole">
            <mc:AlternateContent xmlns:mc="http://schemas.openxmlformats.org/markup-compatibility/2006">
              <mc:Choice xmlns:v="urn:schemas-microsoft-com:vml" Requires="v">
                <p:oleObj spid="_x0000_s196664" name="Equation" r:id="rId5" imgW="583920" imgH="634680" progId="Equation.DSMT4">
                  <p:embed/>
                </p:oleObj>
              </mc:Choice>
              <mc:Fallback>
                <p:oleObj name="Equation" r:id="rId5" imgW="583920" imgH="634680" progId="Equation.DSMT4">
                  <p:embed/>
                  <p:pic>
                    <p:nvPicPr>
                      <p:cNvPr id="7" name="Object 6">
                        <a:extLst>
                          <a:ext uri="{FF2B5EF4-FFF2-40B4-BE49-F238E27FC236}">
                            <a16:creationId xmlns:a16="http://schemas.microsoft.com/office/drawing/2014/main" id="{0D69AAA4-5833-4173-9BA1-F3A9336DEDF2}"/>
                          </a:ext>
                        </a:extLst>
                      </p:cNvPr>
                      <p:cNvPicPr/>
                      <p:nvPr/>
                    </p:nvPicPr>
                    <p:blipFill>
                      <a:blip r:embed="rId6"/>
                      <a:stretch>
                        <a:fillRect/>
                      </a:stretch>
                    </p:blipFill>
                    <p:spPr>
                      <a:xfrm>
                        <a:off x="6540498" y="2877133"/>
                        <a:ext cx="584200" cy="6350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3BE89EB7-3D76-46B8-A706-5B968F597784}"/>
              </a:ext>
            </a:extLst>
          </p:cNvPr>
          <p:cNvGraphicFramePr>
            <a:graphicFrameLocks noChangeAspect="1"/>
          </p:cNvGraphicFramePr>
          <p:nvPr>
            <p:extLst>
              <p:ext uri="{D42A27DB-BD31-4B8C-83A1-F6EECF244321}">
                <p14:modId xmlns:p14="http://schemas.microsoft.com/office/powerpoint/2010/main" val="1091896661"/>
              </p:ext>
            </p:extLst>
          </p:nvPr>
        </p:nvGraphicFramePr>
        <p:xfrm>
          <a:off x="6540498" y="3594269"/>
          <a:ext cx="596900" cy="635000"/>
        </p:xfrm>
        <a:graphic>
          <a:graphicData uri="http://schemas.openxmlformats.org/presentationml/2006/ole">
            <mc:AlternateContent xmlns:mc="http://schemas.openxmlformats.org/markup-compatibility/2006">
              <mc:Choice xmlns:v="urn:schemas-microsoft-com:vml" Requires="v">
                <p:oleObj spid="_x0000_s196665" name="Equation" r:id="rId7" imgW="596880" imgH="634680" progId="Equation.DSMT4">
                  <p:embed/>
                </p:oleObj>
              </mc:Choice>
              <mc:Fallback>
                <p:oleObj name="Equation" r:id="rId7" imgW="596880" imgH="634680" progId="Equation.DSMT4">
                  <p:embed/>
                  <p:pic>
                    <p:nvPicPr>
                      <p:cNvPr id="10" name="Object 9">
                        <a:extLst>
                          <a:ext uri="{FF2B5EF4-FFF2-40B4-BE49-F238E27FC236}">
                            <a16:creationId xmlns:a16="http://schemas.microsoft.com/office/drawing/2014/main" id="{0BC31190-6F81-43C2-9978-6660DACE8406}"/>
                          </a:ext>
                        </a:extLst>
                      </p:cNvPr>
                      <p:cNvPicPr/>
                      <p:nvPr/>
                    </p:nvPicPr>
                    <p:blipFill>
                      <a:blip r:embed="rId8"/>
                      <a:stretch>
                        <a:fillRect/>
                      </a:stretch>
                    </p:blipFill>
                    <p:spPr>
                      <a:xfrm>
                        <a:off x="6540498" y="3594269"/>
                        <a:ext cx="596900" cy="6350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74A9067A-F3B7-42EE-92E3-C347E84C6C87}"/>
              </a:ext>
            </a:extLst>
          </p:cNvPr>
          <p:cNvGraphicFramePr>
            <a:graphicFrameLocks noChangeAspect="1"/>
          </p:cNvGraphicFramePr>
          <p:nvPr>
            <p:extLst>
              <p:ext uri="{D42A27DB-BD31-4B8C-83A1-F6EECF244321}">
                <p14:modId xmlns:p14="http://schemas.microsoft.com/office/powerpoint/2010/main" val="2512542468"/>
              </p:ext>
            </p:extLst>
          </p:nvPr>
        </p:nvGraphicFramePr>
        <p:xfrm>
          <a:off x="3422650" y="5322060"/>
          <a:ext cx="2298700" cy="774700"/>
        </p:xfrm>
        <a:graphic>
          <a:graphicData uri="http://schemas.openxmlformats.org/presentationml/2006/ole">
            <mc:AlternateContent xmlns:mc="http://schemas.openxmlformats.org/markup-compatibility/2006">
              <mc:Choice xmlns:v="urn:schemas-microsoft-com:vml" Requires="v">
                <p:oleObj spid="_x0000_s196666" name="Equation" r:id="rId9" imgW="2298600" imgH="774360" progId="Equation.DSMT4">
                  <p:embed/>
                </p:oleObj>
              </mc:Choice>
              <mc:Fallback>
                <p:oleObj name="Equation" r:id="rId9" imgW="2298600" imgH="774360" progId="Equation.DSMT4">
                  <p:embed/>
                  <p:pic>
                    <p:nvPicPr>
                      <p:cNvPr id="11" name="Object 10">
                        <a:extLst>
                          <a:ext uri="{FF2B5EF4-FFF2-40B4-BE49-F238E27FC236}">
                            <a16:creationId xmlns:a16="http://schemas.microsoft.com/office/drawing/2014/main" id="{3BE89EB7-3D76-46B8-A706-5B968F597784}"/>
                          </a:ext>
                        </a:extLst>
                      </p:cNvPr>
                      <p:cNvPicPr/>
                      <p:nvPr/>
                    </p:nvPicPr>
                    <p:blipFill>
                      <a:blip r:embed="rId10"/>
                      <a:stretch>
                        <a:fillRect/>
                      </a:stretch>
                    </p:blipFill>
                    <p:spPr>
                      <a:xfrm>
                        <a:off x="3422650" y="5322060"/>
                        <a:ext cx="2298700" cy="774700"/>
                      </a:xfrm>
                      <a:prstGeom prst="rect">
                        <a:avLst/>
                      </a:prstGeom>
                    </p:spPr>
                  </p:pic>
                </p:oleObj>
              </mc:Fallback>
            </mc:AlternateContent>
          </a:graphicData>
        </a:graphic>
      </p:graphicFrame>
    </p:spTree>
    <p:extLst>
      <p:ext uri="{BB962C8B-B14F-4D97-AF65-F5344CB8AC3E}">
        <p14:creationId xmlns:p14="http://schemas.microsoft.com/office/powerpoint/2010/main" val="143800033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6D7E-2BF9-4CAC-87A9-456943929297}"/>
              </a:ext>
            </a:extLst>
          </p:cNvPr>
          <p:cNvSpPr>
            <a:spLocks noGrp="1"/>
          </p:cNvSpPr>
          <p:nvPr>
            <p:ph type="title"/>
          </p:nvPr>
        </p:nvSpPr>
        <p:spPr/>
        <p:txBody>
          <a:bodyPr/>
          <a:lstStyle/>
          <a:p>
            <a:r>
              <a:rPr lang="en-US" b="1" dirty="0"/>
              <a:t>Example 6: </a:t>
            </a:r>
            <a:r>
              <a:rPr lang="en-US" dirty="0"/>
              <a:t>Physics: Uniform Motion </a:t>
            </a:r>
            <a:br>
              <a:rPr lang="en-US" dirty="0"/>
            </a:br>
            <a:r>
              <a:rPr lang="en-US" sz="1800" dirty="0"/>
              <a:t>(4 of 5)</a:t>
            </a:r>
          </a:p>
        </p:txBody>
      </p:sp>
      <p:sp>
        <p:nvSpPr>
          <p:cNvPr id="3" name="Content Placeholder 2">
            <a:extLst>
              <a:ext uri="{FF2B5EF4-FFF2-40B4-BE49-F238E27FC236}">
                <a16:creationId xmlns:a16="http://schemas.microsoft.com/office/drawing/2014/main" id="{07FA3476-D9E3-4817-8036-BDC15AA3C23D}"/>
              </a:ext>
            </a:extLst>
          </p:cNvPr>
          <p:cNvSpPr>
            <a:spLocks noGrp="1"/>
          </p:cNvSpPr>
          <p:nvPr>
            <p:ph idx="1"/>
          </p:nvPr>
        </p:nvSpPr>
        <p:spPr/>
        <p:txBody>
          <a:bodyPr/>
          <a:lstStyle/>
          <a:p>
            <a:endParaRPr lang="en-US" sz="2000" dirty="0">
              <a:solidFill>
                <a:srgbClr val="0B3081"/>
              </a:solidFill>
            </a:endParaRPr>
          </a:p>
          <a:p>
            <a:endParaRPr lang="en-US" sz="3600" dirty="0">
              <a:solidFill>
                <a:srgbClr val="0B3081"/>
              </a:solidFill>
            </a:endParaRPr>
          </a:p>
          <a:p>
            <a:r>
              <a:rPr lang="en-US" sz="2000" dirty="0">
                <a:solidFill>
                  <a:srgbClr val="0B3081"/>
                </a:solidFill>
              </a:rPr>
              <a:t>					Add the quotients on the left.</a:t>
            </a:r>
          </a:p>
          <a:p>
            <a:r>
              <a:rPr lang="en-US" sz="2000" dirty="0">
                <a:solidFill>
                  <a:srgbClr val="0B3081"/>
                </a:solidFill>
              </a:rPr>
              <a:t>					</a:t>
            </a:r>
          </a:p>
          <a:p>
            <a:endParaRPr lang="en-US" sz="1400" dirty="0">
              <a:solidFill>
                <a:srgbClr val="0B3081"/>
              </a:solidFill>
            </a:endParaRPr>
          </a:p>
          <a:p>
            <a:r>
              <a:rPr lang="en-US" sz="2000" dirty="0">
                <a:solidFill>
                  <a:srgbClr val="0B3081"/>
                </a:solidFill>
              </a:rPr>
              <a:t>					Simplify.</a:t>
            </a:r>
          </a:p>
          <a:p>
            <a:endParaRPr lang="en-US" sz="2000" dirty="0">
              <a:solidFill>
                <a:srgbClr val="0B3081"/>
              </a:solidFill>
            </a:endParaRPr>
          </a:p>
          <a:p>
            <a:r>
              <a:rPr lang="en-US" sz="2000" dirty="0">
                <a:solidFill>
                  <a:srgbClr val="0B3081"/>
                </a:solidFill>
              </a:rPr>
              <a:t>		      </a:t>
            </a:r>
            <a:r>
              <a:rPr lang="en-US" dirty="0">
                <a:solidFill>
                  <a:srgbClr val="000000"/>
                </a:solidFill>
                <a:latin typeface="+mn-lt"/>
              </a:rPr>
              <a:t>32</a:t>
            </a:r>
            <a:r>
              <a:rPr lang="en-US" i="1" dirty="0">
                <a:solidFill>
                  <a:srgbClr val="000000"/>
                </a:solidFill>
                <a:latin typeface="+mn-lt"/>
              </a:rPr>
              <a:t>r</a:t>
            </a:r>
            <a:r>
              <a:rPr lang="en-US" dirty="0">
                <a:solidFill>
                  <a:srgbClr val="000000"/>
                </a:solidFill>
                <a:latin typeface="+mn-lt"/>
              </a:rPr>
              <a:t> = 8(</a:t>
            </a:r>
            <a:r>
              <a:rPr lang="en-US" i="1" dirty="0">
                <a:solidFill>
                  <a:srgbClr val="000000"/>
                </a:solidFill>
                <a:latin typeface="+mn-lt"/>
              </a:rPr>
              <a:t>r</a:t>
            </a:r>
            <a:r>
              <a:rPr lang="en-US" baseline="45000" dirty="0">
                <a:solidFill>
                  <a:srgbClr val="000000"/>
                </a:solidFill>
                <a:latin typeface="+mn-lt"/>
              </a:rPr>
              <a:t>2</a:t>
            </a:r>
            <a:r>
              <a:rPr lang="en-US" dirty="0">
                <a:solidFill>
                  <a:srgbClr val="000000"/>
                </a:solidFill>
                <a:latin typeface="+mn-lt"/>
              </a:rPr>
              <a:t> – 9)	</a:t>
            </a:r>
            <a:r>
              <a:rPr lang="en-US" sz="2000" dirty="0">
                <a:solidFill>
                  <a:srgbClr val="0B3081"/>
                </a:solidFill>
              </a:rPr>
              <a:t>Multiply both sides by </a:t>
            </a:r>
            <a:r>
              <a:rPr lang="en-US" sz="2000" i="1" dirty="0">
                <a:solidFill>
                  <a:srgbClr val="0B3081"/>
                </a:solidFill>
                <a:latin typeface="+mn-lt"/>
              </a:rPr>
              <a:t>r</a:t>
            </a:r>
            <a:r>
              <a:rPr lang="en-US" sz="2000" baseline="45000" dirty="0">
                <a:solidFill>
                  <a:srgbClr val="0B3081"/>
                </a:solidFill>
                <a:latin typeface="+mn-lt"/>
              </a:rPr>
              <a:t>2</a:t>
            </a:r>
            <a:r>
              <a:rPr lang="en-US" sz="2000" dirty="0">
                <a:solidFill>
                  <a:srgbClr val="0B3081"/>
                </a:solidFill>
                <a:latin typeface="+mn-lt"/>
              </a:rPr>
              <a:t> – 9</a:t>
            </a:r>
            <a:r>
              <a:rPr lang="en-US" sz="2000" dirty="0">
                <a:solidFill>
                  <a:srgbClr val="0B3081"/>
                </a:solidFill>
              </a:rPr>
              <a:t>.</a:t>
            </a:r>
          </a:p>
          <a:p>
            <a:pPr>
              <a:lnSpc>
                <a:spcPct val="150000"/>
              </a:lnSpc>
            </a:pPr>
            <a:r>
              <a:rPr lang="en-US" sz="2000" dirty="0">
                <a:solidFill>
                  <a:srgbClr val="0B3081"/>
                </a:solidFill>
              </a:rPr>
              <a:t>           </a:t>
            </a:r>
            <a:r>
              <a:rPr lang="en-US" dirty="0">
                <a:solidFill>
                  <a:srgbClr val="000000"/>
                </a:solidFill>
                <a:latin typeface="+mn-lt"/>
              </a:rPr>
              <a:t>8</a:t>
            </a:r>
            <a:r>
              <a:rPr lang="en-US" i="1" dirty="0">
                <a:solidFill>
                  <a:srgbClr val="000000"/>
                </a:solidFill>
                <a:latin typeface="+mn-lt"/>
              </a:rPr>
              <a:t>r</a:t>
            </a:r>
            <a:r>
              <a:rPr lang="en-US" baseline="45000" dirty="0">
                <a:solidFill>
                  <a:srgbClr val="000000"/>
                </a:solidFill>
                <a:latin typeface="+mn-lt"/>
              </a:rPr>
              <a:t>2</a:t>
            </a:r>
            <a:r>
              <a:rPr lang="en-US" dirty="0">
                <a:solidFill>
                  <a:srgbClr val="000000"/>
                </a:solidFill>
                <a:latin typeface="+mn-lt"/>
              </a:rPr>
              <a:t> – 32</a:t>
            </a:r>
            <a:r>
              <a:rPr lang="en-US" i="1" dirty="0">
                <a:solidFill>
                  <a:srgbClr val="000000"/>
                </a:solidFill>
                <a:latin typeface="+mn-lt"/>
              </a:rPr>
              <a:t>r </a:t>
            </a:r>
            <a:r>
              <a:rPr lang="en-US" dirty="0">
                <a:solidFill>
                  <a:srgbClr val="000000"/>
                </a:solidFill>
                <a:latin typeface="+mn-lt"/>
              </a:rPr>
              <a:t>– 72 = 0 </a:t>
            </a:r>
            <a:r>
              <a:rPr lang="en-US" dirty="0">
                <a:solidFill>
                  <a:srgbClr val="0B3081"/>
                </a:solidFill>
                <a:latin typeface="+mn-lt"/>
              </a:rPr>
              <a:t>		</a:t>
            </a:r>
            <a:r>
              <a:rPr lang="en-US" sz="2000" dirty="0">
                <a:solidFill>
                  <a:srgbClr val="0B3081"/>
                </a:solidFill>
              </a:rPr>
              <a:t>Write in standard form.</a:t>
            </a:r>
          </a:p>
          <a:p>
            <a:r>
              <a:rPr lang="en-US" i="1" dirty="0">
                <a:solidFill>
                  <a:srgbClr val="000000"/>
                </a:solidFill>
                <a:latin typeface="+mn-lt"/>
              </a:rPr>
              <a:t>             r</a:t>
            </a:r>
            <a:r>
              <a:rPr lang="en-US" baseline="45000" dirty="0">
                <a:solidFill>
                  <a:srgbClr val="000000"/>
                </a:solidFill>
                <a:latin typeface="+mn-lt"/>
              </a:rPr>
              <a:t>2</a:t>
            </a:r>
            <a:r>
              <a:rPr lang="en-US" dirty="0">
                <a:solidFill>
                  <a:srgbClr val="000000"/>
                </a:solidFill>
                <a:latin typeface="+mn-lt"/>
              </a:rPr>
              <a:t> – 4</a:t>
            </a:r>
            <a:r>
              <a:rPr lang="en-US" i="1" dirty="0">
                <a:solidFill>
                  <a:srgbClr val="000000"/>
                </a:solidFill>
                <a:latin typeface="+mn-lt"/>
              </a:rPr>
              <a:t>r </a:t>
            </a:r>
            <a:r>
              <a:rPr lang="en-US" dirty="0">
                <a:solidFill>
                  <a:srgbClr val="000000"/>
                </a:solidFill>
                <a:latin typeface="+mn-lt"/>
              </a:rPr>
              <a:t>– 9 = 0 		</a:t>
            </a:r>
            <a:r>
              <a:rPr lang="en-US" sz="2000" dirty="0">
                <a:solidFill>
                  <a:srgbClr val="0B3081"/>
                </a:solidFill>
              </a:rPr>
              <a:t>Divide by </a:t>
            </a:r>
            <a:r>
              <a:rPr lang="en-US" sz="2000" dirty="0">
                <a:solidFill>
                  <a:srgbClr val="0B3081"/>
                </a:solidFill>
                <a:latin typeface="+mn-lt"/>
              </a:rPr>
              <a:t>8</a:t>
            </a:r>
            <a:r>
              <a:rPr lang="en-US" sz="2000" dirty="0">
                <a:solidFill>
                  <a:srgbClr val="0B3081"/>
                </a:solidFill>
              </a:rPr>
              <a:t>.</a:t>
            </a:r>
          </a:p>
        </p:txBody>
      </p:sp>
      <p:graphicFrame>
        <p:nvGraphicFramePr>
          <p:cNvPr id="12" name="Object 11">
            <a:extLst>
              <a:ext uri="{FF2B5EF4-FFF2-40B4-BE49-F238E27FC236}">
                <a16:creationId xmlns:a16="http://schemas.microsoft.com/office/drawing/2014/main" id="{74A9067A-F3B7-42EE-92E3-C347E84C6C87}"/>
              </a:ext>
            </a:extLst>
          </p:cNvPr>
          <p:cNvGraphicFramePr>
            <a:graphicFrameLocks noChangeAspect="1"/>
          </p:cNvGraphicFramePr>
          <p:nvPr>
            <p:extLst>
              <p:ext uri="{D42A27DB-BD31-4B8C-83A1-F6EECF244321}">
                <p14:modId xmlns:p14="http://schemas.microsoft.com/office/powerpoint/2010/main" val="518561259"/>
              </p:ext>
            </p:extLst>
          </p:nvPr>
        </p:nvGraphicFramePr>
        <p:xfrm>
          <a:off x="1438412" y="1376055"/>
          <a:ext cx="2298700" cy="774700"/>
        </p:xfrm>
        <a:graphic>
          <a:graphicData uri="http://schemas.openxmlformats.org/presentationml/2006/ole">
            <mc:AlternateContent xmlns:mc="http://schemas.openxmlformats.org/markup-compatibility/2006">
              <mc:Choice xmlns:v="urn:schemas-microsoft-com:vml" Requires="v">
                <p:oleObj spid="_x0000_s197674" name="Equation" r:id="rId3" imgW="2298600" imgH="774360" progId="Equation.DSMT4">
                  <p:embed/>
                </p:oleObj>
              </mc:Choice>
              <mc:Fallback>
                <p:oleObj name="Equation" r:id="rId3" imgW="2298600" imgH="774360" progId="Equation.DSMT4">
                  <p:embed/>
                  <p:pic>
                    <p:nvPicPr>
                      <p:cNvPr id="12" name="Object 11">
                        <a:extLst>
                          <a:ext uri="{FF2B5EF4-FFF2-40B4-BE49-F238E27FC236}">
                            <a16:creationId xmlns:a16="http://schemas.microsoft.com/office/drawing/2014/main" id="{74A9067A-F3B7-42EE-92E3-C347E84C6C87}"/>
                          </a:ext>
                        </a:extLst>
                      </p:cNvPr>
                      <p:cNvPicPr/>
                      <p:nvPr/>
                    </p:nvPicPr>
                    <p:blipFill>
                      <a:blip r:embed="rId4"/>
                      <a:stretch>
                        <a:fillRect/>
                      </a:stretch>
                    </p:blipFill>
                    <p:spPr>
                      <a:xfrm>
                        <a:off x="1438412" y="1376055"/>
                        <a:ext cx="2298700" cy="7747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A962CBA2-B49B-41C8-BAA7-0DA871E4EF5A}"/>
              </a:ext>
            </a:extLst>
          </p:cNvPr>
          <p:cNvGraphicFramePr>
            <a:graphicFrameLocks noChangeAspect="1"/>
          </p:cNvGraphicFramePr>
          <p:nvPr>
            <p:extLst>
              <p:ext uri="{D42A27DB-BD31-4B8C-83A1-F6EECF244321}">
                <p14:modId xmlns:p14="http://schemas.microsoft.com/office/powerpoint/2010/main" val="3666606263"/>
              </p:ext>
            </p:extLst>
          </p:nvPr>
        </p:nvGraphicFramePr>
        <p:xfrm>
          <a:off x="342141" y="2319338"/>
          <a:ext cx="3378200" cy="850900"/>
        </p:xfrm>
        <a:graphic>
          <a:graphicData uri="http://schemas.openxmlformats.org/presentationml/2006/ole">
            <mc:AlternateContent xmlns:mc="http://schemas.openxmlformats.org/markup-compatibility/2006">
              <mc:Choice xmlns:v="urn:schemas-microsoft-com:vml" Requires="v">
                <p:oleObj spid="_x0000_s197675" name="Equation" r:id="rId5" imgW="3377880" imgH="850680" progId="Equation.DSMT4">
                  <p:embed/>
                </p:oleObj>
              </mc:Choice>
              <mc:Fallback>
                <p:oleObj name="Equation" r:id="rId5" imgW="3377880" imgH="850680" progId="Equation.DSMT4">
                  <p:embed/>
                  <p:pic>
                    <p:nvPicPr>
                      <p:cNvPr id="12" name="Object 11">
                        <a:extLst>
                          <a:ext uri="{FF2B5EF4-FFF2-40B4-BE49-F238E27FC236}">
                            <a16:creationId xmlns:a16="http://schemas.microsoft.com/office/drawing/2014/main" id="{74A9067A-F3B7-42EE-92E3-C347E84C6C87}"/>
                          </a:ext>
                        </a:extLst>
                      </p:cNvPr>
                      <p:cNvPicPr/>
                      <p:nvPr/>
                    </p:nvPicPr>
                    <p:blipFill>
                      <a:blip r:embed="rId6"/>
                      <a:stretch>
                        <a:fillRect/>
                      </a:stretch>
                    </p:blipFill>
                    <p:spPr>
                      <a:xfrm>
                        <a:off x="342141" y="2319338"/>
                        <a:ext cx="3378200" cy="8509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387399B3-9140-407C-86A9-2D29EFCD94F4}"/>
              </a:ext>
            </a:extLst>
          </p:cNvPr>
          <p:cNvGraphicFramePr>
            <a:graphicFrameLocks noChangeAspect="1"/>
          </p:cNvGraphicFramePr>
          <p:nvPr>
            <p:extLst>
              <p:ext uri="{D42A27DB-BD31-4B8C-83A1-F6EECF244321}">
                <p14:modId xmlns:p14="http://schemas.microsoft.com/office/powerpoint/2010/main" val="549359540"/>
              </p:ext>
            </p:extLst>
          </p:nvPr>
        </p:nvGraphicFramePr>
        <p:xfrm>
          <a:off x="2309813" y="3230563"/>
          <a:ext cx="1409700" cy="825500"/>
        </p:xfrm>
        <a:graphic>
          <a:graphicData uri="http://schemas.openxmlformats.org/presentationml/2006/ole">
            <mc:AlternateContent xmlns:mc="http://schemas.openxmlformats.org/markup-compatibility/2006">
              <mc:Choice xmlns:v="urn:schemas-microsoft-com:vml" Requires="v">
                <p:oleObj spid="_x0000_s197676" name="Equation" r:id="rId7" imgW="1409400" imgH="825480" progId="Equation.DSMT4">
                  <p:embed/>
                </p:oleObj>
              </mc:Choice>
              <mc:Fallback>
                <p:oleObj name="Equation" r:id="rId7" imgW="1409400" imgH="825480" progId="Equation.DSMT4">
                  <p:embed/>
                  <p:pic>
                    <p:nvPicPr>
                      <p:cNvPr id="13" name="Object 12">
                        <a:extLst>
                          <a:ext uri="{FF2B5EF4-FFF2-40B4-BE49-F238E27FC236}">
                            <a16:creationId xmlns:a16="http://schemas.microsoft.com/office/drawing/2014/main" id="{A962CBA2-B49B-41C8-BAA7-0DA871E4EF5A}"/>
                          </a:ext>
                        </a:extLst>
                      </p:cNvPr>
                      <p:cNvPicPr/>
                      <p:nvPr/>
                    </p:nvPicPr>
                    <p:blipFill>
                      <a:blip r:embed="rId8"/>
                      <a:stretch>
                        <a:fillRect/>
                      </a:stretch>
                    </p:blipFill>
                    <p:spPr>
                      <a:xfrm>
                        <a:off x="2309813" y="3230563"/>
                        <a:ext cx="1409700" cy="825500"/>
                      </a:xfrm>
                      <a:prstGeom prst="rect">
                        <a:avLst/>
                      </a:prstGeom>
                    </p:spPr>
                  </p:pic>
                </p:oleObj>
              </mc:Fallback>
            </mc:AlternateContent>
          </a:graphicData>
        </a:graphic>
      </p:graphicFrame>
    </p:spTree>
    <p:extLst>
      <p:ext uri="{BB962C8B-B14F-4D97-AF65-F5344CB8AC3E}">
        <p14:creationId xmlns:p14="http://schemas.microsoft.com/office/powerpoint/2010/main" val="215330306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6D7E-2BF9-4CAC-87A9-456943929297}"/>
              </a:ext>
            </a:extLst>
          </p:cNvPr>
          <p:cNvSpPr>
            <a:spLocks noGrp="1"/>
          </p:cNvSpPr>
          <p:nvPr>
            <p:ph type="title"/>
          </p:nvPr>
        </p:nvSpPr>
        <p:spPr/>
        <p:txBody>
          <a:bodyPr/>
          <a:lstStyle/>
          <a:p>
            <a:r>
              <a:rPr lang="en-US" b="1" dirty="0"/>
              <a:t>Example 6: </a:t>
            </a:r>
            <a:r>
              <a:rPr lang="en-US" dirty="0"/>
              <a:t>Physics: Uniform Motion </a:t>
            </a:r>
            <a:br>
              <a:rPr lang="en-US" dirty="0"/>
            </a:br>
            <a:r>
              <a:rPr lang="en-US" sz="1800" dirty="0"/>
              <a:t>(5 of 5)</a:t>
            </a:r>
          </a:p>
        </p:txBody>
      </p:sp>
      <p:sp>
        <p:nvSpPr>
          <p:cNvPr id="3" name="Content Placeholder 2">
            <a:extLst>
              <a:ext uri="{FF2B5EF4-FFF2-40B4-BE49-F238E27FC236}">
                <a16:creationId xmlns:a16="http://schemas.microsoft.com/office/drawing/2014/main" id="{07FA3476-D9E3-4817-8036-BDC15AA3C23D}"/>
              </a:ext>
            </a:extLst>
          </p:cNvPr>
          <p:cNvSpPr>
            <a:spLocks noGrp="1"/>
          </p:cNvSpPr>
          <p:nvPr>
            <p:ph idx="1"/>
          </p:nvPr>
        </p:nvSpPr>
        <p:spPr>
          <a:xfrm>
            <a:off x="336885" y="1435689"/>
            <a:ext cx="8349916" cy="4775981"/>
          </a:xfrm>
        </p:spPr>
        <p:txBody>
          <a:bodyPr/>
          <a:lstStyle/>
          <a:p>
            <a:r>
              <a:rPr lang="en-US" dirty="0">
                <a:solidFill>
                  <a:srgbClr val="000000"/>
                </a:solidFill>
              </a:rPr>
              <a:t>Solve.   </a:t>
            </a:r>
            <a:r>
              <a:rPr lang="en-US" i="1" dirty="0">
                <a:solidFill>
                  <a:srgbClr val="000000"/>
                </a:solidFill>
                <a:latin typeface="+mn-lt"/>
              </a:rPr>
              <a:t>r</a:t>
            </a:r>
            <a:r>
              <a:rPr lang="en-US" baseline="45000" dirty="0">
                <a:solidFill>
                  <a:srgbClr val="000000"/>
                </a:solidFill>
                <a:latin typeface="+mn-lt"/>
              </a:rPr>
              <a:t>2</a:t>
            </a:r>
            <a:r>
              <a:rPr lang="en-US" dirty="0">
                <a:solidFill>
                  <a:srgbClr val="000000"/>
                </a:solidFill>
                <a:latin typeface="+mn-lt"/>
              </a:rPr>
              <a:t> – 4</a:t>
            </a:r>
            <a:r>
              <a:rPr lang="en-US" i="1" dirty="0">
                <a:solidFill>
                  <a:srgbClr val="000000"/>
                </a:solidFill>
                <a:latin typeface="+mn-lt"/>
              </a:rPr>
              <a:t>r </a:t>
            </a:r>
            <a:r>
              <a:rPr lang="en-US" dirty="0">
                <a:solidFill>
                  <a:srgbClr val="000000"/>
                </a:solidFill>
                <a:latin typeface="+mn-lt"/>
              </a:rPr>
              <a:t>– 9 = 0 	</a:t>
            </a:r>
          </a:p>
          <a:p>
            <a:endParaRPr lang="en-US" dirty="0">
              <a:solidFill>
                <a:srgbClr val="000000"/>
              </a:solidFill>
              <a:latin typeface="+mn-lt"/>
            </a:endParaRPr>
          </a:p>
          <a:p>
            <a:endParaRPr lang="en-US" dirty="0">
              <a:solidFill>
                <a:srgbClr val="000000"/>
              </a:solidFill>
              <a:latin typeface="+mn-lt"/>
            </a:endParaRPr>
          </a:p>
          <a:p>
            <a:endParaRPr lang="en-US" dirty="0">
              <a:solidFill>
                <a:srgbClr val="000000"/>
              </a:solidFill>
              <a:latin typeface="+mn-lt"/>
            </a:endParaRPr>
          </a:p>
          <a:p>
            <a:endParaRPr lang="en-US" dirty="0">
              <a:solidFill>
                <a:srgbClr val="000000"/>
              </a:solidFill>
              <a:latin typeface="+mn-lt"/>
            </a:endParaRPr>
          </a:p>
          <a:p>
            <a:r>
              <a:rPr lang="en-US" dirty="0">
                <a:solidFill>
                  <a:srgbClr val="000000"/>
                </a:solidFill>
              </a:rPr>
              <a:t>Discard the solution </a:t>
            </a:r>
            <a:r>
              <a:rPr lang="en-US" i="1" dirty="0">
                <a:solidFill>
                  <a:srgbClr val="000000"/>
                </a:solidFill>
                <a:latin typeface="+mn-lt"/>
              </a:rPr>
              <a:t>r</a:t>
            </a:r>
            <a:r>
              <a:rPr lang="en-US" dirty="0">
                <a:solidFill>
                  <a:srgbClr val="000000"/>
                </a:solidFill>
                <a:latin typeface="+mn-lt"/>
              </a:rPr>
              <a:t> = –1.6 </a:t>
            </a:r>
            <a:r>
              <a:rPr lang="en-US" dirty="0">
                <a:solidFill>
                  <a:srgbClr val="000000"/>
                </a:solidFill>
              </a:rPr>
              <a:t>mi/h and conclude that the speed of the boat relative to the water is</a:t>
            </a:r>
            <a:r>
              <a:rPr lang="en-US" dirty="0">
                <a:solidFill>
                  <a:srgbClr val="000000"/>
                </a:solidFill>
                <a:latin typeface="+mn-lt"/>
              </a:rPr>
              <a:t> </a:t>
            </a:r>
            <a:br>
              <a:rPr lang="en-US" dirty="0">
                <a:solidFill>
                  <a:srgbClr val="000000"/>
                </a:solidFill>
                <a:latin typeface="+mn-lt"/>
              </a:rPr>
            </a:br>
            <a:r>
              <a:rPr lang="en-US" dirty="0">
                <a:solidFill>
                  <a:srgbClr val="000000"/>
                </a:solidFill>
                <a:latin typeface="+mn-lt"/>
              </a:rPr>
              <a:t>5.6 </a:t>
            </a:r>
            <a:r>
              <a:rPr lang="en-US" dirty="0">
                <a:solidFill>
                  <a:srgbClr val="000000"/>
                </a:solidFill>
              </a:rPr>
              <a:t>mi/h. 	</a:t>
            </a:r>
            <a:r>
              <a:rPr lang="en-US" dirty="0">
                <a:solidFill>
                  <a:srgbClr val="000000"/>
                </a:solidFill>
                <a:latin typeface="+mn-lt"/>
              </a:rPr>
              <a:t>	</a:t>
            </a:r>
            <a:endParaRPr lang="en-US" sz="2000" dirty="0">
              <a:solidFill>
                <a:srgbClr val="0B3081"/>
              </a:solidFill>
            </a:endParaRPr>
          </a:p>
        </p:txBody>
      </p:sp>
      <p:graphicFrame>
        <p:nvGraphicFramePr>
          <p:cNvPr id="4" name="Object 3">
            <a:extLst>
              <a:ext uri="{FF2B5EF4-FFF2-40B4-BE49-F238E27FC236}">
                <a16:creationId xmlns:a16="http://schemas.microsoft.com/office/drawing/2014/main" id="{6F99D3F2-6F1A-48C9-AC31-69AFFF715FDA}"/>
              </a:ext>
            </a:extLst>
          </p:cNvPr>
          <p:cNvGraphicFramePr>
            <a:graphicFrameLocks noChangeAspect="1"/>
          </p:cNvGraphicFramePr>
          <p:nvPr>
            <p:extLst>
              <p:ext uri="{D42A27DB-BD31-4B8C-83A1-F6EECF244321}">
                <p14:modId xmlns:p14="http://schemas.microsoft.com/office/powerpoint/2010/main" val="1579616853"/>
              </p:ext>
            </p:extLst>
          </p:nvPr>
        </p:nvGraphicFramePr>
        <p:xfrm>
          <a:off x="3021840" y="1947863"/>
          <a:ext cx="4292600" cy="990600"/>
        </p:xfrm>
        <a:graphic>
          <a:graphicData uri="http://schemas.openxmlformats.org/presentationml/2006/ole">
            <mc:AlternateContent xmlns:mc="http://schemas.openxmlformats.org/markup-compatibility/2006">
              <mc:Choice xmlns:v="urn:schemas-microsoft-com:vml" Requires="v">
                <p:oleObj spid="_x0000_s198676" name="Equation" r:id="rId3" imgW="4292280" imgH="990360" progId="Equation.DSMT4">
                  <p:embed/>
                </p:oleObj>
              </mc:Choice>
              <mc:Fallback>
                <p:oleObj name="Equation" r:id="rId3" imgW="4292280" imgH="990360" progId="Equation.DSMT4">
                  <p:embed/>
                  <p:pic>
                    <p:nvPicPr>
                      <p:cNvPr id="0" name=""/>
                      <p:cNvPicPr/>
                      <p:nvPr/>
                    </p:nvPicPr>
                    <p:blipFill>
                      <a:blip r:embed="rId4"/>
                      <a:stretch>
                        <a:fillRect/>
                      </a:stretch>
                    </p:blipFill>
                    <p:spPr>
                      <a:xfrm>
                        <a:off x="3021840" y="1947863"/>
                        <a:ext cx="4292600" cy="9906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63CDE82-0C52-41E4-A763-1042D08BECC6}"/>
              </a:ext>
            </a:extLst>
          </p:cNvPr>
          <p:cNvGraphicFramePr>
            <a:graphicFrameLocks noChangeAspect="1"/>
          </p:cNvGraphicFramePr>
          <p:nvPr>
            <p:extLst>
              <p:ext uri="{D42A27DB-BD31-4B8C-83A1-F6EECF244321}">
                <p14:modId xmlns:p14="http://schemas.microsoft.com/office/powerpoint/2010/main" val="1901800191"/>
              </p:ext>
            </p:extLst>
          </p:nvPr>
        </p:nvGraphicFramePr>
        <p:xfrm>
          <a:off x="3105977" y="3174635"/>
          <a:ext cx="2032000" cy="317500"/>
        </p:xfrm>
        <a:graphic>
          <a:graphicData uri="http://schemas.openxmlformats.org/presentationml/2006/ole">
            <mc:AlternateContent xmlns:mc="http://schemas.openxmlformats.org/markup-compatibility/2006">
              <mc:Choice xmlns:v="urn:schemas-microsoft-com:vml" Requires="v">
                <p:oleObj spid="_x0000_s198677" name="Equation" r:id="rId5" imgW="2031840" imgH="317160" progId="Equation.DSMT4">
                  <p:embed/>
                </p:oleObj>
              </mc:Choice>
              <mc:Fallback>
                <p:oleObj name="Equation" r:id="rId5" imgW="2031840" imgH="317160" progId="Equation.DSMT4">
                  <p:embed/>
                  <p:pic>
                    <p:nvPicPr>
                      <p:cNvPr id="4" name="Object 3">
                        <a:extLst>
                          <a:ext uri="{FF2B5EF4-FFF2-40B4-BE49-F238E27FC236}">
                            <a16:creationId xmlns:a16="http://schemas.microsoft.com/office/drawing/2014/main" id="{6F99D3F2-6F1A-48C9-AC31-69AFFF715FDA}"/>
                          </a:ext>
                        </a:extLst>
                      </p:cNvPr>
                      <p:cNvPicPr/>
                      <p:nvPr/>
                    </p:nvPicPr>
                    <p:blipFill>
                      <a:blip r:embed="rId6"/>
                      <a:stretch>
                        <a:fillRect/>
                      </a:stretch>
                    </p:blipFill>
                    <p:spPr>
                      <a:xfrm>
                        <a:off x="3105977" y="3174635"/>
                        <a:ext cx="2032000" cy="317500"/>
                      </a:xfrm>
                      <a:prstGeom prst="rect">
                        <a:avLst/>
                      </a:prstGeom>
                    </p:spPr>
                  </p:pic>
                </p:oleObj>
              </mc:Fallback>
            </mc:AlternateContent>
          </a:graphicData>
        </a:graphic>
      </p:graphicFrame>
    </p:spTree>
    <p:extLst>
      <p:ext uri="{BB962C8B-B14F-4D97-AF65-F5344CB8AC3E}">
        <p14:creationId xmlns:p14="http://schemas.microsoft.com/office/powerpoint/2010/main" val="28928905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8B16-9292-48E8-9DB8-A204CDC03C78}"/>
              </a:ext>
            </a:extLst>
          </p:cNvPr>
          <p:cNvSpPr>
            <a:spLocks noGrp="1"/>
          </p:cNvSpPr>
          <p:nvPr>
            <p:ph type="title"/>
          </p:nvPr>
        </p:nvSpPr>
        <p:spPr/>
        <p:txBody>
          <a:bodyPr/>
          <a:lstStyle/>
          <a:p>
            <a:r>
              <a:rPr lang="en-US" b="1" dirty="0"/>
              <a:t>Example 7: </a:t>
            </a:r>
            <a:r>
              <a:rPr lang="en-US" dirty="0"/>
              <a:t>Working Together to Do a Job </a:t>
            </a:r>
            <a:r>
              <a:rPr lang="en-US" sz="1800" dirty="0"/>
              <a:t>(1 of 4)</a:t>
            </a:r>
          </a:p>
        </p:txBody>
      </p:sp>
      <p:sp>
        <p:nvSpPr>
          <p:cNvPr id="3" name="Content Placeholder 2">
            <a:extLst>
              <a:ext uri="{FF2B5EF4-FFF2-40B4-BE49-F238E27FC236}">
                <a16:creationId xmlns:a16="http://schemas.microsoft.com/office/drawing/2014/main" id="{6A92D82C-D07F-4038-BFC9-D2D023D71BDE}"/>
              </a:ext>
            </a:extLst>
          </p:cNvPr>
          <p:cNvSpPr>
            <a:spLocks noGrp="1"/>
          </p:cNvSpPr>
          <p:nvPr>
            <p:ph idx="1"/>
          </p:nvPr>
        </p:nvSpPr>
        <p:spPr/>
        <p:txBody>
          <a:bodyPr/>
          <a:lstStyle/>
          <a:p>
            <a:r>
              <a:rPr lang="en-US" dirty="0"/>
              <a:t>Patrick, by himself, can paint four rooms in </a:t>
            </a:r>
            <a:r>
              <a:rPr lang="en-US" dirty="0">
                <a:latin typeface="+mn-lt"/>
              </a:rPr>
              <a:t>10</a:t>
            </a:r>
            <a:r>
              <a:rPr lang="en-US" dirty="0"/>
              <a:t> hours. His friend April says she can get the four rooms painted in </a:t>
            </a:r>
            <a:r>
              <a:rPr lang="en-US" dirty="0">
                <a:latin typeface="+mn-lt"/>
              </a:rPr>
              <a:t>15</a:t>
            </a:r>
            <a:r>
              <a:rPr lang="en-US" dirty="0"/>
              <a:t> hours. If he and April work together, how long will it take them to paint four rooms?</a:t>
            </a:r>
          </a:p>
        </p:txBody>
      </p:sp>
    </p:spTree>
    <p:extLst>
      <p:ext uri="{BB962C8B-B14F-4D97-AF65-F5344CB8AC3E}">
        <p14:creationId xmlns:p14="http://schemas.microsoft.com/office/powerpoint/2010/main" val="2441253799"/>
      </p:ext>
    </p:extLst>
  </p:cSld>
  <p:clrMapOvr>
    <a:masterClrMapping/>
  </p:clrMapOvr>
  <p:transition>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CB815D-2DB2-4285-AEDD-3809679D6C4B}"/>
              </a:ext>
            </a:extLst>
          </p:cNvPr>
          <p:cNvSpPr>
            <a:spLocks noGrp="1"/>
          </p:cNvSpPr>
          <p:nvPr>
            <p:ph type="title"/>
          </p:nvPr>
        </p:nvSpPr>
        <p:spPr/>
        <p:txBody>
          <a:bodyPr/>
          <a:lstStyle/>
          <a:p>
            <a:r>
              <a:rPr lang="en-US" dirty="0"/>
              <a:t>Objectives</a:t>
            </a:r>
          </a:p>
        </p:txBody>
      </p:sp>
      <p:sp>
        <p:nvSpPr>
          <p:cNvPr id="4100" name="Rectangle 3">
            <a:extLst>
              <a:ext uri="{FF2B5EF4-FFF2-40B4-BE49-F238E27FC236}">
                <a16:creationId xmlns:a16="http://schemas.microsoft.com/office/drawing/2014/main" id="{E7954603-800D-40D0-BE66-6C67AA3B3CA0}"/>
              </a:ext>
            </a:extLst>
          </p:cNvPr>
          <p:cNvSpPr>
            <a:spLocks noGrp="1" noChangeArrowheads="1"/>
          </p:cNvSpPr>
          <p:nvPr>
            <p:ph idx="1"/>
          </p:nvPr>
        </p:nvSpPr>
        <p:spPr>
          <a:xfrm>
            <a:off x="685800" y="1137517"/>
            <a:ext cx="7772400" cy="5213587"/>
          </a:xfrm>
        </p:spPr>
        <p:txBody>
          <a:bodyPr/>
          <a:lstStyle/>
          <a:p>
            <a:pPr marL="457200" indent="-457200">
              <a:buFont typeface="Arial" panose="020B0604020202020204" pitchFamily="34" charset="0"/>
              <a:buChar char="•"/>
            </a:pPr>
            <a:r>
              <a:rPr lang="en-US" altLang="en-US" dirty="0">
                <a:cs typeface="Times New Roman" panose="02020603050405020304" pitchFamily="18" charset="0"/>
              </a:rPr>
              <a:t>Translate Verbal Descriptions into Mathematical Expressions</a:t>
            </a:r>
          </a:p>
          <a:p>
            <a:pPr marL="457200" indent="-457200">
              <a:buFont typeface="Arial" panose="020B0604020202020204" pitchFamily="34" charset="0"/>
              <a:buChar char="•"/>
            </a:pPr>
            <a:r>
              <a:rPr lang="en-US" altLang="en-US" dirty="0">
                <a:cs typeface="Times New Roman" panose="02020603050405020304" pitchFamily="18" charset="0"/>
              </a:rPr>
              <a:t>Solve Interest Problems</a:t>
            </a:r>
          </a:p>
          <a:p>
            <a:pPr marL="457200" indent="-457200">
              <a:buFont typeface="Arial" panose="020B0604020202020204" pitchFamily="34" charset="0"/>
              <a:buChar char="•"/>
            </a:pPr>
            <a:r>
              <a:rPr lang="en-US" altLang="en-US" dirty="0">
                <a:cs typeface="Times New Roman" panose="02020603050405020304" pitchFamily="18" charset="0"/>
              </a:rPr>
              <a:t>Solve Mixture Problems</a:t>
            </a:r>
          </a:p>
          <a:p>
            <a:pPr marL="457200" indent="-457200">
              <a:buFont typeface="Arial" panose="020B0604020202020204" pitchFamily="34" charset="0"/>
              <a:buChar char="•"/>
            </a:pPr>
            <a:r>
              <a:rPr lang="en-US" altLang="en-US" dirty="0">
                <a:cs typeface="Times New Roman" panose="02020603050405020304" pitchFamily="18" charset="0"/>
              </a:rPr>
              <a:t>Solve Uniform Motion Problems</a:t>
            </a:r>
          </a:p>
          <a:p>
            <a:pPr marL="457200" indent="-457200">
              <a:buFont typeface="Arial" panose="020B0604020202020204" pitchFamily="34" charset="0"/>
              <a:buChar char="•"/>
            </a:pPr>
            <a:r>
              <a:rPr lang="en-US" altLang="en-US" dirty="0">
                <a:cs typeface="Times New Roman" panose="02020603050405020304" pitchFamily="18" charset="0"/>
              </a:rPr>
              <a:t>Solve Constant Rate Job Problems</a:t>
            </a:r>
            <a:endParaRPr lang="en-US" altLang="en-US" dirty="0"/>
          </a:p>
        </p:txBody>
      </p:sp>
    </p:spTree>
    <p:extLst>
      <p:ext uri="{BB962C8B-B14F-4D97-AF65-F5344CB8AC3E}">
        <p14:creationId xmlns:p14="http://schemas.microsoft.com/office/powerpoint/2010/main" val="1048693323"/>
      </p:ext>
    </p:extLst>
  </p:cSld>
  <p:clrMapOvr>
    <a:masterClrMapping/>
  </p:clrMapOvr>
  <p:transition>
    <p:pull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8B16-9292-48E8-9DB8-A204CDC03C78}"/>
              </a:ext>
            </a:extLst>
          </p:cNvPr>
          <p:cNvSpPr>
            <a:spLocks noGrp="1"/>
          </p:cNvSpPr>
          <p:nvPr>
            <p:ph type="title"/>
          </p:nvPr>
        </p:nvSpPr>
        <p:spPr/>
        <p:txBody>
          <a:bodyPr/>
          <a:lstStyle/>
          <a:p>
            <a:r>
              <a:rPr lang="en-US" b="1" dirty="0"/>
              <a:t>Example 7: </a:t>
            </a:r>
            <a:r>
              <a:rPr lang="en-US" dirty="0"/>
              <a:t>Working Together to Do a Job </a:t>
            </a:r>
            <a:r>
              <a:rPr lang="en-US" sz="1800" dirty="0"/>
              <a:t>(2 of 4)</a:t>
            </a:r>
          </a:p>
        </p:txBody>
      </p:sp>
      <p:sp>
        <p:nvSpPr>
          <p:cNvPr id="3" name="Content Placeholder 2">
            <a:extLst>
              <a:ext uri="{FF2B5EF4-FFF2-40B4-BE49-F238E27FC236}">
                <a16:creationId xmlns:a16="http://schemas.microsoft.com/office/drawing/2014/main" id="{6A92D82C-D07F-4038-BFC9-D2D023D71BDE}"/>
              </a:ext>
            </a:extLst>
          </p:cNvPr>
          <p:cNvSpPr>
            <a:spLocks noGrp="1"/>
          </p:cNvSpPr>
          <p:nvPr>
            <p:ph idx="1"/>
          </p:nvPr>
        </p:nvSpPr>
        <p:spPr/>
        <p:txBody>
          <a:bodyPr numCol="1"/>
          <a:lstStyle/>
          <a:p>
            <a:r>
              <a:rPr lang="en-US" dirty="0"/>
              <a:t>Set up a table.</a:t>
            </a:r>
          </a:p>
          <a:p>
            <a:r>
              <a:rPr lang="en-US" dirty="0"/>
              <a:t>In 1 hour Patrick does     </a:t>
            </a:r>
            <a:br>
              <a:rPr lang="en-US" dirty="0"/>
            </a:br>
            <a:r>
              <a:rPr lang="en-US" dirty="0"/>
              <a:t>of the job, and in 1 hour, </a:t>
            </a:r>
          </a:p>
          <a:p>
            <a:r>
              <a:rPr lang="en-US" dirty="0"/>
              <a:t>April does     of the job. </a:t>
            </a:r>
          </a:p>
          <a:p>
            <a:r>
              <a:rPr lang="en-US" dirty="0"/>
              <a:t>Let </a:t>
            </a:r>
            <a:r>
              <a:rPr lang="en-US" i="1" dirty="0">
                <a:latin typeface="+mn-lt"/>
              </a:rPr>
              <a:t>t</a:t>
            </a:r>
            <a:r>
              <a:rPr lang="en-US" dirty="0"/>
              <a:t> be the time (in hours)</a:t>
            </a:r>
            <a:br>
              <a:rPr lang="en-US" dirty="0"/>
            </a:br>
            <a:r>
              <a:rPr lang="en-US" dirty="0"/>
              <a:t>that it takes them to do </a:t>
            </a:r>
            <a:br>
              <a:rPr lang="en-US" dirty="0"/>
            </a:br>
            <a:r>
              <a:rPr lang="en-US" dirty="0"/>
              <a:t>the job together. </a:t>
            </a:r>
          </a:p>
          <a:p>
            <a:r>
              <a:rPr lang="en-US" dirty="0"/>
              <a:t>In 1 hour, then,   of the job is completed.</a:t>
            </a:r>
          </a:p>
        </p:txBody>
      </p:sp>
      <p:graphicFrame>
        <p:nvGraphicFramePr>
          <p:cNvPr id="4" name="Table 3">
            <a:extLst>
              <a:ext uri="{FF2B5EF4-FFF2-40B4-BE49-F238E27FC236}">
                <a16:creationId xmlns:a16="http://schemas.microsoft.com/office/drawing/2014/main" id="{19F6EA1C-3984-4E7A-AC6C-BED57B6EE6A1}"/>
              </a:ext>
            </a:extLst>
          </p:cNvPr>
          <p:cNvGraphicFramePr>
            <a:graphicFrameLocks noGrp="1"/>
          </p:cNvGraphicFramePr>
          <p:nvPr>
            <p:extLst>
              <p:ext uri="{D42A27DB-BD31-4B8C-83A1-F6EECF244321}">
                <p14:modId xmlns:p14="http://schemas.microsoft.com/office/powerpoint/2010/main" val="4094818348"/>
              </p:ext>
            </p:extLst>
          </p:nvPr>
        </p:nvGraphicFramePr>
        <p:xfrm>
          <a:off x="4691270" y="838200"/>
          <a:ext cx="3995529" cy="3718560"/>
        </p:xfrm>
        <a:graphic>
          <a:graphicData uri="http://schemas.openxmlformats.org/drawingml/2006/table">
            <a:tbl>
              <a:tblPr firstRow="1" bandRow="1">
                <a:tableStyleId>{5C22544A-7EE6-4342-B048-85BDC9FD1C3A}</a:tableStyleId>
              </a:tblPr>
              <a:tblGrid>
                <a:gridCol w="1292087">
                  <a:extLst>
                    <a:ext uri="{9D8B030D-6E8A-4147-A177-3AD203B41FA5}">
                      <a16:colId xmlns:a16="http://schemas.microsoft.com/office/drawing/2014/main" val="2730832628"/>
                    </a:ext>
                  </a:extLst>
                </a:gridCol>
                <a:gridCol w="1188895">
                  <a:extLst>
                    <a:ext uri="{9D8B030D-6E8A-4147-A177-3AD203B41FA5}">
                      <a16:colId xmlns:a16="http://schemas.microsoft.com/office/drawing/2014/main" val="1025465195"/>
                    </a:ext>
                  </a:extLst>
                </a:gridCol>
                <a:gridCol w="1514547">
                  <a:extLst>
                    <a:ext uri="{9D8B030D-6E8A-4147-A177-3AD203B41FA5}">
                      <a16:colId xmlns:a16="http://schemas.microsoft.com/office/drawing/2014/main" val="1158087458"/>
                    </a:ext>
                  </a:extLst>
                </a:gridCol>
              </a:tblGrid>
              <a:tr h="516835">
                <a:tc>
                  <a:txBody>
                    <a:bodyPr/>
                    <a:lstStyle/>
                    <a:p>
                      <a:pPr algn="ctr"/>
                      <a:endParaRPr lang="en-US" sz="2200" dirty="0">
                        <a:solidFill>
                          <a:sysClr val="windowText" lastClr="000000"/>
                        </a:solidFill>
                        <a:latin typeface="+mj-lt"/>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Hours to Do Job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tc>
                  <a:txBody>
                    <a:bodyPr/>
                    <a:lstStyle/>
                    <a:p>
                      <a:pPr algn="ctr"/>
                      <a:r>
                        <a:rPr lang="en-US" sz="2200" dirty="0">
                          <a:solidFill>
                            <a:sysClr val="windowText" lastClr="000000"/>
                          </a:solidFill>
                          <a:latin typeface="+mj-lt"/>
                        </a:rPr>
                        <a:t>Part of Job Done in </a:t>
                      </a:r>
                      <a:br>
                        <a:rPr lang="en-US" sz="2200" dirty="0">
                          <a:solidFill>
                            <a:sysClr val="windowText" lastClr="000000"/>
                          </a:solidFill>
                          <a:latin typeface="+mj-lt"/>
                        </a:rPr>
                      </a:br>
                      <a:r>
                        <a:rPr lang="en-US" sz="2200" dirty="0">
                          <a:solidFill>
                            <a:sysClr val="windowText" lastClr="000000"/>
                          </a:solidFill>
                          <a:latin typeface="+mj-lt"/>
                        </a:rPr>
                        <a:t>1 Hour</a:t>
                      </a: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DE0"/>
                    </a:solidFill>
                  </a:tcPr>
                </a:tc>
                <a:extLst>
                  <a:ext uri="{0D108BD9-81ED-4DB2-BD59-A6C34878D82A}">
                    <a16:rowId xmlns:a16="http://schemas.microsoft.com/office/drawing/2014/main" val="3942276045"/>
                  </a:ext>
                </a:extLst>
              </a:tr>
              <a:tr h="443380">
                <a:tc>
                  <a:txBody>
                    <a:bodyPr/>
                    <a:lstStyle/>
                    <a:p>
                      <a:r>
                        <a:rPr lang="en-US" sz="2200" dirty="0">
                          <a:latin typeface="+mj-lt"/>
                        </a:rPr>
                        <a:t>Patrick</a:t>
                      </a:r>
                    </a:p>
                  </a:txBody>
                  <a:tcPr anchor="ct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ctr"/>
                      <a:r>
                        <a:rPr lang="en-US" sz="2200" i="0" dirty="0"/>
                        <a:t>10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endParaRPr lang="en-US" sz="2200" i="0" dirty="0"/>
                    </a:p>
                    <a:p>
                      <a:pPr algn="ctr"/>
                      <a:endParaRPr lang="en-US" sz="2200" i="0" dirty="0"/>
                    </a:p>
                  </a:txBody>
                  <a:tcPr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8958791"/>
                  </a:ext>
                </a:extLst>
              </a:tr>
              <a:tr h="443380">
                <a:tc>
                  <a:txBody>
                    <a:bodyPr/>
                    <a:lstStyle/>
                    <a:p>
                      <a:r>
                        <a:rPr lang="en-US" sz="2200" dirty="0">
                          <a:latin typeface="+mj-lt"/>
                        </a:rPr>
                        <a:t>April</a:t>
                      </a:r>
                    </a:p>
                  </a:txBody>
                  <a:tcPr anchor="ct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algn="ctr"/>
                      <a:r>
                        <a:rPr lang="en-US" sz="2200" i="0" dirty="0"/>
                        <a:t>15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algn="ctr"/>
                      <a:endParaRPr lang="en-US" sz="2200" i="0" dirty="0"/>
                    </a:p>
                    <a:p>
                      <a:pPr algn="ctr"/>
                      <a:endParaRPr lang="en-US" sz="2200" i="0" dirty="0"/>
                    </a:p>
                  </a:txBody>
                  <a:tcPr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noFill/>
                  </a:tcPr>
                </a:tc>
                <a:extLst>
                  <a:ext uri="{0D108BD9-81ED-4DB2-BD59-A6C34878D82A}">
                    <a16:rowId xmlns:a16="http://schemas.microsoft.com/office/drawing/2014/main" val="573722415"/>
                  </a:ext>
                </a:extLst>
              </a:tr>
              <a:tr h="443380">
                <a:tc>
                  <a:txBody>
                    <a:bodyPr/>
                    <a:lstStyle/>
                    <a:p>
                      <a:r>
                        <a:rPr lang="en-US" sz="2200" dirty="0">
                          <a:latin typeface="+mj-lt"/>
                        </a:rPr>
                        <a:t>Together</a:t>
                      </a:r>
                    </a:p>
                  </a:txBody>
                  <a:tcPr anchor="ct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pPr algn="ctr"/>
                      <a:r>
                        <a:rPr lang="en-US" sz="2200" i="1" dirty="0"/>
                        <a:t>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200" i="0" dirty="0"/>
                    </a:p>
                    <a:p>
                      <a:pPr algn="ctr"/>
                      <a:endParaRPr lang="en-US" sz="2200" i="0" dirty="0"/>
                    </a:p>
                  </a:txBody>
                  <a:tcPr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996281"/>
                  </a:ext>
                </a:extLst>
              </a:tr>
            </a:tbl>
          </a:graphicData>
        </a:graphic>
      </p:graphicFrame>
      <p:graphicFrame>
        <p:nvGraphicFramePr>
          <p:cNvPr id="5" name="Object 4">
            <a:extLst>
              <a:ext uri="{FF2B5EF4-FFF2-40B4-BE49-F238E27FC236}">
                <a16:creationId xmlns:a16="http://schemas.microsoft.com/office/drawing/2014/main" id="{3B27C28E-273F-4460-B8E7-F0F04D283B34}"/>
              </a:ext>
            </a:extLst>
          </p:cNvPr>
          <p:cNvGraphicFramePr>
            <a:graphicFrameLocks noChangeAspect="1"/>
          </p:cNvGraphicFramePr>
          <p:nvPr>
            <p:extLst>
              <p:ext uri="{D42A27DB-BD31-4B8C-83A1-F6EECF244321}">
                <p14:modId xmlns:p14="http://schemas.microsoft.com/office/powerpoint/2010/main" val="3681656920"/>
              </p:ext>
            </p:extLst>
          </p:nvPr>
        </p:nvGraphicFramePr>
        <p:xfrm>
          <a:off x="7727615" y="2360639"/>
          <a:ext cx="330200" cy="635000"/>
        </p:xfrm>
        <a:graphic>
          <a:graphicData uri="http://schemas.openxmlformats.org/presentationml/2006/ole">
            <mc:AlternateContent xmlns:mc="http://schemas.openxmlformats.org/markup-compatibility/2006">
              <mc:Choice xmlns:v="urn:schemas-microsoft-com:vml" Requires="v">
                <p:oleObj spid="_x0000_s199727" name="Equation" r:id="rId3" imgW="330120" imgH="634680" progId="Equation.DSMT4">
                  <p:embed/>
                </p:oleObj>
              </mc:Choice>
              <mc:Fallback>
                <p:oleObj name="Equation" r:id="rId3" imgW="330120" imgH="634680" progId="Equation.DSMT4">
                  <p:embed/>
                  <p:pic>
                    <p:nvPicPr>
                      <p:cNvPr id="0" name=""/>
                      <p:cNvPicPr/>
                      <p:nvPr/>
                    </p:nvPicPr>
                    <p:blipFill>
                      <a:blip r:embed="rId4"/>
                      <a:stretch>
                        <a:fillRect/>
                      </a:stretch>
                    </p:blipFill>
                    <p:spPr>
                      <a:xfrm>
                        <a:off x="7727615" y="2360639"/>
                        <a:ext cx="330200" cy="6350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71221DA7-C088-4405-939A-BDB38B3F375C}"/>
              </a:ext>
            </a:extLst>
          </p:cNvPr>
          <p:cNvGraphicFramePr>
            <a:graphicFrameLocks noChangeAspect="1"/>
          </p:cNvGraphicFramePr>
          <p:nvPr>
            <p:extLst>
              <p:ext uri="{D42A27DB-BD31-4B8C-83A1-F6EECF244321}">
                <p14:modId xmlns:p14="http://schemas.microsoft.com/office/powerpoint/2010/main" val="4091793887"/>
              </p:ext>
            </p:extLst>
          </p:nvPr>
        </p:nvGraphicFramePr>
        <p:xfrm>
          <a:off x="7727615" y="3106562"/>
          <a:ext cx="330200" cy="635000"/>
        </p:xfrm>
        <a:graphic>
          <a:graphicData uri="http://schemas.openxmlformats.org/presentationml/2006/ole">
            <mc:AlternateContent xmlns:mc="http://schemas.openxmlformats.org/markup-compatibility/2006">
              <mc:Choice xmlns:v="urn:schemas-microsoft-com:vml" Requires="v">
                <p:oleObj spid="_x0000_s199728" name="Equation" r:id="rId5" imgW="330120" imgH="634680" progId="Equation.DSMT4">
                  <p:embed/>
                </p:oleObj>
              </mc:Choice>
              <mc:Fallback>
                <p:oleObj name="Equation" r:id="rId5" imgW="330120" imgH="634680" progId="Equation.DSMT4">
                  <p:embed/>
                  <p:pic>
                    <p:nvPicPr>
                      <p:cNvPr id="5" name="Object 4">
                        <a:extLst>
                          <a:ext uri="{FF2B5EF4-FFF2-40B4-BE49-F238E27FC236}">
                            <a16:creationId xmlns:a16="http://schemas.microsoft.com/office/drawing/2014/main" id="{3B27C28E-273F-4460-B8E7-F0F04D283B34}"/>
                          </a:ext>
                        </a:extLst>
                      </p:cNvPr>
                      <p:cNvPicPr/>
                      <p:nvPr/>
                    </p:nvPicPr>
                    <p:blipFill>
                      <a:blip r:embed="rId6"/>
                      <a:stretch>
                        <a:fillRect/>
                      </a:stretch>
                    </p:blipFill>
                    <p:spPr>
                      <a:xfrm>
                        <a:off x="7727615" y="3106562"/>
                        <a:ext cx="330200" cy="6350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496042F-8B01-4EC8-B588-0A829D109003}"/>
              </a:ext>
            </a:extLst>
          </p:cNvPr>
          <p:cNvGraphicFramePr>
            <a:graphicFrameLocks noChangeAspect="1"/>
          </p:cNvGraphicFramePr>
          <p:nvPr>
            <p:extLst>
              <p:ext uri="{D42A27DB-BD31-4B8C-83A1-F6EECF244321}">
                <p14:modId xmlns:p14="http://schemas.microsoft.com/office/powerpoint/2010/main" val="924853447"/>
              </p:ext>
            </p:extLst>
          </p:nvPr>
        </p:nvGraphicFramePr>
        <p:xfrm>
          <a:off x="7810165" y="3872065"/>
          <a:ext cx="165100" cy="635000"/>
        </p:xfrm>
        <a:graphic>
          <a:graphicData uri="http://schemas.openxmlformats.org/presentationml/2006/ole">
            <mc:AlternateContent xmlns:mc="http://schemas.openxmlformats.org/markup-compatibility/2006">
              <mc:Choice xmlns:v="urn:schemas-microsoft-com:vml" Requires="v">
                <p:oleObj spid="_x0000_s199729" name="Equation" r:id="rId7" imgW="164880" imgH="634680" progId="Equation.DSMT4">
                  <p:embed/>
                </p:oleObj>
              </mc:Choice>
              <mc:Fallback>
                <p:oleObj name="Equation" r:id="rId7" imgW="164880" imgH="634680" progId="Equation.DSMT4">
                  <p:embed/>
                  <p:pic>
                    <p:nvPicPr>
                      <p:cNvPr id="5" name="Object 4">
                        <a:extLst>
                          <a:ext uri="{FF2B5EF4-FFF2-40B4-BE49-F238E27FC236}">
                            <a16:creationId xmlns:a16="http://schemas.microsoft.com/office/drawing/2014/main" id="{3B27C28E-273F-4460-B8E7-F0F04D283B34}"/>
                          </a:ext>
                        </a:extLst>
                      </p:cNvPr>
                      <p:cNvPicPr/>
                      <p:nvPr/>
                    </p:nvPicPr>
                    <p:blipFill>
                      <a:blip r:embed="rId8"/>
                      <a:stretch>
                        <a:fillRect/>
                      </a:stretch>
                    </p:blipFill>
                    <p:spPr>
                      <a:xfrm>
                        <a:off x="7810165" y="3872065"/>
                        <a:ext cx="165100" cy="6350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78896DD4-B752-4514-B400-76DE2FBAE6E5}"/>
              </a:ext>
            </a:extLst>
          </p:cNvPr>
          <p:cNvGraphicFramePr>
            <a:graphicFrameLocks noChangeAspect="1"/>
          </p:cNvGraphicFramePr>
          <p:nvPr>
            <p:extLst>
              <p:ext uri="{D42A27DB-BD31-4B8C-83A1-F6EECF244321}">
                <p14:modId xmlns:p14="http://schemas.microsoft.com/office/powerpoint/2010/main" val="3646060564"/>
              </p:ext>
            </p:extLst>
          </p:nvPr>
        </p:nvGraphicFramePr>
        <p:xfrm>
          <a:off x="3937552" y="1860550"/>
          <a:ext cx="330200" cy="635000"/>
        </p:xfrm>
        <a:graphic>
          <a:graphicData uri="http://schemas.openxmlformats.org/presentationml/2006/ole">
            <mc:AlternateContent xmlns:mc="http://schemas.openxmlformats.org/markup-compatibility/2006">
              <mc:Choice xmlns:v="urn:schemas-microsoft-com:vml" Requires="v">
                <p:oleObj spid="_x0000_s199730" name="Equation" r:id="rId9" imgW="330120" imgH="634680" progId="Equation.DSMT4">
                  <p:embed/>
                </p:oleObj>
              </mc:Choice>
              <mc:Fallback>
                <p:oleObj name="Equation" r:id="rId9" imgW="330120" imgH="634680" progId="Equation.DSMT4">
                  <p:embed/>
                  <p:pic>
                    <p:nvPicPr>
                      <p:cNvPr id="5" name="Object 4">
                        <a:extLst>
                          <a:ext uri="{FF2B5EF4-FFF2-40B4-BE49-F238E27FC236}">
                            <a16:creationId xmlns:a16="http://schemas.microsoft.com/office/drawing/2014/main" id="{3B27C28E-273F-4460-B8E7-F0F04D283B34}"/>
                          </a:ext>
                        </a:extLst>
                      </p:cNvPr>
                      <p:cNvPicPr/>
                      <p:nvPr/>
                    </p:nvPicPr>
                    <p:blipFill>
                      <a:blip r:embed="rId10"/>
                      <a:stretch>
                        <a:fillRect/>
                      </a:stretch>
                    </p:blipFill>
                    <p:spPr>
                      <a:xfrm>
                        <a:off x="3937552" y="1860550"/>
                        <a:ext cx="330200" cy="6350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97C5D14-8871-4082-A010-FD35658D90F7}"/>
              </a:ext>
            </a:extLst>
          </p:cNvPr>
          <p:cNvGraphicFramePr>
            <a:graphicFrameLocks noChangeAspect="1"/>
          </p:cNvGraphicFramePr>
          <p:nvPr>
            <p:extLst>
              <p:ext uri="{D42A27DB-BD31-4B8C-83A1-F6EECF244321}">
                <p14:modId xmlns:p14="http://schemas.microsoft.com/office/powerpoint/2010/main" val="1899494693"/>
              </p:ext>
            </p:extLst>
          </p:nvPr>
        </p:nvGraphicFramePr>
        <p:xfrm>
          <a:off x="2105439" y="2789062"/>
          <a:ext cx="330200" cy="635000"/>
        </p:xfrm>
        <a:graphic>
          <a:graphicData uri="http://schemas.openxmlformats.org/presentationml/2006/ole">
            <mc:AlternateContent xmlns:mc="http://schemas.openxmlformats.org/markup-compatibility/2006">
              <mc:Choice xmlns:v="urn:schemas-microsoft-com:vml" Requires="v">
                <p:oleObj spid="_x0000_s199731" name="Equation" r:id="rId11" imgW="330120" imgH="634680" progId="Equation.DSMT4">
                  <p:embed/>
                </p:oleObj>
              </mc:Choice>
              <mc:Fallback>
                <p:oleObj name="Equation" r:id="rId11" imgW="330120" imgH="634680" progId="Equation.DSMT4">
                  <p:embed/>
                  <p:pic>
                    <p:nvPicPr>
                      <p:cNvPr id="6" name="Object 5">
                        <a:extLst>
                          <a:ext uri="{FF2B5EF4-FFF2-40B4-BE49-F238E27FC236}">
                            <a16:creationId xmlns:a16="http://schemas.microsoft.com/office/drawing/2014/main" id="{71221DA7-C088-4405-939A-BDB38B3F375C}"/>
                          </a:ext>
                        </a:extLst>
                      </p:cNvPr>
                      <p:cNvPicPr/>
                      <p:nvPr/>
                    </p:nvPicPr>
                    <p:blipFill>
                      <a:blip r:embed="rId12"/>
                      <a:stretch>
                        <a:fillRect/>
                      </a:stretch>
                    </p:blipFill>
                    <p:spPr>
                      <a:xfrm>
                        <a:off x="2105439" y="2789062"/>
                        <a:ext cx="330200" cy="6350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E39A013-CE08-476C-BF0D-5959B1495812}"/>
              </a:ext>
            </a:extLst>
          </p:cNvPr>
          <p:cNvGraphicFramePr>
            <a:graphicFrameLocks noChangeAspect="1"/>
          </p:cNvGraphicFramePr>
          <p:nvPr>
            <p:extLst>
              <p:ext uri="{D42A27DB-BD31-4B8C-83A1-F6EECF244321}">
                <p14:modId xmlns:p14="http://schemas.microsoft.com/office/powerpoint/2010/main" val="4092069808"/>
              </p:ext>
            </p:extLst>
          </p:nvPr>
        </p:nvGraphicFramePr>
        <p:xfrm>
          <a:off x="2909128" y="4708907"/>
          <a:ext cx="165100" cy="635000"/>
        </p:xfrm>
        <a:graphic>
          <a:graphicData uri="http://schemas.openxmlformats.org/presentationml/2006/ole">
            <mc:AlternateContent xmlns:mc="http://schemas.openxmlformats.org/markup-compatibility/2006">
              <mc:Choice xmlns:v="urn:schemas-microsoft-com:vml" Requires="v">
                <p:oleObj spid="_x0000_s199732" name="Equation" r:id="rId13" imgW="164880" imgH="634680" progId="Equation.DSMT4">
                  <p:embed/>
                </p:oleObj>
              </mc:Choice>
              <mc:Fallback>
                <p:oleObj name="Equation" r:id="rId13" imgW="164880" imgH="634680" progId="Equation.DSMT4">
                  <p:embed/>
                  <p:pic>
                    <p:nvPicPr>
                      <p:cNvPr id="7" name="Object 6">
                        <a:extLst>
                          <a:ext uri="{FF2B5EF4-FFF2-40B4-BE49-F238E27FC236}">
                            <a16:creationId xmlns:a16="http://schemas.microsoft.com/office/drawing/2014/main" id="{9496042F-8B01-4EC8-B588-0A829D109003}"/>
                          </a:ext>
                        </a:extLst>
                      </p:cNvPr>
                      <p:cNvPicPr/>
                      <p:nvPr/>
                    </p:nvPicPr>
                    <p:blipFill>
                      <a:blip r:embed="rId14"/>
                      <a:stretch>
                        <a:fillRect/>
                      </a:stretch>
                    </p:blipFill>
                    <p:spPr>
                      <a:xfrm>
                        <a:off x="2909128" y="4708907"/>
                        <a:ext cx="165100" cy="635000"/>
                      </a:xfrm>
                      <a:prstGeom prst="rect">
                        <a:avLst/>
                      </a:prstGeom>
                    </p:spPr>
                  </p:pic>
                </p:oleObj>
              </mc:Fallback>
            </mc:AlternateContent>
          </a:graphicData>
        </a:graphic>
      </p:graphicFrame>
    </p:spTree>
    <p:extLst>
      <p:ext uri="{BB962C8B-B14F-4D97-AF65-F5344CB8AC3E}">
        <p14:creationId xmlns:p14="http://schemas.microsoft.com/office/powerpoint/2010/main" val="211770733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8B16-9292-48E8-9DB8-A204CDC03C78}"/>
              </a:ext>
            </a:extLst>
          </p:cNvPr>
          <p:cNvSpPr>
            <a:spLocks noGrp="1"/>
          </p:cNvSpPr>
          <p:nvPr>
            <p:ph type="title"/>
          </p:nvPr>
        </p:nvSpPr>
        <p:spPr/>
        <p:txBody>
          <a:bodyPr/>
          <a:lstStyle/>
          <a:p>
            <a:r>
              <a:rPr lang="en-US" b="1" dirty="0"/>
              <a:t>Example 7: </a:t>
            </a:r>
            <a:r>
              <a:rPr lang="en-US" dirty="0"/>
              <a:t>Working Together to Do a Job </a:t>
            </a:r>
            <a:r>
              <a:rPr lang="en-US" sz="1800" dirty="0"/>
              <a:t>(3 of 4)</a:t>
            </a:r>
          </a:p>
        </p:txBody>
      </p:sp>
      <p:sp>
        <p:nvSpPr>
          <p:cNvPr id="3" name="Content Placeholder 2">
            <a:extLst>
              <a:ext uri="{FF2B5EF4-FFF2-40B4-BE49-F238E27FC236}">
                <a16:creationId xmlns:a16="http://schemas.microsoft.com/office/drawing/2014/main" id="{6A92D82C-D07F-4038-BFC9-D2D023D71BDE}"/>
              </a:ext>
            </a:extLst>
          </p:cNvPr>
          <p:cNvSpPr>
            <a:spLocks noGrp="1"/>
          </p:cNvSpPr>
          <p:nvPr>
            <p:ph idx="1"/>
          </p:nvPr>
        </p:nvSpPr>
        <p:spPr>
          <a:xfrm>
            <a:off x="337461" y="1450454"/>
            <a:ext cx="8349916" cy="4775981"/>
          </a:xfrm>
        </p:spPr>
        <p:txBody>
          <a:bodyPr/>
          <a:lstStyle/>
          <a:p>
            <a:r>
              <a:rPr lang="en-US" dirty="0"/>
              <a:t>Reason as follow:</a:t>
            </a:r>
          </a:p>
          <a:p>
            <a:endParaRPr lang="en-US" dirty="0"/>
          </a:p>
          <a:p>
            <a:endParaRPr lang="en-US" dirty="0"/>
          </a:p>
          <a:p>
            <a:r>
              <a:rPr lang="en-US" dirty="0"/>
              <a:t>From the table,</a:t>
            </a:r>
          </a:p>
        </p:txBody>
      </p:sp>
      <p:grpSp>
        <p:nvGrpSpPr>
          <p:cNvPr id="33" name="Group 32">
            <a:extLst>
              <a:ext uri="{FF2B5EF4-FFF2-40B4-BE49-F238E27FC236}">
                <a16:creationId xmlns:a16="http://schemas.microsoft.com/office/drawing/2014/main" id="{66D7A66C-830B-42B3-B2A1-C61F5E206A44}"/>
              </a:ext>
            </a:extLst>
          </p:cNvPr>
          <p:cNvGrpSpPr/>
          <p:nvPr/>
        </p:nvGrpSpPr>
        <p:grpSpPr>
          <a:xfrm>
            <a:off x="1004327" y="1832753"/>
            <a:ext cx="7015032" cy="837409"/>
            <a:chOff x="11336" y="2667640"/>
            <a:chExt cx="7015032" cy="837409"/>
          </a:xfrm>
        </p:grpSpPr>
        <p:grpSp>
          <p:nvGrpSpPr>
            <p:cNvPr id="4" name="Group 3">
              <a:extLst>
                <a:ext uri="{FF2B5EF4-FFF2-40B4-BE49-F238E27FC236}">
                  <a16:creationId xmlns:a16="http://schemas.microsoft.com/office/drawing/2014/main" id="{BC71446E-CA93-4BC6-BB63-9A627DE49CBA}"/>
                </a:ext>
              </a:extLst>
            </p:cNvPr>
            <p:cNvGrpSpPr/>
            <p:nvPr/>
          </p:nvGrpSpPr>
          <p:grpSpPr>
            <a:xfrm>
              <a:off x="11336" y="2667640"/>
              <a:ext cx="7015032" cy="837409"/>
              <a:chOff x="11336" y="2816725"/>
              <a:chExt cx="7015032" cy="837409"/>
            </a:xfrm>
          </p:grpSpPr>
          <p:grpSp>
            <p:nvGrpSpPr>
              <p:cNvPr id="5" name="Group 4">
                <a:extLst>
                  <a:ext uri="{FF2B5EF4-FFF2-40B4-BE49-F238E27FC236}">
                    <a16:creationId xmlns:a16="http://schemas.microsoft.com/office/drawing/2014/main" id="{DB3959ED-500E-425B-B157-15A3A74D4D50}"/>
                  </a:ext>
                </a:extLst>
              </p:cNvPr>
              <p:cNvGrpSpPr/>
              <p:nvPr/>
            </p:nvGrpSpPr>
            <p:grpSpPr>
              <a:xfrm>
                <a:off x="4670278" y="2816725"/>
                <a:ext cx="2356090" cy="830997"/>
                <a:chOff x="-984496" y="3505625"/>
                <a:chExt cx="2356090" cy="830997"/>
              </a:xfrm>
            </p:grpSpPr>
            <p:sp>
              <p:nvSpPr>
                <p:cNvPr id="24" name="TextBox 23">
                  <a:extLst>
                    <a:ext uri="{FF2B5EF4-FFF2-40B4-BE49-F238E27FC236}">
                      <a16:creationId xmlns:a16="http://schemas.microsoft.com/office/drawing/2014/main" id="{711A47F2-E80E-48D0-A53D-09A4CF75621D}"/>
                    </a:ext>
                  </a:extLst>
                </p:cNvPr>
                <p:cNvSpPr txBox="1"/>
                <p:nvPr/>
              </p:nvSpPr>
              <p:spPr>
                <a:xfrm>
                  <a:off x="-715619" y="3677478"/>
                  <a:ext cx="1857568" cy="584775"/>
                </a:xfrm>
                <a:prstGeom prst="rect">
                  <a:avLst/>
                </a:prstGeom>
                <a:noFill/>
              </p:spPr>
              <p:txBody>
                <a:bodyPr wrap="square" rtlCol="0">
                  <a:spAutoFit/>
                </a:bodyPr>
                <a:lstStyle/>
                <a:p>
                  <a:pPr algn="ctr"/>
                  <a:r>
                    <a:rPr lang="en-US" sz="1600" dirty="0">
                      <a:latin typeface="+mj-lt"/>
                    </a:rPr>
                    <a:t>Part done together in 1 hour</a:t>
                  </a:r>
                </a:p>
              </p:txBody>
            </p:sp>
            <p:sp>
              <p:nvSpPr>
                <p:cNvPr id="26" name="TextBox 25">
                  <a:extLst>
                    <a:ext uri="{FF2B5EF4-FFF2-40B4-BE49-F238E27FC236}">
                      <a16:creationId xmlns:a16="http://schemas.microsoft.com/office/drawing/2014/main" id="{16B7F081-27E8-4D56-B2AB-A7B527F3ACB0}"/>
                    </a:ext>
                  </a:extLst>
                </p:cNvPr>
                <p:cNvSpPr txBox="1"/>
                <p:nvPr/>
              </p:nvSpPr>
              <p:spPr>
                <a:xfrm>
                  <a:off x="-984496" y="3505625"/>
                  <a:ext cx="520148" cy="830997"/>
                </a:xfrm>
                <a:prstGeom prst="rect">
                  <a:avLst/>
                </a:prstGeom>
                <a:noFill/>
              </p:spPr>
              <p:txBody>
                <a:bodyPr wrap="square" rtlCol="0">
                  <a:spAutoFit/>
                </a:bodyPr>
                <a:lstStyle/>
                <a:p>
                  <a:pPr algn="ctr"/>
                  <a:r>
                    <a:rPr lang="en-US" sz="4800" dirty="0">
                      <a:latin typeface="+mn-lt"/>
                    </a:rPr>
                    <a:t>(</a:t>
                  </a:r>
                  <a:endParaRPr lang="en-US" sz="5400" dirty="0">
                    <a:latin typeface="+mn-lt"/>
                  </a:endParaRPr>
                </a:p>
              </p:txBody>
            </p:sp>
            <p:sp>
              <p:nvSpPr>
                <p:cNvPr id="27" name="TextBox 26">
                  <a:extLst>
                    <a:ext uri="{FF2B5EF4-FFF2-40B4-BE49-F238E27FC236}">
                      <a16:creationId xmlns:a16="http://schemas.microsoft.com/office/drawing/2014/main" id="{D3BF6057-2013-486F-853C-EE2D20538B10}"/>
                    </a:ext>
                  </a:extLst>
                </p:cNvPr>
                <p:cNvSpPr txBox="1"/>
                <p:nvPr/>
              </p:nvSpPr>
              <p:spPr>
                <a:xfrm>
                  <a:off x="851446" y="3505625"/>
                  <a:ext cx="520148" cy="830997"/>
                </a:xfrm>
                <a:prstGeom prst="rect">
                  <a:avLst/>
                </a:prstGeom>
                <a:noFill/>
              </p:spPr>
              <p:txBody>
                <a:bodyPr wrap="square" rtlCol="0">
                  <a:spAutoFit/>
                </a:bodyPr>
                <a:lstStyle/>
                <a:p>
                  <a:pPr algn="ctr"/>
                  <a:r>
                    <a:rPr lang="en-US" sz="4800" dirty="0">
                      <a:latin typeface="+mn-lt"/>
                    </a:rPr>
                    <a:t>)</a:t>
                  </a:r>
                  <a:endParaRPr lang="en-US" sz="5400" dirty="0">
                    <a:latin typeface="+mn-lt"/>
                  </a:endParaRPr>
                </a:p>
              </p:txBody>
            </p:sp>
          </p:grpSp>
          <p:grpSp>
            <p:nvGrpSpPr>
              <p:cNvPr id="6" name="Group 5">
                <a:extLst>
                  <a:ext uri="{FF2B5EF4-FFF2-40B4-BE49-F238E27FC236}">
                    <a16:creationId xmlns:a16="http://schemas.microsoft.com/office/drawing/2014/main" id="{2AF43979-9893-460A-B6E5-B468B84B3E8A}"/>
                  </a:ext>
                </a:extLst>
              </p:cNvPr>
              <p:cNvGrpSpPr/>
              <p:nvPr/>
            </p:nvGrpSpPr>
            <p:grpSpPr>
              <a:xfrm>
                <a:off x="11336" y="2823137"/>
                <a:ext cx="2227845" cy="830997"/>
                <a:chOff x="299567" y="2823137"/>
                <a:chExt cx="2227845" cy="830997"/>
              </a:xfrm>
            </p:grpSpPr>
            <p:sp>
              <p:nvSpPr>
                <p:cNvPr id="17" name="TextBox 16">
                  <a:extLst>
                    <a:ext uri="{FF2B5EF4-FFF2-40B4-BE49-F238E27FC236}">
                      <a16:creationId xmlns:a16="http://schemas.microsoft.com/office/drawing/2014/main" id="{EB7B9DAB-572E-4165-AE81-145E088FEE43}"/>
                    </a:ext>
                  </a:extLst>
                </p:cNvPr>
                <p:cNvSpPr txBox="1"/>
                <p:nvPr/>
              </p:nvSpPr>
              <p:spPr>
                <a:xfrm>
                  <a:off x="490416" y="2985050"/>
                  <a:ext cx="1851924" cy="584775"/>
                </a:xfrm>
                <a:prstGeom prst="rect">
                  <a:avLst/>
                </a:prstGeom>
                <a:noFill/>
              </p:spPr>
              <p:txBody>
                <a:bodyPr wrap="square" rtlCol="0">
                  <a:spAutoFit/>
                </a:bodyPr>
                <a:lstStyle/>
                <a:p>
                  <a:pPr algn="ctr"/>
                  <a:r>
                    <a:rPr lang="en-US" sz="1600" dirty="0">
                      <a:latin typeface="+mj-lt"/>
                    </a:rPr>
                    <a:t>Part done by Patrick in 1 hour</a:t>
                  </a:r>
                </a:p>
              </p:txBody>
            </p:sp>
            <p:sp>
              <p:nvSpPr>
                <p:cNvPr id="18" name="TextBox 17">
                  <a:extLst>
                    <a:ext uri="{FF2B5EF4-FFF2-40B4-BE49-F238E27FC236}">
                      <a16:creationId xmlns:a16="http://schemas.microsoft.com/office/drawing/2014/main" id="{CF24B3C3-F2D0-4965-A94A-6814537C181B}"/>
                    </a:ext>
                  </a:extLst>
                </p:cNvPr>
                <p:cNvSpPr txBox="1"/>
                <p:nvPr/>
              </p:nvSpPr>
              <p:spPr>
                <a:xfrm>
                  <a:off x="299567" y="2823137"/>
                  <a:ext cx="520148" cy="830997"/>
                </a:xfrm>
                <a:prstGeom prst="rect">
                  <a:avLst/>
                </a:prstGeom>
                <a:noFill/>
              </p:spPr>
              <p:txBody>
                <a:bodyPr wrap="square" rtlCol="0">
                  <a:spAutoFit/>
                </a:bodyPr>
                <a:lstStyle/>
                <a:p>
                  <a:pPr algn="ctr"/>
                  <a:r>
                    <a:rPr lang="en-US" sz="4800" dirty="0">
                      <a:latin typeface="+mn-lt"/>
                    </a:rPr>
                    <a:t>(</a:t>
                  </a:r>
                </a:p>
              </p:txBody>
            </p:sp>
            <p:sp>
              <p:nvSpPr>
                <p:cNvPr id="19" name="TextBox 18">
                  <a:extLst>
                    <a:ext uri="{FF2B5EF4-FFF2-40B4-BE49-F238E27FC236}">
                      <a16:creationId xmlns:a16="http://schemas.microsoft.com/office/drawing/2014/main" id="{48F5339E-5B0B-4E7D-AF7D-7CD9756C1512}"/>
                    </a:ext>
                  </a:extLst>
                </p:cNvPr>
                <p:cNvSpPr txBox="1"/>
                <p:nvPr/>
              </p:nvSpPr>
              <p:spPr>
                <a:xfrm>
                  <a:off x="2007264" y="2823137"/>
                  <a:ext cx="520148" cy="830997"/>
                </a:xfrm>
                <a:prstGeom prst="rect">
                  <a:avLst/>
                </a:prstGeom>
                <a:noFill/>
              </p:spPr>
              <p:txBody>
                <a:bodyPr wrap="square" rtlCol="0">
                  <a:spAutoFit/>
                </a:bodyPr>
                <a:lstStyle/>
                <a:p>
                  <a:pPr algn="ctr"/>
                  <a:r>
                    <a:rPr lang="en-US" sz="4800" dirty="0">
                      <a:latin typeface="+mn-lt"/>
                    </a:rPr>
                    <a:t>)</a:t>
                  </a:r>
                </a:p>
              </p:txBody>
            </p:sp>
          </p:grpSp>
          <p:sp>
            <p:nvSpPr>
              <p:cNvPr id="8" name="TextBox 7">
                <a:extLst>
                  <a:ext uri="{FF2B5EF4-FFF2-40B4-BE49-F238E27FC236}">
                    <a16:creationId xmlns:a16="http://schemas.microsoft.com/office/drawing/2014/main" id="{F8E25292-F4CA-4B61-AAFF-376514364238}"/>
                  </a:ext>
                </a:extLst>
              </p:cNvPr>
              <p:cNvSpPr txBox="1"/>
              <p:nvPr/>
            </p:nvSpPr>
            <p:spPr>
              <a:xfrm>
                <a:off x="2088715" y="3035456"/>
                <a:ext cx="397130" cy="523220"/>
              </a:xfrm>
              <a:prstGeom prst="rect">
                <a:avLst/>
              </a:prstGeom>
              <a:noFill/>
            </p:spPr>
            <p:txBody>
              <a:bodyPr wrap="square" rtlCol="0">
                <a:spAutoFit/>
              </a:bodyPr>
              <a:lstStyle/>
              <a:p>
                <a:r>
                  <a:rPr lang="en-US" dirty="0"/>
                  <a:t>+</a:t>
                </a:r>
              </a:p>
            </p:txBody>
          </p:sp>
          <p:sp>
            <p:nvSpPr>
              <p:cNvPr id="9" name="TextBox 8">
                <a:extLst>
                  <a:ext uri="{FF2B5EF4-FFF2-40B4-BE49-F238E27FC236}">
                    <a16:creationId xmlns:a16="http://schemas.microsoft.com/office/drawing/2014/main" id="{CB1AA9C2-6E81-49EC-864E-F88ED110A032}"/>
                  </a:ext>
                </a:extLst>
              </p:cNvPr>
              <p:cNvSpPr txBox="1"/>
              <p:nvPr/>
            </p:nvSpPr>
            <p:spPr>
              <a:xfrm>
                <a:off x="4398040" y="3029491"/>
                <a:ext cx="397130" cy="523220"/>
              </a:xfrm>
              <a:prstGeom prst="rect">
                <a:avLst/>
              </a:prstGeom>
              <a:noFill/>
            </p:spPr>
            <p:txBody>
              <a:bodyPr wrap="square" rtlCol="0">
                <a:spAutoFit/>
              </a:bodyPr>
              <a:lstStyle/>
              <a:p>
                <a:r>
                  <a:rPr lang="en-US" dirty="0"/>
                  <a:t>=</a:t>
                </a:r>
              </a:p>
            </p:txBody>
          </p:sp>
        </p:grpSp>
        <p:sp>
          <p:nvSpPr>
            <p:cNvPr id="30" name="TextBox 29">
              <a:extLst>
                <a:ext uri="{FF2B5EF4-FFF2-40B4-BE49-F238E27FC236}">
                  <a16:creationId xmlns:a16="http://schemas.microsoft.com/office/drawing/2014/main" id="{96B2100D-5A89-4ED4-A8DA-078CA121089D}"/>
                </a:ext>
              </a:extLst>
            </p:cNvPr>
            <p:cNvSpPr txBox="1"/>
            <p:nvPr/>
          </p:nvSpPr>
          <p:spPr>
            <a:xfrm>
              <a:off x="2513702" y="2835965"/>
              <a:ext cx="1851924" cy="584775"/>
            </a:xfrm>
            <a:prstGeom prst="rect">
              <a:avLst/>
            </a:prstGeom>
            <a:noFill/>
          </p:spPr>
          <p:txBody>
            <a:bodyPr wrap="square" rtlCol="0">
              <a:spAutoFit/>
            </a:bodyPr>
            <a:lstStyle/>
            <a:p>
              <a:pPr algn="ctr"/>
              <a:r>
                <a:rPr lang="en-US" sz="1600" dirty="0">
                  <a:latin typeface="+mj-lt"/>
                </a:rPr>
                <a:t>Part done by </a:t>
              </a:r>
              <a:br>
                <a:rPr lang="en-US" sz="1600" dirty="0">
                  <a:latin typeface="+mj-lt"/>
                </a:rPr>
              </a:br>
              <a:r>
                <a:rPr lang="en-US" sz="1600" dirty="0">
                  <a:latin typeface="+mj-lt"/>
                </a:rPr>
                <a:t>April in 1 hour</a:t>
              </a:r>
            </a:p>
          </p:txBody>
        </p:sp>
        <p:sp>
          <p:nvSpPr>
            <p:cNvPr id="31" name="TextBox 30">
              <a:extLst>
                <a:ext uri="{FF2B5EF4-FFF2-40B4-BE49-F238E27FC236}">
                  <a16:creationId xmlns:a16="http://schemas.microsoft.com/office/drawing/2014/main" id="{C6B15855-BBE5-430B-A95E-23DBB4EDE5E8}"/>
                </a:ext>
              </a:extLst>
            </p:cNvPr>
            <p:cNvSpPr txBox="1"/>
            <p:nvPr/>
          </p:nvSpPr>
          <p:spPr>
            <a:xfrm>
              <a:off x="2372548" y="2674052"/>
              <a:ext cx="520148" cy="830997"/>
            </a:xfrm>
            <a:prstGeom prst="rect">
              <a:avLst/>
            </a:prstGeom>
            <a:noFill/>
          </p:spPr>
          <p:txBody>
            <a:bodyPr wrap="square" rtlCol="0">
              <a:spAutoFit/>
            </a:bodyPr>
            <a:lstStyle/>
            <a:p>
              <a:pPr algn="ctr"/>
              <a:r>
                <a:rPr lang="en-US" sz="4800" dirty="0">
                  <a:latin typeface="+mn-lt"/>
                </a:rPr>
                <a:t>(</a:t>
              </a:r>
            </a:p>
          </p:txBody>
        </p:sp>
        <p:sp>
          <p:nvSpPr>
            <p:cNvPr id="32" name="TextBox 31">
              <a:extLst>
                <a:ext uri="{FF2B5EF4-FFF2-40B4-BE49-F238E27FC236}">
                  <a16:creationId xmlns:a16="http://schemas.microsoft.com/office/drawing/2014/main" id="{52B64D3A-01BF-418F-913C-60B2F3D4C444}"/>
                </a:ext>
              </a:extLst>
            </p:cNvPr>
            <p:cNvSpPr txBox="1"/>
            <p:nvPr/>
          </p:nvSpPr>
          <p:spPr>
            <a:xfrm>
              <a:off x="3980855" y="2674052"/>
              <a:ext cx="520148" cy="830997"/>
            </a:xfrm>
            <a:prstGeom prst="rect">
              <a:avLst/>
            </a:prstGeom>
            <a:noFill/>
          </p:spPr>
          <p:txBody>
            <a:bodyPr wrap="square" rtlCol="0">
              <a:spAutoFit/>
            </a:bodyPr>
            <a:lstStyle/>
            <a:p>
              <a:pPr algn="ctr"/>
              <a:r>
                <a:rPr lang="en-US" sz="4800" dirty="0">
                  <a:latin typeface="+mn-lt"/>
                </a:rPr>
                <a:t>)</a:t>
              </a:r>
            </a:p>
          </p:txBody>
        </p:sp>
      </p:grpSp>
      <p:graphicFrame>
        <p:nvGraphicFramePr>
          <p:cNvPr id="34" name="Object 33">
            <a:extLst>
              <a:ext uri="{FF2B5EF4-FFF2-40B4-BE49-F238E27FC236}">
                <a16:creationId xmlns:a16="http://schemas.microsoft.com/office/drawing/2014/main" id="{7EAC7BFD-5BA1-4121-B4C5-785E3086A897}"/>
              </a:ext>
            </a:extLst>
          </p:cNvPr>
          <p:cNvGraphicFramePr>
            <a:graphicFrameLocks noChangeAspect="1"/>
          </p:cNvGraphicFramePr>
          <p:nvPr>
            <p:extLst>
              <p:ext uri="{D42A27DB-BD31-4B8C-83A1-F6EECF244321}">
                <p14:modId xmlns:p14="http://schemas.microsoft.com/office/powerpoint/2010/main" val="3008649950"/>
              </p:ext>
            </p:extLst>
          </p:nvPr>
        </p:nvGraphicFramePr>
        <p:xfrm>
          <a:off x="3397328" y="2826736"/>
          <a:ext cx="1638300" cy="774700"/>
        </p:xfrm>
        <a:graphic>
          <a:graphicData uri="http://schemas.openxmlformats.org/presentationml/2006/ole">
            <mc:AlternateContent xmlns:mc="http://schemas.openxmlformats.org/markup-compatibility/2006">
              <mc:Choice xmlns:v="urn:schemas-microsoft-com:vml" Requires="v">
                <p:oleObj spid="_x0000_s200730" name="Equation" r:id="rId3" imgW="1638000" imgH="774360" progId="Equation.DSMT4">
                  <p:embed/>
                </p:oleObj>
              </mc:Choice>
              <mc:Fallback>
                <p:oleObj name="Equation" r:id="rId3" imgW="1638000" imgH="774360" progId="Equation.DSMT4">
                  <p:embed/>
                  <p:pic>
                    <p:nvPicPr>
                      <p:cNvPr id="0" name=""/>
                      <p:cNvPicPr/>
                      <p:nvPr/>
                    </p:nvPicPr>
                    <p:blipFill>
                      <a:blip r:embed="rId4"/>
                      <a:stretch>
                        <a:fillRect/>
                      </a:stretch>
                    </p:blipFill>
                    <p:spPr>
                      <a:xfrm>
                        <a:off x="3397328" y="2826736"/>
                        <a:ext cx="1638300" cy="774700"/>
                      </a:xfrm>
                      <a:prstGeom prst="rect">
                        <a:avLst/>
                      </a:prstGeom>
                    </p:spPr>
                  </p:pic>
                </p:oleObj>
              </mc:Fallback>
            </mc:AlternateContent>
          </a:graphicData>
        </a:graphic>
      </p:graphicFrame>
      <p:sp>
        <p:nvSpPr>
          <p:cNvPr id="35" name="TextBox 34">
            <a:extLst>
              <a:ext uri="{FF2B5EF4-FFF2-40B4-BE49-F238E27FC236}">
                <a16:creationId xmlns:a16="http://schemas.microsoft.com/office/drawing/2014/main" id="{3E0F9E7D-CB10-4D59-86E3-3A791C845571}"/>
              </a:ext>
            </a:extLst>
          </p:cNvPr>
          <p:cNvSpPr txBox="1"/>
          <p:nvPr/>
        </p:nvSpPr>
        <p:spPr>
          <a:xfrm>
            <a:off x="5963935" y="3088476"/>
            <a:ext cx="2594114" cy="400110"/>
          </a:xfrm>
          <a:prstGeom prst="rect">
            <a:avLst/>
          </a:prstGeom>
          <a:noFill/>
        </p:spPr>
        <p:txBody>
          <a:bodyPr wrap="square" rtlCol="0">
            <a:spAutoFit/>
          </a:bodyPr>
          <a:lstStyle/>
          <a:p>
            <a:r>
              <a:rPr lang="en-US" sz="2000" dirty="0">
                <a:solidFill>
                  <a:srgbClr val="0B3081"/>
                </a:solidFill>
                <a:latin typeface="+mj-lt"/>
              </a:rPr>
              <a:t>The Model</a:t>
            </a:r>
          </a:p>
        </p:txBody>
      </p:sp>
      <p:graphicFrame>
        <p:nvGraphicFramePr>
          <p:cNvPr id="36" name="Object 35">
            <a:extLst>
              <a:ext uri="{FF2B5EF4-FFF2-40B4-BE49-F238E27FC236}">
                <a16:creationId xmlns:a16="http://schemas.microsoft.com/office/drawing/2014/main" id="{5115C00D-9007-44B4-9D28-159399BFB7CE}"/>
              </a:ext>
            </a:extLst>
          </p:cNvPr>
          <p:cNvGraphicFramePr>
            <a:graphicFrameLocks noChangeAspect="1"/>
          </p:cNvGraphicFramePr>
          <p:nvPr>
            <p:extLst>
              <p:ext uri="{D42A27DB-BD31-4B8C-83A1-F6EECF244321}">
                <p14:modId xmlns:p14="http://schemas.microsoft.com/office/powerpoint/2010/main" val="2006273857"/>
              </p:ext>
            </p:extLst>
          </p:nvPr>
        </p:nvGraphicFramePr>
        <p:xfrm>
          <a:off x="3335722" y="3740226"/>
          <a:ext cx="1701800" cy="774700"/>
        </p:xfrm>
        <a:graphic>
          <a:graphicData uri="http://schemas.openxmlformats.org/presentationml/2006/ole">
            <mc:AlternateContent xmlns:mc="http://schemas.openxmlformats.org/markup-compatibility/2006">
              <mc:Choice xmlns:v="urn:schemas-microsoft-com:vml" Requires="v">
                <p:oleObj spid="_x0000_s200731" name="Equation" r:id="rId5" imgW="1701720" imgH="774360" progId="Equation.DSMT4">
                  <p:embed/>
                </p:oleObj>
              </mc:Choice>
              <mc:Fallback>
                <p:oleObj name="Equation" r:id="rId5" imgW="1701720" imgH="774360" progId="Equation.DSMT4">
                  <p:embed/>
                  <p:pic>
                    <p:nvPicPr>
                      <p:cNvPr id="34" name="Object 33">
                        <a:extLst>
                          <a:ext uri="{FF2B5EF4-FFF2-40B4-BE49-F238E27FC236}">
                            <a16:creationId xmlns:a16="http://schemas.microsoft.com/office/drawing/2014/main" id="{7EAC7BFD-5BA1-4121-B4C5-785E3086A897}"/>
                          </a:ext>
                        </a:extLst>
                      </p:cNvPr>
                      <p:cNvPicPr/>
                      <p:nvPr/>
                    </p:nvPicPr>
                    <p:blipFill>
                      <a:blip r:embed="rId6"/>
                      <a:stretch>
                        <a:fillRect/>
                      </a:stretch>
                    </p:blipFill>
                    <p:spPr>
                      <a:xfrm>
                        <a:off x="3335722" y="3740226"/>
                        <a:ext cx="1701800" cy="774700"/>
                      </a:xfrm>
                      <a:prstGeom prst="rect">
                        <a:avLst/>
                      </a:prstGeom>
                    </p:spPr>
                  </p:pic>
                </p:oleObj>
              </mc:Fallback>
            </mc:AlternateContent>
          </a:graphicData>
        </a:graphic>
      </p:graphicFrame>
      <p:sp>
        <p:nvSpPr>
          <p:cNvPr id="37" name="TextBox 36">
            <a:extLst>
              <a:ext uri="{FF2B5EF4-FFF2-40B4-BE49-F238E27FC236}">
                <a16:creationId xmlns:a16="http://schemas.microsoft.com/office/drawing/2014/main" id="{4FC32FDB-D403-4B78-A0B7-739E2CB82000}"/>
              </a:ext>
            </a:extLst>
          </p:cNvPr>
          <p:cNvSpPr txBox="1"/>
          <p:nvPr/>
        </p:nvSpPr>
        <p:spPr>
          <a:xfrm>
            <a:off x="5932146" y="4001490"/>
            <a:ext cx="2594114" cy="400110"/>
          </a:xfrm>
          <a:prstGeom prst="rect">
            <a:avLst/>
          </a:prstGeom>
          <a:noFill/>
        </p:spPr>
        <p:txBody>
          <a:bodyPr wrap="square" rtlCol="0">
            <a:spAutoFit/>
          </a:bodyPr>
          <a:lstStyle/>
          <a:p>
            <a:r>
              <a:rPr lang="en-US" sz="2000" dirty="0">
                <a:solidFill>
                  <a:srgbClr val="0B3081"/>
                </a:solidFill>
                <a:latin typeface="+mj-lt"/>
              </a:rPr>
              <a:t>LCD = </a:t>
            </a:r>
            <a:r>
              <a:rPr lang="en-US" sz="2000" dirty="0">
                <a:solidFill>
                  <a:srgbClr val="0B3081"/>
                </a:solidFill>
                <a:latin typeface="+mn-lt"/>
              </a:rPr>
              <a:t>30</a:t>
            </a:r>
            <a:r>
              <a:rPr lang="en-US" sz="2000" dirty="0">
                <a:solidFill>
                  <a:srgbClr val="0B3081"/>
                </a:solidFill>
                <a:latin typeface="+mj-lt"/>
              </a:rPr>
              <a:t> on the left</a:t>
            </a:r>
          </a:p>
        </p:txBody>
      </p:sp>
      <p:graphicFrame>
        <p:nvGraphicFramePr>
          <p:cNvPr id="38" name="Object 37">
            <a:extLst>
              <a:ext uri="{FF2B5EF4-FFF2-40B4-BE49-F238E27FC236}">
                <a16:creationId xmlns:a16="http://schemas.microsoft.com/office/drawing/2014/main" id="{2440B449-1761-4C6E-9462-B37B7E6653E0}"/>
              </a:ext>
            </a:extLst>
          </p:cNvPr>
          <p:cNvGraphicFramePr>
            <a:graphicFrameLocks noChangeAspect="1"/>
          </p:cNvGraphicFramePr>
          <p:nvPr>
            <p:extLst>
              <p:ext uri="{D42A27DB-BD31-4B8C-83A1-F6EECF244321}">
                <p14:modId xmlns:p14="http://schemas.microsoft.com/office/powerpoint/2010/main" val="1037165276"/>
              </p:ext>
            </p:extLst>
          </p:nvPr>
        </p:nvGraphicFramePr>
        <p:xfrm>
          <a:off x="4063720" y="4713288"/>
          <a:ext cx="965200" cy="774700"/>
        </p:xfrm>
        <a:graphic>
          <a:graphicData uri="http://schemas.openxmlformats.org/presentationml/2006/ole">
            <mc:AlternateContent xmlns:mc="http://schemas.openxmlformats.org/markup-compatibility/2006">
              <mc:Choice xmlns:v="urn:schemas-microsoft-com:vml" Requires="v">
                <p:oleObj spid="_x0000_s200732" name="Equation" r:id="rId7" imgW="965160" imgH="774360" progId="Equation.DSMT4">
                  <p:embed/>
                </p:oleObj>
              </mc:Choice>
              <mc:Fallback>
                <p:oleObj name="Equation" r:id="rId7" imgW="965160" imgH="774360" progId="Equation.DSMT4">
                  <p:embed/>
                  <p:pic>
                    <p:nvPicPr>
                      <p:cNvPr id="36" name="Object 35">
                        <a:extLst>
                          <a:ext uri="{FF2B5EF4-FFF2-40B4-BE49-F238E27FC236}">
                            <a16:creationId xmlns:a16="http://schemas.microsoft.com/office/drawing/2014/main" id="{5115C00D-9007-44B4-9D28-159399BFB7CE}"/>
                          </a:ext>
                        </a:extLst>
                      </p:cNvPr>
                      <p:cNvPicPr/>
                      <p:nvPr/>
                    </p:nvPicPr>
                    <p:blipFill>
                      <a:blip r:embed="rId8"/>
                      <a:stretch>
                        <a:fillRect/>
                      </a:stretch>
                    </p:blipFill>
                    <p:spPr>
                      <a:xfrm>
                        <a:off x="4063720" y="4713288"/>
                        <a:ext cx="965200" cy="774700"/>
                      </a:xfrm>
                      <a:prstGeom prst="rect">
                        <a:avLst/>
                      </a:prstGeom>
                    </p:spPr>
                  </p:pic>
                </p:oleObj>
              </mc:Fallback>
            </mc:AlternateContent>
          </a:graphicData>
        </a:graphic>
      </p:graphicFrame>
      <p:sp>
        <p:nvSpPr>
          <p:cNvPr id="39" name="TextBox 38">
            <a:extLst>
              <a:ext uri="{FF2B5EF4-FFF2-40B4-BE49-F238E27FC236}">
                <a16:creationId xmlns:a16="http://schemas.microsoft.com/office/drawing/2014/main" id="{83DF32DC-E25E-42EC-99EC-DFB4F52A3227}"/>
              </a:ext>
            </a:extLst>
          </p:cNvPr>
          <p:cNvSpPr txBox="1"/>
          <p:nvPr/>
        </p:nvSpPr>
        <p:spPr>
          <a:xfrm>
            <a:off x="5934630" y="4958200"/>
            <a:ext cx="2594114" cy="400110"/>
          </a:xfrm>
          <a:prstGeom prst="rect">
            <a:avLst/>
          </a:prstGeom>
          <a:noFill/>
        </p:spPr>
        <p:txBody>
          <a:bodyPr wrap="square" rtlCol="0">
            <a:spAutoFit/>
          </a:bodyPr>
          <a:lstStyle/>
          <a:p>
            <a:r>
              <a:rPr lang="en-US" sz="2000" dirty="0">
                <a:solidFill>
                  <a:srgbClr val="0B3081"/>
                </a:solidFill>
                <a:latin typeface="+mj-lt"/>
              </a:rPr>
              <a:t>Add on the left.</a:t>
            </a:r>
          </a:p>
        </p:txBody>
      </p:sp>
      <p:graphicFrame>
        <p:nvGraphicFramePr>
          <p:cNvPr id="40" name="Object 39">
            <a:extLst>
              <a:ext uri="{FF2B5EF4-FFF2-40B4-BE49-F238E27FC236}">
                <a16:creationId xmlns:a16="http://schemas.microsoft.com/office/drawing/2014/main" id="{4CCB423B-4B44-4385-A755-D027E6AF9EA7}"/>
              </a:ext>
            </a:extLst>
          </p:cNvPr>
          <p:cNvGraphicFramePr>
            <a:graphicFrameLocks noChangeAspect="1"/>
          </p:cNvGraphicFramePr>
          <p:nvPr>
            <p:extLst>
              <p:ext uri="{D42A27DB-BD31-4B8C-83A1-F6EECF244321}">
                <p14:modId xmlns:p14="http://schemas.microsoft.com/office/powerpoint/2010/main" val="3991371297"/>
              </p:ext>
            </p:extLst>
          </p:nvPr>
        </p:nvGraphicFramePr>
        <p:xfrm>
          <a:off x="4236001" y="5581650"/>
          <a:ext cx="800100" cy="774700"/>
        </p:xfrm>
        <a:graphic>
          <a:graphicData uri="http://schemas.openxmlformats.org/presentationml/2006/ole">
            <mc:AlternateContent xmlns:mc="http://schemas.openxmlformats.org/markup-compatibility/2006">
              <mc:Choice xmlns:v="urn:schemas-microsoft-com:vml" Requires="v">
                <p:oleObj spid="_x0000_s200733" name="Equation" r:id="rId9" imgW="799920" imgH="774360" progId="Equation.DSMT4">
                  <p:embed/>
                </p:oleObj>
              </mc:Choice>
              <mc:Fallback>
                <p:oleObj name="Equation" r:id="rId9" imgW="799920" imgH="774360" progId="Equation.DSMT4">
                  <p:embed/>
                  <p:pic>
                    <p:nvPicPr>
                      <p:cNvPr id="38" name="Object 37">
                        <a:extLst>
                          <a:ext uri="{FF2B5EF4-FFF2-40B4-BE49-F238E27FC236}">
                            <a16:creationId xmlns:a16="http://schemas.microsoft.com/office/drawing/2014/main" id="{2440B449-1761-4C6E-9462-B37B7E6653E0}"/>
                          </a:ext>
                        </a:extLst>
                      </p:cNvPr>
                      <p:cNvPicPr/>
                      <p:nvPr/>
                    </p:nvPicPr>
                    <p:blipFill>
                      <a:blip r:embed="rId10"/>
                      <a:stretch>
                        <a:fillRect/>
                      </a:stretch>
                    </p:blipFill>
                    <p:spPr>
                      <a:xfrm>
                        <a:off x="4236001" y="5581650"/>
                        <a:ext cx="800100" cy="774700"/>
                      </a:xfrm>
                      <a:prstGeom prst="rect">
                        <a:avLst/>
                      </a:prstGeom>
                    </p:spPr>
                  </p:pic>
                </p:oleObj>
              </mc:Fallback>
            </mc:AlternateContent>
          </a:graphicData>
        </a:graphic>
      </p:graphicFrame>
      <p:sp>
        <p:nvSpPr>
          <p:cNvPr id="41" name="TextBox 40">
            <a:extLst>
              <a:ext uri="{FF2B5EF4-FFF2-40B4-BE49-F238E27FC236}">
                <a16:creationId xmlns:a16="http://schemas.microsoft.com/office/drawing/2014/main" id="{0A3FFBB1-B637-404D-A126-02041E2B7CF1}"/>
              </a:ext>
            </a:extLst>
          </p:cNvPr>
          <p:cNvSpPr txBox="1"/>
          <p:nvPr/>
        </p:nvSpPr>
        <p:spPr>
          <a:xfrm>
            <a:off x="5934630" y="5826325"/>
            <a:ext cx="2594114" cy="400110"/>
          </a:xfrm>
          <a:prstGeom prst="rect">
            <a:avLst/>
          </a:prstGeom>
          <a:noFill/>
        </p:spPr>
        <p:txBody>
          <a:bodyPr wrap="square" rtlCol="0">
            <a:spAutoFit/>
          </a:bodyPr>
          <a:lstStyle/>
          <a:p>
            <a:r>
              <a:rPr lang="en-US" sz="2000" dirty="0">
                <a:solidFill>
                  <a:srgbClr val="0B3081"/>
                </a:solidFill>
                <a:latin typeface="+mj-lt"/>
              </a:rPr>
              <a:t>Simplify.</a:t>
            </a:r>
          </a:p>
        </p:txBody>
      </p:sp>
    </p:spTree>
    <p:extLst>
      <p:ext uri="{BB962C8B-B14F-4D97-AF65-F5344CB8AC3E}">
        <p14:creationId xmlns:p14="http://schemas.microsoft.com/office/powerpoint/2010/main" val="206416253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500"/>
                                        <p:tgtEl>
                                          <p:spTgt spid="3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500"/>
                                        <p:tgtEl>
                                          <p:spTgt spid="4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fade">
                                      <p:cBhvr>
                                        <p:cTn id="3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39" grpId="0"/>
      <p:bldP spid="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8B16-9292-48E8-9DB8-A204CDC03C78}"/>
              </a:ext>
            </a:extLst>
          </p:cNvPr>
          <p:cNvSpPr>
            <a:spLocks noGrp="1"/>
          </p:cNvSpPr>
          <p:nvPr>
            <p:ph type="title"/>
          </p:nvPr>
        </p:nvSpPr>
        <p:spPr/>
        <p:txBody>
          <a:bodyPr/>
          <a:lstStyle/>
          <a:p>
            <a:r>
              <a:rPr lang="en-US" b="1" dirty="0"/>
              <a:t>Example 7: </a:t>
            </a:r>
            <a:r>
              <a:rPr lang="en-US" dirty="0"/>
              <a:t>Working Together to Do a Job </a:t>
            </a:r>
            <a:r>
              <a:rPr lang="en-US" sz="1800" dirty="0"/>
              <a:t>(4 of 4)</a:t>
            </a:r>
          </a:p>
        </p:txBody>
      </p:sp>
      <p:sp>
        <p:nvSpPr>
          <p:cNvPr id="3" name="Content Placeholder 2">
            <a:extLst>
              <a:ext uri="{FF2B5EF4-FFF2-40B4-BE49-F238E27FC236}">
                <a16:creationId xmlns:a16="http://schemas.microsoft.com/office/drawing/2014/main" id="{6A92D82C-D07F-4038-BFC9-D2D023D71BDE}"/>
              </a:ext>
            </a:extLst>
          </p:cNvPr>
          <p:cNvSpPr>
            <a:spLocks noGrp="1"/>
          </p:cNvSpPr>
          <p:nvPr>
            <p:ph idx="1"/>
          </p:nvPr>
        </p:nvSpPr>
        <p:spPr>
          <a:xfrm>
            <a:off x="337461" y="1450454"/>
            <a:ext cx="8349916" cy="4775981"/>
          </a:xfrm>
        </p:spPr>
        <p:txBody>
          <a:bodyPr/>
          <a:lstStyle/>
          <a:p>
            <a:endParaRPr lang="en-US" dirty="0"/>
          </a:p>
          <a:p>
            <a:endParaRPr lang="en-US" dirty="0"/>
          </a:p>
          <a:p>
            <a:endParaRPr lang="en-US" dirty="0"/>
          </a:p>
          <a:p>
            <a:r>
              <a:rPr lang="en-US" dirty="0"/>
              <a:t>Working together, Patrick and April can do the job in </a:t>
            </a:r>
            <a:r>
              <a:rPr lang="en-US" dirty="0">
                <a:latin typeface="+mn-lt"/>
              </a:rPr>
              <a:t>6</a:t>
            </a:r>
            <a:r>
              <a:rPr lang="en-US" dirty="0"/>
              <a:t> hours. </a:t>
            </a:r>
          </a:p>
        </p:txBody>
      </p:sp>
      <p:graphicFrame>
        <p:nvGraphicFramePr>
          <p:cNvPr id="40" name="Object 39">
            <a:extLst>
              <a:ext uri="{FF2B5EF4-FFF2-40B4-BE49-F238E27FC236}">
                <a16:creationId xmlns:a16="http://schemas.microsoft.com/office/drawing/2014/main" id="{4CCB423B-4B44-4385-A755-D027E6AF9EA7}"/>
              </a:ext>
            </a:extLst>
          </p:cNvPr>
          <p:cNvGraphicFramePr>
            <a:graphicFrameLocks noChangeAspect="1"/>
          </p:cNvGraphicFramePr>
          <p:nvPr>
            <p:extLst>
              <p:ext uri="{D42A27DB-BD31-4B8C-83A1-F6EECF244321}">
                <p14:modId xmlns:p14="http://schemas.microsoft.com/office/powerpoint/2010/main" val="3673791175"/>
              </p:ext>
            </p:extLst>
          </p:nvPr>
        </p:nvGraphicFramePr>
        <p:xfrm>
          <a:off x="4057099" y="1188564"/>
          <a:ext cx="800100" cy="774700"/>
        </p:xfrm>
        <a:graphic>
          <a:graphicData uri="http://schemas.openxmlformats.org/presentationml/2006/ole">
            <mc:AlternateContent xmlns:mc="http://schemas.openxmlformats.org/markup-compatibility/2006">
              <mc:Choice xmlns:v="urn:schemas-microsoft-com:vml" Requires="v">
                <p:oleObj spid="_x0000_s201740" name="Equation" r:id="rId3" imgW="799920" imgH="774360" progId="Equation.DSMT4">
                  <p:embed/>
                </p:oleObj>
              </mc:Choice>
              <mc:Fallback>
                <p:oleObj name="Equation" r:id="rId3" imgW="799920" imgH="774360" progId="Equation.DSMT4">
                  <p:embed/>
                  <p:pic>
                    <p:nvPicPr>
                      <p:cNvPr id="40" name="Object 39">
                        <a:extLst>
                          <a:ext uri="{FF2B5EF4-FFF2-40B4-BE49-F238E27FC236}">
                            <a16:creationId xmlns:a16="http://schemas.microsoft.com/office/drawing/2014/main" id="{4CCB423B-4B44-4385-A755-D027E6AF9EA7}"/>
                          </a:ext>
                        </a:extLst>
                      </p:cNvPr>
                      <p:cNvPicPr/>
                      <p:nvPr/>
                    </p:nvPicPr>
                    <p:blipFill>
                      <a:blip r:embed="rId4"/>
                      <a:stretch>
                        <a:fillRect/>
                      </a:stretch>
                    </p:blipFill>
                    <p:spPr>
                      <a:xfrm>
                        <a:off x="4057099" y="1188564"/>
                        <a:ext cx="800100" cy="774700"/>
                      </a:xfrm>
                      <a:prstGeom prst="rect">
                        <a:avLst/>
                      </a:prstGeom>
                    </p:spPr>
                  </p:pic>
                </p:oleObj>
              </mc:Fallback>
            </mc:AlternateContent>
          </a:graphicData>
        </a:graphic>
      </p:graphicFrame>
      <p:graphicFrame>
        <p:nvGraphicFramePr>
          <p:cNvPr id="28" name="Object 27">
            <a:extLst>
              <a:ext uri="{FF2B5EF4-FFF2-40B4-BE49-F238E27FC236}">
                <a16:creationId xmlns:a16="http://schemas.microsoft.com/office/drawing/2014/main" id="{C3236C44-EA32-487B-8579-B3BA986B04CD}"/>
              </a:ext>
            </a:extLst>
          </p:cNvPr>
          <p:cNvGraphicFramePr>
            <a:graphicFrameLocks noChangeAspect="1"/>
          </p:cNvGraphicFramePr>
          <p:nvPr>
            <p:extLst>
              <p:ext uri="{D42A27DB-BD31-4B8C-83A1-F6EECF244321}">
                <p14:modId xmlns:p14="http://schemas.microsoft.com/office/powerpoint/2010/main" val="3892559200"/>
              </p:ext>
            </p:extLst>
          </p:nvPr>
        </p:nvGraphicFramePr>
        <p:xfrm>
          <a:off x="4173332" y="2397125"/>
          <a:ext cx="685800" cy="317500"/>
        </p:xfrm>
        <a:graphic>
          <a:graphicData uri="http://schemas.openxmlformats.org/presentationml/2006/ole">
            <mc:AlternateContent xmlns:mc="http://schemas.openxmlformats.org/markup-compatibility/2006">
              <mc:Choice xmlns:v="urn:schemas-microsoft-com:vml" Requires="v">
                <p:oleObj spid="_x0000_s201741" name="Equation" r:id="rId5" imgW="685800" imgH="317160" progId="Equation.DSMT4">
                  <p:embed/>
                </p:oleObj>
              </mc:Choice>
              <mc:Fallback>
                <p:oleObj name="Equation" r:id="rId5" imgW="685800" imgH="317160" progId="Equation.DSMT4">
                  <p:embed/>
                  <p:pic>
                    <p:nvPicPr>
                      <p:cNvPr id="40" name="Object 39">
                        <a:extLst>
                          <a:ext uri="{FF2B5EF4-FFF2-40B4-BE49-F238E27FC236}">
                            <a16:creationId xmlns:a16="http://schemas.microsoft.com/office/drawing/2014/main" id="{4CCB423B-4B44-4385-A755-D027E6AF9EA7}"/>
                          </a:ext>
                        </a:extLst>
                      </p:cNvPr>
                      <p:cNvPicPr/>
                      <p:nvPr/>
                    </p:nvPicPr>
                    <p:blipFill>
                      <a:blip r:embed="rId6"/>
                      <a:stretch>
                        <a:fillRect/>
                      </a:stretch>
                    </p:blipFill>
                    <p:spPr>
                      <a:xfrm>
                        <a:off x="4173332" y="2397125"/>
                        <a:ext cx="685800" cy="317500"/>
                      </a:xfrm>
                      <a:prstGeom prst="rect">
                        <a:avLst/>
                      </a:prstGeom>
                    </p:spPr>
                  </p:pic>
                </p:oleObj>
              </mc:Fallback>
            </mc:AlternateContent>
          </a:graphicData>
        </a:graphic>
      </p:graphicFrame>
      <p:sp>
        <p:nvSpPr>
          <p:cNvPr id="29" name="TextBox 28">
            <a:extLst>
              <a:ext uri="{FF2B5EF4-FFF2-40B4-BE49-F238E27FC236}">
                <a16:creationId xmlns:a16="http://schemas.microsoft.com/office/drawing/2014/main" id="{45D78278-1B57-4036-912E-2CAF04D0C547}"/>
              </a:ext>
            </a:extLst>
          </p:cNvPr>
          <p:cNvSpPr txBox="1"/>
          <p:nvPr/>
        </p:nvSpPr>
        <p:spPr>
          <a:xfrm>
            <a:off x="5625549" y="2373281"/>
            <a:ext cx="3061252" cy="400110"/>
          </a:xfrm>
          <a:prstGeom prst="rect">
            <a:avLst/>
          </a:prstGeom>
          <a:noFill/>
        </p:spPr>
        <p:txBody>
          <a:bodyPr wrap="square" rtlCol="0">
            <a:spAutoFit/>
          </a:bodyPr>
          <a:lstStyle/>
          <a:p>
            <a:r>
              <a:rPr lang="en-US" sz="2000" dirty="0">
                <a:solidFill>
                  <a:srgbClr val="0B3081"/>
                </a:solidFill>
                <a:latin typeface="+mj-lt"/>
              </a:rPr>
              <a:t>Multiply both sides by </a:t>
            </a:r>
            <a:r>
              <a:rPr lang="en-US" sz="2000" dirty="0">
                <a:solidFill>
                  <a:srgbClr val="0B3081"/>
                </a:solidFill>
                <a:latin typeface="+mn-lt"/>
              </a:rPr>
              <a:t>6</a:t>
            </a:r>
            <a:r>
              <a:rPr lang="en-US" sz="2000" i="1" dirty="0">
                <a:solidFill>
                  <a:srgbClr val="0B3081"/>
                </a:solidFill>
                <a:latin typeface="+mn-lt"/>
              </a:rPr>
              <a:t>t</a:t>
            </a:r>
            <a:r>
              <a:rPr lang="en-US" sz="2000" dirty="0">
                <a:solidFill>
                  <a:srgbClr val="0B3081"/>
                </a:solidFill>
                <a:latin typeface="+mj-lt"/>
              </a:rPr>
              <a:t>.</a:t>
            </a:r>
          </a:p>
        </p:txBody>
      </p:sp>
    </p:spTree>
    <p:extLst>
      <p:ext uri="{BB962C8B-B14F-4D97-AF65-F5344CB8AC3E}">
        <p14:creationId xmlns:p14="http://schemas.microsoft.com/office/powerpoint/2010/main" val="307470435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D516-DFDE-432F-AF39-E0BEDB38FE1F}"/>
              </a:ext>
            </a:extLst>
          </p:cNvPr>
          <p:cNvSpPr>
            <a:spLocks noGrp="1"/>
          </p:cNvSpPr>
          <p:nvPr>
            <p:ph type="title"/>
          </p:nvPr>
        </p:nvSpPr>
        <p:spPr/>
        <p:txBody>
          <a:bodyPr/>
          <a:lstStyle/>
          <a:p>
            <a:r>
              <a:rPr lang="en-US" sz="3200" b="1" dirty="0"/>
              <a:t>Example 1: </a:t>
            </a:r>
            <a:r>
              <a:rPr lang="en-US" sz="3200" dirty="0"/>
              <a:t>Translating Verbal Descriptions into Mathematical Expressions </a:t>
            </a:r>
            <a:endParaRPr lang="en-US" sz="1800" dirty="0"/>
          </a:p>
        </p:txBody>
      </p:sp>
      <p:sp>
        <p:nvSpPr>
          <p:cNvPr id="3" name="Content Placeholder 2">
            <a:extLst>
              <a:ext uri="{FF2B5EF4-FFF2-40B4-BE49-F238E27FC236}">
                <a16:creationId xmlns:a16="http://schemas.microsoft.com/office/drawing/2014/main" id="{5A850463-85AC-41A7-801E-6399E73CDB32}"/>
              </a:ext>
            </a:extLst>
          </p:cNvPr>
          <p:cNvSpPr>
            <a:spLocks noGrp="1"/>
          </p:cNvSpPr>
          <p:nvPr>
            <p:ph idx="1"/>
          </p:nvPr>
        </p:nvSpPr>
        <p:spPr/>
        <p:txBody>
          <a:bodyPr/>
          <a:lstStyle/>
          <a:p>
            <a:pPr marL="514350" indent="-514350">
              <a:buAutoNum type="alphaLcParenR"/>
            </a:pPr>
            <a:r>
              <a:rPr lang="en-US" altLang="en-US" dirty="0">
                <a:cs typeface="Times New Roman" panose="02020603050405020304" pitchFamily="18" charset="0"/>
              </a:rPr>
              <a:t>Let </a:t>
            </a:r>
            <a:r>
              <a:rPr lang="en-US" altLang="en-US" i="1" dirty="0">
                <a:latin typeface="+mn-lt"/>
                <a:cs typeface="Times New Roman" panose="02020603050405020304" pitchFamily="18" charset="0"/>
              </a:rPr>
              <a:t>C</a:t>
            </a:r>
            <a:r>
              <a:rPr lang="en-US" altLang="en-US" dirty="0">
                <a:cs typeface="Times New Roman" panose="02020603050405020304" pitchFamily="18" charset="0"/>
              </a:rPr>
              <a:t> represent the circumference of a circle and </a:t>
            </a:r>
            <a:r>
              <a:rPr lang="en-US" altLang="en-US" i="1" dirty="0">
                <a:latin typeface="+mn-lt"/>
                <a:cs typeface="Times New Roman" panose="02020603050405020304" pitchFamily="18" charset="0"/>
              </a:rPr>
              <a:t>r</a:t>
            </a:r>
            <a:r>
              <a:rPr lang="en-US" altLang="en-US" dirty="0">
                <a:cs typeface="Times New Roman" panose="02020603050405020304" pitchFamily="18" charset="0"/>
              </a:rPr>
              <a:t> the radius. The circumference of a circle is the product of </a:t>
            </a:r>
            <a:r>
              <a:rPr lang="en-US" altLang="en-US" i="1" dirty="0">
                <a:latin typeface="+mn-lt"/>
                <a:cs typeface="Times New Roman" panose="02020603050405020304" pitchFamily="18" charset="0"/>
                <a:sym typeface="Symbol" panose="05050102010706020507" pitchFamily="18" charset="2"/>
              </a:rPr>
              <a:t></a:t>
            </a:r>
            <a:r>
              <a:rPr lang="en-US" altLang="en-US" dirty="0">
                <a:cs typeface="Times New Roman" panose="02020603050405020304" pitchFamily="18" charset="0"/>
                <a:sym typeface="Symbol" panose="05050102010706020507" pitchFamily="18" charset="2"/>
              </a:rPr>
              <a:t> times twice the radius.</a:t>
            </a:r>
          </a:p>
          <a:p>
            <a:pPr defTabSz="457200"/>
            <a:r>
              <a:rPr lang="en-US" altLang="en-US" i="1" dirty="0">
                <a:cs typeface="Times New Roman" panose="02020603050405020304" pitchFamily="18" charset="0"/>
                <a:sym typeface="Symbol" panose="05050102010706020507" pitchFamily="18" charset="2"/>
              </a:rPr>
              <a:t>	Translation: </a:t>
            </a:r>
            <a:r>
              <a:rPr lang="en-US" altLang="en-US" i="1" dirty="0">
                <a:latin typeface="+mn-lt"/>
                <a:cs typeface="Times New Roman" panose="02020603050405020304" pitchFamily="18" charset="0"/>
                <a:sym typeface="Symbol" panose="05050102010706020507" pitchFamily="18" charset="2"/>
              </a:rPr>
              <a:t>C</a:t>
            </a:r>
            <a:r>
              <a:rPr lang="en-US" altLang="en-US" dirty="0">
                <a:latin typeface="+mn-lt"/>
                <a:cs typeface="Times New Roman" panose="02020603050405020304" pitchFamily="18" charset="0"/>
                <a:sym typeface="Symbol" panose="05050102010706020507" pitchFamily="18" charset="2"/>
              </a:rPr>
              <a:t> = 2</a:t>
            </a:r>
            <a:r>
              <a:rPr lang="en-US" altLang="en-US" i="1" dirty="0">
                <a:latin typeface="+mn-lt"/>
                <a:cs typeface="Times New Roman" panose="02020603050405020304" pitchFamily="18" charset="0"/>
                <a:sym typeface="Symbol" panose="05050102010706020507" pitchFamily="18" charset="2"/>
              </a:rPr>
              <a:t>r</a:t>
            </a:r>
          </a:p>
          <a:p>
            <a:r>
              <a:rPr lang="en-US" altLang="en-US" dirty="0">
                <a:cs typeface="Times New Roman" panose="02020603050405020304" pitchFamily="18" charset="0"/>
                <a:sym typeface="Symbol" panose="05050102010706020507" pitchFamily="18" charset="2"/>
              </a:rPr>
              <a:t>b) Let </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 denote a number.</a:t>
            </a:r>
          </a:p>
          <a:p>
            <a:pPr lvl="1"/>
            <a:r>
              <a:rPr lang="en-US" altLang="en-US" dirty="0">
                <a:cs typeface="Times New Roman" panose="02020603050405020304" pitchFamily="18" charset="0"/>
                <a:sym typeface="Symbol" panose="05050102010706020507" pitchFamily="18" charset="2"/>
              </a:rPr>
              <a:t>The number </a:t>
            </a:r>
            <a:r>
              <a:rPr lang="en-US" altLang="en-US" dirty="0">
                <a:latin typeface="+mn-lt"/>
                <a:cs typeface="Times New Roman" panose="02020603050405020304" pitchFamily="18" charset="0"/>
                <a:sym typeface="Symbol" panose="05050102010706020507" pitchFamily="18" charset="2"/>
              </a:rPr>
              <a:t>4</a:t>
            </a:r>
            <a:r>
              <a:rPr lang="en-US" altLang="en-US" dirty="0">
                <a:cs typeface="Times New Roman" panose="02020603050405020304" pitchFamily="18" charset="0"/>
                <a:sym typeface="Symbol" panose="05050102010706020507" pitchFamily="18" charset="2"/>
              </a:rPr>
              <a:t> times as large as </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 is </a:t>
            </a:r>
            <a:r>
              <a:rPr lang="en-US" altLang="en-US" dirty="0">
                <a:latin typeface="+mn-lt"/>
                <a:cs typeface="Times New Roman" panose="02020603050405020304" pitchFamily="18" charset="0"/>
                <a:sym typeface="Symbol" panose="05050102010706020507" pitchFamily="18" charset="2"/>
              </a:rPr>
              <a:t>4</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a:t>
            </a:r>
          </a:p>
          <a:p>
            <a:pPr lvl="1"/>
            <a:r>
              <a:rPr lang="en-US" altLang="en-US" dirty="0">
                <a:cs typeface="Times New Roman" panose="02020603050405020304" pitchFamily="18" charset="0"/>
                <a:sym typeface="Symbol" panose="05050102010706020507" pitchFamily="18" charset="2"/>
              </a:rPr>
              <a:t>The number </a:t>
            </a:r>
            <a:r>
              <a:rPr lang="en-US" altLang="en-US" dirty="0">
                <a:latin typeface="+mn-lt"/>
                <a:cs typeface="Times New Roman" panose="02020603050405020304" pitchFamily="18" charset="0"/>
                <a:sym typeface="Symbol" panose="05050102010706020507" pitchFamily="18" charset="2"/>
              </a:rPr>
              <a:t>5</a:t>
            </a:r>
            <a:r>
              <a:rPr lang="en-US" altLang="en-US" dirty="0">
                <a:cs typeface="Times New Roman" panose="02020603050405020304" pitchFamily="18" charset="0"/>
                <a:sym typeface="Symbol" panose="05050102010706020507" pitchFamily="18" charset="2"/>
              </a:rPr>
              <a:t> less than </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 is </a:t>
            </a:r>
            <a:r>
              <a:rPr lang="en-US" altLang="en-US" i="1" dirty="0">
                <a:latin typeface="+mn-lt"/>
                <a:cs typeface="Times New Roman" panose="02020603050405020304" pitchFamily="18" charset="0"/>
                <a:sym typeface="Symbol" panose="05050102010706020507" pitchFamily="18" charset="2"/>
              </a:rPr>
              <a:t>x</a:t>
            </a:r>
            <a:r>
              <a:rPr lang="en-US" altLang="en-US" dirty="0">
                <a:latin typeface="+mn-lt"/>
                <a:cs typeface="Times New Roman" panose="02020603050405020304" pitchFamily="18" charset="0"/>
                <a:sym typeface="Symbol" panose="05050102010706020507" pitchFamily="18" charset="2"/>
              </a:rPr>
              <a:t> – 5</a:t>
            </a:r>
            <a:r>
              <a:rPr lang="en-US" altLang="en-US" dirty="0">
                <a:cs typeface="Times New Roman" panose="02020603050405020304" pitchFamily="18" charset="0"/>
                <a:sym typeface="Symbol" panose="05050102010706020507" pitchFamily="18" charset="2"/>
              </a:rPr>
              <a:t>. </a:t>
            </a:r>
          </a:p>
          <a:p>
            <a:pPr lvl="1"/>
            <a:r>
              <a:rPr lang="en-US" altLang="en-US" dirty="0">
                <a:cs typeface="Times New Roman" panose="02020603050405020304" pitchFamily="18" charset="0"/>
                <a:sym typeface="Symbol" panose="05050102010706020507" pitchFamily="18" charset="2"/>
              </a:rPr>
              <a:t>The number that exceeds </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 by </a:t>
            </a:r>
            <a:r>
              <a:rPr lang="en-US" altLang="en-US" dirty="0">
                <a:latin typeface="+mn-lt"/>
                <a:cs typeface="Times New Roman" panose="02020603050405020304" pitchFamily="18" charset="0"/>
                <a:sym typeface="Symbol" panose="05050102010706020507" pitchFamily="18" charset="2"/>
              </a:rPr>
              <a:t>7</a:t>
            </a:r>
            <a:r>
              <a:rPr lang="en-US" altLang="en-US" dirty="0">
                <a:cs typeface="Times New Roman" panose="02020603050405020304" pitchFamily="18" charset="0"/>
                <a:sym typeface="Symbol" panose="05050102010706020507" pitchFamily="18" charset="2"/>
              </a:rPr>
              <a:t> is </a:t>
            </a:r>
            <a:r>
              <a:rPr lang="en-US" altLang="en-US" i="1" dirty="0">
                <a:latin typeface="+mn-lt"/>
                <a:cs typeface="Times New Roman" panose="02020603050405020304" pitchFamily="18" charset="0"/>
                <a:sym typeface="Symbol" panose="05050102010706020507" pitchFamily="18" charset="2"/>
              </a:rPr>
              <a:t>x</a:t>
            </a:r>
            <a:r>
              <a:rPr lang="en-US" altLang="en-US" dirty="0">
                <a:latin typeface="+mn-lt"/>
                <a:cs typeface="Times New Roman" panose="02020603050405020304" pitchFamily="18" charset="0"/>
                <a:sym typeface="Symbol" panose="05050102010706020507" pitchFamily="18" charset="2"/>
              </a:rPr>
              <a:t> + 7</a:t>
            </a:r>
            <a:r>
              <a:rPr lang="en-US" altLang="en-US" dirty="0">
                <a:cs typeface="Times New Roman" panose="02020603050405020304" pitchFamily="18" charset="0"/>
                <a:sym typeface="Symbol" panose="05050102010706020507" pitchFamily="18" charset="2"/>
              </a:rPr>
              <a:t>.</a:t>
            </a:r>
          </a:p>
          <a:p>
            <a:pPr lvl="1"/>
            <a:r>
              <a:rPr lang="en-US" altLang="en-US" dirty="0">
                <a:cs typeface="Times New Roman" panose="02020603050405020304" pitchFamily="18" charset="0"/>
                <a:sym typeface="Symbol" panose="05050102010706020507" pitchFamily="18" charset="2"/>
              </a:rPr>
              <a:t>The number that, when added to </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 gives </a:t>
            </a:r>
            <a:r>
              <a:rPr lang="en-US" altLang="en-US" dirty="0">
                <a:latin typeface="+mn-lt"/>
                <a:cs typeface="Times New Roman" panose="02020603050405020304" pitchFamily="18" charset="0"/>
                <a:sym typeface="Symbol" panose="05050102010706020507" pitchFamily="18" charset="2"/>
              </a:rPr>
              <a:t>6</a:t>
            </a:r>
            <a:r>
              <a:rPr lang="en-US" altLang="en-US" dirty="0">
                <a:cs typeface="Times New Roman" panose="02020603050405020304" pitchFamily="18" charset="0"/>
                <a:sym typeface="Symbol" panose="05050102010706020507" pitchFamily="18" charset="2"/>
              </a:rPr>
              <a:t> is </a:t>
            </a:r>
            <a:br>
              <a:rPr lang="en-US" altLang="en-US" dirty="0">
                <a:cs typeface="Times New Roman" panose="02020603050405020304" pitchFamily="18" charset="0"/>
                <a:sym typeface="Symbol" panose="05050102010706020507" pitchFamily="18" charset="2"/>
              </a:rPr>
            </a:br>
            <a:r>
              <a:rPr lang="en-US" altLang="en-US" dirty="0">
                <a:latin typeface="+mn-lt"/>
                <a:cs typeface="Times New Roman" panose="02020603050405020304" pitchFamily="18" charset="0"/>
                <a:sym typeface="Symbol" panose="05050102010706020507" pitchFamily="18" charset="2"/>
              </a:rPr>
              <a:t>6 – </a:t>
            </a:r>
            <a:r>
              <a:rPr lang="en-US" altLang="en-US" i="1" dirty="0">
                <a:latin typeface="+mn-lt"/>
                <a:cs typeface="Times New Roman" panose="02020603050405020304" pitchFamily="18" charset="0"/>
                <a:sym typeface="Symbol" panose="05050102010706020507" pitchFamily="18" charset="2"/>
              </a:rPr>
              <a:t>x</a:t>
            </a:r>
            <a:r>
              <a:rPr lang="en-US" altLang="en-US" dirty="0">
                <a:cs typeface="Times New Roman" panose="02020603050405020304" pitchFamily="18" charset="0"/>
                <a:sym typeface="Symbol" panose="05050102010706020507" pitchFamily="18" charset="2"/>
              </a:rPr>
              <a:t>. </a:t>
            </a:r>
            <a:endParaRPr lang="en-US" altLang="en-US" dirty="0">
              <a:cs typeface="Times New Roman" panose="02020603050405020304" pitchFamily="18" charset="0"/>
            </a:endParaRPr>
          </a:p>
          <a:p>
            <a:endParaRPr lang="en-US" altLang="en-US" dirty="0">
              <a:cs typeface="Times New Roman" panose="02020603050405020304" pitchFamily="18" charset="0"/>
            </a:endParaRPr>
          </a:p>
        </p:txBody>
      </p:sp>
    </p:spTree>
    <p:extLst>
      <p:ext uri="{BB962C8B-B14F-4D97-AF65-F5344CB8AC3E}">
        <p14:creationId xmlns:p14="http://schemas.microsoft.com/office/powerpoint/2010/main" val="230195625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Steps for Solving Applied Problems </a:t>
            </a:r>
            <a:r>
              <a:rPr lang="en-US" sz="1800" dirty="0"/>
              <a:t>(1 of 2)</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59"/>
            <a:ext cx="8464215" cy="4504950"/>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154984"/>
          </a:xfrm>
          <a:prstGeom prst="rect">
            <a:avLst/>
          </a:prstGeom>
          <a:noFill/>
        </p:spPr>
        <p:txBody>
          <a:bodyPr wrap="square" rtlCol="0">
            <a:spAutoFit/>
          </a:bodyPr>
          <a:lstStyle/>
          <a:p>
            <a:pPr marL="1082675" indent="-1082675"/>
            <a:r>
              <a:rPr lang="en-US" sz="2400" b="1" dirty="0">
                <a:latin typeface="+mj-lt"/>
              </a:rPr>
              <a:t>Step 1: </a:t>
            </a:r>
            <a:r>
              <a:rPr lang="en-US" sz="2400" dirty="0">
                <a:latin typeface="+mj-lt"/>
              </a:rPr>
              <a:t>Read the problem carefully, perhaps two or three times. Pay particular attention to the question being asked in order to identify what you are looking for. Identify any relevant formulas you may need </a:t>
            </a:r>
            <a:r>
              <a:rPr lang="en-US" sz="2400" dirty="0">
                <a:latin typeface="+mn-lt"/>
              </a:rPr>
              <a:t>(</a:t>
            </a:r>
            <a:r>
              <a:rPr lang="en-US" sz="2400" i="1" dirty="0">
                <a:latin typeface="+mn-lt"/>
              </a:rPr>
              <a:t>d </a:t>
            </a:r>
            <a:r>
              <a:rPr lang="en-US" sz="2400" dirty="0">
                <a:latin typeface="+mn-lt"/>
              </a:rPr>
              <a:t>= </a:t>
            </a:r>
            <a:r>
              <a:rPr lang="en-US" sz="2400" i="1" dirty="0">
                <a:latin typeface="+mn-lt"/>
              </a:rPr>
              <a:t>rt</a:t>
            </a:r>
            <a:r>
              <a:rPr lang="en-US" sz="2400" dirty="0">
                <a:latin typeface="+mn-lt"/>
              </a:rPr>
              <a:t>, </a:t>
            </a:r>
            <a:r>
              <a:rPr lang="en-US" sz="2400" i="1" dirty="0">
                <a:latin typeface="+mn-lt"/>
              </a:rPr>
              <a:t>A </a:t>
            </a:r>
            <a:r>
              <a:rPr lang="en-US" sz="2400" dirty="0">
                <a:latin typeface="+mn-lt"/>
              </a:rPr>
              <a:t>= </a:t>
            </a:r>
            <a:r>
              <a:rPr lang="en-US" altLang="en-US" sz="2400" i="1" dirty="0">
                <a:cs typeface="Times New Roman" panose="02020603050405020304" pitchFamily="18" charset="0"/>
                <a:sym typeface="Symbol" panose="05050102010706020507" pitchFamily="18" charset="2"/>
              </a:rPr>
              <a:t></a:t>
            </a:r>
            <a:r>
              <a:rPr lang="en-US" sz="2400" i="1" dirty="0">
                <a:latin typeface="+mn-lt"/>
              </a:rPr>
              <a:t>r</a:t>
            </a:r>
            <a:r>
              <a:rPr lang="en-US" sz="2400" baseline="45000" dirty="0">
                <a:latin typeface="+mn-lt"/>
              </a:rPr>
              <a:t>2</a:t>
            </a:r>
            <a:r>
              <a:rPr lang="en-US" sz="2400" dirty="0">
                <a:latin typeface="+mn-lt"/>
              </a:rPr>
              <a:t>, </a:t>
            </a:r>
            <a:r>
              <a:rPr lang="en-US" sz="2400" dirty="0">
                <a:latin typeface="+mj-lt"/>
              </a:rPr>
              <a:t>etc.). If you can, determine realistic possibilities for the answer.</a:t>
            </a:r>
          </a:p>
          <a:p>
            <a:pPr marL="1082675" indent="-1082675"/>
            <a:r>
              <a:rPr lang="en-US" sz="2400" b="1" dirty="0">
                <a:latin typeface="+mj-lt"/>
              </a:rPr>
              <a:t>Step 2: </a:t>
            </a:r>
            <a:r>
              <a:rPr lang="en-US" sz="2400" dirty="0">
                <a:latin typeface="+mj-lt"/>
              </a:rPr>
              <a:t>Assign a letter (variable) to represent what you are looking for, and if necessary, express any remaining unknown quantities in terms of this variable.</a:t>
            </a:r>
          </a:p>
        </p:txBody>
      </p:sp>
    </p:spTree>
    <p:extLst>
      <p:ext uri="{BB962C8B-B14F-4D97-AF65-F5344CB8AC3E}">
        <p14:creationId xmlns:p14="http://schemas.microsoft.com/office/powerpoint/2010/main" val="4276603011"/>
      </p:ext>
    </p:extLst>
  </p:cSld>
  <p:clrMapOvr>
    <a:masterClrMapping/>
  </p:clrMapOvr>
  <p:transition>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Steps for Solving Applied Problems </a:t>
            </a:r>
            <a:r>
              <a:rPr lang="en-US" sz="1800" dirty="0"/>
              <a:t>(2 of 2)</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59"/>
            <a:ext cx="8464215" cy="4574524"/>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154984"/>
          </a:xfrm>
          <a:prstGeom prst="rect">
            <a:avLst/>
          </a:prstGeom>
          <a:noFill/>
        </p:spPr>
        <p:txBody>
          <a:bodyPr wrap="square" rtlCol="0">
            <a:spAutoFit/>
          </a:bodyPr>
          <a:lstStyle/>
          <a:p>
            <a:pPr marL="1082675" indent="-1082675"/>
            <a:r>
              <a:rPr lang="en-US" sz="2400" b="1" dirty="0">
                <a:latin typeface="+mj-lt"/>
              </a:rPr>
              <a:t>Step 3: </a:t>
            </a:r>
            <a:r>
              <a:rPr lang="en-US" sz="2400" dirty="0">
                <a:latin typeface="+mj-lt"/>
              </a:rPr>
              <a:t>Make a list of all the known facts, and translate them into mathematical expressions. These may take the form of an equation or an inequality involving the variable. If possible, draw an appropriately labeled diagram to assist you. Sometimes, creating a table or chart helps.</a:t>
            </a:r>
          </a:p>
          <a:p>
            <a:pPr marL="1082675" indent="-1082675"/>
            <a:r>
              <a:rPr lang="en-US" sz="2400" b="1" dirty="0">
                <a:latin typeface="+mj-lt"/>
              </a:rPr>
              <a:t>Step 4: </a:t>
            </a:r>
            <a:r>
              <a:rPr lang="en-US" sz="2400" dirty="0">
                <a:latin typeface="+mj-lt"/>
              </a:rPr>
              <a:t>Solve for the variable, and then answer the question.</a:t>
            </a:r>
          </a:p>
          <a:p>
            <a:pPr marL="1082675" indent="-1082675"/>
            <a:r>
              <a:rPr lang="en-US" sz="2400" b="1" dirty="0">
                <a:latin typeface="+mj-lt"/>
              </a:rPr>
              <a:t>Step 5: </a:t>
            </a:r>
            <a:r>
              <a:rPr lang="en-US" sz="2400" dirty="0">
                <a:latin typeface="+mj-lt"/>
              </a:rPr>
              <a:t>Check the answer with the facts in the problem. If it agrees, congratulations! If it does not agree, review your work and try again.</a:t>
            </a:r>
          </a:p>
        </p:txBody>
      </p:sp>
    </p:spTree>
    <p:extLst>
      <p:ext uri="{BB962C8B-B14F-4D97-AF65-F5344CB8AC3E}">
        <p14:creationId xmlns:p14="http://schemas.microsoft.com/office/powerpoint/2010/main" val="715514773"/>
      </p:ext>
    </p:extLst>
  </p:cSld>
  <p:clrMapOvr>
    <a:masterClrMapping/>
  </p:clrMapOvr>
  <p:transition>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Simple Interest Formula</a:t>
            </a: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58"/>
            <a:ext cx="8464215" cy="2566820"/>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3929" y="1369555"/>
            <a:ext cx="7856141" cy="2246769"/>
          </a:xfrm>
          <a:prstGeom prst="rect">
            <a:avLst/>
          </a:prstGeom>
          <a:noFill/>
        </p:spPr>
        <p:txBody>
          <a:bodyPr wrap="square" rtlCol="0">
            <a:spAutoFit/>
          </a:bodyPr>
          <a:lstStyle/>
          <a:p>
            <a:endParaRPr lang="en-US" dirty="0">
              <a:latin typeface="+mj-lt"/>
            </a:endParaRPr>
          </a:p>
          <a:p>
            <a:r>
              <a:rPr lang="en-US" dirty="0">
                <a:latin typeface="+mj-lt"/>
              </a:rPr>
              <a:t>If a principal of </a:t>
            </a:r>
            <a:r>
              <a:rPr lang="en-US" i="1" dirty="0"/>
              <a:t>P </a:t>
            </a:r>
            <a:r>
              <a:rPr lang="en-US" dirty="0">
                <a:latin typeface="+mj-lt"/>
              </a:rPr>
              <a:t>dollars is borrowed for a period of </a:t>
            </a:r>
            <a:r>
              <a:rPr lang="en-US" i="1" dirty="0"/>
              <a:t>t </a:t>
            </a:r>
            <a:r>
              <a:rPr lang="en-US" dirty="0">
                <a:latin typeface="+mj-lt"/>
              </a:rPr>
              <a:t>years at a per annum interest rate </a:t>
            </a:r>
            <a:r>
              <a:rPr lang="en-US" i="1" dirty="0"/>
              <a:t>r</a:t>
            </a:r>
            <a:r>
              <a:rPr lang="en-US" dirty="0"/>
              <a:t>, </a:t>
            </a:r>
            <a:r>
              <a:rPr lang="en-US" dirty="0">
                <a:latin typeface="+mj-lt"/>
              </a:rPr>
              <a:t>expressed as a decimal, the interest </a:t>
            </a:r>
            <a:r>
              <a:rPr lang="en-US" i="1" dirty="0"/>
              <a:t>I </a:t>
            </a:r>
            <a:r>
              <a:rPr lang="en-US" dirty="0">
                <a:latin typeface="+mj-lt"/>
              </a:rPr>
              <a:t>charged is</a:t>
            </a:r>
          </a:p>
          <a:p>
            <a:pPr algn="ctr"/>
            <a:r>
              <a:rPr lang="en-US" i="1" dirty="0"/>
              <a:t>I </a:t>
            </a:r>
            <a:r>
              <a:rPr lang="en-US" dirty="0"/>
              <a:t>= </a:t>
            </a:r>
            <a:r>
              <a:rPr lang="en-US" i="1" dirty="0" err="1"/>
              <a:t>Prt</a:t>
            </a:r>
            <a:endParaRPr lang="en-US" dirty="0">
              <a:latin typeface="+mj-lt"/>
            </a:endParaRPr>
          </a:p>
        </p:txBody>
      </p:sp>
    </p:spTree>
    <p:extLst>
      <p:ext uri="{BB962C8B-B14F-4D97-AF65-F5344CB8AC3E}">
        <p14:creationId xmlns:p14="http://schemas.microsoft.com/office/powerpoint/2010/main" val="3137629512"/>
      </p:ext>
    </p:extLst>
  </p:cSld>
  <p:clrMapOvr>
    <a:masterClrMapping/>
  </p:clrMapOvr>
  <p:transition>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CB78-0BBC-4A23-9C1E-2056FBE2CA63}"/>
              </a:ext>
            </a:extLst>
          </p:cNvPr>
          <p:cNvSpPr>
            <a:spLocks noGrp="1"/>
          </p:cNvSpPr>
          <p:nvPr>
            <p:ph type="title"/>
          </p:nvPr>
        </p:nvSpPr>
        <p:spPr/>
        <p:txBody>
          <a:bodyPr/>
          <a:lstStyle/>
          <a:p>
            <a:r>
              <a:rPr lang="en-US" b="1" dirty="0"/>
              <a:t>Example 2: </a:t>
            </a:r>
            <a:r>
              <a:rPr lang="en-US" dirty="0"/>
              <a:t>Finance: Computing Interest on a Loan </a:t>
            </a:r>
            <a:r>
              <a:rPr lang="en-US" sz="1800" dirty="0"/>
              <a:t>(1 of 2)</a:t>
            </a:r>
          </a:p>
        </p:txBody>
      </p:sp>
      <p:sp>
        <p:nvSpPr>
          <p:cNvPr id="3" name="Content Placeholder 2">
            <a:extLst>
              <a:ext uri="{FF2B5EF4-FFF2-40B4-BE49-F238E27FC236}">
                <a16:creationId xmlns:a16="http://schemas.microsoft.com/office/drawing/2014/main" id="{E029E175-B1C0-4AFE-85C2-E61FB58491F7}"/>
              </a:ext>
            </a:extLst>
          </p:cNvPr>
          <p:cNvSpPr>
            <a:spLocks noGrp="1"/>
          </p:cNvSpPr>
          <p:nvPr>
            <p:ph idx="1"/>
          </p:nvPr>
        </p:nvSpPr>
        <p:spPr/>
        <p:txBody>
          <a:bodyPr/>
          <a:lstStyle/>
          <a:p>
            <a:r>
              <a:rPr lang="en-US" dirty="0"/>
              <a:t>Suppose that Julia borrows </a:t>
            </a:r>
            <a:r>
              <a:rPr lang="en-US" dirty="0">
                <a:latin typeface="+mn-lt"/>
              </a:rPr>
              <a:t>$1000 </a:t>
            </a:r>
            <a:r>
              <a:rPr lang="en-US" dirty="0"/>
              <a:t>for </a:t>
            </a:r>
            <a:r>
              <a:rPr lang="en-US" dirty="0">
                <a:latin typeface="+mn-lt"/>
              </a:rPr>
              <a:t>9</a:t>
            </a:r>
            <a:r>
              <a:rPr lang="en-US" dirty="0"/>
              <a:t> months at the simple interest rate of </a:t>
            </a:r>
            <a:r>
              <a:rPr lang="en-US" dirty="0">
                <a:latin typeface="+mn-lt"/>
              </a:rPr>
              <a:t>6%</a:t>
            </a:r>
            <a:r>
              <a:rPr lang="en-US" dirty="0"/>
              <a:t> per annum. </a:t>
            </a:r>
          </a:p>
          <a:p>
            <a:r>
              <a:rPr lang="en-US" dirty="0"/>
              <a:t>What is the interest that Julia will be charged on the loan? How much does Julia owe after </a:t>
            </a:r>
            <a:r>
              <a:rPr lang="en-US" dirty="0">
                <a:latin typeface="+mn-lt"/>
              </a:rPr>
              <a:t>9</a:t>
            </a:r>
            <a:r>
              <a:rPr lang="en-US" dirty="0"/>
              <a:t> months?</a:t>
            </a:r>
          </a:p>
        </p:txBody>
      </p:sp>
    </p:spTree>
    <p:extLst>
      <p:ext uri="{BB962C8B-B14F-4D97-AF65-F5344CB8AC3E}">
        <p14:creationId xmlns:p14="http://schemas.microsoft.com/office/powerpoint/2010/main" val="133756858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CB78-0BBC-4A23-9C1E-2056FBE2CA63}"/>
              </a:ext>
            </a:extLst>
          </p:cNvPr>
          <p:cNvSpPr>
            <a:spLocks noGrp="1"/>
          </p:cNvSpPr>
          <p:nvPr>
            <p:ph type="title"/>
          </p:nvPr>
        </p:nvSpPr>
        <p:spPr/>
        <p:txBody>
          <a:bodyPr/>
          <a:lstStyle/>
          <a:p>
            <a:r>
              <a:rPr lang="en-US" b="1" dirty="0"/>
              <a:t>Example 2: </a:t>
            </a:r>
            <a:r>
              <a:rPr lang="en-US" dirty="0"/>
              <a:t>Finance: Computing Interest on a Loan </a:t>
            </a:r>
            <a:r>
              <a:rPr lang="en-US" sz="1800" dirty="0"/>
              <a:t>(2 of 2)</a:t>
            </a:r>
          </a:p>
        </p:txBody>
      </p:sp>
      <p:sp>
        <p:nvSpPr>
          <p:cNvPr id="3" name="Content Placeholder 2">
            <a:extLst>
              <a:ext uri="{FF2B5EF4-FFF2-40B4-BE49-F238E27FC236}">
                <a16:creationId xmlns:a16="http://schemas.microsoft.com/office/drawing/2014/main" id="{E029E175-B1C0-4AFE-85C2-E61FB58491F7}"/>
              </a:ext>
            </a:extLst>
          </p:cNvPr>
          <p:cNvSpPr>
            <a:spLocks noGrp="1"/>
          </p:cNvSpPr>
          <p:nvPr>
            <p:ph idx="1"/>
          </p:nvPr>
        </p:nvSpPr>
        <p:spPr/>
        <p:txBody>
          <a:bodyPr/>
          <a:lstStyle/>
          <a:p>
            <a:r>
              <a:rPr lang="en-US" dirty="0"/>
              <a:t>The rate of interest is given per annum, so the actual time that the money is borrowed must be expressed in years. </a:t>
            </a:r>
          </a:p>
          <a:p>
            <a:r>
              <a:rPr lang="en-US" dirty="0"/>
              <a:t>The interest charged would be the principal, </a:t>
            </a:r>
            <a:r>
              <a:rPr lang="en-US" dirty="0">
                <a:latin typeface="+mn-lt"/>
              </a:rPr>
              <a:t>$1000</a:t>
            </a:r>
            <a:r>
              <a:rPr lang="en-US" dirty="0"/>
              <a:t>, times the rate of interest </a:t>
            </a:r>
            <a:r>
              <a:rPr lang="en-US" dirty="0">
                <a:latin typeface="+mn-lt"/>
              </a:rPr>
              <a:t>(6% = 0.06)</a:t>
            </a:r>
            <a:r>
              <a:rPr lang="en-US" dirty="0"/>
              <a:t>, times the time </a:t>
            </a:r>
          </a:p>
          <a:p>
            <a:r>
              <a:rPr lang="en-US" dirty="0"/>
              <a:t>in years, </a:t>
            </a:r>
          </a:p>
          <a:p>
            <a:pPr>
              <a:spcBef>
                <a:spcPts val="1200"/>
              </a:spcBef>
            </a:pPr>
            <a:r>
              <a:rPr lang="en-US" dirty="0"/>
              <a:t>Interest charged </a:t>
            </a:r>
            <a:r>
              <a:rPr lang="en-US" dirty="0">
                <a:latin typeface="+mn-lt"/>
              </a:rPr>
              <a:t>= </a:t>
            </a:r>
            <a:r>
              <a:rPr lang="en-US" i="1" dirty="0">
                <a:latin typeface="+mn-lt"/>
              </a:rPr>
              <a:t>I</a:t>
            </a:r>
            <a:r>
              <a:rPr lang="en-US" dirty="0">
                <a:latin typeface="+mn-lt"/>
              </a:rPr>
              <a:t> = </a:t>
            </a:r>
            <a:r>
              <a:rPr lang="en-US" i="1" dirty="0" err="1">
                <a:latin typeface="+mn-lt"/>
              </a:rPr>
              <a:t>Prt</a:t>
            </a:r>
            <a:endParaRPr lang="en-US" i="1" dirty="0">
              <a:latin typeface="+mn-lt"/>
            </a:endParaRPr>
          </a:p>
          <a:p>
            <a:pPr>
              <a:spcBef>
                <a:spcPts val="1200"/>
              </a:spcBef>
            </a:pPr>
            <a:r>
              <a:rPr lang="en-US" dirty="0"/>
              <a:t>After</a:t>
            </a:r>
            <a:r>
              <a:rPr lang="en-US" dirty="0">
                <a:latin typeface="+mn-lt"/>
              </a:rPr>
              <a:t> 9 </a:t>
            </a:r>
            <a:r>
              <a:rPr lang="en-US" dirty="0"/>
              <a:t>months, Julia will owe what she borrowed plus interest:</a:t>
            </a:r>
          </a:p>
          <a:p>
            <a:pPr algn="ctr">
              <a:spcBef>
                <a:spcPts val="1200"/>
              </a:spcBef>
            </a:pPr>
            <a:r>
              <a:rPr lang="en-US" dirty="0">
                <a:latin typeface="+mn-lt"/>
              </a:rPr>
              <a:t>$1000 + $45 = $1045</a:t>
            </a:r>
          </a:p>
        </p:txBody>
      </p:sp>
      <p:graphicFrame>
        <p:nvGraphicFramePr>
          <p:cNvPr id="7" name="Object 6">
            <a:extLst>
              <a:ext uri="{FF2B5EF4-FFF2-40B4-BE49-F238E27FC236}">
                <a16:creationId xmlns:a16="http://schemas.microsoft.com/office/drawing/2014/main" id="{6FAD1D03-AE69-4EBF-858B-E5A85D18CC08}"/>
              </a:ext>
            </a:extLst>
          </p:cNvPr>
          <p:cNvGraphicFramePr>
            <a:graphicFrameLocks noChangeAspect="1"/>
          </p:cNvGraphicFramePr>
          <p:nvPr>
            <p:extLst>
              <p:ext uri="{D42A27DB-BD31-4B8C-83A1-F6EECF244321}">
                <p14:modId xmlns:p14="http://schemas.microsoft.com/office/powerpoint/2010/main" val="1235869077"/>
              </p:ext>
            </p:extLst>
          </p:nvPr>
        </p:nvGraphicFramePr>
        <p:xfrm>
          <a:off x="1852544" y="3651873"/>
          <a:ext cx="406400" cy="774700"/>
        </p:xfrm>
        <a:graphic>
          <a:graphicData uri="http://schemas.openxmlformats.org/presentationml/2006/ole">
            <mc:AlternateContent xmlns:mc="http://schemas.openxmlformats.org/markup-compatibility/2006">
              <mc:Choice xmlns:v="urn:schemas-microsoft-com:vml" Requires="v">
                <p:oleObj spid="_x0000_s192550" name="Equation" r:id="rId3" imgW="406080" imgH="774360" progId="Equation.DSMT4">
                  <p:embed/>
                </p:oleObj>
              </mc:Choice>
              <mc:Fallback>
                <p:oleObj name="Equation" r:id="rId3" imgW="406080" imgH="774360" progId="Equation.DSMT4">
                  <p:embed/>
                  <p:pic>
                    <p:nvPicPr>
                      <p:cNvPr id="7" name="Object 6">
                        <a:extLst>
                          <a:ext uri="{FF2B5EF4-FFF2-40B4-BE49-F238E27FC236}">
                            <a16:creationId xmlns:a16="http://schemas.microsoft.com/office/drawing/2014/main" id="{6FAD1D03-AE69-4EBF-858B-E5A85D18CC08}"/>
                          </a:ext>
                        </a:extLst>
                      </p:cNvPr>
                      <p:cNvPicPr/>
                      <p:nvPr/>
                    </p:nvPicPr>
                    <p:blipFill>
                      <a:blip r:embed="rId4"/>
                      <a:stretch>
                        <a:fillRect/>
                      </a:stretch>
                    </p:blipFill>
                    <p:spPr>
                      <a:xfrm>
                        <a:off x="1852544" y="3651873"/>
                        <a:ext cx="4064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5BAF52E7-0C8E-4B3F-9DF0-77F7E2E093E8}"/>
              </a:ext>
            </a:extLst>
          </p:cNvPr>
          <p:cNvGraphicFramePr>
            <a:graphicFrameLocks noChangeAspect="1"/>
          </p:cNvGraphicFramePr>
          <p:nvPr>
            <p:extLst>
              <p:ext uri="{D42A27DB-BD31-4B8C-83A1-F6EECF244321}">
                <p14:modId xmlns:p14="http://schemas.microsoft.com/office/powerpoint/2010/main" val="2006702340"/>
              </p:ext>
            </p:extLst>
          </p:nvPr>
        </p:nvGraphicFramePr>
        <p:xfrm>
          <a:off x="4446934" y="4191138"/>
          <a:ext cx="2222500" cy="774700"/>
        </p:xfrm>
        <a:graphic>
          <a:graphicData uri="http://schemas.openxmlformats.org/presentationml/2006/ole">
            <mc:AlternateContent xmlns:mc="http://schemas.openxmlformats.org/markup-compatibility/2006">
              <mc:Choice xmlns:v="urn:schemas-microsoft-com:vml" Requires="v">
                <p:oleObj spid="_x0000_s192551" name="Equation" r:id="rId5" imgW="2222280" imgH="774360" progId="Equation.DSMT4">
                  <p:embed/>
                </p:oleObj>
              </mc:Choice>
              <mc:Fallback>
                <p:oleObj name="Equation" r:id="rId5" imgW="2222280" imgH="774360" progId="Equation.DSMT4">
                  <p:embed/>
                  <p:pic>
                    <p:nvPicPr>
                      <p:cNvPr id="7" name="Object 6">
                        <a:extLst>
                          <a:ext uri="{FF2B5EF4-FFF2-40B4-BE49-F238E27FC236}">
                            <a16:creationId xmlns:a16="http://schemas.microsoft.com/office/drawing/2014/main" id="{6FAD1D03-AE69-4EBF-858B-E5A85D18CC08}"/>
                          </a:ext>
                        </a:extLst>
                      </p:cNvPr>
                      <p:cNvPicPr/>
                      <p:nvPr/>
                    </p:nvPicPr>
                    <p:blipFill>
                      <a:blip r:embed="rId6"/>
                      <a:stretch>
                        <a:fillRect/>
                      </a:stretch>
                    </p:blipFill>
                    <p:spPr>
                      <a:xfrm>
                        <a:off x="4446934" y="4191138"/>
                        <a:ext cx="22225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2142EA12-AC49-4DF4-AF83-1593427E7874}"/>
              </a:ext>
            </a:extLst>
          </p:cNvPr>
          <p:cNvGraphicFramePr>
            <a:graphicFrameLocks noChangeAspect="1"/>
          </p:cNvGraphicFramePr>
          <p:nvPr>
            <p:extLst>
              <p:ext uri="{D42A27DB-BD31-4B8C-83A1-F6EECF244321}">
                <p14:modId xmlns:p14="http://schemas.microsoft.com/office/powerpoint/2010/main" val="2644726200"/>
              </p:ext>
            </p:extLst>
          </p:nvPr>
        </p:nvGraphicFramePr>
        <p:xfrm>
          <a:off x="6792431" y="4401447"/>
          <a:ext cx="838200" cy="355600"/>
        </p:xfrm>
        <a:graphic>
          <a:graphicData uri="http://schemas.openxmlformats.org/presentationml/2006/ole">
            <mc:AlternateContent xmlns:mc="http://schemas.openxmlformats.org/markup-compatibility/2006">
              <mc:Choice xmlns:v="urn:schemas-microsoft-com:vml" Requires="v">
                <p:oleObj spid="_x0000_s192552" name="Equation" r:id="rId7" imgW="838080" imgH="355320" progId="Equation.DSMT4">
                  <p:embed/>
                </p:oleObj>
              </mc:Choice>
              <mc:Fallback>
                <p:oleObj name="Equation" r:id="rId7" imgW="838080" imgH="355320" progId="Equation.DSMT4">
                  <p:embed/>
                  <p:pic>
                    <p:nvPicPr>
                      <p:cNvPr id="5" name="Object 4">
                        <a:extLst>
                          <a:ext uri="{FF2B5EF4-FFF2-40B4-BE49-F238E27FC236}">
                            <a16:creationId xmlns:a16="http://schemas.microsoft.com/office/drawing/2014/main" id="{5BAF52E7-0C8E-4B3F-9DF0-77F7E2E093E8}"/>
                          </a:ext>
                        </a:extLst>
                      </p:cNvPr>
                      <p:cNvPicPr/>
                      <p:nvPr/>
                    </p:nvPicPr>
                    <p:blipFill>
                      <a:blip r:embed="rId8"/>
                      <a:stretch>
                        <a:fillRect/>
                      </a:stretch>
                    </p:blipFill>
                    <p:spPr>
                      <a:xfrm>
                        <a:off x="6792431" y="4401447"/>
                        <a:ext cx="838200" cy="355600"/>
                      </a:xfrm>
                      <a:prstGeom prst="rect">
                        <a:avLst/>
                      </a:prstGeom>
                    </p:spPr>
                  </p:pic>
                </p:oleObj>
              </mc:Fallback>
            </mc:AlternateContent>
          </a:graphicData>
        </a:graphic>
      </p:graphicFrame>
    </p:spTree>
    <p:extLst>
      <p:ext uri="{BB962C8B-B14F-4D97-AF65-F5344CB8AC3E}">
        <p14:creationId xmlns:p14="http://schemas.microsoft.com/office/powerpoint/2010/main" val="272044961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13490</TotalTime>
  <Words>1734</Words>
  <Application>Microsoft Office PowerPoint</Application>
  <PresentationFormat>On-screen Show (4:3)</PresentationFormat>
  <Paragraphs>250</Paragraphs>
  <Slides>32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Cambria Math</vt:lpstr>
      <vt:lpstr>Times New Roman</vt:lpstr>
      <vt:lpstr>Default Design</vt:lpstr>
      <vt:lpstr>Equation</vt:lpstr>
      <vt:lpstr>PowerPoint Presentation</vt:lpstr>
      <vt:lpstr>PowerPoint Presentation</vt:lpstr>
      <vt:lpstr>Objectives</vt:lpstr>
      <vt:lpstr>Example 1: Translating Verbal Descriptions into Mathematical Expressions </vt:lpstr>
      <vt:lpstr>Steps for Solving Applied Problems (1 of 2)</vt:lpstr>
      <vt:lpstr>Steps for Solving Applied Problems (2 of 2)</vt:lpstr>
      <vt:lpstr>Simple Interest Formula</vt:lpstr>
      <vt:lpstr>Example 2: Finance: Computing Interest on a Loan (1 of 2)</vt:lpstr>
      <vt:lpstr>Example 2: Finance: Computing Interest on a Loan (2 of 2)</vt:lpstr>
      <vt:lpstr>Example 3: Financial Planning (1 of 5)</vt:lpstr>
      <vt:lpstr>Example 3: Financial Planning (2 of 5)</vt:lpstr>
      <vt:lpstr>Example 3: Financial Planning (3 of 5)</vt:lpstr>
      <vt:lpstr>Example 3: Financial Planning (4 of 5)</vt:lpstr>
      <vt:lpstr>Example 3: Financial Planning (5 of 5)</vt:lpstr>
      <vt:lpstr>Example 4: Blending Coffee (1 of 4)</vt:lpstr>
      <vt:lpstr>Example 4: Blending Coffee (2 of 4)</vt:lpstr>
      <vt:lpstr>Example 4: Blending Coffee (3 of 4)</vt:lpstr>
      <vt:lpstr>Example 4: Blending Coffee (4 of 4)</vt:lpstr>
      <vt:lpstr>Uniform Motion Formula</vt:lpstr>
      <vt:lpstr>Example 5: Physics: Uniform Motion  (1 of 4)</vt:lpstr>
      <vt:lpstr>Example 5: Physics: Uniform Motion  (2 of 4)</vt:lpstr>
      <vt:lpstr>Example 5: Physics: Uniform Motion  (3 of 4)</vt:lpstr>
      <vt:lpstr>Example 5: Physics: Uniform Motion  (4 of 4)</vt:lpstr>
      <vt:lpstr>Example 6: Physics: Uniform Motion  (1 of 5)</vt:lpstr>
      <vt:lpstr>Example 6: Physics: Uniform Motion  (2 of 5)</vt:lpstr>
      <vt:lpstr>Example 6: Physics: Uniform Motion  (3 of 5)</vt:lpstr>
      <vt:lpstr>Example 6: Physics: Uniform Motion  (4 of 5)</vt:lpstr>
      <vt:lpstr>Example 6: Physics: Uniform Motion  (5 of 5)</vt:lpstr>
      <vt:lpstr>Example 7: Working Together to Do a Job (1 of 4)</vt:lpstr>
      <vt:lpstr>Example 7: Working Together to Do a Job (2 of 4)</vt:lpstr>
      <vt:lpstr>Example 7: Working Together to Do a Job (3 of 4)</vt:lpstr>
      <vt:lpstr>Example 7: Working Together to Do a Job (4 of 4)</vt:lpstr>
    </vt:vector>
  </TitlesOfParts>
  <Company>Copyright © 2020, 2016, 2012 Pearson Education,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and Trigonometry</dc:title>
  <dc:creator>Sullivan</dc:creator>
  <cp:lastModifiedBy>Denise Heban</cp:lastModifiedBy>
  <cp:revision>1041</cp:revision>
  <dcterms:created xsi:type="dcterms:W3CDTF">2001-10-26T14:49:56Z</dcterms:created>
  <dcterms:modified xsi:type="dcterms:W3CDTF">2019-03-13T09:20:51Z</dcterms:modified>
</cp:coreProperties>
</file>