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49" r:id="rId2"/>
    <p:sldId id="437" r:id="rId3"/>
    <p:sldId id="414" r:id="rId4"/>
    <p:sldId id="885" r:id="rId5"/>
    <p:sldId id="613" r:id="rId6"/>
    <p:sldId id="974" r:id="rId7"/>
    <p:sldId id="948" r:id="rId8"/>
    <p:sldId id="946" r:id="rId9"/>
    <p:sldId id="949" r:id="rId10"/>
    <p:sldId id="975" r:id="rId11"/>
    <p:sldId id="976" r:id="rId12"/>
    <p:sldId id="977" r:id="rId13"/>
    <p:sldId id="978" r:id="rId14"/>
    <p:sldId id="979" r:id="rId15"/>
    <p:sldId id="980" r:id="rId16"/>
    <p:sldId id="981" r:id="rId17"/>
    <p:sldId id="98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3" pos="888" userDrawn="1">
          <p15:clr>
            <a:srgbClr val="A4A3A4"/>
          </p15:clr>
        </p15:guide>
        <p15:guide id="5" orient="horz" pos="3816" userDrawn="1">
          <p15:clr>
            <a:srgbClr val="A4A3A4"/>
          </p15:clr>
        </p15:guide>
        <p15:guide id="6" orient="horz" pos="528" userDrawn="1">
          <p15:clr>
            <a:srgbClr val="A4A3A4"/>
          </p15:clr>
        </p15:guide>
        <p15:guide id="7" orient="horz" pos="96" userDrawn="1">
          <p15:clr>
            <a:srgbClr val="A4A3A4"/>
          </p15:clr>
        </p15:guide>
        <p15:guide id="16" pos="2304" userDrawn="1">
          <p15:clr>
            <a:srgbClr val="A4A3A4"/>
          </p15:clr>
        </p15:guide>
        <p15:guide id="17" orient="horz" userDrawn="1">
          <p15:clr>
            <a:srgbClr val="A4A3A4"/>
          </p15:clr>
        </p15:guide>
        <p15:guide id="18" pos="13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ala Trim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081"/>
    <a:srgbClr val="B40000"/>
    <a:srgbClr val="000000"/>
    <a:srgbClr val="FFFDE0"/>
    <a:srgbClr val="FFCC99"/>
    <a:srgbClr val="D7E9F2"/>
    <a:srgbClr val="D70000"/>
    <a:srgbClr val="993300"/>
    <a:srgbClr val="DD3300"/>
    <a:srgbClr val="00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89564" autoAdjust="0"/>
  </p:normalViewPr>
  <p:slideViewPr>
    <p:cSldViewPr snapToGrid="0" showGuides="1">
      <p:cViewPr varScale="1">
        <p:scale>
          <a:sx n="77" d="100"/>
          <a:sy n="77" d="100"/>
        </p:scale>
        <p:origin x="96" y="714"/>
      </p:cViewPr>
      <p:guideLst>
        <p:guide orient="horz" pos="1152"/>
        <p:guide pos="888"/>
        <p:guide orient="horz" pos="3816"/>
        <p:guide orient="horz" pos="528"/>
        <p:guide orient="horz" pos="96"/>
        <p:guide pos="2304"/>
        <p:guide orient="horz"/>
        <p:guide pos="1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B6229F-CC72-43BF-9BA0-5D2E711E9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953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D7151C-8607-4119-8FBA-40C98127D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373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00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910498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0495013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241" y="144534"/>
            <a:ext cx="8563759" cy="906881"/>
          </a:xfrm>
        </p:spPr>
        <p:txBody>
          <a:bodyPr/>
          <a:lstStyle>
            <a:lvl1pPr algn="l"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243" y="1291310"/>
            <a:ext cx="8563757" cy="50493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8586253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884201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263" y="1451808"/>
            <a:ext cx="4014537" cy="47805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1809"/>
            <a:ext cx="4038600" cy="47805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9372132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753557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483695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085699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81263" y="152402"/>
            <a:ext cx="8205537" cy="10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263" y="1435689"/>
            <a:ext cx="8205537" cy="477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gray">
          <a:xfrm>
            <a:off x="-2868" y="6402988"/>
            <a:ext cx="9144000" cy="457200"/>
          </a:xfrm>
          <a:prstGeom prst="rect">
            <a:avLst/>
          </a:prstGeom>
          <a:solidFill>
            <a:srgbClr val="0B3081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17" name="TextBox 18"/>
          <p:cNvSpPr txBox="1">
            <a:spLocks noChangeArrowheads="1"/>
          </p:cNvSpPr>
          <p:nvPr userDrawn="1"/>
        </p:nvSpPr>
        <p:spPr bwMode="auto">
          <a:xfrm>
            <a:off x="8421787" y="6437912"/>
            <a:ext cx="6735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CBF99CB4-5873-4A68-928F-B77E57D2F814}" type="slidenum">
              <a:rPr lang="en-US" altLang="en-US" sz="1400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dirty="0">
              <a:solidFill>
                <a:schemeClr val="bg1"/>
              </a:solidFill>
            </a:endParaRPr>
          </a:p>
        </p:txBody>
      </p:sp>
      <p:pic>
        <p:nvPicPr>
          <p:cNvPr id="18" name="Shape 40"/>
          <p:cNvPicPr preferRelativeResize="0"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6" y="6462783"/>
            <a:ext cx="10826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0"/>
          <p:cNvSpPr txBox="1">
            <a:spLocks noChangeArrowheads="1"/>
          </p:cNvSpPr>
          <p:nvPr userDrawn="1"/>
        </p:nvSpPr>
        <p:spPr bwMode="auto">
          <a:xfrm>
            <a:off x="3005672" y="6484355"/>
            <a:ext cx="39690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Copyright © 2020, 2016, 2012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>
    <p:pull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B308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  <a:ea typeface="+mn-ea"/>
          <a:cs typeface="+mn-cs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3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7.wmf"/><Relationship Id="rId9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4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692150"/>
            <a:ext cx="4191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6600" kern="0" dirty="0"/>
              <a:t>Chapter 1</a:t>
            </a:r>
            <a:br>
              <a:rPr lang="en-GB" altLang="en-US" sz="4800" kern="0" dirty="0"/>
            </a:br>
            <a:br>
              <a:rPr lang="en-GB" altLang="en-US" sz="4800" kern="0" dirty="0"/>
            </a:b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2068161"/>
            <a:ext cx="482441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4800" b="1" dirty="0"/>
              <a:t>Equations and Inequalities</a:t>
            </a: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169593-7EBB-4ACA-90A3-27B9B1FB2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863600"/>
            <a:ext cx="3810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9C15F-CBF0-45AD-B35C-5E5A519B0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Solving an Inequality Involving Absolute Value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02D1D-221B-410B-9EAF-46E3CA04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The solution set is                          that is, all real</a:t>
            </a:r>
          </a:p>
          <a:p>
            <a:pPr>
              <a:lnSpc>
                <a:spcPct val="200000"/>
              </a:lnSpc>
              <a:spcBef>
                <a:spcPts val="1800"/>
              </a:spcBef>
            </a:pPr>
            <a:r>
              <a:rPr lang="en-US" dirty="0"/>
              <a:t>numbers in the interval</a:t>
            </a:r>
          </a:p>
          <a:p>
            <a:pPr>
              <a:lnSpc>
                <a:spcPct val="200000"/>
              </a:lnSpc>
              <a:spcBef>
                <a:spcPts val="1800"/>
              </a:spcBef>
            </a:pPr>
            <a:r>
              <a:rPr lang="en-US" dirty="0"/>
              <a:t>The graph of the solution set is</a:t>
            </a:r>
          </a:p>
          <a:p>
            <a:pPr>
              <a:spcBef>
                <a:spcPts val="1800"/>
              </a:spcBef>
            </a:pPr>
            <a:endParaRPr lang="en-US" sz="2000" i="1" dirty="0">
              <a:solidFill>
                <a:srgbClr val="0B3081"/>
              </a:solidFill>
            </a:endParaRPr>
          </a:p>
          <a:p>
            <a:pPr>
              <a:spcBef>
                <a:spcPts val="1800"/>
              </a:spcBef>
            </a:pPr>
            <a:endParaRPr lang="en-US" sz="2000" i="1" dirty="0">
              <a:solidFill>
                <a:srgbClr val="0B3081"/>
              </a:solidFill>
            </a:endParaRPr>
          </a:p>
          <a:p>
            <a:pPr>
              <a:spcBef>
                <a:spcPts val="1800"/>
              </a:spcBef>
            </a:pPr>
            <a:endParaRPr lang="en-US" dirty="0">
              <a:solidFill>
                <a:srgbClr val="0B3081"/>
              </a:solidFill>
              <a:latin typeface="+mn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1F2430B-D989-4E70-8EE0-0A70AE4A3F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208712"/>
              </p:ext>
            </p:extLst>
          </p:nvPr>
        </p:nvGraphicFramePr>
        <p:xfrm>
          <a:off x="3373478" y="1285326"/>
          <a:ext cx="2400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57" name="Equation" r:id="rId3" imgW="2400120" imgH="838080" progId="Equation.DSMT4">
                  <p:embed/>
                </p:oleObj>
              </mc:Choice>
              <mc:Fallback>
                <p:oleObj name="Equation" r:id="rId3" imgW="240012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73478" y="1285326"/>
                        <a:ext cx="24003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735B5E6-D3BB-4835-9322-596D20CFBF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532279"/>
              </p:ext>
            </p:extLst>
          </p:nvPr>
        </p:nvGraphicFramePr>
        <p:xfrm>
          <a:off x="4109743" y="2220747"/>
          <a:ext cx="1295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58" name="Equation" r:id="rId5" imgW="1295280" imgH="838080" progId="Equation.DSMT4">
                  <p:embed/>
                </p:oleObj>
              </mc:Choice>
              <mc:Fallback>
                <p:oleObj name="Equation" r:id="rId5" imgW="1295280" imgH="8380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81F2430B-D989-4E70-8EE0-0A70AE4A3F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09743" y="2220747"/>
                        <a:ext cx="1295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D363C01F-FAC0-4D6E-B3AE-6B935BE8C35D}"/>
              </a:ext>
            </a:extLst>
          </p:cNvPr>
          <p:cNvGrpSpPr/>
          <p:nvPr/>
        </p:nvGrpSpPr>
        <p:grpSpPr>
          <a:xfrm>
            <a:off x="767745" y="4143386"/>
            <a:ext cx="7488195" cy="1091443"/>
            <a:chOff x="767745" y="3364911"/>
            <a:chExt cx="7488195" cy="109144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306F099-DA22-4C2D-893E-168AEA86CBA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67745" y="3488484"/>
              <a:ext cx="7488195" cy="62114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EE7110C-BDF1-4BD2-A3C5-C1BFB71B34CA}"/>
                </a:ext>
              </a:extLst>
            </p:cNvPr>
            <p:cNvSpPr txBox="1"/>
            <p:nvPr/>
          </p:nvSpPr>
          <p:spPr>
            <a:xfrm>
              <a:off x="5994135" y="3364911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B3081"/>
                  </a:solidFill>
                </a:rPr>
                <a:t>]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1714DE9-C1DD-4D64-BE70-7591E83A4712}"/>
                </a:ext>
              </a:extLst>
            </p:cNvPr>
            <p:cNvSpPr txBox="1"/>
            <p:nvPr/>
          </p:nvSpPr>
          <p:spPr>
            <a:xfrm>
              <a:off x="2147307" y="3364911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B3081"/>
                  </a:solidFill>
                </a:rPr>
                <a:t>[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D33EC9C-2BFA-47A2-A68A-4C593A42AA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68260" y="3688333"/>
              <a:ext cx="3873048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9EE1DEA0-A817-4FF8-8BCA-D4157F791C2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994245"/>
                </p:ext>
              </p:extLst>
            </p:nvPr>
          </p:nvGraphicFramePr>
          <p:xfrm>
            <a:off x="2028332" y="3859454"/>
            <a:ext cx="381000" cy="596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459" name="Equation" r:id="rId8" imgW="380880" imgH="596880" progId="Equation.DSMT4">
                    <p:embed/>
                  </p:oleObj>
                </mc:Choice>
                <mc:Fallback>
                  <p:oleObj name="Equation" r:id="rId8" imgW="380880" imgH="596880" progId="Equation.DSMT4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id="{8735B5E6-D3BB-4835-9322-596D20CFBFA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2028332" y="3859454"/>
                          <a:ext cx="381000" cy="596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>
              <a:extLst>
                <a:ext uri="{FF2B5EF4-FFF2-40B4-BE49-F238E27FC236}">
                  <a16:creationId xmlns:a16="http://schemas.microsoft.com/office/drawing/2014/main" id="{79943649-54A1-4535-8DB8-584B8F896E6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833292"/>
                </p:ext>
              </p:extLst>
            </p:nvPr>
          </p:nvGraphicFramePr>
          <p:xfrm>
            <a:off x="6046920" y="3859213"/>
            <a:ext cx="203200" cy="596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460" name="Equation" r:id="rId10" imgW="203040" imgH="596880" progId="Equation.DSMT4">
                    <p:embed/>
                  </p:oleObj>
                </mc:Choice>
                <mc:Fallback>
                  <p:oleObj name="Equation" r:id="rId10" imgW="203040" imgH="596880" progId="Equation.DSMT4">
                    <p:embed/>
                    <p:pic>
                      <p:nvPicPr>
                        <p:cNvPr id="13" name="Object 12">
                          <a:extLst>
                            <a:ext uri="{FF2B5EF4-FFF2-40B4-BE49-F238E27FC236}">
                              <a16:creationId xmlns:a16="http://schemas.microsoft.com/office/drawing/2014/main" id="{9EE1DEA0-A817-4FF8-8BCA-D4157F791C2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6046920" y="3859213"/>
                          <a:ext cx="203200" cy="596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3904297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9C15F-CBF0-45AD-B35C-5E5A519B0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Solving an Inequality Involving Absolute Value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02D1D-221B-410B-9EAF-46E3CA047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Solve the inequality </a:t>
            </a:r>
            <a:r>
              <a:rPr lang="en-US" dirty="0">
                <a:latin typeface="+mn-lt"/>
              </a:rPr>
              <a:t>|1 –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| &lt; 3</a:t>
            </a:r>
            <a:r>
              <a:rPr lang="en-US" dirty="0"/>
              <a:t>, and graph the solution set.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 	|1 –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| &lt; 3 </a:t>
            </a:r>
            <a:r>
              <a:rPr lang="en-US" dirty="0"/>
              <a:t>			</a:t>
            </a:r>
            <a:r>
              <a:rPr lang="en-US" sz="2000" dirty="0">
                <a:solidFill>
                  <a:srgbClr val="0B3081"/>
                </a:solidFill>
              </a:rPr>
              <a:t>This follows the form of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|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u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| &lt; 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a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 					</a:t>
            </a:r>
            <a:r>
              <a:rPr lang="en-US" sz="2000" dirty="0">
                <a:solidFill>
                  <a:srgbClr val="0B3081"/>
                </a:solidFill>
              </a:rPr>
              <a:t>where 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u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 = 1 – 2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sz="2000" dirty="0">
                <a:solidFill>
                  <a:srgbClr val="0B3081"/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      –3 &lt;     1 – 2</a:t>
            </a:r>
            <a:r>
              <a:rPr lang="en-US" i="1" dirty="0">
                <a:latin typeface="+mn-lt"/>
              </a:rPr>
              <a:t>x    </a:t>
            </a:r>
            <a:r>
              <a:rPr lang="en-US" dirty="0">
                <a:latin typeface="+mn-lt"/>
              </a:rPr>
              <a:t>&lt; 3		</a:t>
            </a:r>
            <a:r>
              <a:rPr lang="en-US" sz="2000" dirty="0">
                <a:solidFill>
                  <a:srgbClr val="0B3081"/>
                </a:solidFill>
              </a:rPr>
              <a:t>Use statement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–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a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&lt; 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u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 &lt; 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a</a:t>
            </a:r>
            <a:r>
              <a:rPr lang="en-US" sz="2000" i="1" dirty="0">
                <a:solidFill>
                  <a:srgbClr val="0B3081"/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–3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 1</a:t>
            </a:r>
            <a:r>
              <a:rPr lang="en-US" dirty="0">
                <a:latin typeface="+mn-lt"/>
              </a:rPr>
              <a:t> &lt;  1 –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 1 </a:t>
            </a:r>
            <a:r>
              <a:rPr lang="en-US" dirty="0">
                <a:latin typeface="+mn-lt"/>
              </a:rPr>
              <a:t>&lt; 3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 1 </a:t>
            </a:r>
            <a:r>
              <a:rPr lang="en-US" dirty="0"/>
              <a:t>	</a:t>
            </a:r>
            <a:r>
              <a:rPr lang="en-US" sz="2000" dirty="0">
                <a:solidFill>
                  <a:srgbClr val="0B3081"/>
                </a:solidFill>
              </a:rPr>
              <a:t>Subtract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1</a:t>
            </a:r>
            <a:r>
              <a:rPr lang="en-US" sz="2000" dirty="0">
                <a:solidFill>
                  <a:srgbClr val="0B3081"/>
                </a:solidFill>
              </a:rPr>
              <a:t> from each part</a:t>
            </a:r>
            <a:r>
              <a:rPr lang="en-US" sz="2000" i="1" dirty="0">
                <a:solidFill>
                  <a:srgbClr val="0B3081"/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      –4 &lt;      –2</a:t>
            </a:r>
            <a:r>
              <a:rPr lang="en-US" i="1" dirty="0">
                <a:latin typeface="+mn-lt"/>
              </a:rPr>
              <a:t>x     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 </a:t>
            </a:r>
            <a:r>
              <a:rPr lang="en-US" dirty="0">
                <a:latin typeface="+mn-lt"/>
              </a:rPr>
              <a:t>&lt; 2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 </a:t>
            </a:r>
            <a:r>
              <a:rPr lang="en-US" sz="2000" dirty="0"/>
              <a:t>		</a:t>
            </a:r>
            <a:r>
              <a:rPr lang="en-US" sz="2000" dirty="0">
                <a:solidFill>
                  <a:srgbClr val="0B3081"/>
                </a:solidFill>
              </a:rPr>
              <a:t>Simplify</a:t>
            </a:r>
            <a:r>
              <a:rPr lang="en-US" sz="2000" i="1" dirty="0">
                <a:solidFill>
                  <a:srgbClr val="0B3081"/>
                </a:solidFill>
              </a:rPr>
              <a:t>.</a:t>
            </a:r>
          </a:p>
          <a:p>
            <a:pPr>
              <a:spcBef>
                <a:spcPts val="2400"/>
              </a:spcBef>
            </a:pPr>
            <a:r>
              <a:rPr lang="en-US" sz="1800" dirty="0"/>
              <a:t>					</a:t>
            </a:r>
            <a:r>
              <a:rPr lang="en-US" sz="2000" dirty="0">
                <a:solidFill>
                  <a:srgbClr val="0B3081"/>
                </a:solidFill>
              </a:rPr>
              <a:t>Divide each part by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–2</a:t>
            </a:r>
            <a:r>
              <a:rPr lang="en-US" sz="2000" i="1" dirty="0">
                <a:solidFill>
                  <a:srgbClr val="0B3081"/>
                </a:solidFill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en-US" dirty="0">
                <a:latin typeface="+mn-lt"/>
              </a:rPr>
              <a:t>        2 &gt;         </a:t>
            </a:r>
            <a:r>
              <a:rPr lang="en-US" i="1" dirty="0">
                <a:latin typeface="+mn-lt"/>
              </a:rPr>
              <a:t>x      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 </a:t>
            </a:r>
            <a:r>
              <a:rPr lang="en-US" dirty="0">
                <a:latin typeface="+mn-lt"/>
              </a:rPr>
              <a:t>&gt; –1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0B3081"/>
                </a:solidFill>
              </a:rPr>
              <a:t>		Simplify.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–</a:t>
            </a:r>
            <a:r>
              <a:rPr lang="en-US" dirty="0">
                <a:latin typeface="+mn-lt"/>
              </a:rPr>
              <a:t>1 &lt;        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       &lt;  2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 </a:t>
            </a:r>
            <a:r>
              <a:rPr lang="en-US" sz="1800" dirty="0">
                <a:solidFill>
                  <a:srgbClr val="0B3081"/>
                </a:solidFill>
              </a:rPr>
              <a:t>		</a:t>
            </a:r>
            <a:r>
              <a:rPr lang="en-US" sz="2000" dirty="0">
                <a:solidFill>
                  <a:srgbClr val="0B3081"/>
                </a:solidFill>
              </a:rPr>
              <a:t>Rearrange the ordering.</a:t>
            </a:r>
          </a:p>
          <a:p>
            <a:pPr>
              <a:spcBef>
                <a:spcPts val="600"/>
              </a:spcBef>
            </a:pPr>
            <a:endParaRPr lang="en-US" sz="2000" i="1" dirty="0">
              <a:solidFill>
                <a:srgbClr val="0B3081"/>
              </a:solidFill>
            </a:endParaRPr>
          </a:p>
          <a:p>
            <a:pPr>
              <a:spcBef>
                <a:spcPts val="1800"/>
              </a:spcBef>
            </a:pPr>
            <a:endParaRPr lang="en-US" sz="2000" i="1" dirty="0">
              <a:solidFill>
                <a:srgbClr val="0B3081"/>
              </a:solidFill>
            </a:endParaRPr>
          </a:p>
          <a:p>
            <a:pPr>
              <a:spcBef>
                <a:spcPts val="1800"/>
              </a:spcBef>
            </a:pPr>
            <a:endParaRPr lang="en-US" sz="2000" i="1" dirty="0">
              <a:solidFill>
                <a:srgbClr val="0B3081"/>
              </a:solidFill>
            </a:endParaRPr>
          </a:p>
          <a:p>
            <a:pPr>
              <a:spcBef>
                <a:spcPts val="1800"/>
              </a:spcBef>
            </a:pPr>
            <a:endParaRPr lang="en-US" dirty="0">
              <a:solidFill>
                <a:srgbClr val="0B3081"/>
              </a:solidFill>
              <a:latin typeface="+mn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8E80AFD-BE30-4FDC-AB46-E433EB4C51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2998948"/>
              </p:ext>
            </p:extLst>
          </p:nvPr>
        </p:nvGraphicFramePr>
        <p:xfrm>
          <a:off x="893635" y="4708525"/>
          <a:ext cx="3111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55" name="Equation" r:id="rId3" imgW="3111480" imgH="774360" progId="Equation.DSMT4">
                  <p:embed/>
                </p:oleObj>
              </mc:Choice>
              <mc:Fallback>
                <p:oleObj name="Equation" r:id="rId3" imgW="311148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512FEE7-FAB6-43BA-8CB4-CDDD8D301F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3635" y="4708525"/>
                        <a:ext cx="31115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56718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02D1D-221B-410B-9EAF-46E3CA04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The solution set is </a:t>
            </a:r>
            <a:r>
              <a:rPr lang="en-US" dirty="0">
                <a:latin typeface="+mn-lt"/>
              </a:rPr>
              <a:t>{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|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 –1</a:t>
            </a:r>
            <a:r>
              <a:rPr lang="en-US" dirty="0">
                <a:latin typeface="+mn-lt"/>
              </a:rPr>
              <a:t> &lt;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&lt; 2}, </a:t>
            </a:r>
            <a:r>
              <a:rPr lang="en-US" dirty="0"/>
              <a:t>that is, all real numbers in the interval </a:t>
            </a:r>
            <a:r>
              <a:rPr lang="en-US" dirty="0">
                <a:latin typeface="+mn-lt"/>
              </a:rPr>
              <a:t>(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–</a:t>
            </a:r>
            <a:r>
              <a:rPr lang="en-US" dirty="0">
                <a:latin typeface="+mn-lt"/>
              </a:rPr>
              <a:t>1, 2).</a:t>
            </a:r>
          </a:p>
          <a:p>
            <a:pPr>
              <a:lnSpc>
                <a:spcPct val="200000"/>
              </a:lnSpc>
              <a:spcBef>
                <a:spcPts val="1800"/>
              </a:spcBef>
            </a:pPr>
            <a:r>
              <a:rPr lang="en-US" dirty="0"/>
              <a:t>The graph of the solution set is</a:t>
            </a:r>
          </a:p>
          <a:p>
            <a:pPr>
              <a:spcBef>
                <a:spcPts val="1800"/>
              </a:spcBef>
            </a:pPr>
            <a:endParaRPr lang="en-US" sz="2000" i="1" dirty="0">
              <a:solidFill>
                <a:srgbClr val="0B3081"/>
              </a:solidFill>
            </a:endParaRPr>
          </a:p>
          <a:p>
            <a:pPr>
              <a:spcBef>
                <a:spcPts val="1800"/>
              </a:spcBef>
            </a:pPr>
            <a:endParaRPr lang="en-US" sz="2000" i="1" dirty="0">
              <a:solidFill>
                <a:srgbClr val="0B3081"/>
              </a:solidFill>
            </a:endParaRPr>
          </a:p>
          <a:p>
            <a:pPr>
              <a:spcBef>
                <a:spcPts val="1800"/>
              </a:spcBef>
            </a:pPr>
            <a:endParaRPr lang="en-US" dirty="0">
              <a:solidFill>
                <a:srgbClr val="0B3081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A9C15F-CBF0-45AD-B35C-5E5A519B0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Solving an Inequality Involving Absolute Value </a:t>
            </a:r>
            <a:r>
              <a:rPr lang="en-US" sz="1800" dirty="0"/>
              <a:t>(2 of 2)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937DF6-5146-4F90-8572-FF13C2CCCE58}"/>
              </a:ext>
            </a:extLst>
          </p:cNvPr>
          <p:cNvGrpSpPr/>
          <p:nvPr/>
        </p:nvGrpSpPr>
        <p:grpSpPr>
          <a:xfrm>
            <a:off x="1484167" y="3429000"/>
            <a:ext cx="6175666" cy="674626"/>
            <a:chOff x="1683797" y="3947750"/>
            <a:chExt cx="6175666" cy="674626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263C284-2AFE-4BFD-9B4C-22CD51536F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83797" y="4100279"/>
              <a:ext cx="6175666" cy="522097"/>
            </a:xfrm>
            <a:prstGeom prst="rect">
              <a:avLst/>
            </a:prstGeom>
          </p:spPr>
        </p:pic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363C01F-FAC0-4D6E-B3AE-6B935BE8C35D}"/>
                </a:ext>
              </a:extLst>
            </p:cNvPr>
            <p:cNvGrpSpPr/>
            <p:nvPr/>
          </p:nvGrpSpPr>
          <p:grpSpPr>
            <a:xfrm>
              <a:off x="3130507" y="3947750"/>
              <a:ext cx="4304983" cy="523220"/>
              <a:chOff x="5668992" y="3364911"/>
              <a:chExt cx="1048174" cy="523220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EE7110C-BDF1-4BD2-A3C5-C1BFB71B34CA}"/>
                  </a:ext>
                </a:extLst>
              </p:cNvPr>
              <p:cNvSpPr txBox="1"/>
              <p:nvPr/>
            </p:nvSpPr>
            <p:spPr>
              <a:xfrm>
                <a:off x="6259966" y="3364911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0B3081"/>
                    </a:solidFill>
                  </a:rPr>
                  <a:t>)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714DE9-C1DD-4D64-BE70-7591E83A4712}"/>
                  </a:ext>
                </a:extLst>
              </p:cNvPr>
              <p:cNvSpPr txBox="1"/>
              <p:nvPr/>
            </p:nvSpPr>
            <p:spPr>
              <a:xfrm>
                <a:off x="5668992" y="3364911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0B3081"/>
                    </a:solidFill>
                  </a:rPr>
                  <a:t>(</a:t>
                </a: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CD33EC9C-2BFA-47A2-A68A-4C593A42AAC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699362" y="3675976"/>
                <a:ext cx="603413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B308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350852284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040E6-2035-45B3-89BC-92E88AAB5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Solving an Inequality Involving Absolute Value </a:t>
            </a:r>
            <a:r>
              <a:rPr lang="en-US" sz="1800" dirty="0"/>
              <a:t>(1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6C750-A073-47F3-A7AF-2528C4E30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the inequality </a:t>
            </a:r>
            <a:r>
              <a:rPr lang="en-US" dirty="0">
                <a:latin typeface="+mn-lt"/>
              </a:rPr>
              <a:t>|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| &gt; 2</a:t>
            </a:r>
            <a:r>
              <a:rPr lang="en-US" dirty="0"/>
              <a:t>, and graph the solution set.</a:t>
            </a:r>
          </a:p>
          <a:p>
            <a:r>
              <a:rPr lang="en-US" dirty="0"/>
              <a:t>We are looking for all points whose coordinate </a:t>
            </a:r>
            <a:r>
              <a:rPr lang="en-US" i="1" dirty="0">
                <a:latin typeface="+mn-lt"/>
              </a:rPr>
              <a:t>x</a:t>
            </a:r>
            <a:r>
              <a:rPr lang="en-US" i="1" dirty="0"/>
              <a:t> </a:t>
            </a:r>
            <a:r>
              <a:rPr lang="en-US" dirty="0"/>
              <a:t>is a distance greater than </a:t>
            </a:r>
            <a:r>
              <a:rPr lang="en-US" dirty="0">
                <a:latin typeface="+mn-lt"/>
              </a:rPr>
              <a:t>2</a:t>
            </a:r>
            <a:r>
              <a:rPr lang="en-US" dirty="0"/>
              <a:t> units from the origin. </a:t>
            </a:r>
          </a:p>
          <a:p>
            <a:r>
              <a:rPr lang="en-US" dirty="0"/>
              <a:t>The figure illustrates the situation.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8EE9AFA-3CDD-43DB-8164-BA7BE9029237}"/>
              </a:ext>
            </a:extLst>
          </p:cNvPr>
          <p:cNvGrpSpPr/>
          <p:nvPr/>
        </p:nvGrpSpPr>
        <p:grpSpPr>
          <a:xfrm>
            <a:off x="945292" y="3882671"/>
            <a:ext cx="7253416" cy="760186"/>
            <a:chOff x="885135" y="2955207"/>
            <a:chExt cx="7253416" cy="760186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4F80442-AA94-40F3-95BF-3AF4F7B52284}"/>
                </a:ext>
              </a:extLst>
            </p:cNvPr>
            <p:cNvGrpSpPr/>
            <p:nvPr/>
          </p:nvGrpSpPr>
          <p:grpSpPr>
            <a:xfrm>
              <a:off x="885135" y="2955207"/>
              <a:ext cx="7253416" cy="760186"/>
              <a:chOff x="885135" y="2955207"/>
              <a:chExt cx="7253416" cy="760186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295A1D91-19ED-4375-BA8C-AD35FA8268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85135" y="3142606"/>
                <a:ext cx="7253416" cy="572787"/>
              </a:xfrm>
              <a:prstGeom prst="rect">
                <a:avLst/>
              </a:prstGeom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8EADBB3-C19B-4B99-A4EB-3F22E59F657D}"/>
                  </a:ext>
                </a:extLst>
              </p:cNvPr>
              <p:cNvSpPr txBox="1"/>
              <p:nvPr/>
            </p:nvSpPr>
            <p:spPr>
              <a:xfrm>
                <a:off x="5595562" y="2955207"/>
                <a:ext cx="6796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0B3081"/>
                    </a:solidFill>
                  </a:rPr>
                  <a:t>(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EEDFCDE-CAD0-4BC3-9289-A4B12E68274F}"/>
                  </a:ext>
                </a:extLst>
              </p:cNvPr>
              <p:cNvSpPr txBox="1"/>
              <p:nvPr/>
            </p:nvSpPr>
            <p:spPr>
              <a:xfrm>
                <a:off x="3078884" y="2959196"/>
                <a:ext cx="6796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0B3081"/>
                    </a:solidFill>
                  </a:rPr>
                  <a:t>)</a:t>
                </a:r>
              </a:p>
            </p:txBody>
          </p:sp>
        </p:grp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D17E4A43-E750-4923-A166-A0B854CC7BA7}"/>
                </a:ext>
              </a:extLst>
            </p:cNvPr>
            <p:cNvCxnSpPr/>
            <p:nvPr/>
          </p:nvCxnSpPr>
          <p:spPr bwMode="auto">
            <a:xfrm>
              <a:off x="5733535" y="3299254"/>
              <a:ext cx="2405016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97571BC-DF20-404A-8E08-11BF4A3C98DC}"/>
                </a:ext>
              </a:extLst>
            </p:cNvPr>
            <p:cNvCxnSpPr/>
            <p:nvPr/>
          </p:nvCxnSpPr>
          <p:spPr bwMode="auto">
            <a:xfrm flipH="1">
              <a:off x="885135" y="3299254"/>
              <a:ext cx="235951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46622167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040E6-2035-45B3-89BC-92E88AAB5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Solving an Inequality Involving Absolute Value </a:t>
            </a:r>
            <a:r>
              <a:rPr lang="en-US" sz="1800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6C750-A073-47F3-A7AF-2528C4E30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number </a:t>
            </a:r>
            <a:r>
              <a:rPr lang="en-US" i="1" dirty="0">
                <a:latin typeface="+mn-lt"/>
              </a:rPr>
              <a:t>x</a:t>
            </a:r>
            <a:r>
              <a:rPr lang="en-US" i="1" dirty="0"/>
              <a:t> </a:t>
            </a:r>
            <a:r>
              <a:rPr lang="en-US" dirty="0"/>
              <a:t>less than </a:t>
            </a:r>
            <a:r>
              <a:rPr lang="en-US" dirty="0">
                <a:latin typeface="+mn-lt"/>
              </a:rPr>
              <a:t>–2</a:t>
            </a:r>
            <a:r>
              <a:rPr lang="en-US" dirty="0"/>
              <a:t> or greater than </a:t>
            </a:r>
            <a:r>
              <a:rPr lang="en-US" dirty="0">
                <a:latin typeface="+mn-lt"/>
              </a:rPr>
              <a:t>2</a:t>
            </a:r>
            <a:r>
              <a:rPr lang="en-US" dirty="0"/>
              <a:t> satisfies the condition </a:t>
            </a:r>
            <a:r>
              <a:rPr lang="en-US" dirty="0">
                <a:latin typeface="+mn-lt"/>
              </a:rPr>
              <a:t>|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| &gt; 2</a:t>
            </a:r>
            <a:r>
              <a:rPr lang="en-US" dirty="0"/>
              <a:t>. </a:t>
            </a:r>
          </a:p>
          <a:p>
            <a:r>
              <a:rPr lang="en-US" dirty="0"/>
              <a:t>The solution set consists of all numbers </a:t>
            </a:r>
            <a:r>
              <a:rPr lang="en-US" i="1" dirty="0">
                <a:latin typeface="+mn-lt"/>
              </a:rPr>
              <a:t>x</a:t>
            </a:r>
            <a:r>
              <a:rPr lang="en-US" i="1" dirty="0"/>
              <a:t> </a:t>
            </a:r>
            <a:r>
              <a:rPr lang="en-US" dirty="0"/>
              <a:t>for which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&lt; –2 </a:t>
            </a:r>
            <a:r>
              <a:rPr lang="en-US" dirty="0"/>
              <a:t>or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&gt; 2</a:t>
            </a:r>
            <a:r>
              <a:rPr lang="en-US" dirty="0"/>
              <a:t>, that is, all real numbers in </a:t>
            </a:r>
            <a:br>
              <a:rPr lang="en-US" dirty="0"/>
            </a:br>
            <a:r>
              <a:rPr lang="en-US" dirty="0">
                <a:latin typeface="+mn-lt"/>
              </a:rPr>
              <a:t>(–∞, –2) ∪ (2, ∞).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B68D6E1-92F4-4308-BD64-DCACB8E18D5E}"/>
              </a:ext>
            </a:extLst>
          </p:cNvPr>
          <p:cNvGrpSpPr/>
          <p:nvPr/>
        </p:nvGrpSpPr>
        <p:grpSpPr>
          <a:xfrm>
            <a:off x="945292" y="3882671"/>
            <a:ext cx="7253416" cy="760186"/>
            <a:chOff x="885135" y="2955207"/>
            <a:chExt cx="7253416" cy="760186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651EA22D-8B53-4256-95DE-D915285634BF}"/>
                </a:ext>
              </a:extLst>
            </p:cNvPr>
            <p:cNvGrpSpPr/>
            <p:nvPr/>
          </p:nvGrpSpPr>
          <p:grpSpPr>
            <a:xfrm>
              <a:off x="885135" y="2955207"/>
              <a:ext cx="7253416" cy="760186"/>
              <a:chOff x="885135" y="2955207"/>
              <a:chExt cx="7253416" cy="760186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496A2332-BC32-47B5-A281-B639E3A35D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85135" y="3142606"/>
                <a:ext cx="7253416" cy="572787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057BD52-AF52-480B-8E71-67C06F6C6CDE}"/>
                  </a:ext>
                </a:extLst>
              </p:cNvPr>
              <p:cNvSpPr txBox="1"/>
              <p:nvPr/>
            </p:nvSpPr>
            <p:spPr>
              <a:xfrm>
                <a:off x="5595562" y="2955207"/>
                <a:ext cx="6796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0B3081"/>
                    </a:solidFill>
                  </a:rPr>
                  <a:t>(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9A485BD-C058-4B45-96B2-00D3415E9306}"/>
                  </a:ext>
                </a:extLst>
              </p:cNvPr>
              <p:cNvSpPr txBox="1"/>
              <p:nvPr/>
            </p:nvSpPr>
            <p:spPr>
              <a:xfrm>
                <a:off x="3078884" y="2959196"/>
                <a:ext cx="6796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0B3081"/>
                    </a:solidFill>
                  </a:rPr>
                  <a:t>)</a:t>
                </a:r>
              </a:p>
            </p:txBody>
          </p:sp>
        </p:grp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595D828-FF1E-48B9-B944-A832902294CA}"/>
                </a:ext>
              </a:extLst>
            </p:cNvPr>
            <p:cNvCxnSpPr/>
            <p:nvPr/>
          </p:nvCxnSpPr>
          <p:spPr bwMode="auto">
            <a:xfrm>
              <a:off x="5733535" y="3284506"/>
              <a:ext cx="2405016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2E4F7A26-BB22-4373-AC0B-B1533D9E09DF}"/>
                </a:ext>
              </a:extLst>
            </p:cNvPr>
            <p:cNvCxnSpPr/>
            <p:nvPr/>
          </p:nvCxnSpPr>
          <p:spPr bwMode="auto">
            <a:xfrm flipH="1">
              <a:off x="885135" y="3284506"/>
              <a:ext cx="235951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75553313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2465826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3929" y="1369555"/>
            <a:ext cx="78561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THEOREM</a:t>
            </a:r>
            <a:endParaRPr lang="en-US" b="1" dirty="0">
              <a:latin typeface="+mj-lt"/>
            </a:endParaRPr>
          </a:p>
          <a:p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j-lt"/>
              </a:rPr>
              <a:t>is a positive number and </a:t>
            </a:r>
            <a:r>
              <a:rPr lang="en-US" i="1" dirty="0">
                <a:latin typeface="+mn-lt"/>
              </a:rPr>
              <a:t>u</a:t>
            </a:r>
            <a:r>
              <a:rPr lang="en-US" dirty="0">
                <a:latin typeface="+mj-lt"/>
              </a:rPr>
              <a:t> is an algebraic expression, then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|</a:t>
            </a:r>
            <a:r>
              <a:rPr lang="en-US" i="1" dirty="0">
                <a:latin typeface="+mn-lt"/>
              </a:rPr>
              <a:t>u|</a:t>
            </a:r>
            <a:r>
              <a:rPr lang="en-US" dirty="0">
                <a:latin typeface="+mn-lt"/>
              </a:rPr>
              <a:t> &gt;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j-lt"/>
              </a:rPr>
              <a:t> is equivalent to</a:t>
            </a:r>
            <a:r>
              <a:rPr lang="en-US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u</a:t>
            </a:r>
            <a:r>
              <a:rPr lang="en-US" dirty="0">
                <a:latin typeface="+mn-lt"/>
              </a:rPr>
              <a:t> &lt; –</a:t>
            </a:r>
            <a:r>
              <a:rPr lang="en-US" i="1" dirty="0">
                <a:latin typeface="+mn-lt"/>
              </a:rPr>
              <a:t>a </a:t>
            </a:r>
            <a:r>
              <a:rPr lang="en-US" dirty="0">
                <a:latin typeface="+mj-lt"/>
              </a:rPr>
              <a:t>or </a:t>
            </a:r>
            <a:r>
              <a:rPr lang="en-US" i="1" dirty="0"/>
              <a:t>u</a:t>
            </a:r>
            <a:r>
              <a:rPr lang="en-US" dirty="0"/>
              <a:t> &gt; </a:t>
            </a:r>
            <a:r>
              <a:rPr lang="en-US" i="1" dirty="0"/>
              <a:t>a </a:t>
            </a:r>
            <a:endParaRPr lang="en-US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|</a:t>
            </a:r>
            <a:r>
              <a:rPr lang="en-US" i="1" dirty="0"/>
              <a:t>u|</a:t>
            </a:r>
            <a:r>
              <a:rPr lang="en-US" dirty="0"/>
              <a:t> ≥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latin typeface="+mj-lt"/>
              </a:rPr>
              <a:t>is equivalent to </a:t>
            </a:r>
            <a:r>
              <a:rPr lang="en-US" i="1" dirty="0"/>
              <a:t>u</a:t>
            </a:r>
            <a:r>
              <a:rPr lang="en-US" dirty="0"/>
              <a:t> ≤ –</a:t>
            </a:r>
            <a:r>
              <a:rPr lang="en-US" i="1" dirty="0"/>
              <a:t>a </a:t>
            </a:r>
            <a:r>
              <a:rPr lang="en-US" dirty="0">
                <a:latin typeface="+mj-lt"/>
              </a:rPr>
              <a:t>or</a:t>
            </a:r>
            <a:r>
              <a:rPr lang="en-US" dirty="0"/>
              <a:t> </a:t>
            </a:r>
            <a:r>
              <a:rPr lang="en-US" i="1" dirty="0"/>
              <a:t>u</a:t>
            </a:r>
            <a:r>
              <a:rPr lang="en-US" dirty="0"/>
              <a:t> ≥ </a:t>
            </a:r>
            <a:r>
              <a:rPr lang="en-US" i="1" dirty="0"/>
              <a:t>a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55681F7-406E-480C-B0C3-EA20470DA078}"/>
              </a:ext>
            </a:extLst>
          </p:cNvPr>
          <p:cNvGrpSpPr/>
          <p:nvPr/>
        </p:nvGrpSpPr>
        <p:grpSpPr>
          <a:xfrm>
            <a:off x="1179872" y="4042790"/>
            <a:ext cx="6672847" cy="1737562"/>
            <a:chOff x="1179872" y="4042790"/>
            <a:chExt cx="6672847" cy="173756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523CF6E-E708-431F-AA90-C56CF2B8365A}"/>
                </a:ext>
              </a:extLst>
            </p:cNvPr>
            <p:cNvGrpSpPr/>
            <p:nvPr/>
          </p:nvGrpSpPr>
          <p:grpSpPr>
            <a:xfrm>
              <a:off x="1291281" y="4042790"/>
              <a:ext cx="6561438" cy="888046"/>
              <a:chOff x="1291281" y="5285221"/>
              <a:chExt cx="6561438" cy="888046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FE15A6E2-F05D-44D8-88FD-DB6A8E08CE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291281" y="5488445"/>
                <a:ext cx="6561438" cy="246054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78A6662-34C2-4D4C-B7D4-7BF1B177A21F}"/>
                  </a:ext>
                </a:extLst>
              </p:cNvPr>
              <p:cNvSpPr txBox="1"/>
              <p:nvPr/>
            </p:nvSpPr>
            <p:spPr>
              <a:xfrm>
                <a:off x="4111792" y="5650047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0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62008A8-972A-42FC-81D0-5F2CAC7D8CB3}"/>
                  </a:ext>
                </a:extLst>
              </p:cNvPr>
              <p:cNvSpPr txBox="1"/>
              <p:nvPr/>
            </p:nvSpPr>
            <p:spPr>
              <a:xfrm>
                <a:off x="6191845" y="5650047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/>
                  <a:t>a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EE76A59-69FC-43E7-8325-972E1F2C46AC}"/>
                  </a:ext>
                </a:extLst>
              </p:cNvPr>
              <p:cNvSpPr txBox="1"/>
              <p:nvPr/>
            </p:nvSpPr>
            <p:spPr>
              <a:xfrm>
                <a:off x="1890588" y="5650047"/>
                <a:ext cx="73063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–</a:t>
                </a:r>
                <a:r>
                  <a:rPr lang="en-US" i="1" dirty="0"/>
                  <a:t>a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B25313F-70F7-40EB-8949-69A68120D1A2}"/>
                  </a:ext>
                </a:extLst>
              </p:cNvPr>
              <p:cNvSpPr txBox="1"/>
              <p:nvPr/>
            </p:nvSpPr>
            <p:spPr>
              <a:xfrm>
                <a:off x="2056791" y="5285221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0B3081"/>
                    </a:solidFill>
                  </a:rPr>
                  <a:t>]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A8779AF-52CA-48E9-BC0E-724F5D5C4E08}"/>
                  </a:ext>
                </a:extLst>
              </p:cNvPr>
              <p:cNvSpPr txBox="1"/>
              <p:nvPr/>
            </p:nvSpPr>
            <p:spPr>
              <a:xfrm>
                <a:off x="6212861" y="5285221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0B3081"/>
                    </a:solidFill>
                  </a:rPr>
                  <a:t>[</a:t>
                </a:r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1599413-EF70-4662-9A93-5C7C24400C8F}"/>
                </a:ext>
              </a:extLst>
            </p:cNvPr>
            <p:cNvSpPr txBox="1"/>
            <p:nvPr/>
          </p:nvSpPr>
          <p:spPr>
            <a:xfrm>
              <a:off x="3268375" y="5257132"/>
              <a:ext cx="21747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|</a:t>
              </a:r>
              <a:r>
                <a:rPr lang="en-US" i="1" dirty="0"/>
                <a:t>u|</a:t>
              </a:r>
              <a:r>
                <a:rPr lang="en-US" dirty="0"/>
                <a:t> ≥ </a:t>
              </a:r>
              <a:r>
                <a:rPr lang="en-US" i="1" dirty="0"/>
                <a:t>a</a:t>
              </a:r>
              <a:r>
                <a:rPr lang="en-US" dirty="0"/>
                <a:t>, </a:t>
              </a:r>
              <a:r>
                <a:rPr lang="en-US" i="1" dirty="0"/>
                <a:t>a</a:t>
              </a:r>
              <a:r>
                <a:rPr lang="en-US" dirty="0"/>
                <a:t> &gt; 0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B8AA1C84-E744-4976-A0E5-4A94308C96FB}"/>
                </a:ext>
              </a:extLst>
            </p:cNvPr>
            <p:cNvCxnSpPr>
              <a:cxnSpLocks/>
              <a:endCxn id="3" idx="3"/>
            </p:cNvCxnSpPr>
            <p:nvPr/>
          </p:nvCxnSpPr>
          <p:spPr bwMode="auto">
            <a:xfrm>
              <a:off x="6420445" y="4359453"/>
              <a:ext cx="1432274" cy="958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D3490C5B-E614-45D4-8101-72D887A4023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179872" y="4359453"/>
              <a:ext cx="1076033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32153239"/>
      </p:ext>
    </p:extLst>
  </p:cSld>
  <p:clrMapOvr>
    <a:masterClrMapping/>
  </p:clrMapOvr>
  <p:transition>
    <p:pull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5A5CE-AFE7-42C4-8187-07493EA93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6: </a:t>
            </a:r>
            <a:r>
              <a:rPr lang="en-US" dirty="0"/>
              <a:t>Solving an Inequality Involving Absolute Value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E473-96C8-4176-8B04-FFD5E1620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Solve the inequality </a:t>
            </a:r>
            <a:r>
              <a:rPr lang="en-US" sz="2400" dirty="0">
                <a:latin typeface="+mn-lt"/>
              </a:rPr>
              <a:t>|4</a:t>
            </a:r>
            <a:r>
              <a:rPr lang="en-US" sz="2400" i="1" dirty="0">
                <a:latin typeface="+mn-lt"/>
              </a:rPr>
              <a:t>x </a:t>
            </a:r>
            <a:r>
              <a:rPr lang="en-US" sz="2400" dirty="0">
                <a:latin typeface="+mn-lt"/>
              </a:rPr>
              <a:t>– 10| &gt; 6</a:t>
            </a:r>
            <a:r>
              <a:rPr lang="en-US" sz="2400" dirty="0"/>
              <a:t>, and graph the solution set.</a:t>
            </a:r>
          </a:p>
          <a:p>
            <a:pPr>
              <a:spcBef>
                <a:spcPts val="600"/>
              </a:spcBef>
              <a:tabLst>
                <a:tab pos="4114800" algn="l"/>
              </a:tabLst>
            </a:pPr>
            <a:r>
              <a:rPr lang="en-US" sz="2400" dirty="0">
                <a:latin typeface="+mn-lt"/>
              </a:rPr>
              <a:t>         |4</a:t>
            </a:r>
            <a:r>
              <a:rPr lang="en-US" sz="2400" i="1" dirty="0">
                <a:latin typeface="+mn-lt"/>
              </a:rPr>
              <a:t>x </a:t>
            </a:r>
            <a:r>
              <a:rPr lang="en-US" sz="2400" dirty="0">
                <a:latin typeface="+mn-lt"/>
              </a:rPr>
              <a:t>– 10| &gt; 6 	</a:t>
            </a:r>
            <a:r>
              <a:rPr lang="en-US" sz="2400" dirty="0">
                <a:solidFill>
                  <a:srgbClr val="0B3081"/>
                </a:solidFill>
              </a:rPr>
              <a:t>This follows the form of </a:t>
            </a:r>
            <a:r>
              <a:rPr lang="en-US" sz="2400" dirty="0">
                <a:solidFill>
                  <a:srgbClr val="0B3081"/>
                </a:solidFill>
                <a:latin typeface="+mn-lt"/>
              </a:rPr>
              <a:t>|</a:t>
            </a:r>
            <a:r>
              <a:rPr lang="en-US" sz="2400" i="1" dirty="0">
                <a:solidFill>
                  <a:srgbClr val="0B3081"/>
                </a:solidFill>
                <a:latin typeface="+mn-lt"/>
              </a:rPr>
              <a:t>u</a:t>
            </a:r>
            <a:r>
              <a:rPr lang="en-US" sz="2400" dirty="0">
                <a:solidFill>
                  <a:srgbClr val="0B3081"/>
                </a:solidFill>
                <a:latin typeface="+mn-lt"/>
              </a:rPr>
              <a:t>| &gt; </a:t>
            </a:r>
            <a:r>
              <a:rPr lang="en-US" sz="2400" i="1" dirty="0">
                <a:solidFill>
                  <a:srgbClr val="0B3081"/>
                </a:solidFill>
                <a:latin typeface="+mn-lt"/>
              </a:rPr>
              <a:t>a</a:t>
            </a:r>
            <a:r>
              <a:rPr lang="en-US" sz="2400" dirty="0">
                <a:solidFill>
                  <a:srgbClr val="0B3081"/>
                </a:solidFill>
              </a:rPr>
              <a:t> 	where </a:t>
            </a:r>
            <a:r>
              <a:rPr lang="en-US" sz="2400" i="1" dirty="0">
                <a:solidFill>
                  <a:srgbClr val="0B3081"/>
                </a:solidFill>
                <a:latin typeface="+mn-lt"/>
              </a:rPr>
              <a:t>u</a:t>
            </a:r>
            <a:r>
              <a:rPr lang="en-US" sz="2400" dirty="0">
                <a:solidFill>
                  <a:srgbClr val="0B3081"/>
                </a:solidFill>
                <a:latin typeface="+mn-lt"/>
              </a:rPr>
              <a:t> = 4</a:t>
            </a:r>
            <a:r>
              <a:rPr lang="en-US" sz="2400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sz="2400" dirty="0">
                <a:solidFill>
                  <a:srgbClr val="0B3081"/>
                </a:solidFill>
                <a:latin typeface="+mn-lt"/>
              </a:rPr>
              <a:t> – 10.</a:t>
            </a:r>
          </a:p>
          <a:p>
            <a:pPr>
              <a:spcBef>
                <a:spcPts val="600"/>
              </a:spcBef>
              <a:tabLst>
                <a:tab pos="4114800" algn="l"/>
              </a:tabLst>
            </a:pPr>
            <a:r>
              <a:rPr lang="en-US" sz="2400" dirty="0">
                <a:latin typeface="+mn-lt"/>
              </a:rPr>
              <a:t>4</a:t>
            </a:r>
            <a:r>
              <a:rPr lang="en-US" sz="2400" i="1" dirty="0">
                <a:latin typeface="+mn-lt"/>
              </a:rPr>
              <a:t>x </a:t>
            </a:r>
            <a:r>
              <a:rPr lang="en-US" sz="2400" dirty="0">
                <a:latin typeface="+mn-lt"/>
              </a:rPr>
              <a:t>– 10 &lt; –6  </a:t>
            </a:r>
            <a:r>
              <a:rPr lang="en-US" sz="2400" dirty="0"/>
              <a:t>or  </a:t>
            </a:r>
            <a:r>
              <a:rPr lang="en-US" sz="2400" dirty="0">
                <a:latin typeface="+mn-lt"/>
              </a:rPr>
              <a:t>4</a:t>
            </a:r>
            <a:r>
              <a:rPr lang="en-US" sz="2400" i="1" dirty="0">
                <a:latin typeface="+mn-lt"/>
              </a:rPr>
              <a:t>x </a:t>
            </a:r>
            <a:r>
              <a:rPr lang="en-US" sz="2400" dirty="0">
                <a:latin typeface="+mn-lt"/>
              </a:rPr>
              <a:t>– 10 &gt; 6 </a:t>
            </a:r>
            <a:r>
              <a:rPr lang="en-US" sz="2400" dirty="0"/>
              <a:t>	</a:t>
            </a:r>
            <a:r>
              <a:rPr lang="en-US" sz="2400" dirty="0">
                <a:solidFill>
                  <a:srgbClr val="0B3081"/>
                </a:solidFill>
              </a:rPr>
              <a:t>Use statement </a:t>
            </a:r>
            <a:r>
              <a:rPr lang="en-US" sz="2400" i="1" dirty="0">
                <a:solidFill>
                  <a:srgbClr val="0B3081"/>
                </a:solidFill>
                <a:latin typeface="+mn-lt"/>
              </a:rPr>
              <a:t>u</a:t>
            </a:r>
            <a:r>
              <a:rPr lang="en-US" sz="2400" dirty="0">
                <a:solidFill>
                  <a:srgbClr val="0B3081"/>
                </a:solidFill>
                <a:latin typeface="+mn-lt"/>
              </a:rPr>
              <a:t> &lt; –</a:t>
            </a:r>
            <a:r>
              <a:rPr lang="en-US" sz="2400" i="1" dirty="0">
                <a:solidFill>
                  <a:srgbClr val="0B3081"/>
                </a:solidFill>
                <a:latin typeface="+mn-lt"/>
              </a:rPr>
              <a:t>a </a:t>
            </a:r>
            <a:r>
              <a:rPr lang="en-US" sz="2400" dirty="0">
                <a:solidFill>
                  <a:srgbClr val="0B3081"/>
                </a:solidFill>
              </a:rPr>
              <a:t>or </a:t>
            </a:r>
            <a:r>
              <a:rPr lang="en-US" sz="2400" i="1" dirty="0">
                <a:solidFill>
                  <a:srgbClr val="0B3081"/>
                </a:solidFill>
                <a:latin typeface="+mn-lt"/>
              </a:rPr>
              <a:t>u</a:t>
            </a:r>
            <a:r>
              <a:rPr lang="en-US" sz="2400" dirty="0">
                <a:solidFill>
                  <a:srgbClr val="0B3081"/>
                </a:solidFill>
                <a:latin typeface="+mn-lt"/>
              </a:rPr>
              <a:t> &gt; </a:t>
            </a:r>
            <a:r>
              <a:rPr lang="en-US" sz="2400" i="1" dirty="0">
                <a:solidFill>
                  <a:srgbClr val="0B3081"/>
                </a:solidFill>
                <a:latin typeface="+mn-lt"/>
              </a:rPr>
              <a:t>a</a:t>
            </a:r>
            <a:r>
              <a:rPr lang="en-US" sz="2400" i="1" dirty="0">
                <a:solidFill>
                  <a:srgbClr val="0B3081"/>
                </a:solidFill>
              </a:rPr>
              <a:t>.</a:t>
            </a:r>
          </a:p>
          <a:p>
            <a:pPr>
              <a:spcBef>
                <a:spcPts val="600"/>
              </a:spcBef>
              <a:tabLst>
                <a:tab pos="4114800" algn="l"/>
              </a:tabLst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0B3081"/>
                </a:solidFill>
              </a:rPr>
              <a:t>Add </a:t>
            </a:r>
            <a:r>
              <a:rPr lang="en-US" sz="2400" dirty="0">
                <a:solidFill>
                  <a:srgbClr val="0B3081"/>
                </a:solidFill>
                <a:latin typeface="+mn-lt"/>
              </a:rPr>
              <a:t>10</a:t>
            </a:r>
            <a:r>
              <a:rPr lang="en-US" sz="2400" dirty="0">
                <a:solidFill>
                  <a:srgbClr val="0B3081"/>
                </a:solidFill>
              </a:rPr>
              <a:t> to each part</a:t>
            </a:r>
            <a:r>
              <a:rPr lang="en-US" sz="2400" i="1" dirty="0">
                <a:solidFill>
                  <a:srgbClr val="0B3081"/>
                </a:solidFill>
              </a:rPr>
              <a:t>.</a:t>
            </a:r>
            <a:r>
              <a:rPr lang="en-US" sz="2400" dirty="0">
                <a:latin typeface="+mn-lt"/>
              </a:rPr>
              <a:t> </a:t>
            </a:r>
          </a:p>
          <a:p>
            <a:pPr>
              <a:spcBef>
                <a:spcPts val="600"/>
              </a:spcBef>
              <a:tabLst>
                <a:tab pos="4114800" algn="l"/>
              </a:tabLst>
            </a:pPr>
            <a:r>
              <a:rPr lang="en-US" sz="2400" dirty="0">
                <a:latin typeface="+mn-lt"/>
              </a:rPr>
              <a:t>4</a:t>
            </a:r>
            <a:r>
              <a:rPr lang="en-US" sz="2400" i="1" dirty="0">
                <a:latin typeface="+mn-lt"/>
              </a:rPr>
              <a:t>x </a:t>
            </a:r>
            <a:r>
              <a:rPr lang="en-US" sz="2400" dirty="0">
                <a:latin typeface="+mn-lt"/>
              </a:rPr>
              <a:t>– 10 </a:t>
            </a:r>
            <a:r>
              <a:rPr lang="en-US" sz="2400" dirty="0">
                <a:solidFill>
                  <a:srgbClr val="B40000"/>
                </a:solidFill>
                <a:latin typeface="+mn-lt"/>
              </a:rPr>
              <a:t>+ 10</a:t>
            </a:r>
            <a:r>
              <a:rPr lang="en-US" sz="2400" dirty="0">
                <a:latin typeface="+mn-lt"/>
              </a:rPr>
              <a:t> &lt; –6 </a:t>
            </a:r>
            <a:r>
              <a:rPr lang="en-US" sz="2400" dirty="0">
                <a:solidFill>
                  <a:srgbClr val="B40000"/>
                </a:solidFill>
                <a:latin typeface="+mn-lt"/>
              </a:rPr>
              <a:t>+ 10</a:t>
            </a:r>
            <a:r>
              <a:rPr lang="en-US" sz="2400" dirty="0">
                <a:latin typeface="+mn-lt"/>
              </a:rPr>
              <a:t>  </a:t>
            </a:r>
            <a:r>
              <a:rPr lang="en-US" sz="2400" dirty="0"/>
              <a:t>or</a:t>
            </a:r>
            <a:r>
              <a:rPr lang="en-US" sz="2400" dirty="0">
                <a:latin typeface="+mn-lt"/>
              </a:rPr>
              <a:t>  4</a:t>
            </a:r>
            <a:r>
              <a:rPr lang="en-US" sz="2400" i="1" dirty="0">
                <a:latin typeface="+mn-lt"/>
              </a:rPr>
              <a:t>x </a:t>
            </a:r>
            <a:r>
              <a:rPr lang="en-US" sz="2400" dirty="0">
                <a:latin typeface="+mn-lt"/>
              </a:rPr>
              <a:t>– 10 </a:t>
            </a:r>
            <a:r>
              <a:rPr lang="en-US" sz="2400" dirty="0">
                <a:solidFill>
                  <a:srgbClr val="B40000"/>
                </a:solidFill>
                <a:latin typeface="+mn-lt"/>
              </a:rPr>
              <a:t>+ 10</a:t>
            </a:r>
            <a:r>
              <a:rPr lang="en-US" sz="2400" dirty="0">
                <a:latin typeface="+mn-lt"/>
              </a:rPr>
              <a:t> </a:t>
            </a:r>
            <a:r>
              <a:rPr lang="en-US" sz="2400" i="1" dirty="0">
                <a:latin typeface="+mn-lt"/>
              </a:rPr>
              <a:t>&gt; </a:t>
            </a:r>
            <a:r>
              <a:rPr lang="en-US" sz="2400" dirty="0">
                <a:latin typeface="+mn-lt"/>
              </a:rPr>
              <a:t>6 </a:t>
            </a:r>
            <a:r>
              <a:rPr lang="en-US" sz="2400" dirty="0">
                <a:solidFill>
                  <a:srgbClr val="B40000"/>
                </a:solidFill>
                <a:latin typeface="+mn-lt"/>
              </a:rPr>
              <a:t>+ 10 </a:t>
            </a:r>
            <a:endParaRPr lang="en-US" sz="2400" i="1" dirty="0">
              <a:solidFill>
                <a:srgbClr val="0B3081"/>
              </a:solidFill>
            </a:endParaRPr>
          </a:p>
          <a:p>
            <a:pPr>
              <a:spcBef>
                <a:spcPts val="600"/>
              </a:spcBef>
              <a:tabLst>
                <a:tab pos="4114800" algn="l"/>
              </a:tabLst>
            </a:pPr>
            <a:r>
              <a:rPr lang="en-US" sz="2400" dirty="0"/>
              <a:t>       </a:t>
            </a:r>
            <a:r>
              <a:rPr lang="en-US" sz="2400" dirty="0">
                <a:latin typeface="+mn-lt"/>
              </a:rPr>
              <a:t>4</a:t>
            </a:r>
            <a:r>
              <a:rPr lang="en-US" sz="2400" i="1" dirty="0">
                <a:latin typeface="+mn-lt"/>
              </a:rPr>
              <a:t>x</a:t>
            </a:r>
            <a:r>
              <a:rPr lang="en-US" sz="2400" dirty="0">
                <a:latin typeface="+mn-lt"/>
              </a:rPr>
              <a:t> &lt; 4    </a:t>
            </a:r>
            <a:r>
              <a:rPr lang="en-US" sz="2400" dirty="0"/>
              <a:t>or         </a:t>
            </a:r>
            <a:r>
              <a:rPr lang="en-US" sz="2400" dirty="0">
                <a:latin typeface="+mn-lt"/>
              </a:rPr>
              <a:t>4</a:t>
            </a:r>
            <a:r>
              <a:rPr lang="en-US" sz="2400" i="1" dirty="0">
                <a:latin typeface="+mn-lt"/>
              </a:rPr>
              <a:t>x &gt; </a:t>
            </a:r>
            <a:r>
              <a:rPr lang="en-US" sz="2400" dirty="0">
                <a:latin typeface="+mn-lt"/>
              </a:rPr>
              <a:t>16</a:t>
            </a:r>
            <a:r>
              <a:rPr lang="en-US" sz="2400" dirty="0"/>
              <a:t>	</a:t>
            </a:r>
            <a:r>
              <a:rPr lang="en-US" sz="2400" dirty="0">
                <a:solidFill>
                  <a:srgbClr val="0B3081"/>
                </a:solidFill>
              </a:rPr>
              <a:t>Simplify</a:t>
            </a:r>
            <a:r>
              <a:rPr lang="en-US" sz="2400" i="1" dirty="0">
                <a:solidFill>
                  <a:srgbClr val="0B3081"/>
                </a:solidFill>
              </a:rPr>
              <a:t>.</a:t>
            </a:r>
          </a:p>
          <a:p>
            <a:pPr>
              <a:spcBef>
                <a:spcPts val="2400"/>
              </a:spcBef>
              <a:tabLst>
                <a:tab pos="4114800" algn="l"/>
              </a:tabLst>
            </a:pPr>
            <a:r>
              <a:rPr lang="en-US" sz="2400" dirty="0"/>
              <a:t>                    or	</a:t>
            </a:r>
            <a:r>
              <a:rPr lang="en-US" sz="2400" dirty="0">
                <a:solidFill>
                  <a:srgbClr val="0B3081"/>
                </a:solidFill>
              </a:rPr>
              <a:t>Divide each part by </a:t>
            </a:r>
            <a:r>
              <a:rPr lang="en-US" sz="2400" dirty="0">
                <a:solidFill>
                  <a:srgbClr val="0B3081"/>
                </a:solidFill>
                <a:latin typeface="+mn-lt"/>
              </a:rPr>
              <a:t>4</a:t>
            </a:r>
            <a:r>
              <a:rPr lang="en-US" sz="2400" i="1" dirty="0">
                <a:solidFill>
                  <a:srgbClr val="0B3081"/>
                </a:solidFill>
              </a:rPr>
              <a:t>.</a:t>
            </a:r>
          </a:p>
          <a:p>
            <a:pPr>
              <a:spcBef>
                <a:spcPts val="1800"/>
              </a:spcBef>
              <a:tabLst>
                <a:tab pos="4114800" algn="l"/>
              </a:tabLst>
            </a:pPr>
            <a:r>
              <a:rPr lang="en-US" sz="2400" dirty="0"/>
              <a:t>         </a:t>
            </a:r>
            <a:r>
              <a:rPr lang="en-US" sz="2400" i="1" dirty="0">
                <a:latin typeface="+mn-lt"/>
              </a:rPr>
              <a:t>x</a:t>
            </a:r>
            <a:r>
              <a:rPr lang="en-US" sz="2400" dirty="0">
                <a:latin typeface="+mn-lt"/>
              </a:rPr>
              <a:t> &lt; 1    </a:t>
            </a:r>
            <a:r>
              <a:rPr lang="en-US" sz="2400" dirty="0"/>
              <a:t>or</a:t>
            </a:r>
            <a:r>
              <a:rPr lang="en-US" sz="2400" dirty="0">
                <a:latin typeface="+mn-lt"/>
              </a:rPr>
              <a:t>            </a:t>
            </a:r>
            <a:r>
              <a:rPr lang="en-US" sz="2400" i="1" dirty="0">
                <a:latin typeface="+mn-lt"/>
              </a:rPr>
              <a:t>x </a:t>
            </a:r>
            <a:r>
              <a:rPr lang="en-US" sz="2400" dirty="0">
                <a:latin typeface="+mn-lt"/>
              </a:rPr>
              <a:t>&gt; 4 </a:t>
            </a:r>
            <a:r>
              <a:rPr lang="en-US" sz="2400" dirty="0">
                <a:solidFill>
                  <a:srgbClr val="B40000"/>
                </a:solidFill>
                <a:latin typeface="+mn-lt"/>
              </a:rPr>
              <a:t> </a:t>
            </a:r>
            <a:r>
              <a:rPr lang="en-US" sz="2400" dirty="0">
                <a:solidFill>
                  <a:srgbClr val="0B3081"/>
                </a:solidFill>
              </a:rPr>
              <a:t>	Simplify.</a:t>
            </a:r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F986076-7636-49ED-9AFF-E49D0AB6AA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0119285"/>
              </p:ext>
            </p:extLst>
          </p:nvPr>
        </p:nvGraphicFramePr>
        <p:xfrm>
          <a:off x="958850" y="4561551"/>
          <a:ext cx="901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09" name="Equation" r:id="rId3" imgW="901440" imgH="685800" progId="Equation.DSMT4">
                  <p:embed/>
                </p:oleObj>
              </mc:Choice>
              <mc:Fallback>
                <p:oleObj name="Equation" r:id="rId3" imgW="901440" imgH="685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8E80AFD-BE30-4FDC-AB46-E433EB4C51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8850" y="4561551"/>
                        <a:ext cx="9017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EEDDAFA-66DD-445C-8D21-F9FE941F3B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075466"/>
              </p:ext>
            </p:extLst>
          </p:nvPr>
        </p:nvGraphicFramePr>
        <p:xfrm>
          <a:off x="3032227" y="4561551"/>
          <a:ext cx="1028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10" name="Equation" r:id="rId5" imgW="1028520" imgH="685800" progId="Equation.DSMT4">
                  <p:embed/>
                </p:oleObj>
              </mc:Choice>
              <mc:Fallback>
                <p:oleObj name="Equation" r:id="rId5" imgW="1028520" imgH="6858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F986076-7636-49ED-9AFF-E49D0AB6AA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32227" y="4561551"/>
                        <a:ext cx="10287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864591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040E6-2035-45B3-89BC-92E88AAB5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6: </a:t>
            </a:r>
            <a:r>
              <a:rPr lang="en-US" dirty="0"/>
              <a:t>Solving an Inequality Involving Absolute Value </a:t>
            </a:r>
            <a:r>
              <a:rPr lang="en-US" sz="1800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6C750-A073-47F3-A7AF-2528C4E30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solution set is </a:t>
            </a:r>
            <a:r>
              <a:rPr lang="en-US" dirty="0">
                <a:latin typeface="+mn-lt"/>
              </a:rPr>
              <a:t>{</a:t>
            </a:r>
            <a:r>
              <a:rPr lang="en-US" i="1" dirty="0" err="1">
                <a:latin typeface="+mn-lt"/>
              </a:rPr>
              <a:t>x</a:t>
            </a:r>
            <a:r>
              <a:rPr lang="en-US" dirty="0" err="1">
                <a:latin typeface="+mn-lt"/>
              </a:rPr>
              <a:t>|</a:t>
            </a:r>
            <a:r>
              <a:rPr lang="en-US" i="1" dirty="0" err="1">
                <a:latin typeface="+mn-lt"/>
              </a:rPr>
              <a:t>x</a:t>
            </a:r>
            <a:r>
              <a:rPr lang="en-US" dirty="0">
                <a:latin typeface="+mn-lt"/>
              </a:rPr>
              <a:t> &lt; 1 </a:t>
            </a:r>
            <a:r>
              <a:rPr lang="en-US" dirty="0"/>
              <a:t>or</a:t>
            </a:r>
            <a:r>
              <a:rPr lang="en-US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&gt; 4}, </a:t>
            </a:r>
            <a:r>
              <a:rPr lang="en-US" dirty="0"/>
              <a:t>that is, all real numbers in </a:t>
            </a:r>
            <a:r>
              <a:rPr lang="en-US" dirty="0">
                <a:latin typeface="+mn-lt"/>
              </a:rPr>
              <a:t>(–∞, 1) ∪ (4, ∞).</a:t>
            </a:r>
          </a:p>
          <a:p>
            <a:r>
              <a:rPr lang="en-US" dirty="0"/>
              <a:t>The graph of the solution set is</a:t>
            </a:r>
          </a:p>
          <a:p>
            <a:endParaRPr lang="en-US" dirty="0">
              <a:latin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F8AB394-40CE-42D1-B79E-B5C30F54EE24}"/>
              </a:ext>
            </a:extLst>
          </p:cNvPr>
          <p:cNvGrpSpPr/>
          <p:nvPr/>
        </p:nvGrpSpPr>
        <p:grpSpPr>
          <a:xfrm>
            <a:off x="885135" y="2935276"/>
            <a:ext cx="7253416" cy="709459"/>
            <a:chOff x="945292" y="2950024"/>
            <a:chExt cx="7253416" cy="70945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272AA13-4089-41F8-A7DA-7A1357D3F4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45292" y="3036012"/>
              <a:ext cx="7253416" cy="623471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057BD52-AF52-480B-8E71-67C06F6C6CDE}"/>
                </a:ext>
              </a:extLst>
            </p:cNvPr>
            <p:cNvSpPr txBox="1"/>
            <p:nvPr/>
          </p:nvSpPr>
          <p:spPr>
            <a:xfrm>
              <a:off x="5500860" y="2950024"/>
              <a:ext cx="6796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B3081"/>
                  </a:solidFill>
                </a:rPr>
                <a:t>(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9A485BD-C058-4B45-96B2-00D3415E9306}"/>
                </a:ext>
              </a:extLst>
            </p:cNvPr>
            <p:cNvSpPr txBox="1"/>
            <p:nvPr/>
          </p:nvSpPr>
          <p:spPr>
            <a:xfrm>
              <a:off x="3453139" y="2950024"/>
              <a:ext cx="6796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B3081"/>
                  </a:solidFill>
                </a:rPr>
                <a:t>)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595D828-FF1E-48B9-B944-A832902294C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31459" y="3264558"/>
              <a:ext cx="2477323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2E4F7A26-BB22-4373-AC0B-B1533D9E09D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45292" y="3255878"/>
              <a:ext cx="2670075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73649472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" y="692150"/>
            <a:ext cx="8174479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6600" kern="0" dirty="0"/>
              <a:t>Section 1.6</a:t>
            </a: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989138"/>
            <a:ext cx="817447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4800" b="1" dirty="0"/>
              <a:t>Equations and Inequalities Involving Absolute Value</a:t>
            </a:r>
            <a:endParaRPr lang="en-GB" altLang="en-US" sz="4800" kern="0" dirty="0"/>
          </a:p>
        </p:txBody>
      </p:sp>
    </p:spTree>
    <p:extLst>
      <p:ext uri="{BB962C8B-B14F-4D97-AF65-F5344CB8AC3E}">
        <p14:creationId xmlns:p14="http://schemas.microsoft.com/office/powerpoint/2010/main" val="6344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CB815D-2DB2-4285-AEDD-3809679D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7954603-800D-40D0-BE66-6C67AA3B3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37517"/>
            <a:ext cx="7772400" cy="52135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Solve Equations Involving Absolute Value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Solve Inequalities Involving Absolute Value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8693323"/>
      </p:ext>
    </p:extLst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2194774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THEOREM</a:t>
            </a:r>
            <a:endParaRPr lang="en-US" b="1" dirty="0">
              <a:latin typeface="+mj-lt"/>
            </a:endParaRPr>
          </a:p>
          <a:p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a </a:t>
            </a:r>
            <a:r>
              <a:rPr lang="en-US" dirty="0">
                <a:latin typeface="+mj-lt"/>
              </a:rPr>
              <a:t>is a positive real number and if</a:t>
            </a:r>
            <a:r>
              <a:rPr lang="en-US" i="1" dirty="0">
                <a:latin typeface="+mn-lt"/>
              </a:rPr>
              <a:t> u </a:t>
            </a:r>
            <a:r>
              <a:rPr lang="en-US" dirty="0">
                <a:latin typeface="+mj-lt"/>
              </a:rPr>
              <a:t>is any algebraic expression, then</a:t>
            </a:r>
          </a:p>
          <a:p>
            <a:pPr algn="ctr"/>
            <a:r>
              <a:rPr lang="en-US" dirty="0">
                <a:latin typeface="+mn-lt"/>
              </a:rPr>
              <a:t>|</a:t>
            </a:r>
            <a:r>
              <a:rPr lang="en-US" i="1" dirty="0">
                <a:latin typeface="+mn-lt"/>
              </a:rPr>
              <a:t>u</a:t>
            </a:r>
            <a:r>
              <a:rPr lang="en-US" dirty="0">
                <a:latin typeface="+mn-lt"/>
              </a:rPr>
              <a:t>| =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j-lt"/>
              </a:rPr>
              <a:t>is equivalent to </a:t>
            </a:r>
            <a:r>
              <a:rPr lang="en-US" i="1" dirty="0">
                <a:latin typeface="+mn-lt"/>
              </a:rPr>
              <a:t>u</a:t>
            </a:r>
            <a:r>
              <a:rPr lang="en-US" dirty="0">
                <a:latin typeface="+mn-lt"/>
              </a:rPr>
              <a:t> =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j-lt"/>
              </a:rPr>
              <a:t>or </a:t>
            </a:r>
            <a:r>
              <a:rPr lang="en-US" i="1" dirty="0">
                <a:latin typeface="+mn-lt"/>
              </a:rPr>
              <a:t>u</a:t>
            </a:r>
            <a:r>
              <a:rPr lang="en-US" dirty="0">
                <a:latin typeface="+mn-lt"/>
              </a:rPr>
              <a:t> = –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6603011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D516-DFDE-432F-AF39-E0BEDB38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Solving an Equation Involving Absolute Value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50463-85AC-41A7-801E-6399E73CD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Solve the equations: 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a)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|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+ 5| = 15</a:t>
            </a:r>
          </a:p>
          <a:p>
            <a:pPr lvl="1"/>
            <a:r>
              <a:rPr lang="en-US" altLang="en-US" dirty="0">
                <a:cs typeface="Times New Roman" panose="02020603050405020304" pitchFamily="18" charset="0"/>
              </a:rPr>
              <a:t>Apply the Theorem, where 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u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+ 5</a:t>
            </a:r>
            <a:r>
              <a:rPr lang="en-US" altLang="en-US" dirty="0">
                <a:cs typeface="Times New Roman" panose="02020603050405020304" pitchFamily="18" charset="0"/>
              </a:rPr>
              <a:t>. There are two possibilities:</a:t>
            </a:r>
          </a:p>
          <a:p>
            <a:pPr lvl="1" algn="ctr"/>
            <a:r>
              <a:rPr 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+ 5 = 15  </a:t>
            </a:r>
            <a:r>
              <a:rPr lang="en-US" dirty="0">
                <a:cs typeface="Times New Roman" panose="02020603050405020304" pitchFamily="18" charset="0"/>
              </a:rPr>
              <a:t>or 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+ 5 = –15 </a:t>
            </a:r>
          </a:p>
          <a:p>
            <a:pPr lvl="1"/>
            <a:r>
              <a:rPr lang="en-US" i="1" dirty="0">
                <a:latin typeface="+mn-lt"/>
                <a:cs typeface="Times New Roman" panose="02020603050405020304" pitchFamily="18" charset="0"/>
              </a:rPr>
              <a:t>			   x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= 10  </a:t>
            </a:r>
            <a:r>
              <a:rPr lang="en-US" dirty="0">
                <a:cs typeface="Times New Roman" panose="02020603050405020304" pitchFamily="18" charset="0"/>
              </a:rPr>
              <a:t>or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      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= –20 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The solution set is 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{–20, 10}.</a:t>
            </a:r>
            <a:endParaRPr lang="en-US" altLang="en-US" dirty="0">
              <a:cs typeface="Times New Roman" panose="02020603050405020304" pitchFamily="18" charset="0"/>
            </a:endParaRPr>
          </a:p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95625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0D516-DFDE-432F-AF39-E0BEDB38F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Solving an Equation Involving Absolute Value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50463-85AC-41A7-801E-6399E73CD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b)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|1 – 2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| + 6 = 9</a:t>
            </a:r>
            <a:endParaRPr lang="en-US" dirty="0">
              <a:latin typeface="+mn-lt"/>
            </a:endParaRPr>
          </a:p>
          <a:p>
            <a:pPr lvl="1"/>
            <a:r>
              <a:rPr lang="en-US" altLang="en-US" dirty="0">
                <a:cs typeface="Times New Roman" panose="02020603050405020304" pitchFamily="18" charset="0"/>
              </a:rPr>
              <a:t>Put the equation in the form of the Theorem by subtracting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6</a:t>
            </a:r>
            <a:r>
              <a:rPr lang="en-US" altLang="en-US" dirty="0">
                <a:cs typeface="Times New Roman" panose="02020603050405020304" pitchFamily="18" charset="0"/>
              </a:rPr>
              <a:t> from both sides of the equation.</a:t>
            </a:r>
          </a:p>
          <a:p>
            <a:pPr lvl="1"/>
            <a:r>
              <a:rPr lang="en-US" altLang="en-US" dirty="0">
                <a:latin typeface="+mn-lt"/>
                <a:cs typeface="Times New Roman" panose="02020603050405020304" pitchFamily="18" charset="0"/>
              </a:rPr>
              <a:t>|1 – 2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| + 6 = 9</a:t>
            </a:r>
            <a:endParaRPr lang="en-US" dirty="0">
              <a:latin typeface="+mn-lt"/>
            </a:endParaRPr>
          </a:p>
          <a:p>
            <a:pPr lvl="1"/>
            <a:r>
              <a:rPr lang="en-US" altLang="en-US" dirty="0">
                <a:latin typeface="+mn-lt"/>
                <a:cs typeface="Times New Roman" panose="02020603050405020304" pitchFamily="18" charset="0"/>
              </a:rPr>
              <a:t>      |1 – 2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| = 3		     </a:t>
            </a:r>
            <a:r>
              <a:rPr lang="en-US" altLang="en-US" sz="2400" dirty="0">
                <a:solidFill>
                  <a:srgbClr val="0B3081"/>
                </a:solidFill>
                <a:cs typeface="Times New Roman" panose="02020603050405020304" pitchFamily="18" charset="0"/>
              </a:rPr>
              <a:t>Subtract </a:t>
            </a:r>
            <a:r>
              <a:rPr lang="en-US" altLang="en-US" sz="2400" dirty="0">
                <a:solidFill>
                  <a:srgbClr val="0B3081"/>
                </a:solidFill>
                <a:latin typeface="+mn-lt"/>
                <a:cs typeface="Times New Roman" panose="02020603050405020304" pitchFamily="18" charset="0"/>
              </a:rPr>
              <a:t>6</a:t>
            </a:r>
            <a:r>
              <a:rPr lang="en-US" altLang="en-US" sz="2400" dirty="0">
                <a:solidFill>
                  <a:srgbClr val="0B3081"/>
                </a:solidFill>
                <a:cs typeface="Times New Roman" panose="02020603050405020304" pitchFamily="18" charset="0"/>
              </a:rPr>
              <a:t> from both sides.</a:t>
            </a:r>
          </a:p>
          <a:p>
            <a:r>
              <a:rPr lang="en-US" dirty="0">
                <a:latin typeface="+mn-lt"/>
                <a:cs typeface="Times New Roman" panose="02020603050405020304" pitchFamily="18" charset="0"/>
              </a:rPr>
              <a:t>1 – 2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= 3   </a:t>
            </a:r>
            <a:r>
              <a:rPr lang="en-US" dirty="0">
                <a:cs typeface="Times New Roman" panose="02020603050405020304" pitchFamily="18" charset="0"/>
              </a:rPr>
              <a:t>or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 1 – 2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= –3</a:t>
            </a:r>
            <a:r>
              <a:rPr lang="en-US" dirty="0">
                <a:cs typeface="Times New Roman" panose="02020603050405020304" pitchFamily="18" charset="0"/>
              </a:rPr>
              <a:t>   </a:t>
            </a:r>
            <a:r>
              <a:rPr lang="en-US" sz="2400" dirty="0">
                <a:solidFill>
                  <a:srgbClr val="0B3081"/>
                </a:solidFill>
                <a:cs typeface="Times New Roman" panose="02020603050405020304" pitchFamily="18" charset="0"/>
              </a:rPr>
              <a:t>Use the Theorem.</a:t>
            </a:r>
          </a:p>
          <a:p>
            <a:r>
              <a:rPr lang="en-US" dirty="0">
                <a:latin typeface="+mn-lt"/>
                <a:cs typeface="Times New Roman" panose="02020603050405020304" pitchFamily="18" charset="0"/>
              </a:rPr>
              <a:t>    –2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= 2   </a:t>
            </a:r>
            <a:r>
              <a:rPr lang="en-US" dirty="0">
                <a:cs typeface="Times New Roman" panose="02020603050405020304" pitchFamily="18" charset="0"/>
              </a:rPr>
              <a:t>or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    –2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= –4 </a:t>
            </a:r>
            <a:r>
              <a:rPr lang="en-US" dirty="0">
                <a:cs typeface="Times New Roman" panose="02020603050405020304" pitchFamily="18" charset="0"/>
              </a:rPr>
              <a:t>   </a:t>
            </a:r>
            <a:r>
              <a:rPr lang="en-US" sz="2400" dirty="0">
                <a:solidFill>
                  <a:srgbClr val="0B3081"/>
                </a:solidFill>
                <a:cs typeface="Times New Roman" panose="02020603050405020304" pitchFamily="18" charset="0"/>
              </a:rPr>
              <a:t>Subtract </a:t>
            </a:r>
            <a:r>
              <a:rPr lang="en-US" sz="2400" dirty="0">
                <a:solidFill>
                  <a:srgbClr val="0B3081"/>
                </a:solidFill>
                <a:latin typeface="+mn-lt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B3081"/>
                </a:solidFill>
                <a:cs typeface="Times New Roman" panose="02020603050405020304" pitchFamily="18" charset="0"/>
              </a:rPr>
              <a:t> from both sides.</a:t>
            </a:r>
          </a:p>
          <a:p>
            <a:r>
              <a:rPr lang="en-US" i="1" dirty="0">
                <a:latin typeface="+mn-lt"/>
                <a:cs typeface="Times New Roman" panose="02020603050405020304" pitchFamily="18" charset="0"/>
              </a:rPr>
              <a:t>      x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= –1   </a:t>
            </a:r>
            <a:r>
              <a:rPr lang="en-US" dirty="0">
                <a:cs typeface="Times New Roman" panose="02020603050405020304" pitchFamily="18" charset="0"/>
              </a:rPr>
              <a:t>or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        </a:t>
            </a:r>
            <a:r>
              <a:rPr 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= 2</a:t>
            </a:r>
            <a:r>
              <a:rPr lang="en-US" dirty="0">
                <a:cs typeface="Times New Roman" panose="02020603050405020304" pitchFamily="18" charset="0"/>
              </a:rPr>
              <a:t>	     </a:t>
            </a:r>
            <a:r>
              <a:rPr lang="en-US" sz="2400" dirty="0">
                <a:solidFill>
                  <a:srgbClr val="0B3081"/>
                </a:solidFill>
                <a:cs typeface="Times New Roman" panose="02020603050405020304" pitchFamily="18" charset="0"/>
              </a:rPr>
              <a:t>Divide both sides by </a:t>
            </a:r>
            <a:r>
              <a:rPr lang="en-US" sz="2400" dirty="0">
                <a:solidFill>
                  <a:srgbClr val="0B3081"/>
                </a:solidFill>
                <a:latin typeface="+mn-lt"/>
                <a:cs typeface="Times New Roman" panose="02020603050405020304" pitchFamily="18" charset="0"/>
              </a:rPr>
              <a:t>–2</a:t>
            </a:r>
            <a:r>
              <a:rPr lang="en-US" sz="2400" dirty="0">
                <a:solidFill>
                  <a:srgbClr val="0B3081"/>
                </a:solidFill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rgbClr val="0B3081"/>
              </a:solidFill>
            </a:endParaRPr>
          </a:p>
          <a:p>
            <a:pPr lvl="1"/>
            <a:r>
              <a:rPr lang="en-US" altLang="en-US" dirty="0">
                <a:cs typeface="Times New Roman" panose="02020603050405020304" pitchFamily="18" charset="0"/>
              </a:rPr>
              <a:t>The solution set is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{–1, 2}. 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65313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 </a:t>
            </a:r>
            <a:r>
              <a:rPr lang="en-US" dirty="0"/>
              <a:t>Solving an Inequality Involving Absolute Value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the inequality: </a:t>
            </a:r>
            <a:r>
              <a:rPr lang="en-US" dirty="0">
                <a:latin typeface="+mn-lt"/>
              </a:rPr>
              <a:t>|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| &lt; 3</a:t>
            </a:r>
          </a:p>
          <a:p>
            <a:r>
              <a:rPr lang="en-US" dirty="0"/>
              <a:t>We are looking for all points whose coordinate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is a distance less than </a:t>
            </a:r>
            <a:r>
              <a:rPr lang="en-US" dirty="0">
                <a:latin typeface="+mn-lt"/>
              </a:rPr>
              <a:t>3</a:t>
            </a:r>
            <a:r>
              <a:rPr lang="en-US" dirty="0"/>
              <a:t> units from the origin.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Because any number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between </a:t>
            </a:r>
            <a:r>
              <a:rPr lang="en-US" dirty="0">
                <a:latin typeface="+mn-lt"/>
              </a:rPr>
              <a:t>–3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3</a:t>
            </a:r>
            <a:r>
              <a:rPr lang="en-US" dirty="0"/>
              <a:t> satisfies the condition </a:t>
            </a:r>
            <a:r>
              <a:rPr lang="en-US" dirty="0">
                <a:latin typeface="+mn-lt"/>
              </a:rPr>
              <a:t>|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| &lt; 3</a:t>
            </a:r>
            <a:r>
              <a:rPr lang="en-US" dirty="0"/>
              <a:t>, the solution set consists of all numbers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for which </a:t>
            </a:r>
            <a:r>
              <a:rPr lang="en-US" dirty="0">
                <a:latin typeface="+mn-lt"/>
              </a:rPr>
              <a:t>–3 &lt;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&lt; 3</a:t>
            </a:r>
            <a:r>
              <a:rPr lang="en-US" dirty="0"/>
              <a:t>, that is, all real numbers in the interval </a:t>
            </a:r>
            <a:r>
              <a:rPr lang="en-US" dirty="0">
                <a:latin typeface="+mn-lt"/>
              </a:rPr>
              <a:t>(–3, 3).</a:t>
            </a:r>
          </a:p>
          <a:p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CE96462-F19E-4A93-80A8-1A4649E389A9}"/>
              </a:ext>
            </a:extLst>
          </p:cNvPr>
          <p:cNvGrpSpPr/>
          <p:nvPr/>
        </p:nvGrpSpPr>
        <p:grpSpPr>
          <a:xfrm>
            <a:off x="885135" y="2955207"/>
            <a:ext cx="7253416" cy="760186"/>
            <a:chOff x="885135" y="2955207"/>
            <a:chExt cx="7253416" cy="760186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AD180C4-A40F-4EF8-8965-DD3B8DC48A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5135" y="3142606"/>
              <a:ext cx="7253416" cy="572787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1131149-0B88-4201-8C55-B9FE21A98515}"/>
                </a:ext>
              </a:extLst>
            </p:cNvPr>
            <p:cNvSpPr txBox="1"/>
            <p:nvPr/>
          </p:nvSpPr>
          <p:spPr>
            <a:xfrm>
              <a:off x="2481649" y="2955207"/>
              <a:ext cx="6796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B3081"/>
                  </a:solidFill>
                </a:rPr>
                <a:t>(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459B82E-4E25-4988-9A17-3F2575E35E60}"/>
                </a:ext>
              </a:extLst>
            </p:cNvPr>
            <p:cNvSpPr txBox="1"/>
            <p:nvPr/>
          </p:nvSpPr>
          <p:spPr>
            <a:xfrm>
              <a:off x="6192794" y="2959196"/>
              <a:ext cx="6796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B3081"/>
                  </a:solidFill>
                </a:rPr>
                <a:t>)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018B758-F5BB-406D-B0BF-B104AD6BEDE3}"/>
                </a:ext>
              </a:extLst>
            </p:cNvPr>
            <p:cNvCxnSpPr/>
            <p:nvPr/>
          </p:nvCxnSpPr>
          <p:spPr bwMode="auto">
            <a:xfrm>
              <a:off x="2619632" y="3303372"/>
              <a:ext cx="3744097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33756858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8"/>
            <a:ext cx="8464215" cy="3727012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3929" y="1369555"/>
            <a:ext cx="785614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THEOREM</a:t>
            </a:r>
            <a:endParaRPr lang="en-US" b="1" dirty="0">
              <a:latin typeface="+mj-lt"/>
            </a:endParaRPr>
          </a:p>
          <a:p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j-lt"/>
              </a:rPr>
              <a:t>is a positive number and if </a:t>
            </a:r>
            <a:r>
              <a:rPr lang="en-US" i="1" dirty="0">
                <a:latin typeface="+mn-lt"/>
              </a:rPr>
              <a:t>u</a:t>
            </a:r>
            <a:r>
              <a:rPr lang="en-US" dirty="0">
                <a:latin typeface="+mj-lt"/>
              </a:rPr>
              <a:t> is an algebraic expression, then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|</a:t>
            </a:r>
            <a:r>
              <a:rPr lang="en-US" i="1" dirty="0">
                <a:latin typeface="+mn-lt"/>
              </a:rPr>
              <a:t>u|</a:t>
            </a:r>
            <a:r>
              <a:rPr lang="en-US" dirty="0">
                <a:latin typeface="+mn-lt"/>
              </a:rPr>
              <a:t> &lt;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j-lt"/>
              </a:rPr>
              <a:t> is equivalent to  </a:t>
            </a:r>
            <a:r>
              <a:rPr lang="en-US" dirty="0">
                <a:latin typeface="+mn-lt"/>
              </a:rPr>
              <a:t>–</a:t>
            </a:r>
            <a:r>
              <a:rPr lang="en-US" i="1" dirty="0">
                <a:latin typeface="+mn-lt"/>
              </a:rPr>
              <a:t>a </a:t>
            </a:r>
            <a:r>
              <a:rPr lang="en-US" dirty="0">
                <a:latin typeface="+mn-lt"/>
              </a:rPr>
              <a:t>&lt; </a:t>
            </a:r>
            <a:r>
              <a:rPr lang="en-US" i="1" dirty="0">
                <a:latin typeface="+mn-lt"/>
              </a:rPr>
              <a:t>u</a:t>
            </a:r>
            <a:r>
              <a:rPr lang="en-US" dirty="0">
                <a:latin typeface="+mn-lt"/>
              </a:rPr>
              <a:t> &lt; </a:t>
            </a:r>
            <a:r>
              <a:rPr lang="en-US" i="1" dirty="0">
                <a:latin typeface="+mn-lt"/>
              </a:rPr>
              <a:t>a</a:t>
            </a:r>
            <a:endParaRPr lang="en-US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|</a:t>
            </a:r>
            <a:r>
              <a:rPr lang="en-US" i="1" dirty="0"/>
              <a:t>u|</a:t>
            </a:r>
            <a:r>
              <a:rPr lang="en-US" dirty="0"/>
              <a:t> ≤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latin typeface="+mj-lt"/>
              </a:rPr>
              <a:t>is equivalent to  </a:t>
            </a:r>
            <a:r>
              <a:rPr lang="en-US" dirty="0"/>
              <a:t>–</a:t>
            </a:r>
            <a:r>
              <a:rPr lang="en-US" i="1" dirty="0"/>
              <a:t>a </a:t>
            </a:r>
            <a:r>
              <a:rPr lang="en-US" dirty="0"/>
              <a:t>≤ </a:t>
            </a:r>
            <a:r>
              <a:rPr lang="en-US" i="1" dirty="0"/>
              <a:t>u</a:t>
            </a:r>
            <a:r>
              <a:rPr lang="en-US" dirty="0"/>
              <a:t> ≤ </a:t>
            </a:r>
            <a:r>
              <a:rPr lang="en-US" i="1" dirty="0"/>
              <a:t>a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In other words,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     </a:t>
            </a:r>
            <a:r>
              <a:rPr lang="en-US" dirty="0"/>
              <a:t>|</a:t>
            </a:r>
            <a:r>
              <a:rPr lang="en-US" i="1" dirty="0"/>
              <a:t>u</a:t>
            </a:r>
            <a:r>
              <a:rPr lang="en-US" dirty="0"/>
              <a:t>| &lt;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latin typeface="+mj-lt"/>
              </a:rPr>
              <a:t>is equivalent to </a:t>
            </a:r>
            <a:r>
              <a:rPr lang="en-US" dirty="0">
                <a:latin typeface="+mn-lt"/>
              </a:rPr>
              <a:t>–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&lt; </a:t>
            </a:r>
            <a:r>
              <a:rPr lang="en-US" i="1" dirty="0">
                <a:latin typeface="+mn-lt"/>
              </a:rPr>
              <a:t>u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j-lt"/>
              </a:rPr>
              <a:t>and </a:t>
            </a:r>
            <a:r>
              <a:rPr lang="en-US" i="1" dirty="0">
                <a:latin typeface="+mn-lt"/>
              </a:rPr>
              <a:t>u</a:t>
            </a:r>
            <a:r>
              <a:rPr lang="en-US" dirty="0">
                <a:latin typeface="+mn-lt"/>
              </a:rPr>
              <a:t> &lt;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523CF6E-E708-431F-AA90-C56CF2B8365A}"/>
              </a:ext>
            </a:extLst>
          </p:cNvPr>
          <p:cNvGrpSpPr/>
          <p:nvPr/>
        </p:nvGrpSpPr>
        <p:grpSpPr>
          <a:xfrm>
            <a:off x="1291281" y="5122247"/>
            <a:ext cx="6561438" cy="885217"/>
            <a:chOff x="1291281" y="5288050"/>
            <a:chExt cx="6561438" cy="88521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E15A6E2-F05D-44D8-88FD-DB6A8E08CE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91281" y="5488445"/>
              <a:ext cx="6561438" cy="246054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78A6662-34C2-4D4C-B7D4-7BF1B177A21F}"/>
                </a:ext>
              </a:extLst>
            </p:cNvPr>
            <p:cNvSpPr txBox="1"/>
            <p:nvPr/>
          </p:nvSpPr>
          <p:spPr>
            <a:xfrm>
              <a:off x="4111792" y="5650047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62008A8-972A-42FC-81D0-5F2CAC7D8CB3}"/>
                </a:ext>
              </a:extLst>
            </p:cNvPr>
            <p:cNvSpPr txBox="1"/>
            <p:nvPr/>
          </p:nvSpPr>
          <p:spPr>
            <a:xfrm>
              <a:off x="6191845" y="5650047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a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E76A59-69FC-43E7-8325-972E1F2C46AC}"/>
                </a:ext>
              </a:extLst>
            </p:cNvPr>
            <p:cNvSpPr txBox="1"/>
            <p:nvPr/>
          </p:nvSpPr>
          <p:spPr>
            <a:xfrm>
              <a:off x="1890588" y="5650047"/>
              <a:ext cx="7306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–</a:t>
              </a:r>
              <a:r>
                <a:rPr lang="en-US" i="1" dirty="0"/>
                <a:t>a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B25313F-70F7-40EB-8949-69A68120D1A2}"/>
                </a:ext>
              </a:extLst>
            </p:cNvPr>
            <p:cNvSpPr txBox="1"/>
            <p:nvPr/>
          </p:nvSpPr>
          <p:spPr>
            <a:xfrm>
              <a:off x="6191845" y="528805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B3081"/>
                  </a:solidFill>
                </a:rPr>
                <a:t>]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A8779AF-52CA-48E9-BC0E-724F5D5C4E08}"/>
                </a:ext>
              </a:extLst>
            </p:cNvPr>
            <p:cNvSpPr txBox="1"/>
            <p:nvPr/>
          </p:nvSpPr>
          <p:spPr>
            <a:xfrm>
              <a:off x="2060810" y="528805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B3081"/>
                  </a:solidFill>
                </a:rPr>
                <a:t>[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BF09C6C-26D8-4593-93AA-DDCAB8261057}"/>
                </a:ext>
              </a:extLst>
            </p:cNvPr>
            <p:cNvCxnSpPr/>
            <p:nvPr/>
          </p:nvCxnSpPr>
          <p:spPr bwMode="auto">
            <a:xfrm>
              <a:off x="2181763" y="5611472"/>
              <a:ext cx="416454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B308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71599413-EF70-4662-9A93-5C7C24400C8F}"/>
              </a:ext>
            </a:extLst>
          </p:cNvPr>
          <p:cNvSpPr txBox="1"/>
          <p:nvPr/>
        </p:nvSpPr>
        <p:spPr>
          <a:xfrm>
            <a:off x="3424448" y="5818519"/>
            <a:ext cx="2174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|</a:t>
            </a:r>
            <a:r>
              <a:rPr lang="en-US" i="1" dirty="0"/>
              <a:t>u|</a:t>
            </a:r>
            <a:r>
              <a:rPr lang="en-US" dirty="0"/>
              <a:t> ≤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 &gt; 0</a:t>
            </a:r>
          </a:p>
        </p:txBody>
      </p:sp>
    </p:spTree>
    <p:extLst>
      <p:ext uri="{BB962C8B-B14F-4D97-AF65-F5344CB8AC3E}">
        <p14:creationId xmlns:p14="http://schemas.microsoft.com/office/powerpoint/2010/main" val="313762951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9C15F-CBF0-45AD-B35C-5E5A519B0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Solving an Inequality Involving Absolute Value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02D1D-221B-410B-9EAF-46E3CA04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Solve the inequality </a:t>
            </a:r>
            <a:r>
              <a:rPr lang="en-US" dirty="0">
                <a:latin typeface="+mn-lt"/>
              </a:rPr>
              <a:t>|2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+ 3| ≤ 6</a:t>
            </a:r>
            <a:r>
              <a:rPr lang="en-US" dirty="0"/>
              <a:t>, and graph the solution set.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       |2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+ 3| ≤ 6</a:t>
            </a:r>
            <a:r>
              <a:rPr lang="en-US" dirty="0"/>
              <a:t>			</a:t>
            </a:r>
            <a:r>
              <a:rPr lang="en-US" sz="2000" dirty="0">
                <a:solidFill>
                  <a:srgbClr val="0B3081"/>
                </a:solidFill>
              </a:rPr>
              <a:t>This follows the form of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|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u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| ≤ 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a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 					</a:t>
            </a:r>
            <a:r>
              <a:rPr lang="en-US" sz="2000" dirty="0">
                <a:solidFill>
                  <a:srgbClr val="0B3081"/>
                </a:solidFill>
              </a:rPr>
              <a:t>where 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u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 = 2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 + 3</a:t>
            </a:r>
            <a:r>
              <a:rPr lang="en-US" sz="2000" dirty="0">
                <a:solidFill>
                  <a:srgbClr val="0B3081"/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      –6 ≤   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    ≤ 6		</a:t>
            </a:r>
            <a:r>
              <a:rPr lang="en-US" sz="2000" dirty="0">
                <a:solidFill>
                  <a:srgbClr val="0B3081"/>
                </a:solidFill>
              </a:rPr>
              <a:t>Use statement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–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a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≤ 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u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 ≤ 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a</a:t>
            </a:r>
            <a:r>
              <a:rPr lang="en-US" sz="2000" i="1" dirty="0">
                <a:solidFill>
                  <a:srgbClr val="0B3081"/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–6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 3</a:t>
            </a:r>
            <a:r>
              <a:rPr lang="en-US" dirty="0">
                <a:latin typeface="+mn-lt"/>
              </a:rPr>
              <a:t> ≤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 3 </a:t>
            </a:r>
            <a:r>
              <a:rPr lang="en-US" dirty="0">
                <a:latin typeface="+mn-lt"/>
              </a:rPr>
              <a:t>≤ 6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– 3 </a:t>
            </a:r>
            <a:r>
              <a:rPr lang="en-US" dirty="0"/>
              <a:t>	</a:t>
            </a:r>
            <a:r>
              <a:rPr lang="en-US" sz="2000" dirty="0">
                <a:solidFill>
                  <a:srgbClr val="0B3081"/>
                </a:solidFill>
              </a:rPr>
              <a:t>Subtract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3</a:t>
            </a:r>
            <a:r>
              <a:rPr lang="en-US" sz="2000" dirty="0">
                <a:solidFill>
                  <a:srgbClr val="0B3081"/>
                </a:solidFill>
              </a:rPr>
              <a:t> from each part</a:t>
            </a:r>
            <a:r>
              <a:rPr lang="en-US" sz="2000" i="1" dirty="0">
                <a:solidFill>
                  <a:srgbClr val="0B3081"/>
                </a:solidFill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      –9 ≤        2</a:t>
            </a:r>
            <a:r>
              <a:rPr lang="en-US" i="1" dirty="0">
                <a:latin typeface="+mn-lt"/>
              </a:rPr>
              <a:t>x      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 </a:t>
            </a:r>
            <a:r>
              <a:rPr lang="en-US" dirty="0">
                <a:latin typeface="+mn-lt"/>
              </a:rPr>
              <a:t>≤ 3</a:t>
            </a:r>
            <a:r>
              <a:rPr lang="en-US" dirty="0">
                <a:solidFill>
                  <a:srgbClr val="B40000"/>
                </a:solidFill>
                <a:latin typeface="+mn-lt"/>
              </a:rPr>
              <a:t> </a:t>
            </a:r>
            <a:r>
              <a:rPr lang="en-US" sz="2000" dirty="0"/>
              <a:t>		</a:t>
            </a:r>
            <a:r>
              <a:rPr lang="en-US" sz="2000" dirty="0">
                <a:solidFill>
                  <a:srgbClr val="0B3081"/>
                </a:solidFill>
              </a:rPr>
              <a:t>Simplify</a:t>
            </a:r>
            <a:r>
              <a:rPr lang="en-US" sz="2000" i="1" dirty="0">
                <a:solidFill>
                  <a:srgbClr val="0B3081"/>
                </a:solidFill>
              </a:rPr>
              <a:t>.</a:t>
            </a:r>
          </a:p>
          <a:p>
            <a:pPr>
              <a:spcBef>
                <a:spcPts val="2400"/>
              </a:spcBef>
            </a:pPr>
            <a:r>
              <a:rPr lang="en-US" sz="1800" dirty="0"/>
              <a:t>					</a:t>
            </a:r>
            <a:r>
              <a:rPr lang="en-US" sz="2000" dirty="0">
                <a:solidFill>
                  <a:srgbClr val="0B3081"/>
                </a:solidFill>
              </a:rPr>
              <a:t>Divide each part by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sz="2000" i="1" dirty="0">
                <a:solidFill>
                  <a:srgbClr val="0B3081"/>
                </a:solidFill>
              </a:rPr>
              <a:t>.</a:t>
            </a:r>
          </a:p>
          <a:p>
            <a:pPr>
              <a:lnSpc>
                <a:spcPct val="200000"/>
              </a:lnSpc>
              <a:spcBef>
                <a:spcPts val="2400"/>
              </a:spcBef>
            </a:pPr>
            <a:r>
              <a:rPr lang="en-US" sz="2000" dirty="0">
                <a:solidFill>
                  <a:srgbClr val="0B3081"/>
                </a:solidFill>
              </a:rPr>
              <a:t>					Simplify.</a:t>
            </a:r>
            <a:endParaRPr lang="en-US" sz="2400" dirty="0">
              <a:solidFill>
                <a:srgbClr val="0B3081"/>
              </a:solidFill>
            </a:endParaRPr>
          </a:p>
          <a:p>
            <a:pPr>
              <a:spcBef>
                <a:spcPts val="1800"/>
              </a:spcBef>
            </a:pPr>
            <a:endParaRPr lang="en-US" sz="2000" i="1" dirty="0">
              <a:solidFill>
                <a:srgbClr val="0B3081"/>
              </a:solidFill>
            </a:endParaRPr>
          </a:p>
          <a:p>
            <a:pPr>
              <a:spcBef>
                <a:spcPts val="1800"/>
              </a:spcBef>
            </a:pPr>
            <a:endParaRPr lang="en-US" sz="2000" i="1" dirty="0">
              <a:solidFill>
                <a:srgbClr val="0B3081"/>
              </a:solidFill>
            </a:endParaRPr>
          </a:p>
          <a:p>
            <a:pPr>
              <a:spcBef>
                <a:spcPts val="1800"/>
              </a:spcBef>
            </a:pPr>
            <a:endParaRPr lang="en-US" dirty="0">
              <a:solidFill>
                <a:srgbClr val="0B3081"/>
              </a:solidFill>
              <a:latin typeface="+mn-lt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512FEE7-FAB6-43BA-8CB4-CDDD8D301F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1996188"/>
              </p:ext>
            </p:extLst>
          </p:nvPr>
        </p:nvGraphicFramePr>
        <p:xfrm>
          <a:off x="864501" y="4708999"/>
          <a:ext cx="2946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6" name="Equation" r:id="rId3" imgW="2946240" imgH="774360" progId="Equation.DSMT4">
                  <p:embed/>
                </p:oleObj>
              </mc:Choice>
              <mc:Fallback>
                <p:oleObj name="Equation" r:id="rId3" imgW="294624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4501" y="4708999"/>
                        <a:ext cx="2946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9CC6B03-4BB9-4851-8FDD-C7BF2C4102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930524"/>
              </p:ext>
            </p:extLst>
          </p:nvPr>
        </p:nvGraphicFramePr>
        <p:xfrm>
          <a:off x="839101" y="5551346"/>
          <a:ext cx="2971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7" name="Equation" r:id="rId5" imgW="2971800" imgH="774360" progId="Equation.DSMT4">
                  <p:embed/>
                </p:oleObj>
              </mc:Choice>
              <mc:Fallback>
                <p:oleObj name="Equation" r:id="rId5" imgW="297180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512FEE7-FAB6-43BA-8CB4-CDDD8D301F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9101" y="5551346"/>
                        <a:ext cx="2971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125689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13230</TotalTime>
  <Words>764</Words>
  <Application>Microsoft Office PowerPoint</Application>
  <PresentationFormat>On-screen Show (4:3)</PresentationFormat>
  <Paragraphs>119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Default Design</vt:lpstr>
      <vt:lpstr>Equation</vt:lpstr>
      <vt:lpstr>PowerPoint Presentation</vt:lpstr>
      <vt:lpstr>PowerPoint Presentation</vt:lpstr>
      <vt:lpstr>Objectives</vt:lpstr>
      <vt:lpstr>Theorem</vt:lpstr>
      <vt:lpstr>Example 1: Solving an Equation Involving Absolute Value (1 of 2)</vt:lpstr>
      <vt:lpstr>Example 1: Solving an Equation Involving Absolute Value (2 of 2)</vt:lpstr>
      <vt:lpstr>Example 2: Solving an Inequality Involving Absolute Value</vt:lpstr>
      <vt:lpstr>Theorem</vt:lpstr>
      <vt:lpstr>Example 3: Solving an Inequality Involving Absolute Value (1 of 2)</vt:lpstr>
      <vt:lpstr>Example 3: Solving an Inequality Involving Absolute Value (2 of 2)</vt:lpstr>
      <vt:lpstr>Example 4: Solving an Inequality Involving Absolute Value (1 of 2)</vt:lpstr>
      <vt:lpstr>Example 4: Solving an Inequality Involving Absolute Value (2 of 2)</vt:lpstr>
      <vt:lpstr>Example 5: Solving an Inequality Involving Absolute Value (1 of 2)</vt:lpstr>
      <vt:lpstr>Example 5: Solving an Inequality Involving Absolute Value (2 of 2)</vt:lpstr>
      <vt:lpstr>Theorem</vt:lpstr>
      <vt:lpstr>Example 6: Solving an Inequality Involving Absolute Value (1 of 2)</vt:lpstr>
      <vt:lpstr>Example 6: Solving an Inequality Involving Absolute Value (2 of 2)</vt:lpstr>
    </vt:vector>
  </TitlesOfParts>
  <Company>Copyright © 2020, 2016, 2012 Pearson Education,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and Trigonometry</dc:title>
  <dc:creator>Sullivan</dc:creator>
  <cp:lastModifiedBy>Denise Heban</cp:lastModifiedBy>
  <cp:revision>1012</cp:revision>
  <dcterms:created xsi:type="dcterms:W3CDTF">2001-10-26T14:49:56Z</dcterms:created>
  <dcterms:modified xsi:type="dcterms:W3CDTF">2019-03-13T09:19:12Z</dcterms:modified>
</cp:coreProperties>
</file>