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49" r:id="rId2"/>
    <p:sldId id="437" r:id="rId3"/>
    <p:sldId id="414" r:id="rId4"/>
    <p:sldId id="885" r:id="rId5"/>
    <p:sldId id="943" r:id="rId6"/>
    <p:sldId id="944" r:id="rId7"/>
    <p:sldId id="613" r:id="rId8"/>
    <p:sldId id="945" r:id="rId9"/>
    <p:sldId id="948" r:id="rId10"/>
    <p:sldId id="947" r:id="rId11"/>
    <p:sldId id="946" r:id="rId12"/>
    <p:sldId id="949" r:id="rId13"/>
    <p:sldId id="950" r:id="rId14"/>
    <p:sldId id="951" r:id="rId15"/>
    <p:sldId id="952" r:id="rId16"/>
    <p:sldId id="953" r:id="rId17"/>
    <p:sldId id="954" r:id="rId18"/>
    <p:sldId id="956" r:id="rId19"/>
    <p:sldId id="957" r:id="rId20"/>
    <p:sldId id="955" r:id="rId21"/>
    <p:sldId id="958" r:id="rId22"/>
    <p:sldId id="959" r:id="rId23"/>
    <p:sldId id="960" r:id="rId24"/>
    <p:sldId id="961" r:id="rId25"/>
    <p:sldId id="962" r:id="rId26"/>
    <p:sldId id="963" r:id="rId27"/>
    <p:sldId id="965" r:id="rId28"/>
    <p:sldId id="968" r:id="rId29"/>
    <p:sldId id="969" r:id="rId30"/>
    <p:sldId id="970" r:id="rId31"/>
    <p:sldId id="971" r:id="rId32"/>
    <p:sldId id="972" r:id="rId33"/>
    <p:sldId id="973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 userDrawn="1">
          <p15:clr>
            <a:srgbClr val="A4A3A4"/>
          </p15:clr>
        </p15:guide>
        <p15:guide id="3" pos="216" userDrawn="1">
          <p15:clr>
            <a:srgbClr val="A4A3A4"/>
          </p15:clr>
        </p15:guide>
        <p15:guide id="4" orient="horz" pos="2928" userDrawn="1">
          <p15:clr>
            <a:srgbClr val="A4A3A4"/>
          </p15:clr>
        </p15:guide>
        <p15:guide id="5" orient="horz" pos="1128" userDrawn="1">
          <p15:clr>
            <a:srgbClr val="A4A3A4"/>
          </p15:clr>
        </p15:guide>
        <p15:guide id="6" orient="horz" pos="528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1" orient="horz" pos="1824" userDrawn="1">
          <p15:clr>
            <a:srgbClr val="A4A3A4"/>
          </p15:clr>
        </p15:guide>
        <p15:guide id="13" pos="768" userDrawn="1">
          <p15:clr>
            <a:srgbClr val="A4A3A4"/>
          </p15:clr>
        </p15:guide>
        <p15:guide id="15" pos="4680" userDrawn="1">
          <p15:clr>
            <a:srgbClr val="A4A3A4"/>
          </p15:clr>
        </p15:guide>
        <p15:guide id="16" pos="1968" userDrawn="1">
          <p15:clr>
            <a:srgbClr val="A4A3A4"/>
          </p15:clr>
        </p15:guide>
        <p15:guide id="17" orient="horz" pos="211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000000"/>
    <a:srgbClr val="0B3081"/>
    <a:srgbClr val="FFFDE0"/>
    <a:srgbClr val="FFCC99"/>
    <a:srgbClr val="D7E9F2"/>
    <a:srgbClr val="D70000"/>
    <a:srgbClr val="993300"/>
    <a:srgbClr val="DD3300"/>
    <a:srgbClr val="00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89564" autoAdjust="0"/>
  </p:normalViewPr>
  <p:slideViewPr>
    <p:cSldViewPr snapToGrid="0" showGuides="1">
      <p:cViewPr varScale="1">
        <p:scale>
          <a:sx n="77" d="100"/>
          <a:sy n="77" d="100"/>
        </p:scale>
        <p:origin x="132" y="714"/>
      </p:cViewPr>
      <p:guideLst>
        <p:guide orient="horz" pos="840"/>
        <p:guide pos="216"/>
        <p:guide orient="horz" pos="2928"/>
        <p:guide orient="horz" pos="1128"/>
        <p:guide orient="horz" pos="528"/>
        <p:guide orient="horz" pos="96"/>
        <p:guide orient="horz" pos="1824"/>
        <p:guide pos="768"/>
        <p:guide pos="4680"/>
        <p:guide pos="1968"/>
        <p:guide orient="horz" pos="2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9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39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1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Equations and Inequalities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 </a:t>
            </a:r>
            <a:r>
              <a:rPr lang="en-US" dirty="0"/>
              <a:t>Writing Intervals Using Inequality Notation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c) </a:t>
            </a:r>
            <a:r>
              <a:rPr lang="en-US" dirty="0">
                <a:latin typeface="+mn-lt"/>
              </a:rPr>
              <a:t>[3, 4]</a:t>
            </a:r>
          </a:p>
          <a:p>
            <a:pPr lvl="1"/>
            <a:r>
              <a:rPr lang="en-US" dirty="0">
                <a:latin typeface="+mn-lt"/>
              </a:rPr>
              <a:t>[3, 4] </a:t>
            </a:r>
            <a:r>
              <a:rPr lang="en-US" dirty="0"/>
              <a:t>consists of all real numbers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for which </a:t>
            </a:r>
            <a:br>
              <a:rPr lang="en-US" dirty="0"/>
            </a:br>
            <a:r>
              <a:rPr lang="en-US" dirty="0">
                <a:latin typeface="+mn-lt"/>
              </a:rPr>
              <a:t>3 ≤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≤ 4</a:t>
            </a:r>
            <a:r>
              <a:rPr lang="en-US" dirty="0"/>
              <a:t>.</a:t>
            </a:r>
          </a:p>
          <a:p>
            <a:r>
              <a:rPr lang="en-US" dirty="0"/>
              <a:t>d) </a:t>
            </a:r>
            <a:r>
              <a:rPr lang="en-US" dirty="0">
                <a:latin typeface="+mn-lt"/>
              </a:rPr>
              <a:t>(–∞, –5] </a:t>
            </a:r>
          </a:p>
          <a:p>
            <a:pPr lvl="1"/>
            <a:r>
              <a:rPr lang="en-US" dirty="0">
                <a:latin typeface="+mn-lt"/>
              </a:rPr>
              <a:t>(–∞, –5] </a:t>
            </a:r>
            <a:r>
              <a:rPr lang="en-US" dirty="0"/>
              <a:t>consists of all real numbers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for which </a:t>
            </a:r>
            <a:br>
              <a:rPr lang="en-US" dirty="0"/>
            </a:b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≤ –5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43372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Inequalities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1281279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1B8D8D0-EFB1-4BA5-8919-307C350C5FF4}"/>
              </a:ext>
            </a:extLst>
          </p:cNvPr>
          <p:cNvSpPr/>
          <p:nvPr/>
        </p:nvSpPr>
        <p:spPr bwMode="auto">
          <a:xfrm>
            <a:off x="336884" y="3044838"/>
            <a:ext cx="8464215" cy="1818777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3929" y="1369555"/>
            <a:ext cx="785614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Nonnegative Property</a:t>
            </a:r>
          </a:p>
          <a:p>
            <a:r>
              <a:rPr lang="en-US" dirty="0">
                <a:latin typeface="+mj-lt"/>
              </a:rPr>
              <a:t>For any real number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a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≥ 0</a:t>
            </a:r>
          </a:p>
          <a:p>
            <a:endParaRPr lang="en-US" sz="2400" dirty="0">
              <a:latin typeface="+mn-lt"/>
            </a:endParaRPr>
          </a:p>
          <a:p>
            <a:endParaRPr lang="en-US" sz="2400" b="1" dirty="0">
              <a:latin typeface="+mj-lt"/>
            </a:endParaRPr>
          </a:p>
          <a:p>
            <a:r>
              <a:rPr lang="en-US" b="1" dirty="0">
                <a:latin typeface="+mj-lt"/>
              </a:rPr>
              <a:t>Addition Property of Inequalities</a:t>
            </a:r>
          </a:p>
          <a:p>
            <a:r>
              <a:rPr lang="en-US" dirty="0">
                <a:latin typeface="+mj-lt"/>
              </a:rPr>
              <a:t>For real numbers </a:t>
            </a:r>
            <a:r>
              <a:rPr lang="en-US" i="1" dirty="0">
                <a:latin typeface="+mn-lt"/>
              </a:rPr>
              <a:t>a, b</a:t>
            </a:r>
            <a:r>
              <a:rPr lang="en-US" i="1" dirty="0">
                <a:latin typeface="+mj-lt"/>
              </a:rPr>
              <a:t>, </a:t>
            </a:r>
            <a:r>
              <a:rPr lang="en-US" dirty="0">
                <a:latin typeface="+mj-lt"/>
              </a:rPr>
              <a:t>and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j-lt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, then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j-lt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/>
              <a:t>a</a:t>
            </a:r>
            <a:r>
              <a:rPr lang="en-US" dirty="0"/>
              <a:t> &gt;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then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c</a:t>
            </a:r>
            <a:r>
              <a:rPr lang="en-US" dirty="0"/>
              <a:t> &gt; </a:t>
            </a:r>
            <a:r>
              <a:rPr lang="en-US" i="1" dirty="0"/>
              <a:t>b</a:t>
            </a:r>
            <a:r>
              <a:rPr lang="en-US" dirty="0"/>
              <a:t> + </a:t>
            </a:r>
            <a:r>
              <a:rPr lang="en-US" i="1" dirty="0"/>
              <a:t>c</a:t>
            </a:r>
            <a:r>
              <a:rPr lang="en-US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>
              <a:latin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99F342-EF37-47AA-955C-D1F5935D74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35" r="422" b="16725"/>
          <a:stretch/>
        </p:blipFill>
        <p:spPr>
          <a:xfrm>
            <a:off x="1878904" y="4863615"/>
            <a:ext cx="6175047" cy="151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2951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C15F-CBF0-45AD-B35C-5E5A519B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Addition Property of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2D1D-221B-410B-9EAF-46E3CA04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1800"/>
              </a:spcBef>
              <a:buAutoNum type="alphaLcParenR"/>
            </a:pPr>
            <a:r>
              <a:rPr lang="en-US" dirty="0"/>
              <a:t>If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–4</a:t>
            </a:r>
            <a:r>
              <a:rPr lang="en-US" dirty="0"/>
              <a:t>, then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 &lt; –4 + 4 </a:t>
            </a:r>
            <a:r>
              <a:rPr lang="en-US" dirty="0"/>
              <a:t>or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 &lt; 0</a:t>
            </a:r>
            <a:r>
              <a:rPr lang="en-US" dirty="0"/>
              <a:t>.</a:t>
            </a:r>
          </a:p>
          <a:p>
            <a:pPr marL="514350" indent="-514350">
              <a:spcBef>
                <a:spcPts val="1800"/>
              </a:spcBef>
              <a:buAutoNum type="alphaLcParenR"/>
            </a:pPr>
            <a:endParaRPr lang="en-US" dirty="0"/>
          </a:p>
          <a:p>
            <a:pPr marL="514350" indent="-514350">
              <a:spcBef>
                <a:spcPts val="1800"/>
              </a:spcBef>
              <a:buAutoNum type="alphaLcParenR"/>
            </a:pPr>
            <a:r>
              <a:rPr lang="en-US" dirty="0"/>
              <a:t>If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&gt; 4</a:t>
            </a:r>
            <a:r>
              <a:rPr lang="en-US" dirty="0"/>
              <a:t>, then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(–4) &gt; 4 + (–4) </a:t>
            </a:r>
            <a:r>
              <a:rPr lang="en-US" dirty="0"/>
              <a:t>or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&gt; 0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125689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CF68F-477F-45F7-A006-5FC11AE57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Multiplying an Inequality by a Positive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7195D-4784-4D5A-8C5D-1A431BF5B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 as an inequality the result of multiplying both sides of the inequality </a:t>
            </a:r>
            <a:r>
              <a:rPr lang="en-US" dirty="0">
                <a:latin typeface="+mn-lt"/>
              </a:rPr>
              <a:t>5 &lt; 8 </a:t>
            </a:r>
            <a:r>
              <a:rPr lang="en-US" dirty="0"/>
              <a:t>by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.</a:t>
            </a:r>
          </a:p>
          <a:p>
            <a:r>
              <a:rPr lang="en-US" dirty="0"/>
              <a:t>Begin with </a:t>
            </a:r>
          </a:p>
          <a:p>
            <a:pPr algn="ctr"/>
            <a:r>
              <a:rPr lang="en-US" dirty="0">
                <a:latin typeface="+mn-lt"/>
              </a:rPr>
              <a:t>5 &lt; 8 </a:t>
            </a:r>
          </a:p>
          <a:p>
            <a:r>
              <a:rPr lang="en-US" dirty="0"/>
              <a:t>Multiplying both sides by</a:t>
            </a:r>
            <a:r>
              <a:rPr lang="en-US" dirty="0">
                <a:latin typeface="+mn-lt"/>
              </a:rPr>
              <a:t> 3 </a:t>
            </a:r>
            <a:r>
              <a:rPr lang="en-US" dirty="0"/>
              <a:t>yields the numbers </a:t>
            </a:r>
            <a:br>
              <a:rPr lang="en-US" dirty="0"/>
            </a:br>
            <a:r>
              <a:rPr lang="en-US" dirty="0">
                <a:latin typeface="+mn-lt"/>
              </a:rPr>
              <a:t>15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24, </a:t>
            </a:r>
            <a:r>
              <a:rPr lang="en-US" dirty="0"/>
              <a:t>so we have</a:t>
            </a:r>
          </a:p>
          <a:p>
            <a:pPr algn="ctr"/>
            <a:r>
              <a:rPr lang="en-US" dirty="0">
                <a:latin typeface="+mn-lt"/>
              </a:rPr>
              <a:t>15 &lt; 24</a:t>
            </a:r>
          </a:p>
        </p:txBody>
      </p:sp>
    </p:spTree>
    <p:extLst>
      <p:ext uri="{BB962C8B-B14F-4D97-AF65-F5344CB8AC3E}">
        <p14:creationId xmlns:p14="http://schemas.microsoft.com/office/powerpoint/2010/main" val="113482906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CF68F-477F-45F7-A006-5FC11AE57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Multiplying an Inequality by a Negative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7195D-4784-4D5A-8C5D-1A431BF5B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 as an inequality the result of multiplying both sides of the inequality </a:t>
            </a:r>
            <a:r>
              <a:rPr lang="en-US" dirty="0">
                <a:latin typeface="+mn-lt"/>
              </a:rPr>
              <a:t>8 &gt; 3 </a:t>
            </a:r>
            <a:r>
              <a:rPr lang="en-US" dirty="0"/>
              <a:t>by </a:t>
            </a:r>
            <a:r>
              <a:rPr lang="en-US" dirty="0">
                <a:latin typeface="+mn-lt"/>
              </a:rPr>
              <a:t>–2</a:t>
            </a:r>
            <a:r>
              <a:rPr lang="en-US" dirty="0"/>
              <a:t>.</a:t>
            </a:r>
          </a:p>
          <a:p>
            <a:r>
              <a:rPr lang="en-US" dirty="0"/>
              <a:t>Begin with </a:t>
            </a:r>
          </a:p>
          <a:p>
            <a:pPr algn="ctr"/>
            <a:r>
              <a:rPr lang="en-US" dirty="0">
                <a:latin typeface="+mn-lt"/>
              </a:rPr>
              <a:t>8 &gt; 3 </a:t>
            </a:r>
          </a:p>
          <a:p>
            <a:r>
              <a:rPr lang="en-US" dirty="0"/>
              <a:t>Multiplying both sides by</a:t>
            </a:r>
            <a:r>
              <a:rPr lang="en-US" dirty="0">
                <a:latin typeface="+mn-lt"/>
              </a:rPr>
              <a:t> –2 </a:t>
            </a:r>
            <a:r>
              <a:rPr lang="en-US" dirty="0"/>
              <a:t>yields the numbers </a:t>
            </a:r>
            <a:br>
              <a:rPr lang="en-US" dirty="0"/>
            </a:br>
            <a:r>
              <a:rPr lang="en-US" dirty="0">
                <a:latin typeface="+mn-lt"/>
              </a:rPr>
              <a:t>–16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–6, </a:t>
            </a:r>
            <a:r>
              <a:rPr lang="en-US" dirty="0"/>
              <a:t>so we have</a:t>
            </a:r>
          </a:p>
          <a:p>
            <a:pPr algn="ctr"/>
            <a:r>
              <a:rPr lang="en-US" dirty="0">
                <a:latin typeface="+mn-lt"/>
              </a:rPr>
              <a:t>–16 &lt; –6</a:t>
            </a:r>
          </a:p>
          <a:p>
            <a:r>
              <a:rPr lang="en-US" dirty="0"/>
              <a:t>Note that the effect of multiplying both sides of </a:t>
            </a:r>
            <a:r>
              <a:rPr lang="en-US" dirty="0">
                <a:latin typeface="+mn-lt"/>
              </a:rPr>
              <a:t>8 &gt; 3 </a:t>
            </a:r>
            <a:r>
              <a:rPr lang="en-US" dirty="0"/>
              <a:t>by the negative number </a:t>
            </a:r>
            <a:r>
              <a:rPr lang="en-US" dirty="0">
                <a:latin typeface="+mn-lt"/>
              </a:rPr>
              <a:t>–2</a:t>
            </a:r>
            <a:r>
              <a:rPr lang="en-US" dirty="0"/>
              <a:t> is that the direction of the inequality symbol is reversed.</a:t>
            </a:r>
          </a:p>
        </p:txBody>
      </p:sp>
    </p:spTree>
    <p:extLst>
      <p:ext uri="{BB962C8B-B14F-4D97-AF65-F5344CB8AC3E}">
        <p14:creationId xmlns:p14="http://schemas.microsoft.com/office/powerpoint/2010/main" val="117668976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Properties of Inequalities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375883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Multiplication Property of Inequalities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Arial"/>
              </a:rPr>
              <a:t>For real numbers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a, b</a:t>
            </a:r>
            <a:r>
              <a:rPr lang="en-US" i="1" dirty="0">
                <a:solidFill>
                  <a:srgbClr val="000000"/>
                </a:solidFill>
                <a:latin typeface="Arial"/>
              </a:rPr>
              <a:t>,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and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,</a:t>
            </a:r>
          </a:p>
          <a:p>
            <a:endParaRPr lang="en-US" b="1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, and if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&gt; 0</a:t>
            </a:r>
            <a:r>
              <a:rPr lang="en-US" dirty="0">
                <a:latin typeface="+mj-lt"/>
              </a:rPr>
              <a:t>, then </a:t>
            </a:r>
            <a:r>
              <a:rPr lang="en-US" i="1" dirty="0">
                <a:latin typeface="+mn-lt"/>
              </a:rPr>
              <a:t>ac</a:t>
            </a:r>
            <a:r>
              <a:rPr lang="en-US" dirty="0">
                <a:latin typeface="+mn-lt"/>
              </a:rPr>
              <a:t> &lt; </a:t>
            </a:r>
            <a:r>
              <a:rPr lang="en-US" i="1" dirty="0" err="1">
                <a:latin typeface="+mn-lt"/>
              </a:rPr>
              <a:t>bc</a:t>
            </a:r>
            <a:r>
              <a:rPr lang="en-US" dirty="0">
                <a:latin typeface="+mj-lt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/>
              <a:t>a</a:t>
            </a:r>
            <a:r>
              <a:rPr lang="en-US" dirty="0"/>
              <a:t> &lt;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and if </a:t>
            </a:r>
            <a:r>
              <a:rPr lang="en-US" i="1" dirty="0"/>
              <a:t>c</a:t>
            </a:r>
            <a:r>
              <a:rPr lang="en-US" dirty="0"/>
              <a:t> &lt; 0, </a:t>
            </a:r>
            <a:r>
              <a:rPr lang="en-US" dirty="0">
                <a:latin typeface="+mj-lt"/>
              </a:rPr>
              <a:t>then</a:t>
            </a:r>
            <a:r>
              <a:rPr lang="en-US" dirty="0"/>
              <a:t> </a:t>
            </a:r>
            <a:r>
              <a:rPr lang="en-US" i="1" dirty="0"/>
              <a:t>ac</a:t>
            </a:r>
            <a:r>
              <a:rPr lang="en-US" dirty="0"/>
              <a:t> &gt; </a:t>
            </a:r>
            <a:r>
              <a:rPr lang="en-US" i="1" dirty="0" err="1"/>
              <a:t>bc</a:t>
            </a:r>
            <a:r>
              <a:rPr lang="en-US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&gt;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and if </a:t>
            </a:r>
            <a:r>
              <a:rPr lang="en-US" i="1" dirty="0"/>
              <a:t>c</a:t>
            </a:r>
            <a:r>
              <a:rPr lang="en-US" dirty="0"/>
              <a:t> &gt; 0, </a:t>
            </a:r>
            <a:r>
              <a:rPr lang="en-US" dirty="0">
                <a:latin typeface="+mj-lt"/>
              </a:rPr>
              <a:t>then</a:t>
            </a:r>
            <a:r>
              <a:rPr lang="en-US" dirty="0"/>
              <a:t> </a:t>
            </a:r>
            <a:r>
              <a:rPr lang="en-US" i="1" dirty="0"/>
              <a:t>ac</a:t>
            </a:r>
            <a:r>
              <a:rPr lang="en-US" dirty="0"/>
              <a:t> &gt; </a:t>
            </a:r>
            <a:r>
              <a:rPr lang="en-US" i="1" dirty="0" err="1"/>
              <a:t>bc</a:t>
            </a:r>
            <a:r>
              <a:rPr lang="en-US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&gt;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and if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&lt; 0, </a:t>
            </a:r>
            <a:r>
              <a:rPr lang="en-US" dirty="0">
                <a:latin typeface="+mj-lt"/>
              </a:rPr>
              <a:t>then</a:t>
            </a:r>
            <a:r>
              <a:rPr lang="en-US" dirty="0"/>
              <a:t> </a:t>
            </a:r>
            <a:r>
              <a:rPr lang="en-US" i="1" dirty="0"/>
              <a:t>ac</a:t>
            </a:r>
            <a:r>
              <a:rPr lang="en-US" dirty="0"/>
              <a:t> &lt; </a:t>
            </a:r>
            <a:r>
              <a:rPr lang="en-US" i="1" dirty="0" err="1"/>
              <a:t>bc</a:t>
            </a:r>
            <a:r>
              <a:rPr lang="en-US" dirty="0"/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3001218"/>
      </p:ext>
    </p:extLst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5FEC3-9754-421D-8DCF-4547AA3B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Multiplication Property of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2EBA6-7309-4859-AA1D-B809F2FEE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1200"/>
              </a:spcBef>
              <a:buAutoNum type="alphaLcParenR"/>
            </a:pPr>
            <a:r>
              <a:rPr lang="en-US" dirty="0"/>
              <a:t>If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12</a:t>
            </a:r>
            <a:r>
              <a:rPr lang="en-US" dirty="0"/>
              <a:t>, then</a:t>
            </a:r>
          </a:p>
          <a:p>
            <a:pPr marL="514350" indent="-514350">
              <a:lnSpc>
                <a:spcPct val="200000"/>
              </a:lnSpc>
              <a:spcBef>
                <a:spcPts val="1200"/>
              </a:spcBef>
              <a:buAutoNum type="alphaLcParenR"/>
            </a:pPr>
            <a:r>
              <a:rPr lang="en-US" dirty="0"/>
              <a:t>If              then  </a:t>
            </a:r>
          </a:p>
          <a:p>
            <a:pPr marL="514350" indent="-514350">
              <a:lnSpc>
                <a:spcPct val="200000"/>
              </a:lnSpc>
              <a:spcBef>
                <a:spcPts val="1200"/>
              </a:spcBef>
              <a:buAutoNum type="alphaLcParenR"/>
            </a:pPr>
            <a:r>
              <a:rPr lang="en-US" dirty="0"/>
              <a:t>If </a:t>
            </a:r>
            <a:r>
              <a:rPr lang="en-US" dirty="0">
                <a:latin typeface="+mn-lt"/>
              </a:rPr>
              <a:t>–5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–10</a:t>
            </a:r>
            <a:r>
              <a:rPr lang="en-US" dirty="0"/>
              <a:t>, then</a:t>
            </a:r>
          </a:p>
          <a:p>
            <a:pPr marL="514350" indent="-514350">
              <a:lnSpc>
                <a:spcPct val="200000"/>
              </a:lnSpc>
              <a:spcBef>
                <a:spcPts val="1200"/>
              </a:spcBef>
              <a:buAutoNum type="alphaLcParenR"/>
            </a:pPr>
            <a:r>
              <a:rPr lang="en-US" dirty="0"/>
              <a:t>If </a:t>
            </a:r>
            <a:r>
              <a:rPr lang="en-US" dirty="0">
                <a:latin typeface="+mn-lt"/>
              </a:rPr>
              <a:t>–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&gt; 7</a:t>
            </a:r>
            <a:r>
              <a:rPr lang="en-US" dirty="0"/>
              <a:t>, then 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D95CB0C-0EF9-4FB1-89E5-2E8268D5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741661"/>
              </p:ext>
            </p:extLst>
          </p:nvPr>
        </p:nvGraphicFramePr>
        <p:xfrm>
          <a:off x="3260874" y="1301750"/>
          <a:ext cx="3365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0" name="Equation" r:id="rId3" imgW="3365280" imgH="774360" progId="Equation.DSMT4">
                  <p:embed/>
                </p:oleObj>
              </mc:Choice>
              <mc:Fallback>
                <p:oleObj name="Equation" r:id="rId3" imgW="3365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60874" y="1301750"/>
                        <a:ext cx="3365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512092-B630-4A27-B06D-FF886B68CA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099004"/>
              </p:ext>
            </p:extLst>
          </p:nvPr>
        </p:nvGraphicFramePr>
        <p:xfrm>
          <a:off x="1303076" y="2179637"/>
          <a:ext cx="1079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1" name="Equation" r:id="rId5" imgW="1079280" imgH="774360" progId="Equation.DSMT4">
                  <p:embed/>
                </p:oleObj>
              </mc:Choice>
              <mc:Fallback>
                <p:oleObj name="Equation" r:id="rId5" imgW="107928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D95CB0C-0EF9-4FB1-89E5-2E8268D528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3076" y="2179637"/>
                        <a:ext cx="1079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B6AB460-B926-454C-BB4B-2E736F519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277678"/>
              </p:ext>
            </p:extLst>
          </p:nvPr>
        </p:nvGraphicFramePr>
        <p:xfrm>
          <a:off x="3321050" y="2163134"/>
          <a:ext cx="4114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2" name="Equation" r:id="rId7" imgW="4114800" imgH="825480" progId="Equation.DSMT4">
                  <p:embed/>
                </p:oleObj>
              </mc:Choice>
              <mc:Fallback>
                <p:oleObj name="Equation" r:id="rId7" imgW="4114800" imgH="825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D95CB0C-0EF9-4FB1-89E5-2E8268D528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21050" y="2163134"/>
                        <a:ext cx="4114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3074298-1DDE-44B1-9917-A268883D80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626673"/>
              </p:ext>
            </p:extLst>
          </p:nvPr>
        </p:nvGraphicFramePr>
        <p:xfrm>
          <a:off x="3732213" y="3186113"/>
          <a:ext cx="3162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3" name="Equation" r:id="rId9" imgW="3162240" imgH="774360" progId="Equation.DSMT4">
                  <p:embed/>
                </p:oleObj>
              </mc:Choice>
              <mc:Fallback>
                <p:oleObj name="Equation" r:id="rId9" imgW="316224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B6AB460-B926-454C-BB4B-2E736F5193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32213" y="3186113"/>
                        <a:ext cx="31623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A9A2E08-5BBA-4A7E-B60D-2599BC782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681145"/>
              </p:ext>
            </p:extLst>
          </p:nvPr>
        </p:nvGraphicFramePr>
        <p:xfrm>
          <a:off x="3108325" y="4433888"/>
          <a:ext cx="4241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4" name="Equation" r:id="rId11" imgW="4241520" imgH="393480" progId="Equation.DSMT4">
                  <p:embed/>
                </p:oleObj>
              </mc:Choice>
              <mc:Fallback>
                <p:oleObj name="Equation" r:id="rId11" imgW="424152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3074298-1DDE-44B1-9917-A268883D80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08325" y="4433888"/>
                        <a:ext cx="4241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816756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Properties of Inequalities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445548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838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Reciprocal Property for Inequalities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&gt; 0</a:t>
            </a:r>
            <a:r>
              <a:rPr lang="en-US" dirty="0">
                <a:latin typeface="+mj-lt"/>
              </a:rPr>
              <a:t>, then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&lt; 0</a:t>
            </a:r>
            <a:r>
              <a:rPr lang="en-US" dirty="0">
                <a:latin typeface="+mj-lt"/>
              </a:rPr>
              <a:t>, then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&gt;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&gt; 0</a:t>
            </a:r>
            <a:r>
              <a:rPr lang="en-US" dirty="0">
                <a:latin typeface="+mj-lt"/>
              </a:rPr>
              <a:t>,  then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&lt; 0</a:t>
            </a:r>
            <a:r>
              <a:rPr lang="en-US" dirty="0">
                <a:latin typeface="+mj-lt"/>
              </a:rPr>
              <a:t>, then  </a:t>
            </a:r>
            <a:endParaRPr lang="en-US" dirty="0">
              <a:latin typeface="+mn-lt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6074BE7-8714-480D-961A-046BEDBC7B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674568"/>
              </p:ext>
            </p:extLst>
          </p:nvPr>
        </p:nvGraphicFramePr>
        <p:xfrm>
          <a:off x="3257401" y="2129313"/>
          <a:ext cx="889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0" name="Equation" r:id="rId3" imgW="888840" imgH="774360" progId="Equation.DSMT4">
                  <p:embed/>
                </p:oleObj>
              </mc:Choice>
              <mc:Fallback>
                <p:oleObj name="Equation" r:id="rId3" imgW="8888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57401" y="2129313"/>
                        <a:ext cx="889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4EDB4A2-914E-43BB-9E9A-3EED61DF6E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688080"/>
              </p:ext>
            </p:extLst>
          </p:nvPr>
        </p:nvGraphicFramePr>
        <p:xfrm>
          <a:off x="3257401" y="2980455"/>
          <a:ext cx="889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1" name="Equation" r:id="rId5" imgW="888840" imgH="774360" progId="Equation.DSMT4">
                  <p:embed/>
                </p:oleObj>
              </mc:Choice>
              <mc:Fallback>
                <p:oleObj name="Equation" r:id="rId5" imgW="888840" imgH="7743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6074BE7-8714-480D-961A-046BEDBC7B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7401" y="2980455"/>
                        <a:ext cx="889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7558679-F1BF-4A9D-A582-6011A92E89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722660"/>
              </p:ext>
            </p:extLst>
          </p:nvPr>
        </p:nvGraphicFramePr>
        <p:xfrm>
          <a:off x="3876275" y="3825396"/>
          <a:ext cx="1485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2" name="Equation" r:id="rId7" imgW="1485720" imgH="774360" progId="Equation.DSMT4">
                  <p:embed/>
                </p:oleObj>
              </mc:Choice>
              <mc:Fallback>
                <p:oleObj name="Equation" r:id="rId7" imgW="148572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4EDB4A2-914E-43BB-9E9A-3EED61DF6E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76275" y="3825396"/>
                        <a:ext cx="1485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25CC6D6-1288-4127-91BB-6F39FFA339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438917"/>
              </p:ext>
            </p:extLst>
          </p:nvPr>
        </p:nvGraphicFramePr>
        <p:xfrm>
          <a:off x="3883025" y="4677255"/>
          <a:ext cx="1473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3" name="Equation" r:id="rId9" imgW="1473120" imgH="774360" progId="Equation.DSMT4">
                  <p:embed/>
                </p:oleObj>
              </mc:Choice>
              <mc:Fallback>
                <p:oleObj name="Equation" r:id="rId9" imgW="147312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7558679-F1BF-4A9D-A582-6011A92E89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83025" y="4677255"/>
                        <a:ext cx="14732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1358777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042" y="152402"/>
            <a:ext cx="8349916" cy="1046425"/>
          </a:xfrm>
        </p:spPr>
        <p:txBody>
          <a:bodyPr/>
          <a:lstStyle/>
          <a:p>
            <a:r>
              <a:rPr lang="en-US" dirty="0"/>
              <a:t>Procedures That Leave the Inequality Symbol Unchanged </a:t>
            </a:r>
            <a:r>
              <a:rPr lang="en-US" sz="1800" dirty="0"/>
              <a:t>(1 of 2)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495521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Simplify both sides of the inequality by combining like terms and eliminating parentheses: </a:t>
            </a:r>
          </a:p>
          <a:p>
            <a:pPr lvl="2"/>
            <a:r>
              <a:rPr lang="en-US" sz="2600" dirty="0">
                <a:latin typeface="+mj-lt"/>
              </a:rPr>
              <a:t>Replace		</a:t>
            </a:r>
            <a:r>
              <a:rPr lang="en-US" sz="2600" i="1" dirty="0">
                <a:latin typeface="+mn-lt"/>
              </a:rPr>
              <a:t>x</a:t>
            </a:r>
            <a:r>
              <a:rPr lang="en-US" sz="2600" dirty="0">
                <a:latin typeface="+mn-lt"/>
              </a:rPr>
              <a:t> + 2 + 6 &gt; 2</a:t>
            </a:r>
            <a:r>
              <a:rPr lang="en-US" sz="2600" i="1" dirty="0">
                <a:latin typeface="+mn-lt"/>
              </a:rPr>
              <a:t>x</a:t>
            </a:r>
            <a:r>
              <a:rPr lang="en-US" sz="2600" dirty="0">
                <a:latin typeface="+mn-lt"/>
              </a:rPr>
              <a:t> + 5(</a:t>
            </a:r>
            <a:r>
              <a:rPr lang="en-US" sz="2600" i="1" dirty="0">
                <a:latin typeface="+mn-lt"/>
              </a:rPr>
              <a:t>x</a:t>
            </a:r>
            <a:r>
              <a:rPr lang="en-US" sz="2600" dirty="0">
                <a:latin typeface="+mn-lt"/>
              </a:rPr>
              <a:t> + 1)</a:t>
            </a:r>
          </a:p>
          <a:p>
            <a:pPr lvl="2"/>
            <a:r>
              <a:rPr lang="en-US" sz="2600" dirty="0">
                <a:latin typeface="+mj-lt"/>
              </a:rPr>
              <a:t>by</a:t>
            </a:r>
            <a:r>
              <a:rPr lang="en-US" sz="2600" dirty="0">
                <a:latin typeface="+mn-lt"/>
              </a:rPr>
              <a:t> 		   	      </a:t>
            </a:r>
            <a:r>
              <a:rPr lang="en-US" sz="2600" i="1" dirty="0"/>
              <a:t>x</a:t>
            </a:r>
            <a:r>
              <a:rPr lang="en-US" sz="2600" dirty="0"/>
              <a:t> + 8 &gt; 7</a:t>
            </a:r>
            <a:r>
              <a:rPr lang="en-US" sz="2600" i="1" dirty="0"/>
              <a:t>x</a:t>
            </a:r>
            <a:r>
              <a:rPr lang="en-US" sz="2600" dirty="0"/>
              <a:t> + 5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Add or subtract the same expression on both sides of the inequality: </a:t>
            </a:r>
          </a:p>
          <a:p>
            <a:pPr lvl="2"/>
            <a:r>
              <a:rPr lang="en-US" sz="2600" dirty="0">
                <a:latin typeface="+mj-lt"/>
              </a:rPr>
              <a:t>Replace</a:t>
            </a:r>
            <a:r>
              <a:rPr lang="en-US" sz="2600" dirty="0"/>
              <a:t>	3</a:t>
            </a:r>
            <a:r>
              <a:rPr lang="en-US" sz="2600" i="1" dirty="0"/>
              <a:t>x</a:t>
            </a:r>
            <a:r>
              <a:rPr lang="en-US" sz="2600" dirty="0"/>
              <a:t> – 5 &lt; 4    </a:t>
            </a:r>
            <a:r>
              <a:rPr lang="en-US" sz="2600" dirty="0">
                <a:latin typeface="+mj-lt"/>
              </a:rPr>
              <a:t>by</a:t>
            </a:r>
            <a:r>
              <a:rPr lang="en-US" sz="2600" dirty="0"/>
              <a:t>    (3</a:t>
            </a:r>
            <a:r>
              <a:rPr lang="en-US" sz="2600" i="1" dirty="0"/>
              <a:t>x</a:t>
            </a:r>
            <a:r>
              <a:rPr lang="en-US" sz="2600" dirty="0"/>
              <a:t> – 5) + 5 &lt; 4 + 5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+mj-lt"/>
              </a:rPr>
              <a:t>Multiply or divide both sides of the inequality by the same </a:t>
            </a:r>
            <a:r>
              <a:rPr lang="en-US" sz="2600" i="1" dirty="0">
                <a:latin typeface="+mj-lt"/>
              </a:rPr>
              <a:t>positive</a:t>
            </a:r>
            <a:r>
              <a:rPr lang="en-US" sz="2600" dirty="0">
                <a:latin typeface="+mj-lt"/>
              </a:rPr>
              <a:t> expression: </a:t>
            </a:r>
          </a:p>
          <a:p>
            <a:pPr lvl="2"/>
            <a:r>
              <a:rPr lang="en-US" sz="2600" dirty="0">
                <a:latin typeface="+mj-lt"/>
              </a:rPr>
              <a:t>Replace</a:t>
            </a:r>
            <a:r>
              <a:rPr lang="en-US" sz="2600" dirty="0"/>
              <a:t>	4</a:t>
            </a:r>
            <a:r>
              <a:rPr lang="en-US" sz="2600" i="1" dirty="0"/>
              <a:t>x</a:t>
            </a:r>
            <a:r>
              <a:rPr lang="en-US" sz="2600" dirty="0"/>
              <a:t> &gt; 16   </a:t>
            </a:r>
            <a:r>
              <a:rPr lang="en-US" sz="2600" dirty="0">
                <a:latin typeface="+mj-lt"/>
              </a:rPr>
              <a:t>by</a:t>
            </a:r>
            <a:r>
              <a:rPr lang="en-US" sz="2600" dirty="0"/>
              <a:t> 		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0AFF2F4-2E52-4805-A674-366232382B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823652"/>
              </p:ext>
            </p:extLst>
          </p:nvPr>
        </p:nvGraphicFramePr>
        <p:xfrm>
          <a:off x="5288050" y="5109376"/>
          <a:ext cx="1028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5" name="Equation" r:id="rId3" imgW="1028520" imgH="685800" progId="Equation.DSMT4">
                  <p:embed/>
                </p:oleObj>
              </mc:Choice>
              <mc:Fallback>
                <p:oleObj name="Equation" r:id="rId3" imgW="10285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88050" y="5109376"/>
                        <a:ext cx="1028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459596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Procedures That Reverse the Sense or Direction of the Inequality Symbol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422157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Interchange the two sides of the inequality: </a:t>
            </a:r>
          </a:p>
          <a:p>
            <a:pPr lvl="3"/>
            <a:r>
              <a:rPr lang="en-US" dirty="0">
                <a:latin typeface="+mj-lt"/>
              </a:rPr>
              <a:t>Replace		</a:t>
            </a:r>
            <a:r>
              <a:rPr lang="en-US" dirty="0">
                <a:latin typeface="+mn-lt"/>
              </a:rPr>
              <a:t> 3 &lt;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	</a:t>
            </a:r>
            <a:r>
              <a:rPr lang="en-US" dirty="0">
                <a:latin typeface="+mj-lt"/>
              </a:rPr>
              <a:t>by</a:t>
            </a:r>
            <a:r>
              <a:rPr lang="en-US" dirty="0">
                <a:latin typeface="+mn-lt"/>
              </a:rPr>
              <a:t>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&gt; 3	</a:t>
            </a:r>
          </a:p>
          <a:p>
            <a:pPr lvl="3"/>
            <a:endParaRPr lang="en-US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Multiply or divide both sides of the inequality by the same </a:t>
            </a:r>
            <a:r>
              <a:rPr lang="en-US" i="1" dirty="0">
                <a:latin typeface="+mj-lt"/>
              </a:rPr>
              <a:t>negative</a:t>
            </a:r>
            <a:r>
              <a:rPr lang="en-US" dirty="0">
                <a:latin typeface="+mj-lt"/>
              </a:rPr>
              <a:t> expression: </a:t>
            </a:r>
          </a:p>
          <a:p>
            <a:pPr lvl="3"/>
            <a:r>
              <a:rPr lang="en-US" dirty="0">
                <a:latin typeface="+mj-lt"/>
              </a:rPr>
              <a:t>Replace	       </a:t>
            </a:r>
            <a:r>
              <a:rPr lang="en-US" dirty="0"/>
              <a:t>–2</a:t>
            </a:r>
            <a:r>
              <a:rPr lang="en-US" i="1" dirty="0"/>
              <a:t>x </a:t>
            </a:r>
            <a:r>
              <a:rPr lang="en-US" dirty="0"/>
              <a:t>&gt; 6   </a:t>
            </a:r>
            <a:r>
              <a:rPr lang="en-US" dirty="0">
                <a:latin typeface="+mj-lt"/>
              </a:rPr>
              <a:t>by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	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1FC3D3A-136B-41F7-A512-9666E442C5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325500"/>
              </p:ext>
            </p:extLst>
          </p:nvPr>
        </p:nvGraphicFramePr>
        <p:xfrm>
          <a:off x="5979070" y="3646802"/>
          <a:ext cx="1435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0" name="Equation" r:id="rId3" imgW="1434960" imgH="825480" progId="Equation.DSMT4">
                  <p:embed/>
                </p:oleObj>
              </mc:Choice>
              <mc:Fallback>
                <p:oleObj name="Equation" r:id="rId3" imgW="1434960" imgH="825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0AFF2F4-2E52-4805-A674-366232382B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79070" y="3646802"/>
                        <a:ext cx="14351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7980803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1.5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Solving Inequalities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C480E-6C40-43EE-AC25-A777D23E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</a:t>
            </a:r>
            <a:r>
              <a:rPr lang="en-US" dirty="0"/>
              <a:t> Solving an Inequality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20094-6078-42E8-A49B-F8F87D08E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dirty="0"/>
              <a:t>Solve the inequality </a:t>
            </a:r>
            <a:r>
              <a:rPr lang="en-US" dirty="0">
                <a:latin typeface="+mn-lt"/>
              </a:rPr>
              <a:t>5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9</a:t>
            </a:r>
            <a:r>
              <a:rPr lang="en-US" dirty="0"/>
              <a:t>, and graph the solution set.</a:t>
            </a:r>
          </a:p>
          <a:p>
            <a:r>
              <a:rPr lang="en-US" dirty="0">
                <a:latin typeface="+mn-lt"/>
              </a:rPr>
              <a:t>	      5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9</a:t>
            </a:r>
          </a:p>
          <a:p>
            <a:r>
              <a:rPr lang="en-US" dirty="0">
                <a:latin typeface="+mn-lt"/>
              </a:rPr>
              <a:t>	5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5</a:t>
            </a:r>
            <a:r>
              <a:rPr lang="en-US" dirty="0">
                <a:latin typeface="+mn-lt"/>
              </a:rPr>
              <a:t> &lt; 9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5</a:t>
            </a:r>
            <a:r>
              <a:rPr lang="en-US" dirty="0">
                <a:solidFill>
                  <a:srgbClr val="0B3081"/>
                </a:solidFill>
              </a:rPr>
              <a:t>	Subtract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5</a:t>
            </a:r>
            <a:r>
              <a:rPr lang="en-US" dirty="0">
                <a:solidFill>
                  <a:srgbClr val="0B3081"/>
                </a:solidFill>
              </a:rPr>
              <a:t> from both sides.</a:t>
            </a:r>
          </a:p>
          <a:p>
            <a:r>
              <a:rPr lang="en-US" dirty="0">
                <a:latin typeface="+mn-lt"/>
              </a:rPr>
              <a:t>		–4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4</a:t>
            </a:r>
            <a:r>
              <a:rPr lang="en-US" dirty="0">
                <a:solidFill>
                  <a:srgbClr val="0B3081"/>
                </a:solidFill>
              </a:rPr>
              <a:t>	Simplify.</a:t>
            </a:r>
          </a:p>
          <a:p>
            <a:pPr marL="3657600" lvl="4"/>
            <a:r>
              <a:rPr lang="en-US" dirty="0">
                <a:solidFill>
                  <a:srgbClr val="0B3081"/>
                </a:solidFill>
              </a:rPr>
              <a:t>Divide both sides by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–4</a:t>
            </a:r>
            <a:r>
              <a:rPr lang="en-US" dirty="0">
                <a:solidFill>
                  <a:srgbClr val="0B3081"/>
                </a:solidFill>
              </a:rPr>
              <a:t>. </a:t>
            </a:r>
            <a:br>
              <a:rPr lang="en-US" dirty="0">
                <a:solidFill>
                  <a:srgbClr val="0B3081"/>
                </a:solidFill>
              </a:rPr>
            </a:br>
            <a:r>
              <a:rPr lang="en-US" sz="2400" dirty="0">
                <a:solidFill>
                  <a:srgbClr val="0B3081"/>
                </a:solidFill>
              </a:rPr>
              <a:t>(The sense of the inequality symbol is reversed.)</a:t>
            </a:r>
            <a:endParaRPr lang="en-US" dirty="0">
              <a:solidFill>
                <a:srgbClr val="0B3081"/>
              </a:solidFill>
            </a:endParaRPr>
          </a:p>
          <a:p>
            <a:r>
              <a:rPr lang="en-US" i="1" dirty="0">
                <a:solidFill>
                  <a:srgbClr val="000000"/>
                </a:solidFill>
                <a:latin typeface="+mn-lt"/>
              </a:rPr>
              <a:t>		    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&gt; –1 </a:t>
            </a:r>
            <a:r>
              <a:rPr lang="en-US" dirty="0">
                <a:solidFill>
                  <a:srgbClr val="0B3081"/>
                </a:solidFill>
              </a:rPr>
              <a:t>	Simplify.</a:t>
            </a: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1D819D5-7E1A-4425-8735-56E08DFF26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11260"/>
              </p:ext>
            </p:extLst>
          </p:nvPr>
        </p:nvGraphicFramePr>
        <p:xfrm>
          <a:off x="2133600" y="4156113"/>
          <a:ext cx="1447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4" name="Equation" r:id="rId3" imgW="1447560" imgH="774360" progId="Equation.DSMT4">
                  <p:embed/>
                </p:oleObj>
              </mc:Choice>
              <mc:Fallback>
                <p:oleObj name="Equation" r:id="rId3" imgW="144756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4156113"/>
                        <a:ext cx="1447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083271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C480E-6C40-43EE-AC25-A777D23E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</a:t>
            </a:r>
            <a:r>
              <a:rPr lang="en-US" dirty="0"/>
              <a:t> Solving an Inequality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20094-6078-42E8-A49B-F8F87D08E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The solution set is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{</a:t>
            </a:r>
            <a:r>
              <a:rPr lang="en-US" i="1" dirty="0" err="1">
                <a:solidFill>
                  <a:srgbClr val="000000"/>
                </a:solidFill>
                <a:latin typeface="+mn-lt"/>
              </a:rPr>
              <a:t>x</a:t>
            </a:r>
            <a:r>
              <a:rPr lang="en-US" dirty="0" err="1">
                <a:solidFill>
                  <a:srgbClr val="000000"/>
                </a:solidFill>
                <a:latin typeface="+mn-lt"/>
              </a:rPr>
              <a:t>|</a:t>
            </a:r>
            <a:r>
              <a:rPr lang="en-US" i="1" dirty="0" err="1">
                <a:solidFill>
                  <a:srgbClr val="000000"/>
                </a:solidFill>
                <a:latin typeface="+mn-lt"/>
              </a:rPr>
              <a:t>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&gt; –1} </a:t>
            </a:r>
            <a:r>
              <a:rPr lang="en-US" dirty="0">
                <a:solidFill>
                  <a:srgbClr val="000000"/>
                </a:solidFill>
              </a:rPr>
              <a:t>or, using interval notation, all numbers in the interval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(–1, ∞). </a:t>
            </a:r>
          </a:p>
          <a:p>
            <a:r>
              <a:rPr lang="en-US" dirty="0">
                <a:solidFill>
                  <a:srgbClr val="000000"/>
                </a:solidFill>
              </a:rPr>
              <a:t>The graph of the solution is</a:t>
            </a:r>
          </a:p>
          <a:p>
            <a:endParaRPr lang="en-US" dirty="0">
              <a:latin typeface="+mn-l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C1EC69-9890-4013-AA4D-6BB91696C459}"/>
              </a:ext>
            </a:extLst>
          </p:cNvPr>
          <p:cNvGrpSpPr/>
          <p:nvPr/>
        </p:nvGrpSpPr>
        <p:grpSpPr>
          <a:xfrm>
            <a:off x="752514" y="3027604"/>
            <a:ext cx="7518657" cy="802792"/>
            <a:chOff x="880441" y="4027625"/>
            <a:chExt cx="7518657" cy="80279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F34EE15-7C43-4176-A46F-AC64CE5F62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441" y="4157541"/>
              <a:ext cx="7518657" cy="67287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EC7E21-2545-40F4-9511-335250FCB087}"/>
                </a:ext>
              </a:extLst>
            </p:cNvPr>
            <p:cNvSpPr txBox="1"/>
            <p:nvPr/>
          </p:nvSpPr>
          <p:spPr>
            <a:xfrm>
              <a:off x="2975346" y="4027625"/>
              <a:ext cx="8187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  <a:latin typeface="+mn-lt"/>
                </a:rPr>
                <a:t>(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B46D066-A9D0-4887-87CB-89FC78B6D4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24200" y="4354299"/>
              <a:ext cx="5274898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0177280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C480E-6C40-43EE-AC25-A777D23E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</a:t>
            </a:r>
            <a:r>
              <a:rPr lang="en-US" dirty="0"/>
              <a:t> Solving an Inequality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20094-6078-42E8-A49B-F8F87D08E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inequality 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  ≥ 3 +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, and graph the solution set.</a:t>
            </a:r>
          </a:p>
          <a:p>
            <a:r>
              <a:rPr lang="en-US" dirty="0">
                <a:latin typeface="+mn-lt"/>
              </a:rPr>
              <a:t>     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  ≥ 3 + </a:t>
            </a:r>
            <a:r>
              <a:rPr lang="en-US" i="1" dirty="0">
                <a:latin typeface="+mn-lt"/>
              </a:rPr>
              <a:t>x </a:t>
            </a:r>
          </a:p>
          <a:p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+ 2</a:t>
            </a:r>
            <a:r>
              <a:rPr lang="en-US" dirty="0">
                <a:latin typeface="+mn-lt"/>
              </a:rPr>
              <a:t> ≥ 3 +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+ 2 </a:t>
            </a:r>
            <a:r>
              <a:rPr lang="en-US" dirty="0">
                <a:solidFill>
                  <a:srgbClr val="0B3081"/>
                </a:solidFill>
              </a:rPr>
              <a:t>	Add 2 to both sides.</a:t>
            </a:r>
          </a:p>
          <a:p>
            <a:r>
              <a:rPr lang="en-US" dirty="0">
                <a:latin typeface="+mn-lt"/>
              </a:rPr>
              <a:t>           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≥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+ 5</a:t>
            </a:r>
            <a:r>
              <a:rPr lang="en-US" dirty="0">
                <a:solidFill>
                  <a:srgbClr val="0B3081"/>
                </a:solidFill>
              </a:rPr>
              <a:t>		Simplify.</a:t>
            </a:r>
          </a:p>
          <a:p>
            <a:r>
              <a:rPr lang="en-US" dirty="0">
                <a:latin typeface="+mn-lt"/>
              </a:rPr>
              <a:t>     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</a:t>
            </a:r>
            <a:r>
              <a:rPr lang="en-US" i="1" dirty="0">
                <a:solidFill>
                  <a:srgbClr val="B40000"/>
                </a:solidFill>
                <a:latin typeface="+mn-lt"/>
              </a:rPr>
              <a:t>x</a:t>
            </a:r>
            <a:r>
              <a:rPr lang="en-US" dirty="0">
                <a:latin typeface="+mn-lt"/>
              </a:rPr>
              <a:t> ≥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+ 5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</a:t>
            </a:r>
            <a:r>
              <a:rPr lang="en-US" i="1" dirty="0">
                <a:solidFill>
                  <a:srgbClr val="B40000"/>
                </a:solidFill>
                <a:latin typeface="+mn-lt"/>
              </a:rPr>
              <a:t>x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dirty="0">
                <a:solidFill>
                  <a:srgbClr val="B40000"/>
                </a:solidFill>
              </a:rPr>
              <a:t> </a:t>
            </a:r>
            <a:r>
              <a:rPr lang="en-US" dirty="0"/>
              <a:t>	</a:t>
            </a:r>
            <a:r>
              <a:rPr lang="en-US" dirty="0">
                <a:solidFill>
                  <a:srgbClr val="0B3081"/>
                </a:solidFill>
              </a:rPr>
              <a:t>Subtract </a:t>
            </a:r>
            <a:r>
              <a:rPr lang="en-US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dirty="0">
                <a:solidFill>
                  <a:srgbClr val="0B3081"/>
                </a:solidFill>
              </a:rPr>
              <a:t> from both sides.</a:t>
            </a:r>
          </a:p>
          <a:p>
            <a:r>
              <a:rPr lang="en-US" i="1" dirty="0">
                <a:solidFill>
                  <a:srgbClr val="000000"/>
                </a:solidFill>
                <a:latin typeface="+mn-lt"/>
              </a:rPr>
              <a:t>	   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≥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5 </a:t>
            </a:r>
            <a:r>
              <a:rPr lang="en-US" dirty="0">
                <a:solidFill>
                  <a:srgbClr val="0B3081"/>
                </a:solidFill>
              </a:rPr>
              <a:t>		Simplify.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898366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C480E-6C40-43EE-AC25-A777D23E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</a:t>
            </a:r>
            <a:r>
              <a:rPr lang="en-US" dirty="0"/>
              <a:t> Solving an Inequality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20094-6078-42E8-A49B-F8F87D08E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The solution set is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{</a:t>
            </a:r>
            <a:r>
              <a:rPr lang="en-US" i="1" dirty="0" err="1">
                <a:solidFill>
                  <a:srgbClr val="000000"/>
                </a:solidFill>
                <a:latin typeface="+mn-lt"/>
              </a:rPr>
              <a:t>x</a:t>
            </a:r>
            <a:r>
              <a:rPr lang="en-US" dirty="0" err="1">
                <a:solidFill>
                  <a:srgbClr val="000000"/>
                </a:solidFill>
                <a:latin typeface="+mn-lt"/>
              </a:rPr>
              <a:t>|</a:t>
            </a:r>
            <a:r>
              <a:rPr lang="en-US" i="1" dirty="0" err="1">
                <a:solidFill>
                  <a:srgbClr val="000000"/>
                </a:solidFill>
                <a:latin typeface="+mn-lt"/>
              </a:rPr>
              <a:t>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≥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5} </a:t>
            </a:r>
            <a:r>
              <a:rPr lang="en-US" dirty="0">
                <a:solidFill>
                  <a:srgbClr val="000000"/>
                </a:solidFill>
              </a:rPr>
              <a:t>or, using interval notation, all numbers in the interval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[5, ∞). </a:t>
            </a:r>
          </a:p>
          <a:p>
            <a:r>
              <a:rPr lang="en-US" dirty="0">
                <a:solidFill>
                  <a:srgbClr val="000000"/>
                </a:solidFill>
              </a:rPr>
              <a:t>The graph of the solution is</a:t>
            </a:r>
          </a:p>
          <a:p>
            <a:endParaRPr lang="en-US" dirty="0">
              <a:latin typeface="+mn-lt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406379-97A2-44B3-BFE5-E1D86CF99BDC}"/>
              </a:ext>
            </a:extLst>
          </p:cNvPr>
          <p:cNvGrpSpPr/>
          <p:nvPr/>
        </p:nvGrpSpPr>
        <p:grpSpPr>
          <a:xfrm>
            <a:off x="851610" y="2985935"/>
            <a:ext cx="7440780" cy="733730"/>
            <a:chOff x="937908" y="2925658"/>
            <a:chExt cx="7440780" cy="73373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ED4B138-8C64-4D03-89C3-65BBBDD8F6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7908" y="3061828"/>
              <a:ext cx="7440780" cy="59756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6964178-501E-417F-B50D-658A72CDEEA3}"/>
                </a:ext>
              </a:extLst>
            </p:cNvPr>
            <p:cNvSpPr txBox="1"/>
            <p:nvPr/>
          </p:nvSpPr>
          <p:spPr>
            <a:xfrm>
              <a:off x="3683120" y="2925658"/>
              <a:ext cx="8187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  <a:latin typeface="+mn-lt"/>
                </a:rPr>
                <a:t>[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9D9CE30-11FB-4241-B630-E02ED62BD93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31969" y="3250096"/>
              <a:ext cx="4516901" cy="12175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61389761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F5DB-5187-4B41-B35E-030F1E52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Solving a Combined Inequality </a:t>
            </a:r>
            <a:r>
              <a:rPr lang="en-US" sz="1800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19499-135D-4EC8-9E92-C79792473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inequality </a:t>
            </a:r>
            <a:r>
              <a:rPr lang="en-US" dirty="0">
                <a:latin typeface="+mn-lt"/>
              </a:rPr>
              <a:t>4 &lt;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 &lt; 10</a:t>
            </a:r>
            <a:r>
              <a:rPr lang="en-US" dirty="0"/>
              <a:t>, and graph the solution set.</a:t>
            </a:r>
          </a:p>
          <a:p>
            <a:r>
              <a:rPr lang="en-US" dirty="0"/>
              <a:t>Recall that the inequality</a:t>
            </a:r>
          </a:p>
          <a:p>
            <a:pPr algn="ctr"/>
            <a:r>
              <a:rPr lang="en-US" dirty="0">
                <a:latin typeface="+mn-lt"/>
              </a:rPr>
              <a:t>4 &lt;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 &lt; 10</a:t>
            </a:r>
          </a:p>
          <a:p>
            <a:r>
              <a:rPr lang="en-US" dirty="0"/>
              <a:t>is equivalent to the two inequalities</a:t>
            </a:r>
          </a:p>
          <a:p>
            <a:pPr algn="ctr"/>
            <a:r>
              <a:rPr lang="en-US" dirty="0">
                <a:latin typeface="+mn-lt"/>
              </a:rPr>
              <a:t>4 &lt;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  </a:t>
            </a:r>
            <a:r>
              <a:rPr lang="en-US" dirty="0"/>
              <a:t>and  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 &lt; 10</a:t>
            </a:r>
          </a:p>
        </p:txBody>
      </p:sp>
    </p:spTree>
    <p:extLst>
      <p:ext uri="{BB962C8B-B14F-4D97-AF65-F5344CB8AC3E}">
        <p14:creationId xmlns:p14="http://schemas.microsoft.com/office/powerpoint/2010/main" val="426867694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F5DB-5187-4B41-B35E-030F1E52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Solving a Combined Inequality </a:t>
            </a:r>
            <a:r>
              <a:rPr lang="en-US" sz="1800" dirty="0"/>
              <a:t>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19499-135D-4EC8-9E92-C79792473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each of these inequalities separately.</a:t>
            </a:r>
          </a:p>
          <a:p>
            <a:pPr algn="ctr"/>
            <a:r>
              <a:rPr lang="en-US" dirty="0">
                <a:latin typeface="+mn-lt"/>
              </a:rPr>
              <a:t>4 &lt;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 					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 &lt; 10</a:t>
            </a:r>
          </a:p>
          <a:p>
            <a:pPr algn="ctr"/>
            <a:r>
              <a:rPr lang="en-US" sz="2200" dirty="0">
                <a:solidFill>
                  <a:srgbClr val="0B3081"/>
                </a:solidFill>
              </a:rPr>
              <a:t>Subtract </a:t>
            </a:r>
            <a:r>
              <a:rPr lang="en-US" sz="22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200" dirty="0">
                <a:solidFill>
                  <a:srgbClr val="0B3081"/>
                </a:solidFill>
              </a:rPr>
              <a:t> from </a:t>
            </a:r>
            <a:br>
              <a:rPr lang="en-US" sz="2200" dirty="0">
                <a:solidFill>
                  <a:srgbClr val="0B3081"/>
                </a:solidFill>
              </a:rPr>
            </a:br>
            <a:r>
              <a:rPr lang="en-US" sz="2200" dirty="0">
                <a:solidFill>
                  <a:srgbClr val="0B3081"/>
                </a:solidFill>
              </a:rPr>
              <a:t>both sides.</a:t>
            </a:r>
          </a:p>
          <a:p>
            <a:pPr algn="ctr">
              <a:lnSpc>
                <a:spcPct val="150000"/>
              </a:lnSpc>
            </a:pPr>
            <a:r>
              <a:rPr lang="en-US" sz="2200" dirty="0">
                <a:solidFill>
                  <a:srgbClr val="0B3081"/>
                </a:solidFill>
              </a:rPr>
              <a:t>Simplify.</a:t>
            </a:r>
          </a:p>
          <a:p>
            <a:pPr algn="ctr">
              <a:lnSpc>
                <a:spcPct val="150000"/>
              </a:lnSpc>
            </a:pPr>
            <a:r>
              <a:rPr lang="en-US" sz="2200" dirty="0">
                <a:solidFill>
                  <a:srgbClr val="0B3081"/>
                </a:solidFill>
              </a:rPr>
              <a:t>Divide both sides by </a:t>
            </a:r>
            <a:r>
              <a:rPr lang="en-US" sz="22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200" dirty="0">
                <a:solidFill>
                  <a:srgbClr val="0B3081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2200" dirty="0">
                <a:solidFill>
                  <a:srgbClr val="0B3081"/>
                </a:solidFill>
              </a:rPr>
              <a:t>Simplify.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7365632-2158-4903-880F-0F0EB10CAE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231117"/>
              </p:ext>
            </p:extLst>
          </p:nvPr>
        </p:nvGraphicFramePr>
        <p:xfrm>
          <a:off x="446566" y="2628900"/>
          <a:ext cx="2463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10" name="Equation" r:id="rId3" imgW="2463480" imgH="317160" progId="Equation.DSMT4">
                  <p:embed/>
                </p:oleObj>
              </mc:Choice>
              <mc:Fallback>
                <p:oleObj name="Equation" r:id="rId3" imgW="24634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6566" y="2628900"/>
                        <a:ext cx="2463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64B326E-198C-4D7A-9052-135F148BBA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914847"/>
              </p:ext>
            </p:extLst>
          </p:nvPr>
        </p:nvGraphicFramePr>
        <p:xfrm>
          <a:off x="5940536" y="2628900"/>
          <a:ext cx="2603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11" name="Equation" r:id="rId5" imgW="2603160" imgH="317160" progId="Equation.DSMT4">
                  <p:embed/>
                </p:oleObj>
              </mc:Choice>
              <mc:Fallback>
                <p:oleObj name="Equation" r:id="rId5" imgW="2603160" imgH="317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7365632-2158-4903-880F-0F0EB10CAE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40536" y="2628900"/>
                        <a:ext cx="2603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5543CA9-DFB3-432C-BB36-E549E2EFBF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067540"/>
              </p:ext>
            </p:extLst>
          </p:nvPr>
        </p:nvGraphicFramePr>
        <p:xfrm>
          <a:off x="932119" y="3315147"/>
          <a:ext cx="939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12" name="Equation" r:id="rId7" imgW="939600" imgH="317160" progId="Equation.DSMT4">
                  <p:embed/>
                </p:oleObj>
              </mc:Choice>
              <mc:Fallback>
                <p:oleObj name="Equation" r:id="rId7" imgW="939600" imgH="317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7365632-2158-4903-880F-0F0EB10CAE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32119" y="3315147"/>
                        <a:ext cx="939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C3927D8-0C46-4336-9A81-EA89A2CE9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001440"/>
              </p:ext>
            </p:extLst>
          </p:nvPr>
        </p:nvGraphicFramePr>
        <p:xfrm>
          <a:off x="6966208" y="3315147"/>
          <a:ext cx="914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13" name="Equation" r:id="rId9" imgW="914400" imgH="317160" progId="Equation.DSMT4">
                  <p:embed/>
                </p:oleObj>
              </mc:Choice>
              <mc:Fallback>
                <p:oleObj name="Equation" r:id="rId9" imgW="914400" imgH="317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64B326E-198C-4D7A-9052-135F148BBA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966208" y="3315147"/>
                        <a:ext cx="914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956EC68-78F7-4734-B93C-5917FC1003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720274"/>
              </p:ext>
            </p:extLst>
          </p:nvPr>
        </p:nvGraphicFramePr>
        <p:xfrm>
          <a:off x="889587" y="3629298"/>
          <a:ext cx="1054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14" name="Equation" r:id="rId11" imgW="1054080" imgH="774360" progId="Equation.DSMT4">
                  <p:embed/>
                </p:oleObj>
              </mc:Choice>
              <mc:Fallback>
                <p:oleObj name="Equation" r:id="rId11" imgW="105408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5543CA9-DFB3-432C-BB36-E549E2EFBF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89587" y="3629298"/>
                        <a:ext cx="1054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84AA98A-F8B7-44DE-8457-611964F8AB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959998"/>
              </p:ext>
            </p:extLst>
          </p:nvPr>
        </p:nvGraphicFramePr>
        <p:xfrm>
          <a:off x="6902450" y="3648462"/>
          <a:ext cx="1054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15" name="Equation" r:id="rId13" imgW="1054080" imgH="774360" progId="Equation.DSMT4">
                  <p:embed/>
                </p:oleObj>
              </mc:Choice>
              <mc:Fallback>
                <p:oleObj name="Equation" r:id="rId13" imgW="105408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C3927D8-0C46-4336-9A81-EA89A2CE9E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902450" y="3648462"/>
                        <a:ext cx="10541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E2C4E02-3DDC-4A4C-94D5-AE8E1F2440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621279"/>
              </p:ext>
            </p:extLst>
          </p:nvPr>
        </p:nvGraphicFramePr>
        <p:xfrm>
          <a:off x="1008873" y="4484167"/>
          <a:ext cx="685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16" name="Equation" r:id="rId15" imgW="685800" imgH="317160" progId="Equation.DSMT4">
                  <p:embed/>
                </p:oleObj>
              </mc:Choice>
              <mc:Fallback>
                <p:oleObj name="Equation" r:id="rId15" imgW="685800" imgH="317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956EC68-78F7-4734-B93C-5917FC1003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08873" y="4484167"/>
                        <a:ext cx="6858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4DC4FBE-AEFC-4095-AE89-C49D48055C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120820"/>
              </p:ext>
            </p:extLst>
          </p:nvPr>
        </p:nvGraphicFramePr>
        <p:xfrm>
          <a:off x="7132456" y="4462899"/>
          <a:ext cx="749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17" name="Equation" r:id="rId17" imgW="749160" imgH="317160" progId="Equation.DSMT4">
                  <p:embed/>
                </p:oleObj>
              </mc:Choice>
              <mc:Fallback>
                <p:oleObj name="Equation" r:id="rId17" imgW="749160" imgH="3171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184AA98A-F8B7-44DE-8457-611964F8AB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132456" y="4462899"/>
                        <a:ext cx="749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592486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F5DB-5187-4B41-B35E-030F1E52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Solving a Combined Inequality </a:t>
            </a:r>
            <a:r>
              <a:rPr lang="en-US" sz="1800" dirty="0"/>
              <a:t>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19499-135D-4EC8-9E92-C79792473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dirty="0"/>
              <a:t>The solution set of the original pair of inequalities consist of all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for which </a:t>
            </a:r>
          </a:p>
          <a:p>
            <a:pPr algn="ctr"/>
            <a:r>
              <a:rPr lang="en-US" dirty="0">
                <a:latin typeface="+mn-lt"/>
              </a:rPr>
              <a:t>1 &lt;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and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4 </a:t>
            </a:r>
          </a:p>
          <a:p>
            <a:r>
              <a:rPr lang="en-US" dirty="0"/>
              <a:t>This may be written more compactly as </a:t>
            </a:r>
            <a:br>
              <a:rPr lang="en-US" dirty="0"/>
            </a:br>
            <a:r>
              <a:rPr lang="en-US" dirty="0">
                <a:latin typeface="+mn-lt"/>
              </a:rPr>
              <a:t>{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| 1 &lt;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4}. </a:t>
            </a:r>
          </a:p>
          <a:p>
            <a:r>
              <a:rPr lang="en-US" dirty="0"/>
              <a:t>In interval notation, the solution is </a:t>
            </a:r>
            <a:r>
              <a:rPr lang="en-US" dirty="0">
                <a:latin typeface="+mn-lt"/>
              </a:rPr>
              <a:t>(1, 4).</a:t>
            </a:r>
          </a:p>
          <a:p>
            <a:r>
              <a:rPr lang="en-US" dirty="0">
                <a:solidFill>
                  <a:srgbClr val="000000"/>
                </a:solidFill>
              </a:rPr>
              <a:t>The graph of the solution is</a:t>
            </a:r>
          </a:p>
          <a:p>
            <a:endParaRPr lang="en-US" dirty="0"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B5AB8F6-7E35-4701-9C13-CC930698B381}"/>
              </a:ext>
            </a:extLst>
          </p:cNvPr>
          <p:cNvGrpSpPr/>
          <p:nvPr/>
        </p:nvGrpSpPr>
        <p:grpSpPr>
          <a:xfrm>
            <a:off x="752514" y="4874759"/>
            <a:ext cx="7518657" cy="784437"/>
            <a:chOff x="752514" y="4874759"/>
            <a:chExt cx="7518657" cy="78443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D1BA0A2-A339-4E04-99C9-0703557CA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2514" y="4986320"/>
              <a:ext cx="7518657" cy="67287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B9E0006-B03F-4322-8103-23B8531FD6ED}"/>
                </a:ext>
              </a:extLst>
            </p:cNvPr>
            <p:cNvSpPr txBox="1"/>
            <p:nvPr/>
          </p:nvSpPr>
          <p:spPr>
            <a:xfrm>
              <a:off x="4412044" y="4874759"/>
              <a:ext cx="271129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  <a:latin typeface="+mn-lt"/>
                </a:rPr>
                <a:t>(                         )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70D585-A760-4EB5-B30D-C5E14BAA3D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39627" y="5190007"/>
              <a:ext cx="2397886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41198532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F5DB-5187-4B41-B35E-030F1E52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Solving a Combined Inequality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19499-135D-4EC8-9E92-C79792473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inequality </a:t>
            </a:r>
            <a:r>
              <a:rPr lang="en-US" dirty="0">
                <a:latin typeface="+mn-lt"/>
              </a:rPr>
              <a:t>	               </a:t>
            </a:r>
            <a:r>
              <a:rPr lang="en-US" dirty="0"/>
              <a:t>, and graph the solution set.</a:t>
            </a:r>
          </a:p>
          <a:p>
            <a:pPr marL="3657600" lvl="4"/>
            <a:r>
              <a:rPr lang="en-US" sz="2400" dirty="0">
                <a:solidFill>
                  <a:srgbClr val="0B3081"/>
                </a:solidFill>
              </a:rPr>
              <a:t>Multiply each part by 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400" dirty="0">
                <a:solidFill>
                  <a:srgbClr val="0B3081"/>
                </a:solidFill>
              </a:rPr>
              <a:t> to remove the denominator.</a:t>
            </a:r>
          </a:p>
          <a:p>
            <a:pPr marL="3657600" lvl="4">
              <a:lnSpc>
                <a:spcPct val="150000"/>
              </a:lnSpc>
            </a:pPr>
            <a:r>
              <a:rPr lang="en-US" sz="2400" dirty="0">
                <a:solidFill>
                  <a:srgbClr val="0B3081"/>
                </a:solidFill>
              </a:rPr>
              <a:t>Simplify.</a:t>
            </a:r>
          </a:p>
          <a:p>
            <a:pPr marL="3657600" lvl="4"/>
            <a:r>
              <a:rPr lang="en-US" sz="2400" dirty="0">
                <a:solidFill>
                  <a:srgbClr val="0B3081"/>
                </a:solidFill>
              </a:rPr>
              <a:t>Subtract 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400" dirty="0">
                <a:solidFill>
                  <a:srgbClr val="0B3081"/>
                </a:solidFill>
              </a:rPr>
              <a:t> from each part to isolate the term containing 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400" dirty="0">
                <a:solidFill>
                  <a:srgbClr val="0B3081"/>
                </a:solidFill>
              </a:rPr>
              <a:t>.</a:t>
            </a:r>
          </a:p>
          <a:p>
            <a:pPr marL="3657600" lvl="4"/>
            <a:r>
              <a:rPr lang="en-US" sz="2400" dirty="0">
                <a:solidFill>
                  <a:srgbClr val="0B3081"/>
                </a:solidFill>
              </a:rPr>
              <a:t>Simplify.</a:t>
            </a:r>
          </a:p>
          <a:p>
            <a:pPr marL="3657600" lvl="4"/>
            <a:r>
              <a:rPr lang="en-US" sz="2400" dirty="0">
                <a:solidFill>
                  <a:srgbClr val="0B3081"/>
                </a:solidFill>
              </a:rPr>
              <a:t>Divide each part by 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–1</a:t>
            </a:r>
            <a:r>
              <a:rPr lang="en-US" sz="2400" dirty="0">
                <a:solidFill>
                  <a:srgbClr val="0B3081"/>
                </a:solidFill>
              </a:rPr>
              <a:t> (reverse the direction of each inequality symbol).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3063CAC-3CC8-4C18-B54B-3141B294AD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440991"/>
              </p:ext>
            </p:extLst>
          </p:nvPr>
        </p:nvGraphicFramePr>
        <p:xfrm>
          <a:off x="3634118" y="1301601"/>
          <a:ext cx="1790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40" name="Equation" r:id="rId3" imgW="1790640" imgH="774360" progId="Equation.DSMT4">
                  <p:embed/>
                </p:oleObj>
              </mc:Choice>
              <mc:Fallback>
                <p:oleObj name="Equation" r:id="rId3" imgW="17906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4118" y="1301601"/>
                        <a:ext cx="1790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DE20A9C-D0D7-4F80-8E3E-130111E00E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18483"/>
              </p:ext>
            </p:extLst>
          </p:nvPr>
        </p:nvGraphicFramePr>
        <p:xfrm>
          <a:off x="761997" y="2396115"/>
          <a:ext cx="2882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41" name="Equation" r:id="rId5" imgW="2882880" imgH="774360" progId="Equation.DSMT4">
                  <p:embed/>
                </p:oleObj>
              </mc:Choice>
              <mc:Fallback>
                <p:oleObj name="Equation" r:id="rId5" imgW="288288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3063CAC-3CC8-4C18-B54B-3141B294AD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1997" y="2396115"/>
                        <a:ext cx="2882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1C5D4C8-CA88-4C84-B137-DCA1443322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793327"/>
              </p:ext>
            </p:extLst>
          </p:nvPr>
        </p:nvGraphicFramePr>
        <p:xfrm>
          <a:off x="1314447" y="3364312"/>
          <a:ext cx="1778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42" name="Equation" r:id="rId7" imgW="1777680" imgH="317160" progId="Equation.DSMT4">
                  <p:embed/>
                </p:oleObj>
              </mc:Choice>
              <mc:Fallback>
                <p:oleObj name="Equation" r:id="rId7" imgW="1777680" imgH="317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DE20A9C-D0D7-4F80-8E3E-130111E00E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14447" y="3364312"/>
                        <a:ext cx="1778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31AD816-5EF9-40D9-92D7-8F7E4B974B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880449"/>
              </p:ext>
            </p:extLst>
          </p:nvPr>
        </p:nvGraphicFramePr>
        <p:xfrm>
          <a:off x="558800" y="4044620"/>
          <a:ext cx="3289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43" name="Equation" r:id="rId9" imgW="3288960" imgH="317160" progId="Equation.DSMT4">
                  <p:embed/>
                </p:oleObj>
              </mc:Choice>
              <mc:Fallback>
                <p:oleObj name="Equation" r:id="rId9" imgW="3288960" imgH="3171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1C5D4C8-CA88-4C84-B137-DCA1443322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8800" y="4044620"/>
                        <a:ext cx="3289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AF4FA45-CB4B-453E-8142-2C04D22F24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03886"/>
              </p:ext>
            </p:extLst>
          </p:nvPr>
        </p:nvGraphicFramePr>
        <p:xfrm>
          <a:off x="1460500" y="4622800"/>
          <a:ext cx="1485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44" name="Equation" r:id="rId11" imgW="1485720" imgH="317160" progId="Equation.DSMT4">
                  <p:embed/>
                </p:oleObj>
              </mc:Choice>
              <mc:Fallback>
                <p:oleObj name="Equation" r:id="rId11" imgW="1485720" imgH="317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31AD816-5EF9-40D9-92D7-8F7E4B974B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60500" y="4622800"/>
                        <a:ext cx="1485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C8DCEBC-F182-437C-B232-38B19DD79D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980703"/>
              </p:ext>
            </p:extLst>
          </p:nvPr>
        </p:nvGraphicFramePr>
        <p:xfrm>
          <a:off x="1200150" y="5187950"/>
          <a:ext cx="2006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45" name="Equation" r:id="rId13" imgW="2006280" imgH="774360" progId="Equation.DSMT4">
                  <p:embed/>
                </p:oleObj>
              </mc:Choice>
              <mc:Fallback>
                <p:oleObj name="Equation" r:id="rId13" imgW="2006280" imgH="774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AF4FA45-CB4B-453E-8142-2C04D22F24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00150" y="5187950"/>
                        <a:ext cx="2006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322609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F5DB-5187-4B41-B35E-030F1E529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Solving a Combined Inequality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19499-135D-4EC8-9E92-C79792473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4"/>
            <a:r>
              <a:rPr lang="en-US" sz="2400" dirty="0">
                <a:solidFill>
                  <a:srgbClr val="0B3081"/>
                </a:solidFill>
              </a:rPr>
              <a:t>Simplify.</a:t>
            </a:r>
          </a:p>
          <a:p>
            <a:pPr marL="3657600" lvl="4"/>
            <a:r>
              <a:rPr lang="en-US" sz="2400" dirty="0">
                <a:solidFill>
                  <a:srgbClr val="0B3081"/>
                </a:solidFill>
              </a:rPr>
              <a:t>Reverse the order so that the numbers get larger as you read them from left to right.</a:t>
            </a:r>
          </a:p>
          <a:p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</a:t>
            </a:r>
            <a:r>
              <a:rPr lang="en-US" i="1" dirty="0">
                <a:latin typeface="+mn-lt"/>
              </a:rPr>
              <a:t>x|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–</a:t>
            </a:r>
            <a:r>
              <a:rPr lang="en-US" dirty="0">
                <a:latin typeface="+mn-lt"/>
              </a:rPr>
              <a:t>6 ≤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≤ 0}, </a:t>
            </a:r>
            <a:r>
              <a:rPr lang="en-US" dirty="0"/>
              <a:t>that is, all real numbers in the interval </a:t>
            </a:r>
            <a:r>
              <a:rPr lang="en-US" dirty="0">
                <a:latin typeface="+mn-lt"/>
              </a:rPr>
              <a:t>[–6, 0].</a:t>
            </a:r>
          </a:p>
          <a:p>
            <a:r>
              <a:rPr lang="en-US" dirty="0"/>
              <a:t>The graph of the solution is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C8DCEBC-F182-437C-B232-38B19DD79D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440077"/>
              </p:ext>
            </p:extLst>
          </p:nvPr>
        </p:nvGraphicFramePr>
        <p:xfrm>
          <a:off x="1460500" y="1503577"/>
          <a:ext cx="1485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0" name="Equation" r:id="rId3" imgW="1485720" imgH="317160" progId="Equation.DSMT4">
                  <p:embed/>
                </p:oleObj>
              </mc:Choice>
              <mc:Fallback>
                <p:oleObj name="Equation" r:id="rId3" imgW="1485720" imgH="3171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C8DCEBC-F182-437C-B232-38B19DD79D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0500" y="1503577"/>
                        <a:ext cx="1485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E588F98-7789-47A4-8510-D7D0D6C470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199487"/>
              </p:ext>
            </p:extLst>
          </p:nvPr>
        </p:nvGraphicFramePr>
        <p:xfrm>
          <a:off x="1261732" y="2337010"/>
          <a:ext cx="1485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1" name="Equation" r:id="rId5" imgW="1485720" imgH="317160" progId="Equation.DSMT4">
                  <p:embed/>
                </p:oleObj>
              </mc:Choice>
              <mc:Fallback>
                <p:oleObj name="Equation" r:id="rId5" imgW="1485720" imgH="3171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C8DCEBC-F182-437C-B232-38B19DD79D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1732" y="2337010"/>
                        <a:ext cx="1485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8E59E4A5-AAB4-4DBB-AFD6-F626DAFED787}"/>
              </a:ext>
            </a:extLst>
          </p:cNvPr>
          <p:cNvGrpSpPr/>
          <p:nvPr/>
        </p:nvGrpSpPr>
        <p:grpSpPr>
          <a:xfrm>
            <a:off x="752514" y="4515797"/>
            <a:ext cx="7518657" cy="759951"/>
            <a:chOff x="752514" y="4515797"/>
            <a:chExt cx="7518657" cy="75995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8475A36-7CBE-40E2-AA32-DE8BAC728C1D}"/>
                </a:ext>
              </a:extLst>
            </p:cNvPr>
            <p:cNvGrpSpPr/>
            <p:nvPr/>
          </p:nvGrpSpPr>
          <p:grpSpPr>
            <a:xfrm>
              <a:off x="752514" y="4515797"/>
              <a:ext cx="7518657" cy="759951"/>
              <a:chOff x="752514" y="4476041"/>
              <a:chExt cx="7518657" cy="759951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9A7629B6-8083-4FD4-AA79-17978D1352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2514" y="4654952"/>
                <a:ext cx="7518657" cy="581040"/>
              </a:xfrm>
              <a:prstGeom prst="rect">
                <a:avLst/>
              </a:prstGeom>
            </p:spPr>
          </p:pic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F8036AE0-D77F-47F0-A3A0-002B713BCDE6}"/>
                  </a:ext>
                </a:extLst>
              </p:cNvPr>
              <p:cNvGrpSpPr/>
              <p:nvPr/>
            </p:nvGrpSpPr>
            <p:grpSpPr>
              <a:xfrm>
                <a:off x="2456815" y="4476041"/>
                <a:ext cx="3983742" cy="523220"/>
                <a:chOff x="2381007" y="4566002"/>
                <a:chExt cx="3983742" cy="523220"/>
              </a:xfrm>
            </p:grpSpPr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901A31FD-1F29-49C8-9E24-2D979C5133EA}"/>
                    </a:ext>
                  </a:extLst>
                </p:cNvPr>
                <p:cNvSpPr txBox="1"/>
                <p:nvPr/>
              </p:nvSpPr>
              <p:spPr>
                <a:xfrm>
                  <a:off x="2381007" y="4566002"/>
                  <a:ext cx="4895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solidFill>
                        <a:srgbClr val="0B3081"/>
                      </a:solidFill>
                      <a:latin typeface="+mn-lt"/>
                    </a:rPr>
                    <a:t>[       </a:t>
                  </a:r>
                </a:p>
              </p:txBody>
            </p: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0B320367-5CE8-4B45-BBAE-B520184789A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2519916" y="4911948"/>
                  <a:ext cx="3844833" cy="0"/>
                </a:xfrm>
                <a:prstGeom prst="line">
                  <a:avLst/>
                </a:prstGeom>
                <a:solidFill>
                  <a:schemeClr val="accent1"/>
                </a:solidFill>
                <a:ln w="57150" cap="flat" cmpd="sng" algn="ctr">
                  <a:solidFill>
                    <a:srgbClr val="0B308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2E8EA9D-E98E-4EDE-B58E-FBC4E09DBEE6}"/>
                </a:ext>
              </a:extLst>
            </p:cNvPr>
            <p:cNvSpPr txBox="1"/>
            <p:nvPr/>
          </p:nvSpPr>
          <p:spPr>
            <a:xfrm>
              <a:off x="6294917" y="4515797"/>
              <a:ext cx="4895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  <a:latin typeface="+mn-lt"/>
                </a:rPr>
                <a:t>]  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077620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30D58-7B62-49A7-9CF6-8F6FE4AB7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11: </a:t>
            </a:r>
            <a:r>
              <a:rPr lang="en-US" dirty="0"/>
              <a:t>Using a Reciprocal Property to Solve an Inequality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497BB-CE78-4EC7-A408-B5B37D8B0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5028906"/>
          </a:xfrm>
        </p:spPr>
        <p:txBody>
          <a:bodyPr/>
          <a:lstStyle/>
          <a:p>
            <a:r>
              <a:rPr lang="en-US" dirty="0"/>
              <a:t>Solve the inequality </a:t>
            </a:r>
            <a:r>
              <a:rPr lang="en-US" dirty="0">
                <a:latin typeface="+mn-lt"/>
              </a:rPr>
              <a:t>(2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4)</a:t>
            </a:r>
            <a:r>
              <a:rPr lang="en-US" baseline="45000" dirty="0">
                <a:latin typeface="+mn-lt"/>
              </a:rPr>
              <a:t>–1 </a:t>
            </a:r>
            <a:r>
              <a:rPr lang="en-US" dirty="0">
                <a:latin typeface="+mn-lt"/>
              </a:rPr>
              <a:t>&gt; 0, </a:t>
            </a:r>
            <a:r>
              <a:rPr lang="en-US" dirty="0"/>
              <a:t>and graph the solution set.</a:t>
            </a:r>
          </a:p>
          <a:p>
            <a:r>
              <a:rPr lang="en-US" dirty="0"/>
              <a:t>Recall that                              A Reciprocal Property</a:t>
            </a:r>
          </a:p>
          <a:p>
            <a:r>
              <a:rPr lang="en-US" dirty="0"/>
              <a:t>states that 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&gt; 0</a:t>
            </a:r>
            <a:r>
              <a:rPr lang="en-US" dirty="0"/>
              <a:t>, then its reciprocal is greater than zero.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+mn-lt"/>
              </a:rPr>
              <a:t>	    (2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4)</a:t>
            </a:r>
            <a:r>
              <a:rPr lang="en-US" baseline="45000" dirty="0">
                <a:latin typeface="+mn-lt"/>
              </a:rPr>
              <a:t>–1 </a:t>
            </a:r>
            <a:r>
              <a:rPr lang="en-US" dirty="0">
                <a:latin typeface="+mn-lt"/>
              </a:rPr>
              <a:t>&gt; 0</a:t>
            </a:r>
          </a:p>
          <a:p>
            <a:pPr>
              <a:spcBef>
                <a:spcPts val="600"/>
              </a:spcBef>
            </a:pPr>
            <a:endParaRPr lang="en-US" sz="4000" dirty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         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</a:t>
            </a:r>
            <a:r>
              <a:rPr lang="en-US" baseline="45000" dirty="0">
                <a:latin typeface="+mn-lt"/>
              </a:rPr>
              <a:t> </a:t>
            </a:r>
            <a:r>
              <a:rPr lang="en-US" dirty="0">
                <a:latin typeface="+mn-lt"/>
              </a:rPr>
              <a:t>&gt; 0		</a:t>
            </a:r>
            <a:r>
              <a:rPr lang="en-US" dirty="0">
                <a:solidFill>
                  <a:srgbClr val="0B3081"/>
                </a:solidFill>
              </a:rPr>
              <a:t>Reciprocal Property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    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&gt; 4</a:t>
            </a:r>
            <a:r>
              <a:rPr lang="en-US" dirty="0">
                <a:solidFill>
                  <a:srgbClr val="0B3081"/>
                </a:solidFill>
              </a:rPr>
              <a:t> 		Add 4 to both sides.</a:t>
            </a:r>
            <a:endParaRPr lang="en-US" dirty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n-US" i="1" dirty="0">
                <a:latin typeface="+mn-lt"/>
              </a:rPr>
              <a:t>		       x</a:t>
            </a:r>
            <a:r>
              <a:rPr lang="en-US" dirty="0">
                <a:latin typeface="+mn-lt"/>
              </a:rPr>
              <a:t> &gt; 2	</a:t>
            </a:r>
            <a:r>
              <a:rPr lang="en-US" dirty="0">
                <a:solidFill>
                  <a:srgbClr val="0B3081"/>
                </a:solidFill>
              </a:rPr>
              <a:t> 	Divide both sides by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dirty="0">
                <a:solidFill>
                  <a:srgbClr val="0B3081"/>
                </a:solidFill>
              </a:rPr>
              <a:t>.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36F4F1C-BE71-413C-BB6A-299F313E43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045780"/>
              </p:ext>
            </p:extLst>
          </p:nvPr>
        </p:nvGraphicFramePr>
        <p:xfrm>
          <a:off x="2192338" y="2241550"/>
          <a:ext cx="2781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2" name="Equation" r:id="rId3" imgW="2781000" imgH="774360" progId="Equation.DSMT4">
                  <p:embed/>
                </p:oleObj>
              </mc:Choice>
              <mc:Fallback>
                <p:oleObj name="Equation" r:id="rId3" imgW="27810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2338" y="2241550"/>
                        <a:ext cx="27813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25F0864-BC7E-4085-BFC8-AE7B311BB4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577149"/>
              </p:ext>
            </p:extLst>
          </p:nvPr>
        </p:nvGraphicFramePr>
        <p:xfrm>
          <a:off x="2103920" y="4205032"/>
          <a:ext cx="1498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3" name="Equation" r:id="rId5" imgW="1498320" imgH="774360" progId="Equation.DSMT4">
                  <p:embed/>
                </p:oleObj>
              </mc:Choice>
              <mc:Fallback>
                <p:oleObj name="Equation" r:id="rId5" imgW="149832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36F4F1C-BE71-413C-BB6A-299F313E43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03920" y="4205032"/>
                        <a:ext cx="1498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832936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Use Interval Notation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Use Properties of Inequalities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Inequalities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Combined Inequalities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30D58-7B62-49A7-9CF6-8F6FE4AB7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11: </a:t>
            </a:r>
            <a:r>
              <a:rPr lang="en-US" dirty="0"/>
              <a:t>Using a Reciprocal Property to Solve an Inequality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497BB-CE78-4EC7-A408-B5B37D8B0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5028906"/>
          </a:xfrm>
        </p:spPr>
        <p:txBody>
          <a:bodyPr/>
          <a:lstStyle/>
          <a:p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</a:t>
            </a:r>
            <a:r>
              <a:rPr lang="en-US" i="1" dirty="0" err="1">
                <a:latin typeface="+mn-lt"/>
              </a:rPr>
              <a:t>x</a:t>
            </a:r>
            <a:r>
              <a:rPr lang="en-US" dirty="0" err="1">
                <a:latin typeface="+mn-lt"/>
              </a:rPr>
              <a:t>|</a:t>
            </a:r>
            <a:r>
              <a:rPr lang="en-US" i="1" dirty="0" err="1">
                <a:latin typeface="+mn-lt"/>
              </a:rPr>
              <a:t>x</a:t>
            </a:r>
            <a:r>
              <a:rPr lang="en-US" dirty="0">
                <a:latin typeface="+mn-lt"/>
              </a:rPr>
              <a:t> &gt; 2}, </a:t>
            </a:r>
            <a:r>
              <a:rPr lang="en-US" dirty="0"/>
              <a:t>that is, all real numbers in the interval </a:t>
            </a:r>
            <a:r>
              <a:rPr lang="en-US" dirty="0">
                <a:latin typeface="+mn-lt"/>
              </a:rPr>
              <a:t>(2, ∞).</a:t>
            </a:r>
          </a:p>
          <a:p>
            <a:r>
              <a:rPr lang="en-US" dirty="0"/>
              <a:t>The graph of the solution is</a:t>
            </a:r>
            <a:endParaRPr lang="en-US" dirty="0">
              <a:latin typeface="+mn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E8DFDE-7F27-47DE-8A82-863E766B789F}"/>
              </a:ext>
            </a:extLst>
          </p:cNvPr>
          <p:cNvGrpSpPr/>
          <p:nvPr/>
        </p:nvGrpSpPr>
        <p:grpSpPr>
          <a:xfrm>
            <a:off x="812671" y="2983763"/>
            <a:ext cx="7518657" cy="802792"/>
            <a:chOff x="880441" y="4027625"/>
            <a:chExt cx="7518657" cy="80279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A33AFE-1E2E-4147-BEDC-E44C381715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0441" y="4157541"/>
              <a:ext cx="7518657" cy="67287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794A1F9-8499-48CE-9096-C0232165F878}"/>
                </a:ext>
              </a:extLst>
            </p:cNvPr>
            <p:cNvSpPr txBox="1"/>
            <p:nvPr/>
          </p:nvSpPr>
          <p:spPr>
            <a:xfrm>
              <a:off x="5320974" y="4027625"/>
              <a:ext cx="8187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  <a:latin typeface="+mn-lt"/>
                </a:rPr>
                <a:t>(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B30EF9D-F6E1-44A5-B09E-A17BDD4BA5C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44840" y="4354299"/>
              <a:ext cx="2954258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1016587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DB386-C7EC-4D9B-8546-D3EBD2732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12: </a:t>
            </a:r>
            <a:r>
              <a:rPr lang="en-US" dirty="0"/>
              <a:t>Creating Equivalent Inequalities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29D2A-A77A-4AAD-B602-DACB38F74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>
                <a:latin typeface="+mn-lt"/>
              </a:rPr>
              <a:t>–4 &lt;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0</a:t>
            </a:r>
            <a:r>
              <a:rPr lang="en-US" dirty="0"/>
              <a:t>, find </a:t>
            </a:r>
            <a:r>
              <a:rPr lang="en-US" i="1" dirty="0">
                <a:latin typeface="+mn-lt"/>
              </a:rPr>
              <a:t>a</a:t>
            </a:r>
            <a:r>
              <a:rPr lang="en-US" dirty="0"/>
              <a:t> and </a:t>
            </a:r>
            <a:r>
              <a:rPr lang="en-US" i="1" dirty="0">
                <a:latin typeface="+mn-lt"/>
              </a:rPr>
              <a:t>b</a:t>
            </a:r>
            <a:r>
              <a:rPr lang="en-US" dirty="0"/>
              <a:t> so that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&lt;       &lt; </a:t>
            </a:r>
            <a:r>
              <a:rPr lang="en-US" i="1" dirty="0">
                <a:latin typeface="+mn-lt"/>
              </a:rPr>
              <a:t>b</a:t>
            </a:r>
            <a:r>
              <a:rPr lang="en-US" dirty="0"/>
              <a:t>.</a:t>
            </a:r>
          </a:p>
          <a:p>
            <a:r>
              <a:rPr lang="en-US" dirty="0"/>
              <a:t>The idea here is to change the middle part of the </a:t>
            </a:r>
          </a:p>
          <a:p>
            <a:pPr>
              <a:spcBef>
                <a:spcPts val="1200"/>
              </a:spcBef>
            </a:pPr>
            <a:r>
              <a:rPr lang="en-US" dirty="0"/>
              <a:t>combined inequality from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to      , using properties of inequalities.</a:t>
            </a:r>
          </a:p>
          <a:p>
            <a:pPr>
              <a:spcBef>
                <a:spcPts val="1200"/>
              </a:spcBef>
            </a:pPr>
            <a:endParaRPr lang="en-US" sz="2400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dirty="0"/>
              <a:t>					</a:t>
            </a:r>
            <a:r>
              <a:rPr lang="en-US" sz="2400" dirty="0">
                <a:solidFill>
                  <a:srgbClr val="0B3081"/>
                </a:solidFill>
              </a:rPr>
              <a:t>Divide each part by 2.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400" dirty="0">
                <a:solidFill>
                  <a:srgbClr val="0B3081"/>
                </a:solidFill>
              </a:rPr>
              <a:t>					Simplify.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dirty="0">
                <a:solidFill>
                  <a:srgbClr val="000000"/>
                </a:solidFill>
              </a:rPr>
              <a:t>Now we see that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–2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b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= 0.</a:t>
            </a:r>
            <a:endParaRPr lang="en-US" sz="32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F094D70-59EF-476E-8286-E87891A726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184856"/>
              </p:ext>
            </p:extLst>
          </p:nvPr>
        </p:nvGraphicFramePr>
        <p:xfrm>
          <a:off x="5989383" y="1262625"/>
          <a:ext cx="482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5" name="Equation" r:id="rId3" imgW="482400" imgH="774360" progId="Equation.DSMT4">
                  <p:embed/>
                </p:oleObj>
              </mc:Choice>
              <mc:Fallback>
                <p:oleObj name="Equation" r:id="rId3" imgW="4824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89383" y="1262625"/>
                        <a:ext cx="482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B0A32C9-B94E-48C0-99A6-B9BD97717F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682506"/>
              </p:ext>
            </p:extLst>
          </p:nvPr>
        </p:nvGraphicFramePr>
        <p:xfrm>
          <a:off x="5099792" y="2393224"/>
          <a:ext cx="482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6" name="Equation" r:id="rId5" imgW="482400" imgH="774360" progId="Equation.DSMT4">
                  <p:embed/>
                </p:oleObj>
              </mc:Choice>
              <mc:Fallback>
                <p:oleObj name="Equation" r:id="rId5" imgW="48240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F094D70-59EF-476E-8286-E87891A726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99792" y="2393224"/>
                        <a:ext cx="482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7E7A4DE-5369-4C32-B7E6-EFEED0D0B4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369592"/>
              </p:ext>
            </p:extLst>
          </p:nvPr>
        </p:nvGraphicFramePr>
        <p:xfrm>
          <a:off x="2584672" y="3551869"/>
          <a:ext cx="147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7" name="Equation" r:id="rId7" imgW="1473120" imgH="317160" progId="Equation.DSMT4">
                  <p:embed/>
                </p:oleObj>
              </mc:Choice>
              <mc:Fallback>
                <p:oleObj name="Equation" r:id="rId7" imgW="14731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84672" y="3551869"/>
                        <a:ext cx="1473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A67B14A-011F-4EBB-8106-B8B3997413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740070"/>
              </p:ext>
            </p:extLst>
          </p:nvPr>
        </p:nvGraphicFramePr>
        <p:xfrm>
          <a:off x="2463873" y="4040965"/>
          <a:ext cx="1651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8" name="Equation" r:id="rId9" imgW="1650960" imgH="774360" progId="Equation.DSMT4">
                  <p:embed/>
                </p:oleObj>
              </mc:Choice>
              <mc:Fallback>
                <p:oleObj name="Equation" r:id="rId9" imgW="165096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7E7A4DE-5369-4C32-B7E6-EFEED0D0B4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63873" y="4040965"/>
                        <a:ext cx="1651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D90A527-E450-4309-A808-ADCE6941F3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945616"/>
              </p:ext>
            </p:extLst>
          </p:nvPr>
        </p:nvGraphicFramePr>
        <p:xfrm>
          <a:off x="2488776" y="4859665"/>
          <a:ext cx="17526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9" name="Equation" r:id="rId11" imgW="1752480" imgH="774360" progId="Equation.DSMT4">
                  <p:embed/>
                </p:oleObj>
              </mc:Choice>
              <mc:Fallback>
                <p:oleObj name="Equation" r:id="rId11" imgW="1752480" imgH="774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A67B14A-011F-4EBB-8106-B8B3997413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88776" y="4859665"/>
                        <a:ext cx="17526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83521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F4E6-B1EE-44FB-BF52-3406F156B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Physics: Ohm’s Law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CA186-DF56-472A-9BD8-5CC603F3B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electricity, Ohm’s law states that </a:t>
            </a:r>
            <a:r>
              <a:rPr lang="en-US" i="1" dirty="0">
                <a:latin typeface="+mn-lt"/>
              </a:rPr>
              <a:t>E </a:t>
            </a:r>
            <a:r>
              <a:rPr lang="en-US" dirty="0">
                <a:latin typeface="+mn-lt"/>
              </a:rPr>
              <a:t>= </a:t>
            </a:r>
            <a:r>
              <a:rPr lang="en-US" i="1" dirty="0">
                <a:latin typeface="+mn-lt"/>
              </a:rPr>
              <a:t>IR</a:t>
            </a:r>
            <a:r>
              <a:rPr lang="en-US" dirty="0"/>
              <a:t>, where </a:t>
            </a:r>
            <a:r>
              <a:rPr lang="en-US" i="1" dirty="0">
                <a:latin typeface="+mn-lt"/>
              </a:rPr>
              <a:t>E</a:t>
            </a:r>
            <a:r>
              <a:rPr lang="en-US" i="1" dirty="0"/>
              <a:t> </a:t>
            </a:r>
            <a:r>
              <a:rPr lang="en-US" dirty="0"/>
              <a:t>is the voltage (in volts), </a:t>
            </a:r>
            <a:r>
              <a:rPr lang="en-US" i="1" dirty="0">
                <a:latin typeface="+mn-lt"/>
              </a:rPr>
              <a:t>I</a:t>
            </a:r>
            <a:r>
              <a:rPr lang="en-US" i="1" dirty="0"/>
              <a:t> </a:t>
            </a:r>
            <a:r>
              <a:rPr lang="en-US" dirty="0"/>
              <a:t>is the current (in amperes), and </a:t>
            </a:r>
            <a:r>
              <a:rPr lang="en-US" i="1" dirty="0">
                <a:latin typeface="+mn-lt"/>
              </a:rPr>
              <a:t>R</a:t>
            </a:r>
            <a:r>
              <a:rPr lang="en-US" i="1" dirty="0"/>
              <a:t> </a:t>
            </a:r>
            <a:r>
              <a:rPr lang="en-US" dirty="0"/>
              <a:t>is the resistance (in ohms). An </a:t>
            </a:r>
            <a:br>
              <a:rPr lang="en-US" dirty="0"/>
            </a:br>
            <a:r>
              <a:rPr lang="en-US" dirty="0"/>
              <a:t>air-conditioning unit is rated at a resistance of 10 ohms. If the voltage varies from 90 to 110 volts, inclusive, what corresponding range of current will the air conditioner draw?</a:t>
            </a:r>
          </a:p>
        </p:txBody>
      </p:sp>
    </p:spTree>
    <p:extLst>
      <p:ext uri="{BB962C8B-B14F-4D97-AF65-F5344CB8AC3E}">
        <p14:creationId xmlns:p14="http://schemas.microsoft.com/office/powerpoint/2010/main" val="593112198"/>
      </p:ext>
    </p:extLst>
  </p:cSld>
  <p:clrMapOvr>
    <a:masterClrMapping/>
  </p:clrMapOvr>
  <p:transition>
    <p:pull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F4E6-B1EE-44FB-BF52-3406F156B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Physics: Ohm’s Law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CA186-DF56-472A-9BD8-5CC603F3B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voltage lies between 90 and 110, inclusive, so</a:t>
            </a:r>
          </a:p>
          <a:p>
            <a:endParaRPr lang="en-US" dirty="0"/>
          </a:p>
          <a:p>
            <a:r>
              <a:rPr lang="en-US" dirty="0"/>
              <a:t>					</a:t>
            </a:r>
            <a:r>
              <a:rPr lang="en-US" dirty="0">
                <a:solidFill>
                  <a:srgbClr val="0B3081"/>
                </a:solidFill>
              </a:rPr>
              <a:t>Ohm’s law, </a:t>
            </a:r>
            <a:r>
              <a:rPr lang="en-US" i="1" dirty="0">
                <a:solidFill>
                  <a:srgbClr val="0B3081"/>
                </a:solidFill>
                <a:latin typeface="+mn-lt"/>
              </a:rPr>
              <a:t>E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=</a:t>
            </a:r>
            <a:r>
              <a:rPr lang="en-US" i="1" dirty="0">
                <a:solidFill>
                  <a:srgbClr val="0B3081"/>
                </a:solidFill>
                <a:latin typeface="+mn-lt"/>
              </a:rPr>
              <a:t> IR</a:t>
            </a:r>
          </a:p>
          <a:p>
            <a:r>
              <a:rPr lang="en-US" i="1" dirty="0">
                <a:solidFill>
                  <a:srgbClr val="0B3081"/>
                </a:solidFill>
                <a:latin typeface="+mn-lt"/>
              </a:rPr>
              <a:t>					R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= 10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B3081"/>
                </a:solidFill>
              </a:rPr>
              <a:t>					Divide each part by </a:t>
            </a:r>
            <a:r>
              <a:rPr lang="en-US" dirty="0">
                <a:solidFill>
                  <a:srgbClr val="0B3081"/>
                </a:solidFill>
                <a:latin typeface="+mn-lt"/>
              </a:rPr>
              <a:t>10.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B3081"/>
                </a:solidFill>
              </a:rPr>
              <a:t>					Simplify.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00000"/>
                </a:solidFill>
              </a:rPr>
              <a:t>The air conditioner will draw between 9 and 11 amperes of current, inclusive.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2735974-1301-44BA-9951-DB0147CE09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627649"/>
              </p:ext>
            </p:extLst>
          </p:nvPr>
        </p:nvGraphicFramePr>
        <p:xfrm>
          <a:off x="2279648" y="2059834"/>
          <a:ext cx="1841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14" name="Equation" r:id="rId3" imgW="1841400" imgH="317160" progId="Equation.DSMT4">
                  <p:embed/>
                </p:oleObj>
              </mc:Choice>
              <mc:Fallback>
                <p:oleObj name="Equation" r:id="rId3" imgW="184140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9648" y="2059834"/>
                        <a:ext cx="1841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FDCA4FE-9F6F-415C-B6D2-8F31736621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139948"/>
              </p:ext>
            </p:extLst>
          </p:nvPr>
        </p:nvGraphicFramePr>
        <p:xfrm>
          <a:off x="2228848" y="2570824"/>
          <a:ext cx="1943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15" name="Equation" r:id="rId5" imgW="1942920" imgH="317160" progId="Equation.DSMT4">
                  <p:embed/>
                </p:oleObj>
              </mc:Choice>
              <mc:Fallback>
                <p:oleObj name="Equation" r:id="rId5" imgW="1942920" imgH="317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2735974-1301-44BA-9951-DB0147CE09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28848" y="2570824"/>
                        <a:ext cx="1943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1DCF40C-0399-4D8E-881D-9879B4C6BA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225546"/>
              </p:ext>
            </p:extLst>
          </p:nvPr>
        </p:nvGraphicFramePr>
        <p:xfrm>
          <a:off x="2114550" y="3072921"/>
          <a:ext cx="2273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16" name="Equation" r:id="rId7" imgW="2273040" imgH="317160" progId="Equation.DSMT4">
                  <p:embed/>
                </p:oleObj>
              </mc:Choice>
              <mc:Fallback>
                <p:oleObj name="Equation" r:id="rId7" imgW="2273040" imgH="317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FDCA4FE-9F6F-415C-B6D2-8F31736621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14550" y="3072921"/>
                        <a:ext cx="2273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89AA21F-7879-45BE-AED5-B5EB0E6734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201649"/>
              </p:ext>
            </p:extLst>
          </p:nvPr>
        </p:nvGraphicFramePr>
        <p:xfrm>
          <a:off x="2049495" y="3494535"/>
          <a:ext cx="2438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17" name="Equation" r:id="rId9" imgW="2438280" imgH="774360" progId="Equation.DSMT4">
                  <p:embed/>
                </p:oleObj>
              </mc:Choice>
              <mc:Fallback>
                <p:oleObj name="Equation" r:id="rId9" imgW="2438280" imgH="774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1DCF40C-0399-4D8E-881D-9879B4C6BA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49495" y="3494535"/>
                        <a:ext cx="2438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801D6D4-18C9-4EDE-92E6-1FD0612284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651942"/>
              </p:ext>
            </p:extLst>
          </p:nvPr>
        </p:nvGraphicFramePr>
        <p:xfrm>
          <a:off x="2508248" y="4366806"/>
          <a:ext cx="1384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18" name="Equation" r:id="rId11" imgW="1384200" imgH="317160" progId="Equation.DSMT4">
                  <p:embed/>
                </p:oleObj>
              </mc:Choice>
              <mc:Fallback>
                <p:oleObj name="Equation" r:id="rId11" imgW="1384200" imgH="317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89AA21F-7879-45BE-AED5-B5EB0E6734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08248" y="4366806"/>
                        <a:ext cx="1384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531025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Intervals </a:t>
            </a:r>
            <a:r>
              <a:rPr lang="en-US" sz="1800" dirty="0"/>
              <a:t>(1 of 3)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4347863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Intervals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An </a:t>
            </a:r>
            <a:r>
              <a:rPr lang="en-US" b="1" dirty="0">
                <a:latin typeface="+mj-lt"/>
              </a:rPr>
              <a:t>open interval</a:t>
            </a:r>
            <a:r>
              <a:rPr lang="en-US" dirty="0">
                <a:latin typeface="+mj-lt"/>
              </a:rPr>
              <a:t>, denoted by </a:t>
            </a:r>
            <a:r>
              <a:rPr lang="en-US" b="1" dirty="0">
                <a:latin typeface="+mn-lt"/>
              </a:rPr>
              <a:t>(</a:t>
            </a:r>
            <a:r>
              <a:rPr lang="en-US" b="1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, </a:t>
            </a:r>
            <a:r>
              <a:rPr lang="en-US" b="1" i="1" dirty="0">
                <a:latin typeface="+mn-lt"/>
              </a:rPr>
              <a:t>b</a:t>
            </a:r>
            <a:r>
              <a:rPr lang="en-US" b="1" dirty="0">
                <a:latin typeface="+mn-lt"/>
              </a:rPr>
              <a:t>)</a:t>
            </a:r>
            <a:r>
              <a:rPr lang="en-US" dirty="0">
                <a:latin typeface="+mj-lt"/>
              </a:rPr>
              <a:t>, consists of all real numbers </a:t>
            </a:r>
            <a:r>
              <a:rPr lang="en-US" i="1" dirty="0">
                <a:latin typeface="+mn-lt"/>
              </a:rPr>
              <a:t>x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for which </a:t>
            </a:r>
            <a:r>
              <a:rPr lang="en-US" i="1" dirty="0">
                <a:latin typeface="+mn-lt"/>
              </a:rPr>
              <a:t>a </a:t>
            </a:r>
            <a:r>
              <a:rPr lang="en-US" dirty="0">
                <a:latin typeface="+mn-lt"/>
              </a:rPr>
              <a:t>&lt;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&lt;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 </a:t>
            </a:r>
            <a:r>
              <a:rPr lang="en-US" b="1" dirty="0">
                <a:latin typeface="+mj-lt"/>
              </a:rPr>
              <a:t>closed interval</a:t>
            </a:r>
            <a:r>
              <a:rPr lang="en-US" dirty="0">
                <a:latin typeface="+mj-lt"/>
              </a:rPr>
              <a:t>, denoted by </a:t>
            </a:r>
            <a:r>
              <a:rPr lang="en-US" b="1" dirty="0">
                <a:latin typeface="+mn-lt"/>
              </a:rPr>
              <a:t>[</a:t>
            </a:r>
            <a:r>
              <a:rPr lang="en-US" b="1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, </a:t>
            </a:r>
            <a:r>
              <a:rPr lang="en-US" b="1" i="1" dirty="0">
                <a:latin typeface="+mn-lt"/>
              </a:rPr>
              <a:t>b</a:t>
            </a:r>
            <a:r>
              <a:rPr lang="en-US" b="1" dirty="0">
                <a:latin typeface="+mn-lt"/>
              </a:rPr>
              <a:t>]</a:t>
            </a:r>
            <a:r>
              <a:rPr lang="en-US" dirty="0">
                <a:latin typeface="+mn-lt"/>
              </a:rPr>
              <a:t>, </a:t>
            </a:r>
            <a:r>
              <a:rPr lang="en-US" dirty="0">
                <a:latin typeface="+mj-lt"/>
              </a:rPr>
              <a:t>consists of all real numbers </a:t>
            </a:r>
            <a:r>
              <a:rPr lang="en-US" i="1" dirty="0">
                <a:latin typeface="+mn-lt"/>
              </a:rPr>
              <a:t>x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for which </a:t>
            </a:r>
            <a:r>
              <a:rPr lang="en-US" i="1" dirty="0">
                <a:latin typeface="+mn-lt"/>
              </a:rPr>
              <a:t>a ≤ x ≤ b</a:t>
            </a:r>
            <a:r>
              <a:rPr lang="en-US" dirty="0">
                <a:latin typeface="+mj-lt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half-open</a:t>
            </a:r>
            <a:r>
              <a:rPr lang="en-US" dirty="0">
                <a:latin typeface="+mj-lt"/>
              </a:rPr>
              <a:t>, or </a:t>
            </a:r>
            <a:r>
              <a:rPr lang="en-US" b="1" dirty="0">
                <a:latin typeface="+mj-lt"/>
              </a:rPr>
              <a:t>half-closed</a:t>
            </a:r>
            <a:r>
              <a:rPr lang="en-US" dirty="0">
                <a:latin typeface="+mj-lt"/>
              </a:rPr>
              <a:t>, </a:t>
            </a:r>
            <a:r>
              <a:rPr lang="en-US" b="1" dirty="0">
                <a:latin typeface="+mj-lt"/>
              </a:rPr>
              <a:t>intervals </a:t>
            </a:r>
            <a:r>
              <a:rPr lang="en-US" dirty="0">
                <a:latin typeface="+mj-lt"/>
              </a:rPr>
              <a:t>are </a:t>
            </a:r>
            <a:r>
              <a:rPr lang="en-US" b="1" dirty="0">
                <a:latin typeface="+mn-lt"/>
              </a:rPr>
              <a:t>(</a:t>
            </a:r>
            <a:r>
              <a:rPr lang="en-US" b="1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, </a:t>
            </a:r>
            <a:r>
              <a:rPr lang="en-US" b="1" i="1" dirty="0">
                <a:latin typeface="+mn-lt"/>
              </a:rPr>
              <a:t>b</a:t>
            </a:r>
            <a:r>
              <a:rPr lang="en-US" b="1" dirty="0">
                <a:latin typeface="+mn-lt"/>
              </a:rPr>
              <a:t>]</a:t>
            </a:r>
            <a:r>
              <a:rPr lang="en-US" dirty="0">
                <a:latin typeface="+mn-lt"/>
              </a:rPr>
              <a:t>, </a:t>
            </a:r>
            <a:r>
              <a:rPr lang="en-US" dirty="0">
                <a:latin typeface="+mj-lt"/>
              </a:rPr>
              <a:t>consisting of all real numbers </a:t>
            </a:r>
            <a:r>
              <a:rPr lang="en-US" i="1" dirty="0">
                <a:latin typeface="+mn-lt"/>
              </a:rPr>
              <a:t>x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for which </a:t>
            </a:r>
            <a:r>
              <a:rPr lang="en-US" i="1" dirty="0">
                <a:latin typeface="+mn-lt"/>
              </a:rPr>
              <a:t>a </a:t>
            </a:r>
            <a:r>
              <a:rPr lang="en-US" dirty="0">
                <a:latin typeface="+mn-lt"/>
              </a:rPr>
              <a:t>&lt; </a:t>
            </a:r>
            <a:r>
              <a:rPr lang="en-US" i="1" dirty="0">
                <a:latin typeface="+mn-lt"/>
              </a:rPr>
              <a:t>x ≤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, and </a:t>
            </a:r>
            <a:r>
              <a:rPr lang="en-US" b="1" dirty="0">
                <a:latin typeface="+mn-lt"/>
              </a:rPr>
              <a:t>[</a:t>
            </a:r>
            <a:r>
              <a:rPr lang="en-US" b="1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, </a:t>
            </a:r>
            <a:r>
              <a:rPr lang="en-US" b="1" i="1" dirty="0">
                <a:latin typeface="+mn-lt"/>
              </a:rPr>
              <a:t>b</a:t>
            </a:r>
            <a:r>
              <a:rPr lang="en-US" b="1" dirty="0">
                <a:latin typeface="+mn-lt"/>
              </a:rPr>
              <a:t>)</a:t>
            </a:r>
            <a:r>
              <a:rPr lang="en-US" dirty="0">
                <a:latin typeface="+mn-lt"/>
              </a:rPr>
              <a:t>, </a:t>
            </a:r>
            <a:r>
              <a:rPr lang="en-US" dirty="0">
                <a:latin typeface="+mj-lt"/>
              </a:rPr>
              <a:t>consisting of all real numbers </a:t>
            </a:r>
            <a:r>
              <a:rPr lang="en-US" i="1" dirty="0">
                <a:latin typeface="+mn-lt"/>
              </a:rPr>
              <a:t>x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for which </a:t>
            </a:r>
            <a:r>
              <a:rPr lang="en-US" i="1" dirty="0">
                <a:latin typeface="+mn-lt"/>
              </a:rPr>
              <a:t>a ≤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&lt;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6603011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Intervals </a:t>
            </a:r>
            <a:r>
              <a:rPr lang="en-US" sz="1800" dirty="0"/>
              <a:t>(2 of 3)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4347863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0" indent="-1828800"/>
            <a:r>
              <a:rPr lang="en-US" b="1" dirty="0"/>
              <a:t>	</a:t>
            </a:r>
            <a:r>
              <a:rPr lang="en-US" dirty="0">
                <a:latin typeface="+mj-lt"/>
              </a:rPr>
              <a:t>consists of all real numbers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for which </a:t>
            </a:r>
            <a:r>
              <a:rPr lang="en-US" i="1" dirty="0"/>
              <a:t>x</a:t>
            </a:r>
            <a:r>
              <a:rPr lang="en-US" dirty="0"/>
              <a:t> ≥ </a:t>
            </a:r>
            <a:r>
              <a:rPr lang="en-US" i="1" dirty="0"/>
              <a:t>a</a:t>
            </a:r>
            <a:r>
              <a:rPr lang="en-US" dirty="0"/>
              <a:t>.</a:t>
            </a:r>
          </a:p>
          <a:p>
            <a:pPr marL="1828800" indent="-1828800"/>
            <a:r>
              <a:rPr lang="en-US" b="1" dirty="0"/>
              <a:t>	</a:t>
            </a:r>
            <a:r>
              <a:rPr lang="en-US" dirty="0">
                <a:latin typeface="+mj-lt"/>
              </a:rPr>
              <a:t>consists of all real numbers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for which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&gt; </a:t>
            </a:r>
            <a:r>
              <a:rPr lang="en-US" i="1" dirty="0"/>
              <a:t>a</a:t>
            </a:r>
            <a:r>
              <a:rPr lang="en-US" dirty="0"/>
              <a:t>.</a:t>
            </a:r>
          </a:p>
          <a:p>
            <a:pPr marL="1828800" indent="-1828800"/>
            <a:r>
              <a:rPr lang="en-US" dirty="0"/>
              <a:t>	</a:t>
            </a:r>
            <a:r>
              <a:rPr lang="en-US" dirty="0">
                <a:latin typeface="+mj-lt"/>
              </a:rPr>
              <a:t>consists of all real numbers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for which </a:t>
            </a:r>
            <a:r>
              <a:rPr lang="en-US" i="1" dirty="0"/>
              <a:t>x</a:t>
            </a:r>
            <a:r>
              <a:rPr lang="en-US" dirty="0"/>
              <a:t> ≤ </a:t>
            </a:r>
            <a:r>
              <a:rPr lang="en-US" i="1" dirty="0"/>
              <a:t>a</a:t>
            </a:r>
            <a:r>
              <a:rPr lang="en-US" dirty="0"/>
              <a:t>.</a:t>
            </a:r>
          </a:p>
          <a:p>
            <a:pPr marL="1828800" indent="-1828800"/>
            <a:r>
              <a:rPr lang="en-US" dirty="0">
                <a:latin typeface="+mj-lt"/>
              </a:rPr>
              <a:t>	consists of all real numbers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for which </a:t>
            </a:r>
            <a:r>
              <a:rPr lang="en-US" i="1" dirty="0"/>
              <a:t>x</a:t>
            </a:r>
            <a:r>
              <a:rPr lang="en-US" dirty="0"/>
              <a:t> &lt; </a:t>
            </a:r>
            <a:r>
              <a:rPr lang="en-US" i="1" dirty="0"/>
              <a:t>a</a:t>
            </a:r>
            <a:r>
              <a:rPr lang="en-US" dirty="0"/>
              <a:t>.</a:t>
            </a:r>
          </a:p>
          <a:p>
            <a:pPr marL="1828800" indent="-1828800"/>
            <a:r>
              <a:rPr lang="en-US" dirty="0">
                <a:latin typeface="+mj-lt"/>
              </a:rPr>
              <a:t>	consists of all real numbers.</a:t>
            </a:r>
            <a:endParaRPr lang="en-US" dirty="0"/>
          </a:p>
          <a:p>
            <a:pPr marL="1828800" indent="-1828800"/>
            <a:endParaRPr lang="en-US" dirty="0"/>
          </a:p>
          <a:p>
            <a:pPr marL="1828800" indent="-1828800"/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6AD104A-1877-4D32-A5A1-3873DD94B1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820420"/>
              </p:ext>
            </p:extLst>
          </p:nvPr>
        </p:nvGraphicFramePr>
        <p:xfrm>
          <a:off x="696843" y="1581082"/>
          <a:ext cx="8763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0" name="Equation" r:id="rId3" imgW="876240" imgH="495000" progId="Equation.DSMT4">
                  <p:embed/>
                </p:oleObj>
              </mc:Choice>
              <mc:Fallback>
                <p:oleObj name="Equation" r:id="rId3" imgW="8762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6843" y="1581082"/>
                        <a:ext cx="8763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F22EB0E-5394-4BE7-8511-3716B9D82F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322102"/>
              </p:ext>
            </p:extLst>
          </p:nvPr>
        </p:nvGraphicFramePr>
        <p:xfrm>
          <a:off x="684213" y="2443163"/>
          <a:ext cx="901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1" name="Equation" r:id="rId5" imgW="901440" imgH="469800" progId="Equation.DSMT4">
                  <p:embed/>
                </p:oleObj>
              </mc:Choice>
              <mc:Fallback>
                <p:oleObj name="Equation" r:id="rId5" imgW="901440" imgH="4698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6AD104A-1877-4D32-A5A1-3873DD94B1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4213" y="2443163"/>
                        <a:ext cx="9017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73BFA3D-0748-4C3E-A449-50BD3270A2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61972"/>
              </p:ext>
            </p:extLst>
          </p:nvPr>
        </p:nvGraphicFramePr>
        <p:xfrm>
          <a:off x="641088" y="3295853"/>
          <a:ext cx="1092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2" name="Equation" r:id="rId7" imgW="1091880" imgH="495000" progId="Equation.DSMT4">
                  <p:embed/>
                </p:oleObj>
              </mc:Choice>
              <mc:Fallback>
                <p:oleObj name="Equation" r:id="rId7" imgW="1091880" imgH="495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F22EB0E-5394-4BE7-8511-3716B9D82F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1088" y="3295853"/>
                        <a:ext cx="1092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478E386-3619-4A6D-A390-B5EF29BB26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466870"/>
              </p:ext>
            </p:extLst>
          </p:nvPr>
        </p:nvGraphicFramePr>
        <p:xfrm>
          <a:off x="684213" y="4118188"/>
          <a:ext cx="11049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3" name="Equation" r:id="rId9" imgW="1104840" imgH="469800" progId="Equation.DSMT4">
                  <p:embed/>
                </p:oleObj>
              </mc:Choice>
              <mc:Fallback>
                <p:oleObj name="Equation" r:id="rId9" imgW="1104840" imgH="469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F22EB0E-5394-4BE7-8511-3716B9D82F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4213" y="4118188"/>
                        <a:ext cx="11049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6345643-D876-4F87-B583-10F5B6DA01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809116"/>
              </p:ext>
            </p:extLst>
          </p:nvPr>
        </p:nvGraphicFramePr>
        <p:xfrm>
          <a:off x="658813" y="5004108"/>
          <a:ext cx="11811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4" name="Equation" r:id="rId11" imgW="1180800" imgH="469800" progId="Equation.DSMT4">
                  <p:embed/>
                </p:oleObj>
              </mc:Choice>
              <mc:Fallback>
                <p:oleObj name="Equation" r:id="rId11" imgW="1180800" imgH="469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478E386-3619-4A6D-A390-B5EF29BB26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58813" y="5004108"/>
                        <a:ext cx="11811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0519998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Intervals </a:t>
            </a:r>
            <a:r>
              <a:rPr lang="en-US" sz="1800" dirty="0"/>
              <a:t>(3 of 3)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DA46CFC-CBE9-4629-AFA6-518267748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" y="1026488"/>
            <a:ext cx="8239125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36767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Writing Inequalities Using Interval Notation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Write each inequality using interval notation.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a) </a:t>
            </a:r>
            <a:r>
              <a:rPr lang="en-US" dirty="0">
                <a:latin typeface="+mn-lt"/>
              </a:rPr>
              <a:t>4 </a:t>
            </a:r>
            <a:r>
              <a:rPr lang="en-US" i="1" dirty="0">
                <a:latin typeface="+mn-lt"/>
              </a:rPr>
              <a:t>≤ x ≤ </a:t>
            </a:r>
            <a:r>
              <a:rPr lang="en-US" dirty="0">
                <a:latin typeface="+mn-lt"/>
              </a:rPr>
              <a:t>7</a:t>
            </a: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The inequality </a:t>
            </a:r>
            <a:r>
              <a:rPr lang="en-US" dirty="0">
                <a:latin typeface="+mn-lt"/>
              </a:rPr>
              <a:t>4 </a:t>
            </a:r>
            <a:r>
              <a:rPr lang="en-US" i="1" dirty="0">
                <a:latin typeface="+mn-lt"/>
              </a:rPr>
              <a:t>≤ x ≤ </a:t>
            </a:r>
            <a:r>
              <a:rPr lang="en-US" dirty="0">
                <a:latin typeface="+mn-lt"/>
              </a:rPr>
              <a:t>7 </a:t>
            </a:r>
            <a:r>
              <a:rPr lang="en-US" altLang="en-US" dirty="0">
                <a:cs typeface="Times New Roman" panose="02020603050405020304" pitchFamily="18" charset="0"/>
              </a:rPr>
              <a:t>describes all real numbers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between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4 </a:t>
            </a:r>
            <a:r>
              <a:rPr lang="en-US" altLang="en-US" dirty="0">
                <a:cs typeface="Times New Roman" panose="02020603050405020304" pitchFamily="18" charset="0"/>
              </a:rPr>
              <a:t>and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7, </a:t>
            </a:r>
            <a:r>
              <a:rPr lang="en-US" altLang="en-US" dirty="0">
                <a:cs typeface="Times New Roman" panose="02020603050405020304" pitchFamily="18" charset="0"/>
              </a:rPr>
              <a:t>inclusive. In interval notation, we write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[4, 7].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b)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–3</a:t>
            </a:r>
            <a:r>
              <a:rPr lang="en-US" dirty="0">
                <a:latin typeface="+mn-lt"/>
              </a:rPr>
              <a:t> &lt;</a:t>
            </a:r>
            <a:r>
              <a:rPr lang="en-US" i="1" dirty="0">
                <a:latin typeface="+mn-lt"/>
              </a:rPr>
              <a:t> x &lt; </a:t>
            </a:r>
            <a:r>
              <a:rPr lang="en-US" dirty="0">
                <a:latin typeface="+mn-lt"/>
              </a:rPr>
              <a:t>0</a:t>
            </a: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In interval notation,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–3</a:t>
            </a:r>
            <a:r>
              <a:rPr lang="en-US" dirty="0">
                <a:latin typeface="+mn-lt"/>
              </a:rPr>
              <a:t> &lt;</a:t>
            </a:r>
            <a:r>
              <a:rPr lang="en-US" i="1" dirty="0">
                <a:latin typeface="+mn-lt"/>
              </a:rPr>
              <a:t> x &lt; </a:t>
            </a:r>
            <a:r>
              <a:rPr lang="en-US" dirty="0">
                <a:latin typeface="+mn-lt"/>
              </a:rPr>
              <a:t>0 </a:t>
            </a:r>
            <a:r>
              <a:rPr lang="en-US" dirty="0"/>
              <a:t>is written </a:t>
            </a:r>
            <a:r>
              <a:rPr lang="en-US" dirty="0">
                <a:latin typeface="+mn-lt"/>
              </a:rPr>
              <a:t>(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–3</a:t>
            </a:r>
            <a:r>
              <a:rPr lang="en-US" dirty="0">
                <a:latin typeface="+mn-lt"/>
              </a:rPr>
              <a:t>, 0).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562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Writing Inequalities Using Interval Notation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c) </a:t>
            </a:r>
            <a:r>
              <a:rPr lang="en-US" i="1" dirty="0">
                <a:latin typeface="+mn-lt"/>
              </a:rPr>
              <a:t>x &gt; </a:t>
            </a:r>
            <a:r>
              <a:rPr lang="en-US" dirty="0">
                <a:latin typeface="+mn-lt"/>
              </a:rPr>
              <a:t>3</a:t>
            </a: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In interval notation, </a:t>
            </a:r>
            <a:r>
              <a:rPr lang="en-US" i="1" dirty="0">
                <a:latin typeface="+mn-lt"/>
              </a:rPr>
              <a:t>x &gt; </a:t>
            </a:r>
            <a:r>
              <a:rPr lang="en-US" dirty="0">
                <a:latin typeface="+mn-lt"/>
              </a:rPr>
              <a:t>3 </a:t>
            </a:r>
            <a:r>
              <a:rPr lang="en-US" dirty="0"/>
              <a:t>is written </a:t>
            </a:r>
            <a:r>
              <a:rPr lang="en-US" dirty="0">
                <a:latin typeface="+mn-lt"/>
              </a:rPr>
              <a:t>(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+mn-lt"/>
              </a:rPr>
              <a:t>, ∞)</a:t>
            </a:r>
            <a:r>
              <a:rPr lang="en-US" dirty="0"/>
              <a:t>.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d) </a:t>
            </a:r>
            <a:r>
              <a:rPr lang="en-US" i="1" dirty="0">
                <a:latin typeface="+mn-lt"/>
              </a:rPr>
              <a:t>x ≤ </a:t>
            </a:r>
            <a:r>
              <a:rPr lang="en-US" dirty="0">
                <a:latin typeface="+mn-lt"/>
              </a:rPr>
              <a:t>5</a:t>
            </a: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In interval notation, </a:t>
            </a:r>
            <a:r>
              <a:rPr lang="en-US" i="1" dirty="0">
                <a:latin typeface="+mn-lt"/>
              </a:rPr>
              <a:t>x ≤ </a:t>
            </a:r>
            <a:r>
              <a:rPr lang="en-US" dirty="0">
                <a:latin typeface="+mn-lt"/>
              </a:rPr>
              <a:t>5 </a:t>
            </a:r>
            <a:r>
              <a:rPr lang="en-US" dirty="0"/>
              <a:t>is written </a:t>
            </a:r>
            <a:r>
              <a:rPr lang="en-US" dirty="0">
                <a:latin typeface="+mn-lt"/>
              </a:rPr>
              <a:t>(–∞, 5].</a:t>
            </a:r>
          </a:p>
          <a:p>
            <a:pPr lvl="1"/>
            <a:endParaRPr lang="en-US" dirty="0"/>
          </a:p>
          <a:p>
            <a:pPr lvl="1"/>
            <a:endParaRPr lang="en-US" dirty="0">
              <a:latin typeface="+mn-lt"/>
            </a:endParaRPr>
          </a:p>
          <a:p>
            <a:pPr lvl="1"/>
            <a:endParaRPr lang="en-US" altLang="en-US" dirty="0">
              <a:latin typeface="+mn-lt"/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latin typeface="+mn-lt"/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0534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 </a:t>
            </a:r>
            <a:r>
              <a:rPr lang="en-US" dirty="0"/>
              <a:t>Writing Intervals Using Inequality Notation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each interval as an inequality involving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.</a:t>
            </a:r>
          </a:p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[0, 3)</a:t>
            </a:r>
          </a:p>
          <a:p>
            <a:pPr lvl="1"/>
            <a:r>
              <a:rPr lang="en-US" dirty="0">
                <a:latin typeface="+mn-lt"/>
              </a:rPr>
              <a:t>[0, 3) </a:t>
            </a:r>
            <a:r>
              <a:rPr lang="en-US" dirty="0"/>
              <a:t>consists of all real numbers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for which </a:t>
            </a:r>
            <a:br>
              <a:rPr lang="en-US" dirty="0"/>
            </a:br>
            <a:r>
              <a:rPr lang="en-US" dirty="0">
                <a:latin typeface="+mn-lt"/>
              </a:rPr>
              <a:t>0 ≤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3.</a:t>
            </a:r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(3, ∞)</a:t>
            </a:r>
          </a:p>
          <a:p>
            <a:pPr lvl="1"/>
            <a:r>
              <a:rPr lang="en-US" dirty="0">
                <a:latin typeface="+mn-lt"/>
              </a:rPr>
              <a:t>(3, ∞) </a:t>
            </a:r>
            <a:r>
              <a:rPr lang="en-US" dirty="0"/>
              <a:t>consists of all real numbers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for which </a:t>
            </a:r>
            <a:br>
              <a:rPr lang="en-US" dirty="0"/>
            </a:b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&gt; 3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7568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13123</TotalTime>
  <Words>1332</Words>
  <Application>Microsoft Office PowerPoint</Application>
  <PresentationFormat>On-screen Show (4:3)</PresentationFormat>
  <Paragraphs>195</Paragraphs>
  <Slides>33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Default Design</vt:lpstr>
      <vt:lpstr>Equation</vt:lpstr>
      <vt:lpstr>PowerPoint Presentation</vt:lpstr>
      <vt:lpstr>PowerPoint Presentation</vt:lpstr>
      <vt:lpstr>Objectives</vt:lpstr>
      <vt:lpstr>Intervals (1 of 3)</vt:lpstr>
      <vt:lpstr>Intervals (2 of 3)</vt:lpstr>
      <vt:lpstr>Intervals (3 of 3)</vt:lpstr>
      <vt:lpstr>Example 1: Writing Inequalities Using Interval Notation (1 of 2)</vt:lpstr>
      <vt:lpstr>Example 1: Writing Inequalities Using Interval Notation (2 of 2)</vt:lpstr>
      <vt:lpstr>Example 2: Writing Intervals Using Inequality Notation (1 of 2)</vt:lpstr>
      <vt:lpstr>Example 2: Writing Intervals Using Inequality Notation (2 of 2)</vt:lpstr>
      <vt:lpstr>Properties of Inequalities</vt:lpstr>
      <vt:lpstr>Example 3: Addition Property of Inequalities</vt:lpstr>
      <vt:lpstr>Example 4: Multiplying an Inequality by a Positive Number</vt:lpstr>
      <vt:lpstr>Example 5: Multiplying an Inequality by a Negative Number</vt:lpstr>
      <vt:lpstr>More Properties of Inequalities</vt:lpstr>
      <vt:lpstr>Example 6: Multiplication Property of Inequalities</vt:lpstr>
      <vt:lpstr>Additional Properties of Inequalities</vt:lpstr>
      <vt:lpstr>Procedures That Leave the Inequality Symbol Unchanged (1 of 2)</vt:lpstr>
      <vt:lpstr>Procedures That Reverse the Sense or Direction of the Inequality Symbol</vt:lpstr>
      <vt:lpstr>Example 7: Solving an Inequality (1 of 2)</vt:lpstr>
      <vt:lpstr>Example 7: Solving an Inequality (2 of 2)</vt:lpstr>
      <vt:lpstr>Example 8: Solving an Inequality (1 of 2)</vt:lpstr>
      <vt:lpstr>Example 8: Solving an Inequality (2 of 2)</vt:lpstr>
      <vt:lpstr>Example 9: Solving a Combined Inequality (1 of 3)</vt:lpstr>
      <vt:lpstr>Example 9: Solving a Combined Inequality (2 of 3)</vt:lpstr>
      <vt:lpstr>Example 9: Solving a Combined Inequality (3 of 3)</vt:lpstr>
      <vt:lpstr>Example 10: Solving a Combined Inequality (1 of 2)</vt:lpstr>
      <vt:lpstr>Example 10: Solving a Combined Inequality (2 of 2)</vt:lpstr>
      <vt:lpstr>Example 11: Using a Reciprocal Property to Solve an Inequality (1 of 2)</vt:lpstr>
      <vt:lpstr>Example 11: Using a Reciprocal Property to Solve an Inequality (2 of 2)</vt:lpstr>
      <vt:lpstr>Example 12: Creating Equivalent Inequalities</vt:lpstr>
      <vt:lpstr>Example 13: Physics: Ohm’s Law (1 of 2)</vt:lpstr>
      <vt:lpstr>Example 13: Physics: Ohm’s Law (2 of 2)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994</cp:revision>
  <dcterms:created xsi:type="dcterms:W3CDTF">2001-10-26T14:49:56Z</dcterms:created>
  <dcterms:modified xsi:type="dcterms:W3CDTF">2019-03-13T09:16:49Z</dcterms:modified>
</cp:coreProperties>
</file>