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49" r:id="rId2"/>
    <p:sldId id="437" r:id="rId3"/>
    <p:sldId id="414" r:id="rId4"/>
    <p:sldId id="613" r:id="rId5"/>
    <p:sldId id="927" r:id="rId6"/>
    <p:sldId id="843" r:id="rId7"/>
    <p:sldId id="928" r:id="rId8"/>
    <p:sldId id="932" r:id="rId9"/>
    <p:sldId id="890" r:id="rId10"/>
    <p:sldId id="929" r:id="rId11"/>
    <p:sldId id="930" r:id="rId12"/>
    <p:sldId id="931" r:id="rId13"/>
    <p:sldId id="933" r:id="rId14"/>
    <p:sldId id="934" r:id="rId15"/>
    <p:sldId id="935" r:id="rId16"/>
    <p:sldId id="936" r:id="rId17"/>
    <p:sldId id="937" r:id="rId18"/>
    <p:sldId id="938" r:id="rId19"/>
    <p:sldId id="939" r:id="rId20"/>
    <p:sldId id="940" r:id="rId21"/>
    <p:sldId id="941" r:id="rId22"/>
    <p:sldId id="94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3" pos="216" userDrawn="1">
          <p15:clr>
            <a:srgbClr val="A4A3A4"/>
          </p15:clr>
        </p15:guide>
        <p15:guide id="4" orient="horz" pos="2664" userDrawn="1">
          <p15:clr>
            <a:srgbClr val="A4A3A4"/>
          </p15:clr>
        </p15:guide>
        <p15:guide id="5" orient="horz" pos="1152" userDrawn="1">
          <p15:clr>
            <a:srgbClr val="A4A3A4"/>
          </p15:clr>
        </p15:guide>
        <p15:guide id="6" orient="horz" pos="528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1" orient="horz" pos="1488" userDrawn="1">
          <p15:clr>
            <a:srgbClr val="A4A3A4"/>
          </p15:clr>
        </p15:guide>
        <p15:guide id="13" pos="768" userDrawn="1">
          <p15:clr>
            <a:srgbClr val="A4A3A4"/>
          </p15:clr>
        </p15:guide>
        <p15:guide id="15" pos="3768" userDrawn="1">
          <p15:clr>
            <a:srgbClr val="A4A3A4"/>
          </p15:clr>
        </p15:guide>
        <p15:guide id="16" pos="2352" userDrawn="1">
          <p15:clr>
            <a:srgbClr val="A4A3A4"/>
          </p15:clr>
        </p15:guide>
        <p15:guide id="17" orient="horz" pos="232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40000"/>
    <a:srgbClr val="0B3081"/>
    <a:srgbClr val="FFFDE0"/>
    <a:srgbClr val="FFCC99"/>
    <a:srgbClr val="D7E9F2"/>
    <a:srgbClr val="D70000"/>
    <a:srgbClr val="993300"/>
    <a:srgbClr val="DD33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89564" autoAdjust="0"/>
  </p:normalViewPr>
  <p:slideViewPr>
    <p:cSldViewPr snapToGrid="0" showGuides="1">
      <p:cViewPr varScale="1">
        <p:scale>
          <a:sx n="77" d="100"/>
          <a:sy n="77" d="100"/>
        </p:scale>
        <p:origin x="96" y="462"/>
      </p:cViewPr>
      <p:guideLst>
        <p:guide orient="horz" pos="840"/>
        <p:guide pos="216"/>
        <p:guide orient="horz" pos="2664"/>
        <p:guide orient="horz" pos="1152"/>
        <p:guide orient="horz" pos="528"/>
        <p:guide orient="horz" pos="96"/>
        <p:guide orient="horz" pos="1488"/>
        <p:guide pos="768"/>
        <p:guide pos="3768"/>
        <p:guide pos="2352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4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18" Type="http://schemas.openxmlformats.org/officeDocument/2006/relationships/image" Target="../media/image3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17" Type="http://schemas.openxmlformats.org/officeDocument/2006/relationships/image" Target="../media/image34.wmf"/><Relationship Id="rId2" Type="http://schemas.openxmlformats.org/officeDocument/2006/relationships/image" Target="../media/image19.wmf"/><Relationship Id="rId16" Type="http://schemas.openxmlformats.org/officeDocument/2006/relationships/image" Target="../media/image33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7151C-8607-4119-8FBA-40C98127D79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12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58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60.bin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5.wmf"/><Relationship Id="rId25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2.wmf"/><Relationship Id="rId24" Type="http://schemas.openxmlformats.org/officeDocument/2006/relationships/image" Target="../media/image58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23" Type="http://schemas.openxmlformats.org/officeDocument/2006/relationships/oleObject" Target="../embeddings/oleObject61.bin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56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56.bin"/><Relationship Id="rId22" Type="http://schemas.openxmlformats.org/officeDocument/2006/relationships/image" Target="../media/image5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6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8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87.bin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8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26" Type="http://schemas.openxmlformats.org/officeDocument/2006/relationships/oleObject" Target="../embeddings/oleObject30.bin"/><Relationship Id="rId39" Type="http://schemas.openxmlformats.org/officeDocument/2006/relationships/image" Target="../media/image35.w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7.bin"/><Relationship Id="rId34" Type="http://schemas.openxmlformats.org/officeDocument/2006/relationships/oleObject" Target="../embeddings/oleObject34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33" Type="http://schemas.openxmlformats.org/officeDocument/2006/relationships/image" Target="../media/image32.wmf"/><Relationship Id="rId38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29" Type="http://schemas.openxmlformats.org/officeDocument/2006/relationships/image" Target="../media/image3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28.wmf"/><Relationship Id="rId32" Type="http://schemas.openxmlformats.org/officeDocument/2006/relationships/oleObject" Target="../embeddings/oleObject33.bin"/><Relationship Id="rId37" Type="http://schemas.openxmlformats.org/officeDocument/2006/relationships/image" Target="../media/image34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oleObject" Target="../embeddings/oleObject31.bin"/><Relationship Id="rId36" Type="http://schemas.openxmlformats.org/officeDocument/2006/relationships/oleObject" Target="../embeddings/oleObject35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6.bin"/><Relationship Id="rId31" Type="http://schemas.openxmlformats.org/officeDocument/2006/relationships/image" Target="../media/image3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image" Target="../media/image29.wmf"/><Relationship Id="rId30" Type="http://schemas.openxmlformats.org/officeDocument/2006/relationships/oleObject" Target="../embeddings/oleObject32.bin"/><Relationship Id="rId35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1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Equations and Inequalities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497F-0490-42B1-B0DD-94B81885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Solving a Radical Equation </a:t>
            </a:r>
            <a:r>
              <a:rPr lang="en-US" sz="1800" dirty="0"/>
              <a:t>(2 of 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00981-A9B8-448E-BD74-1ADA9D8AA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Because the equation still contains a radical, isolate the remaining radical on the right side and again square both sides.</a:t>
            </a:r>
          </a:p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6A3C63A-E9CF-48C0-A892-33C77D8ACB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332500"/>
              </p:ext>
            </p:extLst>
          </p:nvPr>
        </p:nvGraphicFramePr>
        <p:xfrm>
          <a:off x="336885" y="1363031"/>
          <a:ext cx="3619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4" name="Equation" r:id="rId3" imgW="3619440" imgH="495000" progId="Equation.DSMT4">
                  <p:embed/>
                </p:oleObj>
              </mc:Choice>
              <mc:Fallback>
                <p:oleObj name="Equation" r:id="rId3" imgW="3619440" imgH="4950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EDED3BB-6D80-4A04-AEB2-6C98895FBC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885" y="1363031"/>
                        <a:ext cx="36195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807DE8A-CE65-4BD8-9AAA-7707B6D32F59}"/>
              </a:ext>
            </a:extLst>
          </p:cNvPr>
          <p:cNvSpPr txBox="1"/>
          <p:nvPr/>
        </p:nvSpPr>
        <p:spPr>
          <a:xfrm>
            <a:off x="5600009" y="2071814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Multiply out.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51E3BD2-CF6C-4F61-A542-4F182FE893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953888"/>
              </p:ext>
            </p:extLst>
          </p:nvPr>
        </p:nvGraphicFramePr>
        <p:xfrm>
          <a:off x="1008731" y="2000838"/>
          <a:ext cx="4394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5" name="Equation" r:id="rId5" imgW="4394160" imgH="495000" progId="Equation.DSMT4">
                  <p:embed/>
                </p:oleObj>
              </mc:Choice>
              <mc:Fallback>
                <p:oleObj name="Equation" r:id="rId5" imgW="4394160" imgH="495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6A3C63A-E9CF-48C0-A892-33C77D8ACB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8731" y="2000838"/>
                        <a:ext cx="4394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2D50B3C-2F62-4C43-BB95-5DA2EDF37CE5}"/>
              </a:ext>
            </a:extLst>
          </p:cNvPr>
          <p:cNvSpPr txBox="1"/>
          <p:nvPr/>
        </p:nvSpPr>
        <p:spPr>
          <a:xfrm>
            <a:off x="5600009" y="2709621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Simplify.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53A344D-217A-42BB-9616-D87A3F1E95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935043"/>
              </p:ext>
            </p:extLst>
          </p:nvPr>
        </p:nvGraphicFramePr>
        <p:xfrm>
          <a:off x="993247" y="2664413"/>
          <a:ext cx="373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6" name="Equation" r:id="rId7" imgW="3733560" imgH="444240" progId="Equation.DSMT4">
                  <p:embed/>
                </p:oleObj>
              </mc:Choice>
              <mc:Fallback>
                <p:oleObj name="Equation" r:id="rId7" imgW="3733560" imgH="4442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51E3BD2-CF6C-4F61-A542-4F182FE893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3247" y="2664413"/>
                        <a:ext cx="3733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5D3CCA5-45A8-4B40-A064-70A1035CEDE1}"/>
              </a:ext>
            </a:extLst>
          </p:cNvPr>
          <p:cNvSpPr txBox="1"/>
          <p:nvPr/>
        </p:nvSpPr>
        <p:spPr>
          <a:xfrm>
            <a:off x="5590947" y="3316473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Combine like terms.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2507F686-7723-4FC8-A7E6-1201EE2079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123914"/>
              </p:ext>
            </p:extLst>
          </p:nvPr>
        </p:nvGraphicFramePr>
        <p:xfrm>
          <a:off x="990656" y="3270838"/>
          <a:ext cx="3365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7" name="Equation" r:id="rId9" imgW="3365280" imgH="444240" progId="Equation.DSMT4">
                  <p:embed/>
                </p:oleObj>
              </mc:Choice>
              <mc:Fallback>
                <p:oleObj name="Equation" r:id="rId9" imgW="3365280" imgH="4442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E53A344D-217A-42BB-9616-D87A3F1E95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0656" y="3270838"/>
                        <a:ext cx="3365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60DBA37-FBFC-4F46-AE72-453A2D2999B8}"/>
              </a:ext>
            </a:extLst>
          </p:cNvPr>
          <p:cNvSpPr txBox="1"/>
          <p:nvPr/>
        </p:nvSpPr>
        <p:spPr>
          <a:xfrm>
            <a:off x="3426021" y="5457336"/>
            <a:ext cx="4852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Isolate the radical on the right side.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6CF26B9-0832-4CBA-AC97-531904FA15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472874"/>
              </p:ext>
            </p:extLst>
          </p:nvPr>
        </p:nvGraphicFramePr>
        <p:xfrm>
          <a:off x="839826" y="5412243"/>
          <a:ext cx="2108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8" name="Equation" r:id="rId11" imgW="2108160" imgH="444240" progId="Equation.DSMT4">
                  <p:embed/>
                </p:oleObj>
              </mc:Choice>
              <mc:Fallback>
                <p:oleObj name="Equation" r:id="rId11" imgW="2108160" imgH="4442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507F686-7723-4FC8-A7E6-1201EE2079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39826" y="5412243"/>
                        <a:ext cx="2108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161708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497F-0490-42B1-B0DD-94B81885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Solving a Radical Equation </a:t>
            </a:r>
            <a:r>
              <a:rPr lang="en-US" sz="1800" dirty="0"/>
              <a:t>(3 of 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C5D8F-0455-44B2-B521-C13644EC8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original equation appears to have the solution set {</a:t>
            </a:r>
            <a:r>
              <a:rPr lang="en-US" dirty="0">
                <a:latin typeface="+mn-lt"/>
              </a:rPr>
              <a:t>–1, 3</a:t>
            </a:r>
            <a:r>
              <a:rPr lang="en-US" dirty="0"/>
              <a:t>}. However, we have not yet checked.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E84587-F5C7-42F9-9AB7-E82779C1D6BD}"/>
              </a:ext>
            </a:extLst>
          </p:cNvPr>
          <p:cNvSpPr txBox="1"/>
          <p:nvPr/>
        </p:nvSpPr>
        <p:spPr>
          <a:xfrm>
            <a:off x="4215161" y="1524342"/>
            <a:ext cx="4852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Square both sides.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05636E42-1CDD-4176-B199-AF33F6BA7D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586842"/>
              </p:ext>
            </p:extLst>
          </p:nvPr>
        </p:nvGraphicFramePr>
        <p:xfrm>
          <a:off x="1232793" y="1472307"/>
          <a:ext cx="2476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5" name="Equation" r:id="rId3" imgW="2476440" imgH="457200" progId="Equation.DSMT4">
                  <p:embed/>
                </p:oleObj>
              </mc:Choice>
              <mc:Fallback>
                <p:oleObj name="Equation" r:id="rId3" imgW="2476440" imgH="4572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507F686-7723-4FC8-A7E6-1201EE2079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32793" y="1472307"/>
                        <a:ext cx="2476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F43942C-0104-457B-A4EE-A9958B51A11C}"/>
              </a:ext>
            </a:extLst>
          </p:cNvPr>
          <p:cNvSpPr txBox="1"/>
          <p:nvPr/>
        </p:nvSpPr>
        <p:spPr>
          <a:xfrm>
            <a:off x="4215161" y="2005908"/>
            <a:ext cx="4852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Multiply out.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F537FCAC-4E16-42FC-96BF-46DD518C3D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51807"/>
              </p:ext>
            </p:extLst>
          </p:nvPr>
        </p:nvGraphicFramePr>
        <p:xfrm>
          <a:off x="780703" y="1992699"/>
          <a:ext cx="2755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6" name="Equation" r:id="rId5" imgW="2755800" imgH="380880" progId="Equation.DSMT4">
                  <p:embed/>
                </p:oleObj>
              </mc:Choice>
              <mc:Fallback>
                <p:oleObj name="Equation" r:id="rId5" imgW="2755800" imgH="3808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05636E42-1CDD-4176-B199-AF33F6BA7D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0703" y="1992699"/>
                        <a:ext cx="2755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144FF77-27A1-4A99-9FB3-F609CF3DFBDA}"/>
              </a:ext>
            </a:extLst>
          </p:cNvPr>
          <p:cNvSpPr txBox="1"/>
          <p:nvPr/>
        </p:nvSpPr>
        <p:spPr>
          <a:xfrm>
            <a:off x="4215161" y="2526273"/>
            <a:ext cx="4852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Put in standard form.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4756973A-B602-4561-96CA-D4E8A60E7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030991"/>
              </p:ext>
            </p:extLst>
          </p:nvPr>
        </p:nvGraphicFramePr>
        <p:xfrm>
          <a:off x="749266" y="2513653"/>
          <a:ext cx="2082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7" name="Equation" r:id="rId7" imgW="2082600" imgH="380880" progId="Equation.DSMT4">
                  <p:embed/>
                </p:oleObj>
              </mc:Choice>
              <mc:Fallback>
                <p:oleObj name="Equation" r:id="rId7" imgW="2082600" imgH="3808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F537FCAC-4E16-42FC-96BF-46DD518C3D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9266" y="2513653"/>
                        <a:ext cx="2082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6A1D91C-5DDC-4514-9B8C-44DC00C1EC5A}"/>
              </a:ext>
            </a:extLst>
          </p:cNvPr>
          <p:cNvSpPr txBox="1"/>
          <p:nvPr/>
        </p:nvSpPr>
        <p:spPr>
          <a:xfrm>
            <a:off x="4215161" y="3052472"/>
            <a:ext cx="48528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Factor.</a:t>
            </a:r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72C36CB7-8084-4B43-85D5-D46DBBC018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46425"/>
              </p:ext>
            </p:extLst>
          </p:nvPr>
        </p:nvGraphicFramePr>
        <p:xfrm>
          <a:off x="482137" y="3032804"/>
          <a:ext cx="2349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8" name="Equation" r:id="rId9" imgW="2349360" imgH="393480" progId="Equation.DSMT4">
                  <p:embed/>
                </p:oleObj>
              </mc:Choice>
              <mc:Fallback>
                <p:oleObj name="Equation" r:id="rId9" imgW="2349360" imgH="393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756973A-B602-4561-96CA-D4E8A60E7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2137" y="3032804"/>
                        <a:ext cx="2349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31D9F2E5-D614-41A3-8F3E-CF4042C33B16}"/>
              </a:ext>
            </a:extLst>
          </p:cNvPr>
          <p:cNvSpPr txBox="1"/>
          <p:nvPr/>
        </p:nvSpPr>
        <p:spPr>
          <a:xfrm>
            <a:off x="4215161" y="3524541"/>
            <a:ext cx="48528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Use the Zero-Product Property and solve.</a:t>
            </a: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F1610DD0-E915-4155-9844-1B3D27286F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588221"/>
              </p:ext>
            </p:extLst>
          </p:nvPr>
        </p:nvGraphicFramePr>
        <p:xfrm>
          <a:off x="482599" y="3542238"/>
          <a:ext cx="2349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9" name="Equation" r:id="rId11" imgW="2349360" imgH="317160" progId="Equation.DSMT4">
                  <p:embed/>
                </p:oleObj>
              </mc:Choice>
              <mc:Fallback>
                <p:oleObj name="Equation" r:id="rId11" imgW="2349360" imgH="31716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72C36CB7-8084-4B43-85D5-D46DBBC018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2599" y="3542238"/>
                        <a:ext cx="2349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22913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497F-0490-42B1-B0DD-94B81885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Solving a Radical Equation </a:t>
            </a:r>
            <a:r>
              <a:rPr lang="en-US" sz="1800" dirty="0"/>
              <a:t>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C5113-5EEF-4782-995C-E30D9687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Check: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{–1, 3}.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13045637-0915-444E-9E5B-098C3B5A60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318444"/>
              </p:ext>
            </p:extLst>
          </p:nvPr>
        </p:nvGraphicFramePr>
        <p:xfrm>
          <a:off x="3676538" y="2444004"/>
          <a:ext cx="3556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0" name="Equation" r:id="rId4" imgW="3555720" imgH="495000" progId="Equation.DSMT4">
                  <p:embed/>
                </p:oleObj>
              </mc:Choice>
              <mc:Fallback>
                <p:oleObj name="Equation" r:id="rId4" imgW="3555720" imgH="4950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5CB1431-94D7-4C55-B7F2-9884E2394D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76538" y="2444004"/>
                        <a:ext cx="35560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01C6A078-280E-4EA2-82CB-0923F8885C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241789"/>
              </p:ext>
            </p:extLst>
          </p:nvPr>
        </p:nvGraphicFramePr>
        <p:xfrm>
          <a:off x="1009407" y="2496379"/>
          <a:ext cx="2387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1" name="Equation" r:id="rId6" imgW="2387520" imgH="444240" progId="Equation.DSMT4">
                  <p:embed/>
                </p:oleObj>
              </mc:Choice>
              <mc:Fallback>
                <p:oleObj name="Equation" r:id="rId6" imgW="2387520" imgH="444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5CB1431-94D7-4C55-B7F2-9884E2394D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09407" y="2496379"/>
                        <a:ext cx="2387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5C6E0F28-5B4E-45DE-BEA0-C2DA04A383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177378"/>
              </p:ext>
            </p:extLst>
          </p:nvPr>
        </p:nvGraphicFramePr>
        <p:xfrm>
          <a:off x="3676538" y="2953916"/>
          <a:ext cx="1460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2" name="Equation" r:id="rId8" imgW="1460160" imgH="444240" progId="Equation.DSMT4">
                  <p:embed/>
                </p:oleObj>
              </mc:Choice>
              <mc:Fallback>
                <p:oleObj name="Equation" r:id="rId8" imgW="1460160" imgH="44424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13045637-0915-444E-9E5B-098C3B5A60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76538" y="2953916"/>
                        <a:ext cx="1460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DF6AE4D0-B628-4984-B8E3-3C6DB412A8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552891"/>
              </p:ext>
            </p:extLst>
          </p:nvPr>
        </p:nvGraphicFramePr>
        <p:xfrm>
          <a:off x="5366855" y="3068398"/>
          <a:ext cx="927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3" name="Equation" r:id="rId10" imgW="927000" imgH="317160" progId="Equation.DSMT4">
                  <p:embed/>
                </p:oleObj>
              </mc:Choice>
              <mc:Fallback>
                <p:oleObj name="Equation" r:id="rId10" imgW="927000" imgH="31716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5C6E0F28-5B4E-45DE-BEA0-C2DA04A383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366855" y="3068398"/>
                        <a:ext cx="927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F63E5173-CCDA-427B-BD85-A083A29FC7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698274"/>
              </p:ext>
            </p:extLst>
          </p:nvPr>
        </p:nvGraphicFramePr>
        <p:xfrm>
          <a:off x="6523772" y="3068398"/>
          <a:ext cx="431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4" name="Equation" r:id="rId12" imgW="431640" imgH="304560" progId="Equation.DSMT4">
                  <p:embed/>
                </p:oleObj>
              </mc:Choice>
              <mc:Fallback>
                <p:oleObj name="Equation" r:id="rId12" imgW="431640" imgH="30456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DF6AE4D0-B628-4984-B8E3-3C6DB412A8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523772" y="3068398"/>
                        <a:ext cx="431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C13A4C55-8CF7-4924-BFE6-2A43AC3FEC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084748"/>
              </p:ext>
            </p:extLst>
          </p:nvPr>
        </p:nvGraphicFramePr>
        <p:xfrm>
          <a:off x="703592" y="2024617"/>
          <a:ext cx="927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5" name="Equation" r:id="rId14" imgW="927000" imgH="317160" progId="Equation.DSMT4">
                  <p:embed/>
                </p:oleObj>
              </mc:Choice>
              <mc:Fallback>
                <p:oleObj name="Equation" r:id="rId14" imgW="927000" imgH="31716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01C6A078-280E-4EA2-82CB-0923F8885C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03592" y="2024617"/>
                        <a:ext cx="927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867A4DB5-DE52-4D47-8310-169F5A76AC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135390"/>
              </p:ext>
            </p:extLst>
          </p:nvPr>
        </p:nvGraphicFramePr>
        <p:xfrm>
          <a:off x="703592" y="3502232"/>
          <a:ext cx="736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6" name="Equation" r:id="rId16" imgW="736560" imgH="317160" progId="Equation.DSMT4">
                  <p:embed/>
                </p:oleObj>
              </mc:Choice>
              <mc:Fallback>
                <p:oleObj name="Equation" r:id="rId16" imgW="736560" imgH="31716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C13A4C55-8CF7-4924-BFE6-2A43AC3FEC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03592" y="3502232"/>
                        <a:ext cx="7366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70CF7BAC-F713-4B21-9A9D-BBDA81E102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373190"/>
              </p:ext>
            </p:extLst>
          </p:nvPr>
        </p:nvGraphicFramePr>
        <p:xfrm>
          <a:off x="3948838" y="3917122"/>
          <a:ext cx="3187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7" name="Equation" r:id="rId18" imgW="3187440" imgH="495000" progId="Equation.DSMT4">
                  <p:embed/>
                </p:oleObj>
              </mc:Choice>
              <mc:Fallback>
                <p:oleObj name="Equation" r:id="rId18" imgW="3187440" imgH="4950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13045637-0915-444E-9E5B-098C3B5A60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948838" y="3917122"/>
                        <a:ext cx="31877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E06366C8-E1CF-4602-9AC7-45A0864F79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240657"/>
              </p:ext>
            </p:extLst>
          </p:nvPr>
        </p:nvGraphicFramePr>
        <p:xfrm>
          <a:off x="1281707" y="3971221"/>
          <a:ext cx="2387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8" name="Equation" r:id="rId20" imgW="2387520" imgH="444240" progId="Equation.DSMT4">
                  <p:embed/>
                </p:oleObj>
              </mc:Choice>
              <mc:Fallback>
                <p:oleObj name="Equation" r:id="rId20" imgW="2387520" imgH="44424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01C6A078-280E-4EA2-82CB-0923F8885C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81707" y="3971221"/>
                        <a:ext cx="2387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340347E3-5BDA-4474-864D-9ECDE90EE4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355735"/>
              </p:ext>
            </p:extLst>
          </p:nvPr>
        </p:nvGraphicFramePr>
        <p:xfrm>
          <a:off x="3948838" y="4427034"/>
          <a:ext cx="1524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09" name="Equation" r:id="rId21" imgW="1523880" imgH="444240" progId="Equation.DSMT4">
                  <p:embed/>
                </p:oleObj>
              </mc:Choice>
              <mc:Fallback>
                <p:oleObj name="Equation" r:id="rId21" imgW="1523880" imgH="44424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5C6E0F28-5B4E-45DE-BEA0-C2DA04A383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948838" y="4427034"/>
                        <a:ext cx="1524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9500140A-D969-40E4-8F90-6D2AF46AA1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07170"/>
              </p:ext>
            </p:extLst>
          </p:nvPr>
        </p:nvGraphicFramePr>
        <p:xfrm>
          <a:off x="5712037" y="4542471"/>
          <a:ext cx="97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10" name="Equation" r:id="rId23" imgW="977760" imgH="317160" progId="Equation.DSMT4">
                  <p:embed/>
                </p:oleObj>
              </mc:Choice>
              <mc:Fallback>
                <p:oleObj name="Equation" r:id="rId23" imgW="977760" imgH="31716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DF6AE4D0-B628-4984-B8E3-3C6DB412A8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712037" y="4542471"/>
                        <a:ext cx="977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EC2C1D64-5002-406B-89DA-DD379B72AF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380048"/>
              </p:ext>
            </p:extLst>
          </p:nvPr>
        </p:nvGraphicFramePr>
        <p:xfrm>
          <a:off x="6800738" y="4555171"/>
          <a:ext cx="431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11" name="Equation" r:id="rId25" imgW="431640" imgH="304560" progId="Equation.DSMT4">
                  <p:embed/>
                </p:oleObj>
              </mc:Choice>
              <mc:Fallback>
                <p:oleObj name="Equation" r:id="rId25" imgW="431640" imgH="30456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F63E5173-CCDA-427B-BD85-A083A29FC7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00738" y="4555171"/>
                        <a:ext cx="431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22840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CA36-B246-4573-B7EF-99A4A951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Solving an Equation Quadratic in Form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25E1D-6FD5-4487-A531-A5778A24D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real solutions of the equation:</a:t>
            </a:r>
          </a:p>
          <a:p>
            <a:endParaRPr lang="en-US" dirty="0"/>
          </a:p>
          <a:p>
            <a:r>
              <a:rPr lang="en-US" dirty="0"/>
              <a:t>For this equation, let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=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</a:t>
            </a:r>
            <a:r>
              <a:rPr lang="en-US" dirty="0"/>
              <a:t>. Then </a:t>
            </a:r>
            <a:r>
              <a:rPr lang="en-US" i="1" dirty="0">
                <a:latin typeface="+mn-lt"/>
              </a:rPr>
              <a:t>u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and the original equation,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58C2E96-772F-42E5-9137-341F3A0234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498482"/>
              </p:ext>
            </p:extLst>
          </p:nvPr>
        </p:nvGraphicFramePr>
        <p:xfrm>
          <a:off x="2632075" y="1963738"/>
          <a:ext cx="3759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90" name="Equation" r:id="rId3" imgW="3759120" imgH="457200" progId="Equation.DSMT4">
                  <p:embed/>
                </p:oleObj>
              </mc:Choice>
              <mc:Fallback>
                <p:oleObj name="Equation" r:id="rId3" imgW="3759120" imgH="457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5CB1431-94D7-4C55-B7F2-9884E2394D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2075" y="1963738"/>
                        <a:ext cx="3759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62B8410-80B2-4A73-93D2-9804565FA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6577"/>
              </p:ext>
            </p:extLst>
          </p:nvPr>
        </p:nvGraphicFramePr>
        <p:xfrm>
          <a:off x="1885099" y="3467100"/>
          <a:ext cx="1917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91" name="Equation" r:id="rId5" imgW="1917360" imgH="380880" progId="Equation.DSMT4">
                  <p:embed/>
                </p:oleObj>
              </mc:Choice>
              <mc:Fallback>
                <p:oleObj name="Equation" r:id="rId5" imgW="1917360" imgH="3808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58C2E96-772F-42E5-9137-341F3A0234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5099" y="3467100"/>
                        <a:ext cx="1917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5A2B5F7-0E7B-4AA2-ACDA-F989E1843AE5}"/>
              </a:ext>
            </a:extLst>
          </p:cNvPr>
          <p:cNvSpPr txBox="1"/>
          <p:nvPr/>
        </p:nvSpPr>
        <p:spPr>
          <a:xfrm>
            <a:off x="4710746" y="3272879"/>
            <a:ext cx="35237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Let</a:t>
            </a:r>
            <a:r>
              <a:rPr lang="en-US" sz="2200" dirty="0">
                <a:solidFill>
                  <a:srgbClr val="0B3081"/>
                </a:solidFill>
              </a:rPr>
              <a:t> </a:t>
            </a:r>
            <a:r>
              <a:rPr lang="en-US" sz="2200" i="1" dirty="0">
                <a:solidFill>
                  <a:srgbClr val="0B3081"/>
                </a:solidFill>
              </a:rPr>
              <a:t>u</a:t>
            </a:r>
            <a:r>
              <a:rPr lang="en-US" sz="2200" dirty="0">
                <a:solidFill>
                  <a:srgbClr val="0B3081"/>
                </a:solidFill>
              </a:rPr>
              <a:t> = 2</a:t>
            </a:r>
            <a:r>
              <a:rPr lang="en-US" sz="2200" i="1" dirty="0">
                <a:solidFill>
                  <a:srgbClr val="0B3081"/>
                </a:solidFill>
              </a:rPr>
              <a:t>x</a:t>
            </a:r>
            <a:r>
              <a:rPr lang="en-US" sz="2200" dirty="0">
                <a:solidFill>
                  <a:srgbClr val="0B3081"/>
                </a:solidFill>
              </a:rPr>
              <a:t> + 5. </a:t>
            </a:r>
            <a:br>
              <a:rPr lang="en-US" sz="2200" dirty="0">
                <a:solidFill>
                  <a:srgbClr val="0B3081"/>
                </a:solidFill>
              </a:rPr>
            </a:br>
            <a:r>
              <a:rPr lang="en-US" sz="2200" dirty="0">
                <a:solidFill>
                  <a:srgbClr val="0B3081"/>
                </a:solidFill>
                <a:latin typeface="+mj-lt"/>
              </a:rPr>
              <a:t>Then</a:t>
            </a:r>
            <a:r>
              <a:rPr lang="en-US" sz="2200" dirty="0">
                <a:solidFill>
                  <a:srgbClr val="0B3081"/>
                </a:solidFill>
              </a:rPr>
              <a:t> </a:t>
            </a:r>
            <a:r>
              <a:rPr lang="en-US" sz="2200" i="1" dirty="0">
                <a:solidFill>
                  <a:srgbClr val="0B3081"/>
                </a:solidFill>
              </a:rPr>
              <a:t>u</a:t>
            </a:r>
            <a:r>
              <a:rPr lang="en-US" sz="2200" baseline="45000" dirty="0">
                <a:solidFill>
                  <a:srgbClr val="0B3081"/>
                </a:solidFill>
              </a:rPr>
              <a:t>2</a:t>
            </a:r>
            <a:r>
              <a:rPr lang="en-US" sz="2200" dirty="0">
                <a:solidFill>
                  <a:srgbClr val="0B3081"/>
                </a:solidFill>
              </a:rPr>
              <a:t> = (2</a:t>
            </a:r>
            <a:r>
              <a:rPr lang="en-US" sz="2200" i="1" dirty="0">
                <a:solidFill>
                  <a:srgbClr val="0B3081"/>
                </a:solidFill>
              </a:rPr>
              <a:t>x</a:t>
            </a:r>
            <a:r>
              <a:rPr lang="en-US" sz="2200" dirty="0">
                <a:solidFill>
                  <a:srgbClr val="0B3081"/>
                </a:solidFill>
              </a:rPr>
              <a:t> + 5)</a:t>
            </a:r>
            <a:r>
              <a:rPr lang="en-US" sz="2200" baseline="45000" dirty="0">
                <a:solidFill>
                  <a:srgbClr val="0B3081"/>
                </a:solidFill>
              </a:rPr>
              <a:t>2</a:t>
            </a:r>
            <a:r>
              <a:rPr lang="en-US" sz="2200" dirty="0">
                <a:solidFill>
                  <a:srgbClr val="0B3081"/>
                </a:solidFill>
              </a:rPr>
              <a:t>.</a:t>
            </a:r>
            <a:endParaRPr lang="en-US" sz="2200" dirty="0">
              <a:solidFill>
                <a:srgbClr val="0B3081"/>
              </a:solidFill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79B6DA1-4306-4B31-A8BE-B716524FE9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336676"/>
              </p:ext>
            </p:extLst>
          </p:nvPr>
        </p:nvGraphicFramePr>
        <p:xfrm>
          <a:off x="1351588" y="4229331"/>
          <a:ext cx="2425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92" name="Equation" r:id="rId7" imgW="2425680" imgH="393480" progId="Equation.DSMT4">
                  <p:embed/>
                </p:oleObj>
              </mc:Choice>
              <mc:Fallback>
                <p:oleObj name="Equation" r:id="rId7" imgW="242568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62B8410-80B2-4A73-93D2-9804565FA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51588" y="4229331"/>
                        <a:ext cx="24257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5AC0706-D742-4A3C-9830-73C24F0D7737}"/>
              </a:ext>
            </a:extLst>
          </p:cNvPr>
          <p:cNvSpPr txBox="1"/>
          <p:nvPr/>
        </p:nvSpPr>
        <p:spPr>
          <a:xfrm>
            <a:off x="4710746" y="4207936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Factor.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07EB6DE-6204-42B1-A663-51EC25AE0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615049"/>
              </p:ext>
            </p:extLst>
          </p:nvPr>
        </p:nvGraphicFramePr>
        <p:xfrm>
          <a:off x="1586685" y="4865688"/>
          <a:ext cx="2400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93" name="Equation" r:id="rId9" imgW="2400120" imgH="317160" progId="Equation.DSMT4">
                  <p:embed/>
                </p:oleObj>
              </mc:Choice>
              <mc:Fallback>
                <p:oleObj name="Equation" r:id="rId9" imgW="2400120" imgH="317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79B6DA1-4306-4B31-A8BE-B716524FE9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6685" y="4865688"/>
                        <a:ext cx="2400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593C79F-7D2E-45C0-92E7-538C03F44517}"/>
              </a:ext>
            </a:extLst>
          </p:cNvPr>
          <p:cNvSpPr txBox="1"/>
          <p:nvPr/>
        </p:nvSpPr>
        <p:spPr>
          <a:xfrm>
            <a:off x="4710746" y="4805810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Solve.</a:t>
            </a:r>
          </a:p>
        </p:txBody>
      </p:sp>
    </p:spTree>
    <p:extLst>
      <p:ext uri="{BB962C8B-B14F-4D97-AF65-F5344CB8AC3E}">
        <p14:creationId xmlns:p14="http://schemas.microsoft.com/office/powerpoint/2010/main" val="167798501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CA36-B246-4573-B7EF-99A4A951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Solving an Equation Quadratic in Form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25E1D-6FD5-4487-A531-A5778A24D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we want to solve for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. Because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=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</a:t>
            </a:r>
            <a:r>
              <a:rPr lang="en-US" dirty="0"/>
              <a:t>, we have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original equation has the solution set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07EB6DE-6204-42B1-A663-51EC25AE0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691100"/>
              </p:ext>
            </p:extLst>
          </p:nvPr>
        </p:nvGraphicFramePr>
        <p:xfrm>
          <a:off x="2692400" y="2355850"/>
          <a:ext cx="3759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39" name="Equation" r:id="rId3" imgW="3759120" imgH="317160" progId="Equation.DSMT4">
                  <p:embed/>
                </p:oleObj>
              </mc:Choice>
              <mc:Fallback>
                <p:oleObj name="Equation" r:id="rId3" imgW="3759120" imgH="3171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07EB6DE-6204-42B1-A663-51EC25AE00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2400" y="2355850"/>
                        <a:ext cx="3759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F365DB7-27DD-4A85-AEA2-0804FDE39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744647"/>
              </p:ext>
            </p:extLst>
          </p:nvPr>
        </p:nvGraphicFramePr>
        <p:xfrm>
          <a:off x="3181892" y="2910212"/>
          <a:ext cx="1143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40" name="Equation" r:id="rId5" imgW="1143000" imgH="317160" progId="Equation.DSMT4">
                  <p:embed/>
                </p:oleObj>
              </mc:Choice>
              <mc:Fallback>
                <p:oleObj name="Equation" r:id="rId5" imgW="1143000" imgH="3171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07EB6DE-6204-42B1-A663-51EC25AE00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1892" y="2910212"/>
                        <a:ext cx="1143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0A425B-3D09-4AFE-8B36-A52AFB8372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382219"/>
              </p:ext>
            </p:extLst>
          </p:nvPr>
        </p:nvGraphicFramePr>
        <p:xfrm>
          <a:off x="5308600" y="2915222"/>
          <a:ext cx="1143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41" name="Equation" r:id="rId7" imgW="1143000" imgH="317160" progId="Equation.DSMT4">
                  <p:embed/>
                </p:oleObj>
              </mc:Choice>
              <mc:Fallback>
                <p:oleObj name="Equation" r:id="rId7" imgW="1143000" imgH="317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F365DB7-27DD-4A85-AEA2-0804FDE391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08600" y="2915222"/>
                        <a:ext cx="1143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9D66488A-13C3-4621-8C00-03823F7225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289988"/>
              </p:ext>
            </p:extLst>
          </p:nvPr>
        </p:nvGraphicFramePr>
        <p:xfrm>
          <a:off x="3367357" y="3537220"/>
          <a:ext cx="927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42" name="Equation" r:id="rId9" imgW="927000" imgH="317160" progId="Equation.DSMT4">
                  <p:embed/>
                </p:oleObj>
              </mc:Choice>
              <mc:Fallback>
                <p:oleObj name="Equation" r:id="rId9" imgW="927000" imgH="317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F365DB7-27DD-4A85-AEA2-0804FDE391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67357" y="3537220"/>
                        <a:ext cx="927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48CCBB42-DB51-412B-AEC8-7BB11441A0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049304"/>
              </p:ext>
            </p:extLst>
          </p:nvPr>
        </p:nvGraphicFramePr>
        <p:xfrm>
          <a:off x="5481638" y="3290888"/>
          <a:ext cx="1041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43" name="Equation" r:id="rId11" imgW="1041120" imgH="774360" progId="Equation.DSMT4">
                  <p:embed/>
                </p:oleObj>
              </mc:Choice>
              <mc:Fallback>
                <p:oleObj name="Equation" r:id="rId11" imgW="1041120" imgH="7743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0A425B-3D09-4AFE-8B36-A52AFB8372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81638" y="3290888"/>
                        <a:ext cx="1041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371960A3-F0FB-40BA-996E-AD1B368947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904574"/>
              </p:ext>
            </p:extLst>
          </p:nvPr>
        </p:nvGraphicFramePr>
        <p:xfrm>
          <a:off x="7016750" y="4259263"/>
          <a:ext cx="1333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44" name="Equation" r:id="rId13" imgW="1333440" imgH="838080" progId="Equation.DSMT4">
                  <p:embed/>
                </p:oleObj>
              </mc:Choice>
              <mc:Fallback>
                <p:oleObj name="Equation" r:id="rId13" imgW="1333440" imgH="8380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48CCBB42-DB51-412B-AEC8-7BB11441A0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016750" y="4259263"/>
                        <a:ext cx="1333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029072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500A3-06E9-406E-AD6F-24642695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Solving an Equation Quadratic in Form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845EE-7293-45BF-A199-B3B61F336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real solutions of the equation:</a:t>
            </a:r>
          </a:p>
          <a:p>
            <a:endParaRPr lang="en-US" dirty="0"/>
          </a:p>
          <a:p>
            <a:r>
              <a:rPr lang="en-US" dirty="0"/>
              <a:t>For this equation, let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dirty="0"/>
              <a:t>. Then </a:t>
            </a:r>
            <a:r>
              <a:rPr lang="en-US" i="1" dirty="0">
                <a:latin typeface="+mn-lt"/>
              </a:rPr>
              <a:t>u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and the original equation, 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DC919DA-BC7F-4EBF-841B-08F5CA1F72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391363"/>
              </p:ext>
            </p:extLst>
          </p:nvPr>
        </p:nvGraphicFramePr>
        <p:xfrm>
          <a:off x="2562225" y="1963738"/>
          <a:ext cx="3898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38" name="Equation" r:id="rId3" imgW="3898800" imgH="457200" progId="Equation.DSMT4">
                  <p:embed/>
                </p:oleObj>
              </mc:Choice>
              <mc:Fallback>
                <p:oleObj name="Equation" r:id="rId3" imgW="3898800" imgH="457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58C2E96-772F-42E5-9137-341F3A0234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62225" y="1963738"/>
                        <a:ext cx="3898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08DEB33-BF5E-4AAE-A515-E646C7891B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386562"/>
              </p:ext>
            </p:extLst>
          </p:nvPr>
        </p:nvGraphicFramePr>
        <p:xfrm>
          <a:off x="1840067" y="3467100"/>
          <a:ext cx="2095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39" name="Equation" r:id="rId5" imgW="2095200" imgH="380880" progId="Equation.DSMT4">
                  <p:embed/>
                </p:oleObj>
              </mc:Choice>
              <mc:Fallback>
                <p:oleObj name="Equation" r:id="rId5" imgW="2095200" imgH="380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62B8410-80B2-4A73-93D2-9804565FA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40067" y="3467100"/>
                        <a:ext cx="2095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9C06DC3-7051-4511-AA0F-E60DB0B30687}"/>
              </a:ext>
            </a:extLst>
          </p:cNvPr>
          <p:cNvSpPr txBox="1"/>
          <p:nvPr/>
        </p:nvSpPr>
        <p:spPr>
          <a:xfrm>
            <a:off x="4710746" y="3272879"/>
            <a:ext cx="3523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Let</a:t>
            </a:r>
            <a:r>
              <a:rPr lang="en-US" sz="2200" dirty="0">
                <a:solidFill>
                  <a:srgbClr val="0B3081"/>
                </a:solidFill>
              </a:rPr>
              <a:t> </a:t>
            </a:r>
            <a:r>
              <a:rPr lang="en-US" sz="2400" i="1" dirty="0">
                <a:solidFill>
                  <a:srgbClr val="0B3081"/>
                </a:solidFill>
              </a:rPr>
              <a:t>u</a:t>
            </a:r>
            <a:r>
              <a:rPr lang="en-US" sz="2400" dirty="0">
                <a:solidFill>
                  <a:srgbClr val="0B3081"/>
                </a:solidFill>
              </a:rPr>
              <a:t> = </a:t>
            </a:r>
            <a:r>
              <a:rPr lang="en-US" sz="2400" i="1" dirty="0">
                <a:solidFill>
                  <a:srgbClr val="0B3081"/>
                </a:solidFill>
              </a:rPr>
              <a:t>x</a:t>
            </a:r>
            <a:r>
              <a:rPr lang="en-US" sz="2400" baseline="45000" dirty="0">
                <a:solidFill>
                  <a:srgbClr val="0B3081"/>
                </a:solidFill>
              </a:rPr>
              <a:t>2</a:t>
            </a:r>
            <a:r>
              <a:rPr lang="en-US" sz="2400" dirty="0">
                <a:solidFill>
                  <a:srgbClr val="0B3081"/>
                </a:solidFill>
              </a:rPr>
              <a:t> – 4. </a:t>
            </a:r>
            <a:br>
              <a:rPr lang="en-US" sz="2400" dirty="0">
                <a:solidFill>
                  <a:srgbClr val="0B3081"/>
                </a:solidFill>
              </a:rPr>
            </a:br>
            <a:r>
              <a:rPr lang="en-US" sz="2400" dirty="0">
                <a:solidFill>
                  <a:srgbClr val="0B3081"/>
                </a:solidFill>
                <a:latin typeface="+mj-lt"/>
              </a:rPr>
              <a:t>Then</a:t>
            </a:r>
            <a:r>
              <a:rPr lang="en-US" sz="2400" dirty="0">
                <a:solidFill>
                  <a:srgbClr val="0B3081"/>
                </a:solidFill>
              </a:rPr>
              <a:t> </a:t>
            </a:r>
            <a:r>
              <a:rPr lang="en-US" sz="2400" i="1" dirty="0">
                <a:solidFill>
                  <a:srgbClr val="0B3081"/>
                </a:solidFill>
              </a:rPr>
              <a:t>u</a:t>
            </a:r>
            <a:r>
              <a:rPr lang="en-US" sz="2400" baseline="45000" dirty="0">
                <a:solidFill>
                  <a:srgbClr val="0B3081"/>
                </a:solidFill>
              </a:rPr>
              <a:t>2</a:t>
            </a:r>
            <a:r>
              <a:rPr lang="en-US" sz="2400" dirty="0">
                <a:solidFill>
                  <a:srgbClr val="0B3081"/>
                </a:solidFill>
              </a:rPr>
              <a:t> = (</a:t>
            </a:r>
            <a:r>
              <a:rPr lang="en-US" sz="2400" i="1" dirty="0">
                <a:solidFill>
                  <a:srgbClr val="0B3081"/>
                </a:solidFill>
              </a:rPr>
              <a:t>x</a:t>
            </a:r>
            <a:r>
              <a:rPr lang="en-US" sz="2400" baseline="45000" dirty="0">
                <a:solidFill>
                  <a:srgbClr val="0B3081"/>
                </a:solidFill>
              </a:rPr>
              <a:t>2</a:t>
            </a:r>
            <a:r>
              <a:rPr lang="en-US" sz="2400" dirty="0">
                <a:solidFill>
                  <a:srgbClr val="0B3081"/>
                </a:solidFill>
              </a:rPr>
              <a:t> – 4)</a:t>
            </a:r>
            <a:r>
              <a:rPr lang="en-US" sz="2400" baseline="45000" dirty="0">
                <a:solidFill>
                  <a:srgbClr val="0B3081"/>
                </a:solidFill>
              </a:rPr>
              <a:t>2</a:t>
            </a:r>
            <a:r>
              <a:rPr lang="en-US" sz="2200" dirty="0">
                <a:solidFill>
                  <a:srgbClr val="0B3081"/>
                </a:solidFill>
              </a:rPr>
              <a:t>.</a:t>
            </a:r>
            <a:endParaRPr lang="en-US" sz="2200" dirty="0">
              <a:solidFill>
                <a:srgbClr val="0B3081"/>
              </a:solidFill>
              <a:latin typeface="+mj-lt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54183A7-0309-4E2A-ABB2-46A924AB12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928791"/>
              </p:ext>
            </p:extLst>
          </p:nvPr>
        </p:nvGraphicFramePr>
        <p:xfrm>
          <a:off x="1507703" y="4229331"/>
          <a:ext cx="2425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40" name="Equation" r:id="rId7" imgW="2425680" imgH="393480" progId="Equation.DSMT4">
                  <p:embed/>
                </p:oleObj>
              </mc:Choice>
              <mc:Fallback>
                <p:oleObj name="Equation" r:id="rId7" imgW="242568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79B6DA1-4306-4B31-A8BE-B716524FE9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07703" y="4229331"/>
                        <a:ext cx="24257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E0E1C22-89BB-402E-8C01-674C33F3CFFB}"/>
              </a:ext>
            </a:extLst>
          </p:cNvPr>
          <p:cNvSpPr txBox="1"/>
          <p:nvPr/>
        </p:nvSpPr>
        <p:spPr>
          <a:xfrm>
            <a:off x="4710746" y="4207936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Factor.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D32B856-2DF1-434A-A75C-964834F71F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075263"/>
              </p:ext>
            </p:extLst>
          </p:nvPr>
        </p:nvGraphicFramePr>
        <p:xfrm>
          <a:off x="1534959" y="4865688"/>
          <a:ext cx="2413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41" name="Equation" r:id="rId9" imgW="2412720" imgH="317160" progId="Equation.DSMT4">
                  <p:embed/>
                </p:oleObj>
              </mc:Choice>
              <mc:Fallback>
                <p:oleObj name="Equation" r:id="rId9" imgW="2412720" imgH="3171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07EB6DE-6204-42B1-A663-51EC25AE00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34959" y="4865688"/>
                        <a:ext cx="2413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6627F-77F8-4B4F-9654-495022EA0B01}"/>
              </a:ext>
            </a:extLst>
          </p:cNvPr>
          <p:cNvSpPr txBox="1"/>
          <p:nvPr/>
        </p:nvSpPr>
        <p:spPr>
          <a:xfrm>
            <a:off x="4710746" y="4805810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Solve.</a:t>
            </a:r>
          </a:p>
        </p:txBody>
      </p:sp>
    </p:spTree>
    <p:extLst>
      <p:ext uri="{BB962C8B-B14F-4D97-AF65-F5344CB8AC3E}">
        <p14:creationId xmlns:p14="http://schemas.microsoft.com/office/powerpoint/2010/main" val="245618430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CA36-B246-4573-B7EF-99A4A951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Solving an Equation Quadratic in Form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25E1D-6FD5-4487-A531-A5778A24D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/>
              <a:t>But remember that we want to solve for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. Because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dirty="0"/>
              <a:t>, we have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first of these has no real solution; the second has the solution set</a:t>
            </a:r>
          </a:p>
          <a:p>
            <a:r>
              <a:rPr lang="en-US" dirty="0"/>
              <a:t>Perform a check on both solutions. The original equation has the solution set</a:t>
            </a:r>
            <a:endParaRPr lang="en-US" dirty="0">
              <a:latin typeface="+mn-lt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07EB6DE-6204-42B1-A663-51EC25AE0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797694"/>
              </p:ext>
            </p:extLst>
          </p:nvPr>
        </p:nvGraphicFramePr>
        <p:xfrm>
          <a:off x="2557039" y="2413000"/>
          <a:ext cx="3695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3" name="Equation" r:id="rId3" imgW="3695400" imgH="380880" progId="Equation.DSMT4">
                  <p:embed/>
                </p:oleObj>
              </mc:Choice>
              <mc:Fallback>
                <p:oleObj name="Equation" r:id="rId3" imgW="3695400" imgH="3808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07EB6DE-6204-42B1-A663-51EC25AE00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7039" y="2413000"/>
                        <a:ext cx="3695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F365DB7-27DD-4A85-AEA2-0804FDE39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627742"/>
              </p:ext>
            </p:extLst>
          </p:nvPr>
        </p:nvGraphicFramePr>
        <p:xfrm>
          <a:off x="3079287" y="2967038"/>
          <a:ext cx="1079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4" name="Equation" r:id="rId5" imgW="1079280" imgH="380880" progId="Equation.DSMT4">
                  <p:embed/>
                </p:oleObj>
              </mc:Choice>
              <mc:Fallback>
                <p:oleObj name="Equation" r:id="rId5" imgW="1079280" imgH="3808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F365DB7-27DD-4A85-AEA2-0804FDE391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9287" y="2967038"/>
                        <a:ext cx="1079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0A425B-3D09-4AFE-8B36-A52AFB8372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051179"/>
              </p:ext>
            </p:extLst>
          </p:nvPr>
        </p:nvGraphicFramePr>
        <p:xfrm>
          <a:off x="5368925" y="2973388"/>
          <a:ext cx="889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5" name="Equation" r:id="rId7" imgW="888840" imgH="380880" progId="Equation.DSMT4">
                  <p:embed/>
                </p:oleObj>
              </mc:Choice>
              <mc:Fallback>
                <p:oleObj name="Equation" r:id="rId7" imgW="888840" imgH="3808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0A425B-3D09-4AFE-8B36-A52AFB8372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68925" y="2973388"/>
                        <a:ext cx="889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6970C51-342F-4163-A3DC-E8C234B00B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881052"/>
              </p:ext>
            </p:extLst>
          </p:nvPr>
        </p:nvGraphicFramePr>
        <p:xfrm>
          <a:off x="3581400" y="4326783"/>
          <a:ext cx="1981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6" name="Equation" r:id="rId9" imgW="1981080" imgH="520560" progId="Equation.DSMT4">
                  <p:embed/>
                </p:oleObj>
              </mc:Choice>
              <mc:Fallback>
                <p:oleObj name="Equation" r:id="rId9" imgW="1981080" imgH="5205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0A425B-3D09-4AFE-8B36-A52AFB8372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81400" y="4326783"/>
                        <a:ext cx="19812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EF59491-51C9-4128-B5C1-A873A7F302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626798"/>
              </p:ext>
            </p:extLst>
          </p:nvPr>
        </p:nvGraphicFramePr>
        <p:xfrm>
          <a:off x="5094249" y="5265725"/>
          <a:ext cx="1981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7" name="Equation" r:id="rId11" imgW="1981080" imgH="520560" progId="Equation.DSMT4">
                  <p:embed/>
                </p:oleObj>
              </mc:Choice>
              <mc:Fallback>
                <p:oleObj name="Equation" r:id="rId11" imgW="1981080" imgH="5205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D6970C51-342F-4163-A3DC-E8C234B00B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94249" y="5265725"/>
                        <a:ext cx="19812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89503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500A3-06E9-406E-AD6F-24642695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Solving an Equation Quadratic in Form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845EE-7293-45BF-A199-B3B61F336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real solutions of the equation:</a:t>
            </a:r>
          </a:p>
          <a:p>
            <a:endParaRPr lang="en-US" dirty="0"/>
          </a:p>
          <a:p>
            <a:r>
              <a:rPr lang="en-US" dirty="0"/>
              <a:t>For this equation, let </a:t>
            </a:r>
            <a:r>
              <a:rPr lang="en-US" i="1" dirty="0">
                <a:latin typeface="+mn-lt"/>
              </a:rPr>
              <a:t>      </a:t>
            </a:r>
            <a:r>
              <a:rPr lang="en-US" dirty="0"/>
              <a:t>       Then </a:t>
            </a:r>
            <a:r>
              <a:rPr lang="en-US" i="1" dirty="0">
                <a:latin typeface="+mn-lt"/>
              </a:rPr>
              <a:t>u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, and the original equation, 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DC919DA-BC7F-4EBF-841B-08F5CA1F72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510122"/>
              </p:ext>
            </p:extLst>
          </p:nvPr>
        </p:nvGraphicFramePr>
        <p:xfrm>
          <a:off x="3489325" y="1970088"/>
          <a:ext cx="2044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06" name="Equation" r:id="rId3" imgW="2044440" imgH="444240" progId="Equation.DSMT4">
                  <p:embed/>
                </p:oleObj>
              </mc:Choice>
              <mc:Fallback>
                <p:oleObj name="Equation" r:id="rId3" imgW="204444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DC919DA-BC7F-4EBF-841B-08F5CA1F72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9325" y="1970088"/>
                        <a:ext cx="2044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08DEB33-BF5E-4AAE-A515-E646C7891B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137003"/>
              </p:ext>
            </p:extLst>
          </p:nvPr>
        </p:nvGraphicFramePr>
        <p:xfrm>
          <a:off x="2029172" y="3467100"/>
          <a:ext cx="1917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07" name="Equation" r:id="rId5" imgW="1917360" imgH="380880" progId="Equation.DSMT4">
                  <p:embed/>
                </p:oleObj>
              </mc:Choice>
              <mc:Fallback>
                <p:oleObj name="Equation" r:id="rId5" imgW="1917360" imgH="380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08DEB33-BF5E-4AAE-A515-E646C7891B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9172" y="3467100"/>
                        <a:ext cx="1917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54183A7-0309-4E2A-ABB2-46A924AB12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354151"/>
              </p:ext>
            </p:extLst>
          </p:nvPr>
        </p:nvGraphicFramePr>
        <p:xfrm>
          <a:off x="1507703" y="4229331"/>
          <a:ext cx="2425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08" name="Equation" r:id="rId7" imgW="2425680" imgH="393480" progId="Equation.DSMT4">
                  <p:embed/>
                </p:oleObj>
              </mc:Choice>
              <mc:Fallback>
                <p:oleObj name="Equation" r:id="rId7" imgW="242568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54183A7-0309-4E2A-ABB2-46A924AB12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07703" y="4229331"/>
                        <a:ext cx="24257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E0E1C22-89BB-402E-8C01-674C33F3CFFB}"/>
              </a:ext>
            </a:extLst>
          </p:cNvPr>
          <p:cNvSpPr txBox="1"/>
          <p:nvPr/>
        </p:nvSpPr>
        <p:spPr>
          <a:xfrm>
            <a:off x="4710746" y="4207936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Factor.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D32B856-2DF1-434A-A75C-964834F71F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268108"/>
              </p:ext>
            </p:extLst>
          </p:nvPr>
        </p:nvGraphicFramePr>
        <p:xfrm>
          <a:off x="1534959" y="4865688"/>
          <a:ext cx="2413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09" name="Equation" r:id="rId9" imgW="2412720" imgH="317160" progId="Equation.DSMT4">
                  <p:embed/>
                </p:oleObj>
              </mc:Choice>
              <mc:Fallback>
                <p:oleObj name="Equation" r:id="rId9" imgW="2412720" imgH="3171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8D32B856-2DF1-434A-A75C-964834F71F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34959" y="4865688"/>
                        <a:ext cx="2413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6627F-77F8-4B4F-9654-495022EA0B01}"/>
              </a:ext>
            </a:extLst>
          </p:cNvPr>
          <p:cNvSpPr txBox="1"/>
          <p:nvPr/>
        </p:nvSpPr>
        <p:spPr>
          <a:xfrm>
            <a:off x="4710746" y="4805810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Solve.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9D6F0FF9-390B-4BF1-AC5E-8BF27ED126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287082"/>
              </p:ext>
            </p:extLst>
          </p:nvPr>
        </p:nvGraphicFramePr>
        <p:xfrm>
          <a:off x="3733800" y="2482965"/>
          <a:ext cx="1092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10" name="Equation" r:id="rId11" imgW="1091880" imgH="444240" progId="Equation.DSMT4">
                  <p:embed/>
                </p:oleObj>
              </mc:Choice>
              <mc:Fallback>
                <p:oleObj name="Equation" r:id="rId11" imgW="109188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DC919DA-BC7F-4EBF-841B-08F5CA1F72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33800" y="2482965"/>
                        <a:ext cx="1092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F368FD5-14E7-423F-8A65-336632B474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297978"/>
              </p:ext>
            </p:extLst>
          </p:nvPr>
        </p:nvGraphicFramePr>
        <p:xfrm>
          <a:off x="4803698" y="3498337"/>
          <a:ext cx="2870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11" name="Equation" r:id="rId13" imgW="2869920" imgH="368280" progId="Equation.DSMT4">
                  <p:embed/>
                </p:oleObj>
              </mc:Choice>
              <mc:Fallback>
                <p:oleObj name="Equation" r:id="rId13" imgW="2869920" imgH="3682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9D6F0FF9-390B-4BF1-AC5E-8BF27ED126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03698" y="3498337"/>
                        <a:ext cx="2870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34234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CA36-B246-4573-B7EF-99A4A951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Solving an Equation Quadratic in Form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25E1D-6FD5-4487-A531-A5778A24D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/>
              <a:t>Since             we have  </a:t>
            </a:r>
          </a:p>
          <a:p>
            <a:r>
              <a:rPr lang="en-US" dirty="0"/>
              <a:t>The first of these               has no real solution, since the principal square root of a real number is never negative.</a:t>
            </a:r>
          </a:p>
          <a:p>
            <a:r>
              <a:rPr lang="en-US" dirty="0"/>
              <a:t>The second,            has the solution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4</a:t>
            </a:r>
            <a:r>
              <a:rPr lang="en-US" dirty="0"/>
              <a:t>.  </a:t>
            </a:r>
          </a:p>
          <a:p>
            <a:r>
              <a:rPr lang="en-US" dirty="0"/>
              <a:t>Check:</a:t>
            </a:r>
          </a:p>
          <a:p>
            <a:r>
              <a:rPr lang="en-US" dirty="0"/>
              <a:t>The original equation has the solution set </a:t>
            </a:r>
            <a:r>
              <a:rPr lang="en-US" dirty="0">
                <a:latin typeface="+mn-lt"/>
              </a:rPr>
              <a:t>{4}.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BA9DFC3-4E13-466A-8053-5CC51A30A7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593405"/>
              </p:ext>
            </p:extLst>
          </p:nvPr>
        </p:nvGraphicFramePr>
        <p:xfrm>
          <a:off x="1424379" y="1433513"/>
          <a:ext cx="1117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39" name="Equation" r:id="rId3" imgW="1117440" imgH="469800" progId="Equation.DSMT4">
                  <p:embed/>
                </p:oleObj>
              </mc:Choice>
              <mc:Fallback>
                <p:oleObj name="Equation" r:id="rId3" imgW="1117440" imgH="4698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9D6F0FF9-390B-4BF1-AC5E-8BF27ED126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4379" y="1433513"/>
                        <a:ext cx="11176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EE5938F-2DF4-4DA1-8B56-5E06813437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457395"/>
              </p:ext>
            </p:extLst>
          </p:nvPr>
        </p:nvGraphicFramePr>
        <p:xfrm>
          <a:off x="4014593" y="1458913"/>
          <a:ext cx="2832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0" name="Equation" r:id="rId5" imgW="2831760" imgH="444240" progId="Equation.DSMT4">
                  <p:embed/>
                </p:oleObj>
              </mc:Choice>
              <mc:Fallback>
                <p:oleObj name="Equation" r:id="rId5" imgW="28317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14593" y="1458913"/>
                        <a:ext cx="2832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74CD11B-BCBA-4377-AE3E-63A23F2657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288507"/>
              </p:ext>
            </p:extLst>
          </p:nvPr>
        </p:nvGraphicFramePr>
        <p:xfrm>
          <a:off x="3171839" y="1960090"/>
          <a:ext cx="1295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1" name="Equation" r:id="rId7" imgW="1295280" imgH="469800" progId="Equation.DSMT4">
                  <p:embed/>
                </p:oleObj>
              </mc:Choice>
              <mc:Fallback>
                <p:oleObj name="Equation" r:id="rId7" imgW="129528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EE5938F-2DF4-4DA1-8B56-5E06813437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71839" y="1960090"/>
                        <a:ext cx="12954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7D0D89AF-3897-4620-A3CA-014E5F983C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319808"/>
              </p:ext>
            </p:extLst>
          </p:nvPr>
        </p:nvGraphicFramePr>
        <p:xfrm>
          <a:off x="2425158" y="3324353"/>
          <a:ext cx="1117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2" name="Equation" r:id="rId9" imgW="1117440" imgH="469800" progId="Equation.DSMT4">
                  <p:embed/>
                </p:oleObj>
              </mc:Choice>
              <mc:Fallback>
                <p:oleObj name="Equation" r:id="rId9" imgW="111744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EE5938F-2DF4-4DA1-8B56-5E06813437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25158" y="3324353"/>
                        <a:ext cx="11176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5E6D00DA-6122-4040-9530-3A57A70423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003928"/>
              </p:ext>
            </p:extLst>
          </p:nvPr>
        </p:nvGraphicFramePr>
        <p:xfrm>
          <a:off x="1663934" y="3824288"/>
          <a:ext cx="1485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3" name="Equation" r:id="rId11" imgW="1485720" imgH="444240" progId="Equation.DSMT4">
                  <p:embed/>
                </p:oleObj>
              </mc:Choice>
              <mc:Fallback>
                <p:oleObj name="Equation" r:id="rId11" imgW="148572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DC919DA-BC7F-4EBF-841B-08F5CA1F72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63934" y="3824288"/>
                        <a:ext cx="1485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8B7C5BDA-8822-4036-9883-CD4B793D12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496408"/>
              </p:ext>
            </p:extLst>
          </p:nvPr>
        </p:nvGraphicFramePr>
        <p:xfrm>
          <a:off x="3470044" y="3921202"/>
          <a:ext cx="1498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4" name="Equation" r:id="rId13" imgW="1498320" imgH="317160" progId="Equation.DSMT4">
                  <p:embed/>
                </p:oleObj>
              </mc:Choice>
              <mc:Fallback>
                <p:oleObj name="Equation" r:id="rId13" imgW="1498320" imgH="3171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5E6D00DA-6122-4040-9530-3A57A70423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470044" y="3921202"/>
                        <a:ext cx="14986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064C64C6-9B0C-4A68-B093-7C2DFDCE96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069622"/>
              </p:ext>
            </p:extLst>
          </p:nvPr>
        </p:nvGraphicFramePr>
        <p:xfrm>
          <a:off x="5257959" y="3924377"/>
          <a:ext cx="495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45" name="Equation" r:id="rId15" imgW="495000" imgH="317160" progId="Equation.DSMT4">
                  <p:embed/>
                </p:oleObj>
              </mc:Choice>
              <mc:Fallback>
                <p:oleObj name="Equation" r:id="rId15" imgW="495000" imgH="3171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8B7C5BDA-8822-4036-9883-CD4B793D12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257959" y="3924377"/>
                        <a:ext cx="495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71288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E2353-132B-4298-B849-81FF1CFF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 </a:t>
            </a:r>
            <a:r>
              <a:rPr lang="en-US" dirty="0"/>
              <a:t>Solving an Equation by Factoring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FA359-DBB2-49C1-8B23-5C121E025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equation: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=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dirty="0"/>
              <a:t>Begin by collecting all terms on one side. This results in </a:t>
            </a:r>
            <a:r>
              <a:rPr lang="en-US" dirty="0">
                <a:latin typeface="+mn-lt"/>
              </a:rPr>
              <a:t>0 </a:t>
            </a:r>
            <a:r>
              <a:rPr lang="en-US" dirty="0"/>
              <a:t>on the side and an expression to be factored on the other.</a:t>
            </a:r>
          </a:p>
          <a:p>
            <a:pPr lvl="3"/>
            <a:r>
              <a:rPr lang="en-US" i="1" dirty="0">
                <a:latin typeface="+mn-lt"/>
              </a:rPr>
              <a:t>	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= 0</a:t>
            </a:r>
          </a:p>
          <a:p>
            <a:pPr lvl="3"/>
            <a:r>
              <a:rPr lang="en-US" i="1" dirty="0">
                <a:latin typeface="+mn-lt"/>
              </a:rPr>
              <a:t>   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– 9)</a:t>
            </a:r>
            <a:r>
              <a:rPr lang="en-US" baseline="45000" dirty="0">
                <a:latin typeface="+mn-lt"/>
              </a:rPr>
              <a:t> </a:t>
            </a:r>
            <a:r>
              <a:rPr lang="en-US" dirty="0">
                <a:latin typeface="+mn-lt"/>
              </a:rPr>
              <a:t>= 0</a:t>
            </a:r>
          </a:p>
          <a:p>
            <a:pPr lvl="1"/>
            <a:r>
              <a:rPr lang="en-US" i="1" dirty="0">
                <a:latin typeface="+mn-lt"/>
              </a:rPr>
              <a:t>  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= 0  </a:t>
            </a:r>
            <a:r>
              <a:rPr lang="en-US" dirty="0"/>
              <a:t>or 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– 9</a:t>
            </a:r>
            <a:r>
              <a:rPr lang="en-US" baseline="45000" dirty="0">
                <a:latin typeface="+mn-lt"/>
              </a:rPr>
              <a:t> </a:t>
            </a:r>
            <a:r>
              <a:rPr lang="en-US" dirty="0">
                <a:latin typeface="+mn-lt"/>
              </a:rPr>
              <a:t>= 0</a:t>
            </a:r>
          </a:p>
          <a:p>
            <a:pPr lvl="1"/>
            <a:r>
              <a:rPr lang="en-US" i="1" dirty="0">
                <a:latin typeface="+mn-lt"/>
              </a:rPr>
              <a:t>   x</a:t>
            </a:r>
            <a:r>
              <a:rPr lang="en-US" dirty="0">
                <a:latin typeface="+mn-lt"/>
              </a:rPr>
              <a:t> = 0  </a:t>
            </a:r>
            <a:r>
              <a:rPr lang="en-US" dirty="0"/>
              <a:t>or</a:t>
            </a:r>
            <a:r>
              <a:rPr lang="en-US" dirty="0">
                <a:latin typeface="+mn-lt"/>
              </a:rPr>
              <a:t>      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= 9</a:t>
            </a:r>
          </a:p>
          <a:p>
            <a:pPr lvl="1"/>
            <a:r>
              <a:rPr lang="en-US" i="1" dirty="0">
                <a:latin typeface="+mn-lt"/>
              </a:rPr>
              <a:t>   x</a:t>
            </a:r>
            <a:r>
              <a:rPr lang="en-US" dirty="0">
                <a:latin typeface="+mn-lt"/>
              </a:rPr>
              <a:t> = 0  </a:t>
            </a:r>
            <a:r>
              <a:rPr lang="en-US" dirty="0"/>
              <a:t>or</a:t>
            </a:r>
            <a:r>
              <a:rPr lang="en-US" dirty="0">
                <a:latin typeface="+mn-lt"/>
              </a:rPr>
              <a:t>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–3  </a:t>
            </a:r>
            <a:r>
              <a:rPr lang="en-US" dirty="0"/>
              <a:t>or</a:t>
            </a:r>
            <a:r>
              <a:rPr lang="en-US" dirty="0">
                <a:latin typeface="+mn-lt"/>
              </a:rPr>
              <a:t>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3 </a:t>
            </a:r>
          </a:p>
          <a:p>
            <a:pPr lvl="3"/>
            <a:endParaRPr lang="en-US" dirty="0">
              <a:latin typeface="+mn-lt"/>
            </a:endParaRPr>
          </a:p>
          <a:p>
            <a:pPr lvl="3"/>
            <a:endParaRPr lang="en-US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E388E-EBFC-49EB-B5D0-23807D01783B}"/>
              </a:ext>
            </a:extLst>
          </p:cNvPr>
          <p:cNvSpPr txBox="1"/>
          <p:nvPr/>
        </p:nvSpPr>
        <p:spPr>
          <a:xfrm>
            <a:off x="4911470" y="3906853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D679C8-59D8-4751-BB53-38F6ABA4E5D7}"/>
              </a:ext>
            </a:extLst>
          </p:cNvPr>
          <p:cNvSpPr txBox="1"/>
          <p:nvPr/>
        </p:nvSpPr>
        <p:spPr>
          <a:xfrm>
            <a:off x="4911470" y="4426670"/>
            <a:ext cx="42102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Use the Zero-Product Property.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2A241C-A0C0-4294-86C7-65761538CBC4}"/>
              </a:ext>
            </a:extLst>
          </p:cNvPr>
          <p:cNvSpPr txBox="1"/>
          <p:nvPr/>
        </p:nvSpPr>
        <p:spPr>
          <a:xfrm>
            <a:off x="4911470" y="5436521"/>
            <a:ext cx="42102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Use the Square Root Method.</a:t>
            </a:r>
          </a:p>
        </p:txBody>
      </p:sp>
    </p:spTree>
    <p:extLst>
      <p:ext uri="{BB962C8B-B14F-4D97-AF65-F5344CB8AC3E}">
        <p14:creationId xmlns:p14="http://schemas.microsoft.com/office/powerpoint/2010/main" val="289611879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1.4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Radical Equations; Equations Quadratic in Form; Factorable Equations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E2353-132B-4298-B849-81FF1CFF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 </a:t>
            </a:r>
            <a:r>
              <a:rPr lang="en-US" dirty="0"/>
              <a:t>Solving an Equation by Factoring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FA359-DBB2-49C1-8B23-5C121E025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Check:</a:t>
            </a:r>
            <a:endParaRPr lang="en-US" dirty="0">
              <a:latin typeface="+mn-lt"/>
            </a:endParaRPr>
          </a:p>
          <a:p>
            <a:r>
              <a:rPr lang="en-US" i="1" dirty="0">
                <a:latin typeface="+mn-lt"/>
              </a:rPr>
              <a:t>	x</a:t>
            </a:r>
            <a:r>
              <a:rPr lang="en-US" dirty="0">
                <a:latin typeface="+mn-lt"/>
              </a:rPr>
              <a:t> =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–3		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–3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= 81 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 9(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–3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81</a:t>
            </a:r>
          </a:p>
          <a:p>
            <a:r>
              <a:rPr lang="en-US" i="1" dirty="0">
                <a:latin typeface="+mn-lt"/>
              </a:rPr>
              <a:t>	x</a:t>
            </a:r>
            <a:r>
              <a:rPr lang="en-US" dirty="0">
                <a:latin typeface="+mn-lt"/>
              </a:rPr>
              <a:t> =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0		  </a:t>
            </a:r>
            <a:r>
              <a:rPr lang="en-US" dirty="0">
                <a:latin typeface="+mn-lt"/>
              </a:rPr>
              <a:t> 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= 0    </a:t>
            </a:r>
            <a:r>
              <a:rPr lang="en-US" dirty="0"/>
              <a:t>and </a:t>
            </a:r>
            <a:r>
              <a:rPr lang="en-US" dirty="0">
                <a:latin typeface="+mn-lt"/>
              </a:rPr>
              <a:t>   9(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0</a:t>
            </a:r>
            <a:endParaRPr lang="en-US" dirty="0">
              <a:solidFill>
                <a:srgbClr val="B40000"/>
              </a:solidFill>
              <a:latin typeface="+mn-lt"/>
            </a:endParaRPr>
          </a:p>
          <a:p>
            <a:r>
              <a:rPr lang="en-US" i="1" dirty="0">
                <a:latin typeface="+mn-lt"/>
              </a:rPr>
              <a:t>	x</a:t>
            </a:r>
            <a:r>
              <a:rPr lang="en-US" dirty="0">
                <a:latin typeface="+mn-lt"/>
              </a:rPr>
              <a:t> =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3		   </a:t>
            </a:r>
            <a:r>
              <a:rPr lang="en-US" dirty="0">
                <a:latin typeface="+mn-lt"/>
              </a:rPr>
              <a:t>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3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= 81  </a:t>
            </a:r>
            <a:r>
              <a:rPr lang="en-US" dirty="0"/>
              <a:t>and </a:t>
            </a:r>
            <a:r>
              <a:rPr lang="en-US" dirty="0">
                <a:latin typeface="+mn-lt"/>
              </a:rPr>
              <a:t>   9(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3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81</a:t>
            </a:r>
          </a:p>
          <a:p>
            <a:endParaRPr lang="en-US" dirty="0">
              <a:solidFill>
                <a:srgbClr val="B40000"/>
              </a:solidFill>
              <a:latin typeface="+mn-lt"/>
            </a:endParaRPr>
          </a:p>
          <a:p>
            <a:r>
              <a:rPr lang="en-US" dirty="0">
                <a:solidFill>
                  <a:srgbClr val="000000"/>
                </a:solidFill>
              </a:rPr>
              <a:t>The solution set is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{–3, 0, 3}.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7618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4EF63-1D3F-4F01-929E-44C8F8C7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 </a:t>
            </a:r>
            <a:r>
              <a:rPr lang="en-US" dirty="0"/>
              <a:t>Solving an Equation by Factoring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AE1F5-7D6A-4794-90DA-E568936C9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equation: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= 0</a:t>
            </a:r>
          </a:p>
          <a:p>
            <a:r>
              <a:rPr lang="en-US" dirty="0"/>
              <a:t>Group the terms of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= 0 </a:t>
            </a:r>
            <a:r>
              <a:rPr lang="en-US" dirty="0"/>
              <a:t>as follows:</a:t>
            </a:r>
          </a:p>
          <a:p>
            <a:pPr algn="ctr"/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) –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= 0</a:t>
            </a:r>
          </a:p>
          <a:p>
            <a:r>
              <a:rPr lang="en-US" dirty="0"/>
              <a:t>Factor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from the first grouping and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 from the second.</a:t>
            </a:r>
          </a:p>
          <a:p>
            <a:pPr algn="ctr"/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– 1(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= 0</a:t>
            </a:r>
          </a:p>
          <a:p>
            <a:r>
              <a:rPr lang="en-US" dirty="0"/>
              <a:t>This reveals the common factor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+ 4), </a:t>
            </a:r>
            <a:r>
              <a:rPr lang="en-US" dirty="0"/>
              <a:t>so we have</a:t>
            </a:r>
          </a:p>
          <a:p>
            <a:pPr algn="ctr"/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– 1)(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= 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2446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4EF63-1D3F-4F01-929E-44C8F8C7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 </a:t>
            </a:r>
            <a:r>
              <a:rPr lang="en-US" dirty="0"/>
              <a:t>Solving an Equation by Factoring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AE1F5-7D6A-4794-90DA-E568936C9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– 1)(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= 0</a:t>
            </a:r>
          </a:p>
          <a:p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+ 1)(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1)(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= 0</a:t>
            </a:r>
          </a:p>
          <a:p>
            <a:pPr>
              <a:spcBef>
                <a:spcPts val="1200"/>
              </a:spcBef>
            </a:pP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 = 0   </a:t>
            </a:r>
            <a:r>
              <a:rPr lang="en-US" dirty="0"/>
              <a:t>or</a:t>
            </a:r>
            <a:r>
              <a:rPr lang="en-US" dirty="0">
                <a:latin typeface="+mn-lt"/>
              </a:rPr>
              <a:t>  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1 = 0 </a:t>
            </a:r>
            <a:r>
              <a:rPr lang="en-US" dirty="0"/>
              <a:t>or</a:t>
            </a:r>
            <a:r>
              <a:rPr lang="en-US" dirty="0">
                <a:latin typeface="+mn-lt"/>
              </a:rPr>
              <a:t>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 = 0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    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–1 	</a:t>
            </a:r>
            <a:r>
              <a:rPr lang="en-US" i="1" dirty="0"/>
              <a:t>       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= 1             </a:t>
            </a:r>
            <a:r>
              <a:rPr lang="en-US" i="1" dirty="0">
                <a:latin typeface="+mn-lt"/>
              </a:rPr>
              <a:t>x = </a:t>
            </a:r>
            <a:r>
              <a:rPr lang="en-US" dirty="0">
                <a:latin typeface="+mn-lt"/>
              </a:rPr>
              <a:t>–4 </a:t>
            </a:r>
          </a:p>
          <a:p>
            <a:endParaRPr lang="en-US" dirty="0">
              <a:latin typeface="+mn-lt"/>
            </a:endParaRPr>
          </a:p>
          <a:p>
            <a:r>
              <a:rPr lang="en-US" dirty="0"/>
              <a:t>The check is left to the student.</a:t>
            </a:r>
          </a:p>
          <a:p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{–4, –1, 1}. </a:t>
            </a:r>
          </a:p>
          <a:p>
            <a:pPr algn="ctr"/>
            <a:endParaRPr lang="en-US" dirty="0">
              <a:latin typeface="+mn-lt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BE0877-AFE9-4E98-B883-B89D18B2AF35}"/>
              </a:ext>
            </a:extLst>
          </p:cNvPr>
          <p:cNvSpPr txBox="1"/>
          <p:nvPr/>
        </p:nvSpPr>
        <p:spPr>
          <a:xfrm>
            <a:off x="6004284" y="2033453"/>
            <a:ext cx="2430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CC3702-45B1-4C30-91C9-3F9972263775}"/>
              </a:ext>
            </a:extLst>
          </p:cNvPr>
          <p:cNvSpPr txBox="1"/>
          <p:nvPr/>
        </p:nvSpPr>
        <p:spPr>
          <a:xfrm>
            <a:off x="6004285" y="2441728"/>
            <a:ext cx="2802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Use the Zero-Product Property.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B4DE25-3D4D-4493-A901-1CAF32A64756}"/>
              </a:ext>
            </a:extLst>
          </p:cNvPr>
          <p:cNvSpPr txBox="1"/>
          <p:nvPr/>
        </p:nvSpPr>
        <p:spPr>
          <a:xfrm>
            <a:off x="6004284" y="3173609"/>
            <a:ext cx="2430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Solve.</a:t>
            </a:r>
          </a:p>
        </p:txBody>
      </p:sp>
    </p:spTree>
    <p:extLst>
      <p:ext uri="{BB962C8B-B14F-4D97-AF65-F5344CB8AC3E}">
        <p14:creationId xmlns:p14="http://schemas.microsoft.com/office/powerpoint/2010/main" val="50636752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Radical Equations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Equations Quadratic in Form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Equations by Factoring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Solving a Radical Equation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Find the real solutions of the equation: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The equation contains a radical whose index is 3. Isolate it on the left side.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6CD562-14E0-4F93-AFE2-C409E0D2B6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362334"/>
              </p:ext>
            </p:extLst>
          </p:nvPr>
        </p:nvGraphicFramePr>
        <p:xfrm>
          <a:off x="3470443" y="1951154"/>
          <a:ext cx="2082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22" name="Equation" r:id="rId3" imgW="2082600" imgH="444240" progId="Equation.DSMT4">
                  <p:embed/>
                </p:oleObj>
              </mc:Choice>
              <mc:Fallback>
                <p:oleObj name="Equation" r:id="rId3" imgW="20826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70443" y="1951154"/>
                        <a:ext cx="2082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DBB5674-5A9F-4D3B-A1F4-4C13EF23B4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737527"/>
              </p:ext>
            </p:extLst>
          </p:nvPr>
        </p:nvGraphicFramePr>
        <p:xfrm>
          <a:off x="1872102" y="3623734"/>
          <a:ext cx="2082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23" name="Equation" r:id="rId5" imgW="2082600" imgH="444240" progId="Equation.DSMT4">
                  <p:embed/>
                </p:oleObj>
              </mc:Choice>
              <mc:Fallback>
                <p:oleObj name="Equation" r:id="rId5" imgW="208260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145EDF0-3E7C-4C8B-9963-056E1C7D74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2102" y="3623734"/>
                        <a:ext cx="2082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1F73A58-3820-44A0-85CC-7A1CE56DE9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518427"/>
              </p:ext>
            </p:extLst>
          </p:nvPr>
        </p:nvGraphicFramePr>
        <p:xfrm>
          <a:off x="2323290" y="4205021"/>
          <a:ext cx="1587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24" name="Equation" r:id="rId6" imgW="1587240" imgH="444240" progId="Equation.DSMT4">
                  <p:embed/>
                </p:oleObj>
              </mc:Choice>
              <mc:Fallback>
                <p:oleObj name="Equation" r:id="rId6" imgW="158724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78C4CA6-F4BF-4AF5-A8C4-D22CBAB82E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23290" y="4205021"/>
                        <a:ext cx="1587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F38DBA8-DE4C-47DA-BCC8-7381EF13456C}"/>
              </a:ext>
            </a:extLst>
          </p:cNvPr>
          <p:cNvSpPr txBox="1"/>
          <p:nvPr/>
        </p:nvSpPr>
        <p:spPr>
          <a:xfrm>
            <a:off x="4895385" y="4247792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Add</a:t>
            </a:r>
            <a:r>
              <a:rPr lang="en-US" sz="2200" dirty="0">
                <a:solidFill>
                  <a:srgbClr val="0B3081"/>
                </a:solidFill>
              </a:rPr>
              <a:t> 1 </a:t>
            </a:r>
            <a:r>
              <a:rPr lang="en-US" sz="2200" dirty="0">
                <a:solidFill>
                  <a:srgbClr val="0B3081"/>
                </a:solidFill>
                <a:latin typeface="+mj-lt"/>
              </a:rPr>
              <a:t>to both sides.</a:t>
            </a:r>
          </a:p>
        </p:txBody>
      </p:sp>
    </p:spTree>
    <p:extLst>
      <p:ext uri="{BB962C8B-B14F-4D97-AF65-F5344CB8AC3E}">
        <p14:creationId xmlns:p14="http://schemas.microsoft.com/office/powerpoint/2010/main" val="23019562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Solving a Radical Equation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endParaRPr lang="en-US" altLang="en-US" sz="2000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Now raise both sides to the third power (the index of the radical is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cs typeface="Times New Roman" panose="02020603050405020304" pitchFamily="18" charset="0"/>
              </a:rPr>
              <a:t>) and solve.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altLang="en-US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en-US" dirty="0">
                <a:cs typeface="Times New Roman" panose="02020603050405020304" pitchFamily="18" charset="0"/>
              </a:rPr>
              <a:t>Check: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The solutions set is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{0}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78C4CA6-F4BF-4AF5-A8C4-D22CBAB82E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441746"/>
              </p:ext>
            </p:extLst>
          </p:nvPr>
        </p:nvGraphicFramePr>
        <p:xfrm>
          <a:off x="2323290" y="1305706"/>
          <a:ext cx="1587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3" name="Equation" r:id="rId3" imgW="1587240" imgH="444240" progId="Equation.DSMT4">
                  <p:embed/>
                </p:oleObj>
              </mc:Choice>
              <mc:Fallback>
                <p:oleObj name="Equation" r:id="rId3" imgW="158724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78C4CA6-F4BF-4AF5-A8C4-D22CBAB82E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3290" y="1305706"/>
                        <a:ext cx="1587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09480E2-93B2-4864-9C1A-54BC466D74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521863"/>
              </p:ext>
            </p:extLst>
          </p:nvPr>
        </p:nvGraphicFramePr>
        <p:xfrm>
          <a:off x="1947399" y="2852314"/>
          <a:ext cx="2070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4" name="Equation" r:id="rId5" imgW="2070000" imgH="495000" progId="Equation.DSMT4">
                  <p:embed/>
                </p:oleObj>
              </mc:Choice>
              <mc:Fallback>
                <p:oleObj name="Equation" r:id="rId5" imgW="2070000" imgH="495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78C4CA6-F4BF-4AF5-A8C4-D22CBAB82E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7399" y="2852314"/>
                        <a:ext cx="20701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E808C3A-2A84-48A0-A90F-E71ADFC8E22F}"/>
              </a:ext>
            </a:extLst>
          </p:cNvPr>
          <p:cNvSpPr txBox="1"/>
          <p:nvPr/>
        </p:nvSpPr>
        <p:spPr>
          <a:xfrm>
            <a:off x="4895385" y="2753859"/>
            <a:ext cx="3791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Raise both sides to the power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3</a:t>
            </a:r>
            <a:r>
              <a:rPr lang="en-US" sz="2200" dirty="0">
                <a:solidFill>
                  <a:srgbClr val="0B3081"/>
                </a:solidFill>
                <a:latin typeface="+mj-lt"/>
              </a:rPr>
              <a:t>.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D2D5406-3252-4E76-9ACD-0B993780F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833851"/>
              </p:ext>
            </p:extLst>
          </p:nvPr>
        </p:nvGraphicFramePr>
        <p:xfrm>
          <a:off x="2590137" y="3542451"/>
          <a:ext cx="1320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5" name="Equation" r:id="rId7" imgW="1320480" imgH="317160" progId="Equation.DSMT4">
                  <p:embed/>
                </p:oleObj>
              </mc:Choice>
              <mc:Fallback>
                <p:oleObj name="Equation" r:id="rId7" imgW="1320480" imgH="317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09480E2-93B2-4864-9C1A-54BC466D74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90137" y="3542451"/>
                        <a:ext cx="1320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9F01BD7-65C4-4160-AA6B-125D1A06094F}"/>
              </a:ext>
            </a:extLst>
          </p:cNvPr>
          <p:cNvSpPr txBox="1"/>
          <p:nvPr/>
        </p:nvSpPr>
        <p:spPr>
          <a:xfrm>
            <a:off x="4895384" y="3510825"/>
            <a:ext cx="3791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Simplify.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7C1ED75-FBF9-4DD5-9C84-A2F33464B1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921500"/>
              </p:ext>
            </p:extLst>
          </p:nvPr>
        </p:nvGraphicFramePr>
        <p:xfrm>
          <a:off x="2842164" y="4084214"/>
          <a:ext cx="1130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6" name="Equation" r:id="rId9" imgW="1130040" imgH="317160" progId="Equation.DSMT4">
                  <p:embed/>
                </p:oleObj>
              </mc:Choice>
              <mc:Fallback>
                <p:oleObj name="Equation" r:id="rId9" imgW="1130040" imgH="3171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8D2D5406-3252-4E76-9ACD-0B993780FA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42164" y="4084214"/>
                        <a:ext cx="1130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09DF1A3-2838-48FC-93C9-2EF7EB1E4F66}"/>
              </a:ext>
            </a:extLst>
          </p:cNvPr>
          <p:cNvSpPr txBox="1"/>
          <p:nvPr/>
        </p:nvSpPr>
        <p:spPr>
          <a:xfrm>
            <a:off x="4895384" y="4052902"/>
            <a:ext cx="3791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Subtract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1</a:t>
            </a:r>
            <a:r>
              <a:rPr lang="en-US" sz="2200" dirty="0">
                <a:solidFill>
                  <a:srgbClr val="0B3081"/>
                </a:solidFill>
                <a:latin typeface="+mj-lt"/>
              </a:rPr>
              <a:t> from both sides.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DA519A5-CD5D-4533-8FD0-F536870E50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064001"/>
              </p:ext>
            </p:extLst>
          </p:nvPr>
        </p:nvGraphicFramePr>
        <p:xfrm>
          <a:off x="3210542" y="4558877"/>
          <a:ext cx="749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7" name="Equation" r:id="rId11" imgW="749160" imgH="317160" progId="Equation.DSMT4">
                  <p:embed/>
                </p:oleObj>
              </mc:Choice>
              <mc:Fallback>
                <p:oleObj name="Equation" r:id="rId11" imgW="749160" imgH="3171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7C1ED75-FBF9-4DD5-9C84-A2F33464B1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10542" y="4558877"/>
                        <a:ext cx="749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A604A47-6E22-4C5C-8ED2-7F703D544932}"/>
              </a:ext>
            </a:extLst>
          </p:cNvPr>
          <p:cNvSpPr txBox="1"/>
          <p:nvPr/>
        </p:nvSpPr>
        <p:spPr>
          <a:xfrm>
            <a:off x="4895384" y="4527347"/>
            <a:ext cx="3791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Divide both sides by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–2</a:t>
            </a:r>
            <a:r>
              <a:rPr lang="en-US" sz="2200" dirty="0">
                <a:solidFill>
                  <a:srgbClr val="0B3081"/>
                </a:solidFill>
                <a:latin typeface="+mj-lt"/>
              </a:rPr>
              <a:t>.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764EA1C-253B-4EB4-B3C6-3D7201BF49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389613"/>
              </p:ext>
            </p:extLst>
          </p:nvPr>
        </p:nvGraphicFramePr>
        <p:xfrm>
          <a:off x="1663700" y="5167329"/>
          <a:ext cx="1714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8" name="Equation" r:id="rId13" imgW="1714320" imgH="444240" progId="Equation.DSMT4">
                  <p:embed/>
                </p:oleObj>
              </mc:Choice>
              <mc:Fallback>
                <p:oleObj name="Equation" r:id="rId13" imgW="171432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F6CD562-14E0-4F93-AFE2-C409E0D2B6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63700" y="5167329"/>
                        <a:ext cx="1714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0995009D-D1C2-43A8-AE9E-7161441388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834660"/>
              </p:ext>
            </p:extLst>
          </p:nvPr>
        </p:nvGraphicFramePr>
        <p:xfrm>
          <a:off x="3585192" y="5163869"/>
          <a:ext cx="1130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49" name="Equation" r:id="rId15" imgW="1130040" imgH="444240" progId="Equation.DSMT4">
                  <p:embed/>
                </p:oleObj>
              </mc:Choice>
              <mc:Fallback>
                <p:oleObj name="Equation" r:id="rId15" imgW="1130040" imgH="4442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0764EA1C-253B-4EB4-B3C6-3D7201BF49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85192" y="5163869"/>
                        <a:ext cx="1130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38B37B7-41E9-4280-B7A1-A0FFDA7107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938637"/>
              </p:ext>
            </p:extLst>
          </p:nvPr>
        </p:nvGraphicFramePr>
        <p:xfrm>
          <a:off x="4845744" y="5256021"/>
          <a:ext cx="863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50" name="Equation" r:id="rId17" imgW="863280" imgH="304560" progId="Equation.DSMT4">
                  <p:embed/>
                </p:oleObj>
              </mc:Choice>
              <mc:Fallback>
                <p:oleObj name="Equation" r:id="rId17" imgW="863280" imgH="304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0995009D-D1C2-43A8-AE9E-7161441388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845744" y="5256021"/>
                        <a:ext cx="8636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F804E4E4-60DF-4583-B0A9-CC48B1185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498942"/>
              </p:ext>
            </p:extLst>
          </p:nvPr>
        </p:nvGraphicFramePr>
        <p:xfrm>
          <a:off x="5827287" y="5243321"/>
          <a:ext cx="495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951" name="Equation" r:id="rId19" imgW="495000" imgH="317160" progId="Equation.DSMT4">
                  <p:embed/>
                </p:oleObj>
              </mc:Choice>
              <mc:Fallback>
                <p:oleObj name="Equation" r:id="rId19" imgW="495000" imgH="3171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C38B37B7-41E9-4280-B7A1-A0FFDA7107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827287" y="5243321"/>
                        <a:ext cx="495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4004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04C2-897D-415E-80EB-E0B9A1E7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Solving a Radical Equation </a:t>
            </a:r>
            <a:r>
              <a:rPr lang="en-US" sz="1800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47D71-EDB6-40CE-9F13-35043262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nn-NO" dirty="0"/>
              <a:t>Find the real solutions of the equation:</a:t>
            </a:r>
          </a:p>
          <a:p>
            <a:pPr>
              <a:spcBef>
                <a:spcPts val="1200"/>
              </a:spcBef>
            </a:pPr>
            <a:endParaRPr lang="nn-NO" dirty="0">
              <a:solidFill>
                <a:srgbClr val="0B3081"/>
              </a:solidFill>
            </a:endParaRPr>
          </a:p>
          <a:p>
            <a:pPr>
              <a:spcBef>
                <a:spcPts val="1200"/>
              </a:spcBef>
            </a:pPr>
            <a:r>
              <a:rPr lang="nn-NO" dirty="0">
                <a:solidFill>
                  <a:srgbClr val="000000"/>
                </a:solidFill>
              </a:rPr>
              <a:t>Square both sides since the index of a square root is </a:t>
            </a:r>
            <a:r>
              <a:rPr lang="nn-NO" dirty="0">
                <a:solidFill>
                  <a:srgbClr val="000000"/>
                </a:solidFill>
                <a:latin typeface="+mn-lt"/>
              </a:rPr>
              <a:t>2</a:t>
            </a:r>
            <a:r>
              <a:rPr lang="nn-NO" dirty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5026533-1011-437E-95E0-2C8DAC6596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422238"/>
              </p:ext>
            </p:extLst>
          </p:nvPr>
        </p:nvGraphicFramePr>
        <p:xfrm>
          <a:off x="3330743" y="1978503"/>
          <a:ext cx="2362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14" name="Equation" r:id="rId3" imgW="2361960" imgH="444240" progId="Equation.DSMT4">
                  <p:embed/>
                </p:oleObj>
              </mc:Choice>
              <mc:Fallback>
                <p:oleObj name="Equation" r:id="rId3" imgW="236196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F6CD562-14E0-4F93-AFE2-C409E0D2B6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0743" y="1978503"/>
                        <a:ext cx="2362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10BAC23-F4C0-4F41-8776-606B05E80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212728"/>
              </p:ext>
            </p:extLst>
          </p:nvPr>
        </p:nvGraphicFramePr>
        <p:xfrm>
          <a:off x="1534064" y="4024313"/>
          <a:ext cx="3124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15" name="Equation" r:id="rId5" imgW="3124080" imgH="495000" progId="Equation.DSMT4">
                  <p:embed/>
                </p:oleObj>
              </mc:Choice>
              <mc:Fallback>
                <p:oleObj name="Equation" r:id="rId5" imgW="3124080" imgH="495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26533-1011-437E-95E0-2C8DAC6596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4064" y="4024313"/>
                        <a:ext cx="3124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74A46A6-BA3F-4E13-B9EB-DFBA977F4DDD}"/>
              </a:ext>
            </a:extLst>
          </p:cNvPr>
          <p:cNvSpPr txBox="1"/>
          <p:nvPr/>
        </p:nvSpPr>
        <p:spPr>
          <a:xfrm>
            <a:off x="5352581" y="4091678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Square both sides.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1D54C52-6631-44C1-AF6F-D8F9B174FF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349551"/>
              </p:ext>
            </p:extLst>
          </p:nvPr>
        </p:nvGraphicFramePr>
        <p:xfrm>
          <a:off x="1956378" y="3429000"/>
          <a:ext cx="2362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16" name="Equation" r:id="rId7" imgW="2361960" imgH="444240" progId="Equation.DSMT4">
                  <p:embed/>
                </p:oleObj>
              </mc:Choice>
              <mc:Fallback>
                <p:oleObj name="Equation" r:id="rId7" imgW="236196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26533-1011-437E-95E0-2C8DAC6596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56378" y="3429000"/>
                        <a:ext cx="2362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D57B0AF-6DAA-4149-BF19-B0F46A7538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65959"/>
              </p:ext>
            </p:extLst>
          </p:nvPr>
        </p:nvGraphicFramePr>
        <p:xfrm>
          <a:off x="2191254" y="4705350"/>
          <a:ext cx="2946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17" name="Equation" r:id="rId9" imgW="2946240" imgH="380880" progId="Equation.DSMT4">
                  <p:embed/>
                </p:oleObj>
              </mc:Choice>
              <mc:Fallback>
                <p:oleObj name="Equation" r:id="rId9" imgW="2946240" imgH="380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10BAC23-F4C0-4F41-8776-606B05E801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91254" y="4705350"/>
                        <a:ext cx="2946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CF7EA97-C786-4917-8B26-F1CC65E98E41}"/>
              </a:ext>
            </a:extLst>
          </p:cNvPr>
          <p:cNvSpPr txBox="1"/>
          <p:nvPr/>
        </p:nvSpPr>
        <p:spPr>
          <a:xfrm>
            <a:off x="5352581" y="4715106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Multiply out.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2F86A69-8381-4E70-90CF-4EBD64F9A9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826033"/>
              </p:ext>
            </p:extLst>
          </p:nvPr>
        </p:nvGraphicFramePr>
        <p:xfrm>
          <a:off x="3035450" y="5278438"/>
          <a:ext cx="2082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18" name="Equation" r:id="rId11" imgW="2082600" imgH="380880" progId="Equation.DSMT4">
                  <p:embed/>
                </p:oleObj>
              </mc:Choice>
              <mc:Fallback>
                <p:oleObj name="Equation" r:id="rId11" imgW="2082600" imgH="380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D57B0AF-6DAA-4149-BF19-B0F46A7538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35450" y="5278438"/>
                        <a:ext cx="2082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43EA2A3-6E5B-49BC-91C9-494D224592B5}"/>
              </a:ext>
            </a:extLst>
          </p:cNvPr>
          <p:cNvSpPr txBox="1"/>
          <p:nvPr/>
        </p:nvSpPr>
        <p:spPr>
          <a:xfrm>
            <a:off x="5352581" y="5288647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Put in standard form.</a:t>
            </a:r>
          </a:p>
        </p:txBody>
      </p:sp>
    </p:spTree>
    <p:extLst>
      <p:ext uri="{BB962C8B-B14F-4D97-AF65-F5344CB8AC3E}">
        <p14:creationId xmlns:p14="http://schemas.microsoft.com/office/powerpoint/2010/main" val="302184898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04C2-897D-415E-80EB-E0B9A1E7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Solving a Radical Equation </a:t>
            </a:r>
            <a:r>
              <a:rPr lang="en-US" sz="1800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47D71-EDB6-40CE-9F13-35043262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0000"/>
                </a:solidFill>
              </a:rPr>
              <a:t>Check: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2F86A69-8381-4E70-90CF-4EBD64F9A9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049914"/>
              </p:ext>
            </p:extLst>
          </p:nvPr>
        </p:nvGraphicFramePr>
        <p:xfrm>
          <a:off x="1886878" y="1319213"/>
          <a:ext cx="2082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2" name="Equation" r:id="rId3" imgW="2082600" imgH="380880" progId="Equation.DSMT4">
                  <p:embed/>
                </p:oleObj>
              </mc:Choice>
              <mc:Fallback>
                <p:oleObj name="Equation" r:id="rId3" imgW="2082600" imgH="3808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42F86A69-8381-4E70-90CF-4EBD64F9A9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6878" y="1319213"/>
                        <a:ext cx="2082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D8F0657-ABF6-4A3A-98D2-0A614CB387DB}"/>
              </a:ext>
            </a:extLst>
          </p:cNvPr>
          <p:cNvSpPr txBox="1"/>
          <p:nvPr/>
        </p:nvSpPr>
        <p:spPr>
          <a:xfrm>
            <a:off x="5207620" y="1798318"/>
            <a:ext cx="36687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Factor.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F061220-B41C-4E34-9B24-4F18912F04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565658"/>
              </p:ext>
            </p:extLst>
          </p:nvPr>
        </p:nvGraphicFramePr>
        <p:xfrm>
          <a:off x="1531240" y="1825779"/>
          <a:ext cx="243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3" name="Equation" r:id="rId5" imgW="2438280" imgH="393480" progId="Equation.DSMT4">
                  <p:embed/>
                </p:oleObj>
              </mc:Choice>
              <mc:Fallback>
                <p:oleObj name="Equation" r:id="rId5" imgW="2438280" imgH="393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42F86A69-8381-4E70-90CF-4EBD64F9A9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1240" y="1825779"/>
                        <a:ext cx="2438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F8822FF-DAC1-48A9-8739-800FCB5FB9E4}"/>
              </a:ext>
            </a:extLst>
          </p:cNvPr>
          <p:cNvSpPr txBox="1"/>
          <p:nvPr/>
        </p:nvSpPr>
        <p:spPr>
          <a:xfrm>
            <a:off x="5207620" y="2220276"/>
            <a:ext cx="3668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Use the Zero-Product Property and solve.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78F771D8-9F52-4B69-A6C5-6FB00C84B6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934784"/>
              </p:ext>
            </p:extLst>
          </p:nvPr>
        </p:nvGraphicFramePr>
        <p:xfrm>
          <a:off x="1567367" y="2450985"/>
          <a:ext cx="2387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4" name="Equation" r:id="rId7" imgW="2387520" imgH="317160" progId="Equation.DSMT4">
                  <p:embed/>
                </p:oleObj>
              </mc:Choice>
              <mc:Fallback>
                <p:oleObj name="Equation" r:id="rId7" imgW="2387520" imgH="3171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F061220-B41C-4E34-9B24-4F18912F04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67367" y="2450985"/>
                        <a:ext cx="23876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27FC8BDC-1480-4E1C-88B7-8E1BA8ABA1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84697"/>
              </p:ext>
            </p:extLst>
          </p:nvPr>
        </p:nvGraphicFramePr>
        <p:xfrm>
          <a:off x="2041151" y="3714596"/>
          <a:ext cx="1320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5" name="Equation" r:id="rId9" imgW="1320480" imgH="444240" progId="Equation.DSMT4">
                  <p:embed/>
                </p:oleObj>
              </mc:Choice>
              <mc:Fallback>
                <p:oleObj name="Equation" r:id="rId9" imgW="132048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26533-1011-437E-95E0-2C8DAC6596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41151" y="3714596"/>
                        <a:ext cx="1320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296CF3B4-AE43-4614-98E3-BE40B5CF4F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612554"/>
              </p:ext>
            </p:extLst>
          </p:nvPr>
        </p:nvGraphicFramePr>
        <p:xfrm>
          <a:off x="3506506" y="3717176"/>
          <a:ext cx="2032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6" name="Equation" r:id="rId11" imgW="2031840" imgH="520560" progId="Equation.DSMT4">
                  <p:embed/>
                </p:oleObj>
              </mc:Choice>
              <mc:Fallback>
                <p:oleObj name="Equation" r:id="rId11" imgW="2031840" imgH="5205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7FC8BDC-1480-4E1C-88B7-8E1BA8ABA1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06506" y="3717176"/>
                        <a:ext cx="20320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ACAA5DF9-98C6-40BE-B26A-0699294B76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300429"/>
              </p:ext>
            </p:extLst>
          </p:nvPr>
        </p:nvGraphicFramePr>
        <p:xfrm>
          <a:off x="5683061" y="3710174"/>
          <a:ext cx="90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7" name="Equation" r:id="rId13" imgW="901440" imgH="444240" progId="Equation.DSMT4">
                  <p:embed/>
                </p:oleObj>
              </mc:Choice>
              <mc:Fallback>
                <p:oleObj name="Equation" r:id="rId13" imgW="901440" imgH="4442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296CF3B4-AE43-4614-98E3-BE40B5CF4F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683061" y="3710174"/>
                        <a:ext cx="901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9E7875B4-3D82-47B0-A48A-67A7A8EDAC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453047"/>
              </p:ext>
            </p:extLst>
          </p:nvPr>
        </p:nvGraphicFramePr>
        <p:xfrm>
          <a:off x="796925" y="3811830"/>
          <a:ext cx="952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8" name="Equation" r:id="rId15" imgW="952200" imgH="317160" progId="Equation.DSMT4">
                  <p:embed/>
                </p:oleObj>
              </mc:Choice>
              <mc:Fallback>
                <p:oleObj name="Equation" r:id="rId15" imgW="952200" imgH="31716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C13A4C55-8CF7-4924-BFE6-2A43AC3FEC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96925" y="3811830"/>
                        <a:ext cx="952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1A11670D-294F-4FE2-800D-EA04B990DD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800165"/>
              </p:ext>
            </p:extLst>
          </p:nvPr>
        </p:nvGraphicFramePr>
        <p:xfrm>
          <a:off x="6729316" y="3802326"/>
          <a:ext cx="495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9" name="Equation" r:id="rId17" imgW="495000" imgH="304560" progId="Equation.DSMT4">
                  <p:embed/>
                </p:oleObj>
              </mc:Choice>
              <mc:Fallback>
                <p:oleObj name="Equation" r:id="rId17" imgW="495000" imgH="30456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ACAA5DF9-98C6-40BE-B26A-0699294B76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29316" y="3802326"/>
                        <a:ext cx="495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C334292-794A-4657-A6AB-41CF06826F8A}"/>
              </a:ext>
            </a:extLst>
          </p:cNvPr>
          <p:cNvSpPr txBox="1"/>
          <p:nvPr/>
        </p:nvSpPr>
        <p:spPr>
          <a:xfrm>
            <a:off x="1012902" y="4334010"/>
            <a:ext cx="89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and</a:t>
            </a:r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D25D9C09-65F0-45A4-966D-FFCB43829B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9673"/>
              </p:ext>
            </p:extLst>
          </p:nvPr>
        </p:nvGraphicFramePr>
        <p:xfrm>
          <a:off x="2585299" y="4425950"/>
          <a:ext cx="723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0" name="Equation" r:id="rId19" imgW="723600" imgH="317160" progId="Equation.DSMT4">
                  <p:embed/>
                </p:oleObj>
              </mc:Choice>
              <mc:Fallback>
                <p:oleObj name="Equation" r:id="rId19" imgW="723600" imgH="3171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7FC8BDC-1480-4E1C-88B7-8E1BA8ABA1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585299" y="4425950"/>
                        <a:ext cx="723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7BBA9D2E-424C-46DB-AAB6-0F24788799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350703"/>
              </p:ext>
            </p:extLst>
          </p:nvPr>
        </p:nvGraphicFramePr>
        <p:xfrm>
          <a:off x="3498850" y="4465522"/>
          <a:ext cx="1193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1" name="Equation" r:id="rId21" imgW="1193760" imgH="304560" progId="Equation.DSMT4">
                  <p:embed/>
                </p:oleObj>
              </mc:Choice>
              <mc:Fallback>
                <p:oleObj name="Equation" r:id="rId21" imgW="1193760" imgH="30456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D25D9C09-65F0-45A4-966D-FFCB43829B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498850" y="4465522"/>
                        <a:ext cx="1193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E5185E72-2DC5-479D-AF5A-BEFCFABC84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438786"/>
              </p:ext>
            </p:extLst>
          </p:nvPr>
        </p:nvGraphicFramePr>
        <p:xfrm>
          <a:off x="4974607" y="4475163"/>
          <a:ext cx="685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2" name="Equation" r:id="rId23" imgW="685800" imgH="304560" progId="Equation.DSMT4">
                  <p:embed/>
                </p:oleObj>
              </mc:Choice>
              <mc:Fallback>
                <p:oleObj name="Equation" r:id="rId23" imgW="685800" imgH="30456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7BBA9D2E-424C-46DB-AAB6-0F24788799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974607" y="4475163"/>
                        <a:ext cx="685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9F49BBAA-75C9-40A6-9DAE-0F1F7716DC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600174"/>
              </p:ext>
            </p:extLst>
          </p:nvPr>
        </p:nvGraphicFramePr>
        <p:xfrm>
          <a:off x="2041151" y="5047392"/>
          <a:ext cx="1320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3" name="Equation" r:id="rId25" imgW="1320480" imgH="444240" progId="Equation.DSMT4">
                  <p:embed/>
                </p:oleObj>
              </mc:Choice>
              <mc:Fallback>
                <p:oleObj name="Equation" r:id="rId25" imgW="1320480" imgH="4442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7FC8BDC-1480-4E1C-88B7-8E1BA8ABA1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41151" y="5047392"/>
                        <a:ext cx="1320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46DEF154-D116-441A-BAF0-04ACB70278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743650"/>
              </p:ext>
            </p:extLst>
          </p:nvPr>
        </p:nvGraphicFramePr>
        <p:xfrm>
          <a:off x="3479377" y="5049838"/>
          <a:ext cx="1841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4" name="Equation" r:id="rId26" imgW="1841400" imgH="520560" progId="Equation.DSMT4">
                  <p:embed/>
                </p:oleObj>
              </mc:Choice>
              <mc:Fallback>
                <p:oleObj name="Equation" r:id="rId26" imgW="1841400" imgH="5205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296CF3B4-AE43-4614-98E3-BE40B5CF4F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479377" y="5049838"/>
                        <a:ext cx="18415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4F2D451F-0AD6-426B-9575-4E49D8CE51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137848"/>
              </p:ext>
            </p:extLst>
          </p:nvPr>
        </p:nvGraphicFramePr>
        <p:xfrm>
          <a:off x="5697345" y="5043488"/>
          <a:ext cx="762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5" name="Equation" r:id="rId28" imgW="761760" imgH="444240" progId="Equation.DSMT4">
                  <p:embed/>
                </p:oleObj>
              </mc:Choice>
              <mc:Fallback>
                <p:oleObj name="Equation" r:id="rId28" imgW="761760" imgH="4442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ACAA5DF9-98C6-40BE-B26A-0699294B76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5697345" y="5043488"/>
                        <a:ext cx="762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A946A603-FB7A-4C14-9233-7DA01A324E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70952"/>
              </p:ext>
            </p:extLst>
          </p:nvPr>
        </p:nvGraphicFramePr>
        <p:xfrm>
          <a:off x="780665" y="5145088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6" name="Equation" r:id="rId30" imgW="761760" imgH="317160" progId="Equation.DSMT4">
                  <p:embed/>
                </p:oleObj>
              </mc:Choice>
              <mc:Fallback>
                <p:oleObj name="Equation" r:id="rId30" imgW="761760" imgH="31716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9E7875B4-3D82-47B0-A48A-67A7A8EDAC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80665" y="5145088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F28D52F6-E378-486F-BDEC-FE3F55721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46571"/>
              </p:ext>
            </p:extLst>
          </p:nvPr>
        </p:nvGraphicFramePr>
        <p:xfrm>
          <a:off x="6729316" y="5135122"/>
          <a:ext cx="495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7" name="Equation" r:id="rId32" imgW="495000" imgH="304560" progId="Equation.DSMT4">
                  <p:embed/>
                </p:oleObj>
              </mc:Choice>
              <mc:Fallback>
                <p:oleObj name="Equation" r:id="rId32" imgW="495000" imgH="30456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1A11670D-294F-4FE2-800D-EA04B990DD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729316" y="5135122"/>
                        <a:ext cx="495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52237C03-DF33-4429-9935-679802D81D7C}"/>
              </a:ext>
            </a:extLst>
          </p:cNvPr>
          <p:cNvSpPr txBox="1"/>
          <p:nvPr/>
        </p:nvSpPr>
        <p:spPr>
          <a:xfrm>
            <a:off x="1012902" y="5666806"/>
            <a:ext cx="89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and</a:t>
            </a: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59A862E7-F718-41EF-BD06-CBBA805BE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924556"/>
              </p:ext>
            </p:extLst>
          </p:nvPr>
        </p:nvGraphicFramePr>
        <p:xfrm>
          <a:off x="2585299" y="5758746"/>
          <a:ext cx="723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8" name="Equation" r:id="rId34" imgW="723600" imgH="317160" progId="Equation.DSMT4">
                  <p:embed/>
                </p:oleObj>
              </mc:Choice>
              <mc:Fallback>
                <p:oleObj name="Equation" r:id="rId34" imgW="723600" imgH="31716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D25D9C09-65F0-45A4-966D-FFCB43829B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585299" y="5758746"/>
                        <a:ext cx="723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6BB0AEC1-0D27-4B0C-A73B-4D712E8A2E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952248"/>
              </p:ext>
            </p:extLst>
          </p:nvPr>
        </p:nvGraphicFramePr>
        <p:xfrm>
          <a:off x="3493741" y="5797550"/>
          <a:ext cx="1003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9" name="Equation" r:id="rId36" imgW="1002960" imgH="304560" progId="Equation.DSMT4">
                  <p:embed/>
                </p:oleObj>
              </mc:Choice>
              <mc:Fallback>
                <p:oleObj name="Equation" r:id="rId36" imgW="1002960" imgH="30456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7BBA9D2E-424C-46DB-AAB6-0F24788799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3493741" y="5797550"/>
                        <a:ext cx="1003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CB304C2D-C20D-4DE2-B6FC-BFA9C47CC8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784657"/>
              </p:ext>
            </p:extLst>
          </p:nvPr>
        </p:nvGraphicFramePr>
        <p:xfrm>
          <a:off x="5070475" y="5808663"/>
          <a:ext cx="495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0" name="Equation" r:id="rId38" imgW="495000" imgH="304560" progId="Equation.DSMT4">
                  <p:embed/>
                </p:oleObj>
              </mc:Choice>
              <mc:Fallback>
                <p:oleObj name="Equation" r:id="rId38" imgW="495000" imgH="30456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E5185E72-2DC5-479D-AF5A-BEFCFABC84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5070475" y="5808663"/>
                        <a:ext cx="495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35191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4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04C2-897D-415E-80EB-E0B9A1E7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Solving a Radical Equation </a:t>
            </a:r>
            <a:r>
              <a:rPr lang="en-US" sz="1800" dirty="0"/>
              <a:t>(3 of 3)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E4808-711C-4A7A-8779-CBAB5D21B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</a:t>
            </a:r>
            <a:r>
              <a:rPr lang="en-US" dirty="0">
                <a:latin typeface="+mn-lt"/>
              </a:rPr>
              <a:t>–2</a:t>
            </a:r>
            <a:r>
              <a:rPr lang="en-US" dirty="0"/>
              <a:t> does not check, so it is extraneous; the only solution of the equation is </a:t>
            </a:r>
            <a:r>
              <a:rPr lang="en-US" dirty="0">
                <a:latin typeface="+mn-lt"/>
              </a:rPr>
              <a:t>4</a:t>
            </a:r>
            <a:r>
              <a:rPr lang="en-US" dirty="0"/>
              <a:t>. </a:t>
            </a:r>
          </a:p>
          <a:p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{4}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853331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497F-0490-42B1-B0DD-94B81885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Solving a Radical Equation </a:t>
            </a:r>
            <a:r>
              <a:rPr lang="en-US" sz="1800" dirty="0"/>
              <a:t>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C5113-5EEF-4782-995C-E30D9687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Find the real solutions of the equation: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dirty="0"/>
              <a:t>First, isolate the more complicated radical expression (in this case,            ) on the left side.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Now square both sides (the index of the isolated radical is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). </a:t>
            </a:r>
            <a:endParaRPr lang="en-US" dirty="0">
              <a:latin typeface="+mn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5CB1431-94D7-4C55-B7F2-9884E2394D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592084"/>
              </p:ext>
            </p:extLst>
          </p:nvPr>
        </p:nvGraphicFramePr>
        <p:xfrm>
          <a:off x="3083093" y="1970088"/>
          <a:ext cx="2857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11" name="Equation" r:id="rId3" imgW="2857320" imgH="444240" progId="Equation.DSMT4">
                  <p:embed/>
                </p:oleObj>
              </mc:Choice>
              <mc:Fallback>
                <p:oleObj name="Equation" r:id="rId3" imgW="285732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5026533-1011-437E-95E0-2C8DAC6596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3093" y="1970088"/>
                        <a:ext cx="2857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B7DCA96-A359-4BD8-A3DE-815370790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302317"/>
              </p:ext>
            </p:extLst>
          </p:nvPr>
        </p:nvGraphicFramePr>
        <p:xfrm>
          <a:off x="4239476" y="2925262"/>
          <a:ext cx="1155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12" name="Equation" r:id="rId5" imgW="1155600" imgH="444240" progId="Equation.DSMT4">
                  <p:embed/>
                </p:oleObj>
              </mc:Choice>
              <mc:Fallback>
                <p:oleObj name="Equation" r:id="rId5" imgW="11556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39476" y="2925262"/>
                        <a:ext cx="1155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EDED3BB-6D80-4A04-AEB2-6C98895FBC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527534"/>
              </p:ext>
            </p:extLst>
          </p:nvPr>
        </p:nvGraphicFramePr>
        <p:xfrm>
          <a:off x="2804376" y="3488239"/>
          <a:ext cx="2870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13" name="Equation" r:id="rId7" imgW="2869920" imgH="444240" progId="Equation.DSMT4">
                  <p:embed/>
                </p:oleObj>
              </mc:Choice>
              <mc:Fallback>
                <p:oleObj name="Equation" r:id="rId7" imgW="2869920" imgH="444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5CB1431-94D7-4C55-B7F2-9884E2394D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04376" y="3488239"/>
                        <a:ext cx="2870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A77B4B9-43AC-42A9-9E45-9797FA734A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613461"/>
              </p:ext>
            </p:extLst>
          </p:nvPr>
        </p:nvGraphicFramePr>
        <p:xfrm>
          <a:off x="619976" y="5174661"/>
          <a:ext cx="3619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14" name="Equation" r:id="rId9" imgW="3619440" imgH="495000" progId="Equation.DSMT4">
                  <p:embed/>
                </p:oleObj>
              </mc:Choice>
              <mc:Fallback>
                <p:oleObj name="Equation" r:id="rId9" imgW="3619440" imgH="495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6A3C63A-E9CF-48C0-A892-33C77D8ACB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9976" y="5174661"/>
                        <a:ext cx="36195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0EADFD0-FB26-4682-B2F7-A0976F682B36}"/>
              </a:ext>
            </a:extLst>
          </p:cNvPr>
          <p:cNvSpPr txBox="1"/>
          <p:nvPr/>
        </p:nvSpPr>
        <p:spPr>
          <a:xfrm>
            <a:off x="4511843" y="5239074"/>
            <a:ext cx="3523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B3081"/>
                </a:solidFill>
                <a:latin typeface="+mj-lt"/>
              </a:rPr>
              <a:t>Square both sides.</a:t>
            </a:r>
          </a:p>
        </p:txBody>
      </p:sp>
    </p:spTree>
    <p:extLst>
      <p:ext uri="{BB962C8B-B14F-4D97-AF65-F5344CB8AC3E}">
        <p14:creationId xmlns:p14="http://schemas.microsoft.com/office/powerpoint/2010/main" val="34462513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12888</TotalTime>
  <Words>1004</Words>
  <Application>Microsoft Office PowerPoint</Application>
  <PresentationFormat>On-screen Show (4:3)</PresentationFormat>
  <Paragraphs>173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Default Design</vt:lpstr>
      <vt:lpstr>Equation</vt:lpstr>
      <vt:lpstr>MathType 6.0 Equation</vt:lpstr>
      <vt:lpstr>PowerPoint Presentation</vt:lpstr>
      <vt:lpstr>PowerPoint Presentation</vt:lpstr>
      <vt:lpstr>Objectives</vt:lpstr>
      <vt:lpstr>Example 1: Solving a Radical Equation (1 of 2)</vt:lpstr>
      <vt:lpstr>Example 1: Solving a Radical Equation (2 of 2)</vt:lpstr>
      <vt:lpstr>Example 2: Solving a Radical Equation (1 of 3)</vt:lpstr>
      <vt:lpstr>Example 2: Solving a Radical Equation (2 of 3)</vt:lpstr>
      <vt:lpstr>Example 2: Solving a Radical Equation (3 of 3)</vt:lpstr>
      <vt:lpstr>Example 3: Solving a Radical Equation (1 of 4)</vt:lpstr>
      <vt:lpstr>Example 3: Solving a Radical Equation (2 of 4)</vt:lpstr>
      <vt:lpstr>Example 3: Solving a Radical Equation (3 of 4)</vt:lpstr>
      <vt:lpstr>Example 3: Solving a Radical Equation (4 of 4)</vt:lpstr>
      <vt:lpstr>Example 4: Solving an Equation Quadratic in Form (1 of 2)</vt:lpstr>
      <vt:lpstr>Example 4: Solving an Equation Quadratic in Form (2 of 2)</vt:lpstr>
      <vt:lpstr>Example 5: Solving an Equation Quadratic in Form (1 of 2)</vt:lpstr>
      <vt:lpstr>Example 5: Solving an Equation Quadratic in Form (2 of 2)</vt:lpstr>
      <vt:lpstr>Example 6: Solving an Equation Quadratic in Form (1 of 2)</vt:lpstr>
      <vt:lpstr>Example 6: Solving an Equation Quadratic in Form (2 of 2)</vt:lpstr>
      <vt:lpstr>Example 7: Solving an Equation by Factoring (1 of 2)</vt:lpstr>
      <vt:lpstr>Example 7: Solving an Equation by Factoring (2 of 2)</vt:lpstr>
      <vt:lpstr>Example 8: Solving an Equation by Factoring (1 of 2)</vt:lpstr>
      <vt:lpstr>Example 8: Solving an Equation by Factoring (2 of 2)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967</cp:revision>
  <dcterms:created xsi:type="dcterms:W3CDTF">2001-10-26T14:49:56Z</dcterms:created>
  <dcterms:modified xsi:type="dcterms:W3CDTF">2019-03-13T09:13:38Z</dcterms:modified>
</cp:coreProperties>
</file>