
<file path=[Content_Types].xml><?xml version="1.0" encoding="utf-8"?>
<Types xmlns="http://schemas.openxmlformats.org/package/2006/content-types">
  <Default Extension="bin" ContentType="application/vnd.openxmlformats-officedocument.oleObject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49" r:id="rId2"/>
    <p:sldId id="437" r:id="rId3"/>
    <p:sldId id="414" r:id="rId4"/>
    <p:sldId id="885" r:id="rId5"/>
    <p:sldId id="911" r:id="rId6"/>
    <p:sldId id="912" r:id="rId7"/>
    <p:sldId id="613" r:id="rId8"/>
    <p:sldId id="843" r:id="rId9"/>
    <p:sldId id="889" r:id="rId10"/>
    <p:sldId id="890" r:id="rId11"/>
    <p:sldId id="913" r:id="rId12"/>
    <p:sldId id="892" r:id="rId13"/>
    <p:sldId id="914" r:id="rId14"/>
    <p:sldId id="894" r:id="rId15"/>
    <p:sldId id="898" r:id="rId16"/>
    <p:sldId id="915" r:id="rId17"/>
    <p:sldId id="897" r:id="rId18"/>
    <p:sldId id="916" r:id="rId19"/>
    <p:sldId id="917" r:id="rId20"/>
    <p:sldId id="900" r:id="rId21"/>
    <p:sldId id="902" r:id="rId22"/>
    <p:sldId id="918" r:id="rId23"/>
    <p:sldId id="919" r:id="rId24"/>
    <p:sldId id="920" r:id="rId25"/>
    <p:sldId id="921" r:id="rId26"/>
    <p:sldId id="922" r:id="rId27"/>
    <p:sldId id="924" r:id="rId28"/>
    <p:sldId id="923" r:id="rId29"/>
    <p:sldId id="925" r:id="rId30"/>
    <p:sldId id="926" r:id="rId31"/>
  </p:sldIdLst>
  <p:sldSz cx="9144000" cy="6858000" type="screen4x3"/>
  <p:notesSz cx="6858000" cy="9144000"/>
  <p:embeddedFontLst>
    <p:embeddedFont>
      <p:font typeface="Cambria Math" panose="02040503050406030204" pitchFamily="18" charset="0"/>
      <p:regular r:id="rId34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 userDrawn="1">
          <p15:clr>
            <a:srgbClr val="A4A3A4"/>
          </p15:clr>
        </p15:guide>
        <p15:guide id="3" pos="216" userDrawn="1">
          <p15:clr>
            <a:srgbClr val="A4A3A4"/>
          </p15:clr>
        </p15:guide>
        <p15:guide id="4" orient="horz" pos="768" userDrawn="1">
          <p15:clr>
            <a:srgbClr val="A4A3A4"/>
          </p15:clr>
        </p15:guide>
        <p15:guide id="5" orient="horz" pos="1464" userDrawn="1">
          <p15:clr>
            <a:srgbClr val="A4A3A4"/>
          </p15:clr>
        </p15:guide>
        <p15:guide id="6" orient="horz" pos="528" userDrawn="1">
          <p15:clr>
            <a:srgbClr val="A4A3A4"/>
          </p15:clr>
        </p15:guide>
        <p15:guide id="7" orient="horz" pos="96" userDrawn="1">
          <p15:clr>
            <a:srgbClr val="A4A3A4"/>
          </p15:clr>
        </p15:guide>
        <p15:guide id="11" orient="horz" pos="3360" userDrawn="1">
          <p15:clr>
            <a:srgbClr val="A4A3A4"/>
          </p15:clr>
        </p15:guide>
        <p15:guide id="13" pos="840" userDrawn="1">
          <p15:clr>
            <a:srgbClr val="A4A3A4"/>
          </p15:clr>
        </p15:guide>
        <p15:guide id="15" pos="5472" userDrawn="1">
          <p15:clr>
            <a:srgbClr val="A4A3A4"/>
          </p15:clr>
        </p15:guide>
        <p15:guide id="16" pos="4488" userDrawn="1">
          <p15:clr>
            <a:srgbClr val="A4A3A4"/>
          </p15:clr>
        </p15:guide>
        <p15:guide id="17" orient="horz" pos="180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ala Trim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081"/>
    <a:srgbClr val="000000"/>
    <a:srgbClr val="FFFDE0"/>
    <a:srgbClr val="B40000"/>
    <a:srgbClr val="FFCC99"/>
    <a:srgbClr val="D7E9F2"/>
    <a:srgbClr val="D70000"/>
    <a:srgbClr val="993300"/>
    <a:srgbClr val="DD3300"/>
    <a:srgbClr val="00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89564" autoAdjust="0"/>
  </p:normalViewPr>
  <p:slideViewPr>
    <p:cSldViewPr snapToGrid="0" showGuides="1">
      <p:cViewPr varScale="1">
        <p:scale>
          <a:sx n="77" d="100"/>
          <a:sy n="77" d="100"/>
        </p:scale>
        <p:origin x="132" y="462"/>
      </p:cViewPr>
      <p:guideLst>
        <p:guide orient="horz" pos="840"/>
        <p:guide pos="216"/>
        <p:guide orient="horz" pos="768"/>
        <p:guide orient="horz" pos="1464"/>
        <p:guide orient="horz" pos="528"/>
        <p:guide orient="horz" pos="96"/>
        <p:guide orient="horz" pos="3360"/>
        <p:guide pos="840"/>
        <p:guide pos="5472"/>
        <p:guide pos="4488"/>
        <p:guide orient="horz" pos="18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Relationship Id="rId9" Type="http://schemas.openxmlformats.org/officeDocument/2006/relationships/image" Target="../media/image6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5.wmf"/><Relationship Id="rId2" Type="http://schemas.openxmlformats.org/officeDocument/2006/relationships/image" Target="../media/image31.wmf"/><Relationship Id="rId1" Type="http://schemas.openxmlformats.org/officeDocument/2006/relationships/image" Target="../media/image24.wmf"/><Relationship Id="rId6" Type="http://schemas.openxmlformats.org/officeDocument/2006/relationships/image" Target="../media/image34.wmf"/><Relationship Id="rId5" Type="http://schemas.openxmlformats.org/officeDocument/2006/relationships/image" Target="../media/image25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B6229F-CC72-43BF-9BA0-5D2E711E9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953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D7151C-8607-4119-8FBA-40C98127D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373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00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910498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0495013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241" y="144534"/>
            <a:ext cx="8563759" cy="906881"/>
          </a:xfrm>
        </p:spPr>
        <p:txBody>
          <a:bodyPr/>
          <a:lstStyle>
            <a:lvl1pPr algn="l"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243" y="1291310"/>
            <a:ext cx="8563757" cy="50493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8586253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884201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263" y="1451808"/>
            <a:ext cx="4014537" cy="47805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1809"/>
            <a:ext cx="4038600" cy="47805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9372132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753557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483695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085699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81263" y="152402"/>
            <a:ext cx="8205537" cy="10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263" y="1435689"/>
            <a:ext cx="8205537" cy="477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gray">
          <a:xfrm>
            <a:off x="-2868" y="6402988"/>
            <a:ext cx="9144000" cy="457200"/>
          </a:xfrm>
          <a:prstGeom prst="rect">
            <a:avLst/>
          </a:prstGeom>
          <a:solidFill>
            <a:srgbClr val="0B3081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17" name="TextBox 18"/>
          <p:cNvSpPr txBox="1">
            <a:spLocks noChangeArrowheads="1"/>
          </p:cNvSpPr>
          <p:nvPr userDrawn="1"/>
        </p:nvSpPr>
        <p:spPr bwMode="auto">
          <a:xfrm>
            <a:off x="8421787" y="6437912"/>
            <a:ext cx="6735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CBF99CB4-5873-4A68-928F-B77E57D2F814}" type="slidenum">
              <a:rPr lang="en-US" altLang="en-US" sz="1400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dirty="0">
              <a:solidFill>
                <a:schemeClr val="bg1"/>
              </a:solidFill>
            </a:endParaRPr>
          </a:p>
        </p:txBody>
      </p:sp>
      <p:pic>
        <p:nvPicPr>
          <p:cNvPr id="18" name="Shape 40"/>
          <p:cNvPicPr preferRelativeResize="0"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6" y="6462783"/>
            <a:ext cx="10826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0"/>
          <p:cNvSpPr txBox="1">
            <a:spLocks noChangeArrowheads="1"/>
          </p:cNvSpPr>
          <p:nvPr userDrawn="1"/>
        </p:nvSpPr>
        <p:spPr bwMode="auto">
          <a:xfrm>
            <a:off x="3005672" y="6484355"/>
            <a:ext cx="39690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Copyright © 2020, 2016, 2012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>
    <p:pull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B308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  <a:ea typeface="+mn-ea"/>
          <a:cs typeface="+mn-cs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7.wmf"/><Relationship Id="rId9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1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30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7.wmf"/><Relationship Id="rId1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9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5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33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6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39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50.bin"/><Relationship Id="rId18" Type="http://schemas.openxmlformats.org/officeDocument/2006/relationships/image" Target="../media/image48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7.wmf"/><Relationship Id="rId20" Type="http://schemas.openxmlformats.org/officeDocument/2006/relationships/image" Target="../media/image49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5" Type="http://schemas.openxmlformats.org/officeDocument/2006/relationships/oleObject" Target="../embeddings/oleObject51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53.bin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4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5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55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6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63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68.wmf"/><Relationship Id="rId3" Type="http://schemas.openxmlformats.org/officeDocument/2006/relationships/oleObject" Target="../embeddings/oleObject65.bin"/><Relationship Id="rId21" Type="http://schemas.openxmlformats.org/officeDocument/2006/relationships/oleObject" Target="../embeddings/oleObject74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65.wmf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7.wmf"/><Relationship Id="rId20" Type="http://schemas.openxmlformats.org/officeDocument/2006/relationships/image" Target="../media/image69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23" Type="http://schemas.openxmlformats.org/officeDocument/2006/relationships/oleObject" Target="../embeddings/oleObject76.bin"/><Relationship Id="rId10" Type="http://schemas.openxmlformats.org/officeDocument/2006/relationships/image" Target="../media/image64.wmf"/><Relationship Id="rId19" Type="http://schemas.openxmlformats.org/officeDocument/2006/relationships/oleObject" Target="../embeddings/oleObject73.bin"/><Relationship Id="rId4" Type="http://schemas.openxmlformats.org/officeDocument/2006/relationships/image" Target="../media/image61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66.wmf"/><Relationship Id="rId22" Type="http://schemas.openxmlformats.org/officeDocument/2006/relationships/oleObject" Target="../embeddings/oleObject75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692150"/>
            <a:ext cx="4191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6600" kern="0" dirty="0"/>
              <a:t>Chapter 1</a:t>
            </a:r>
            <a:br>
              <a:rPr lang="en-GB" altLang="en-US" sz="4800" kern="0" dirty="0"/>
            </a:br>
            <a:br>
              <a:rPr lang="en-GB" altLang="en-US" sz="4800" kern="0" dirty="0"/>
            </a:b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2068161"/>
            <a:ext cx="482441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4800" b="1" dirty="0"/>
              <a:t>Equations and Inequalities</a:t>
            </a: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169593-7EBB-4ACA-90A3-27B9B1FB2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863600"/>
            <a:ext cx="3810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1497F-0490-42B1-B0DD-94B818858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Multiplying a Complex Number by Its Conjugate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C5113-5EEF-4782-995C-E30D96870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Find the product of the complex number </a:t>
            </a:r>
            <a:r>
              <a:rPr lang="en-US" i="1" dirty="0">
                <a:latin typeface="+mn-lt"/>
              </a:rPr>
              <a:t>z </a:t>
            </a:r>
            <a:r>
              <a:rPr lang="en-US" dirty="0">
                <a:latin typeface="+mn-lt"/>
              </a:rPr>
              <a:t>= 2 + 5</a:t>
            </a:r>
            <a:r>
              <a:rPr lang="en-US" i="1" dirty="0">
                <a:latin typeface="+mn-lt"/>
              </a:rPr>
              <a:t>i </a:t>
            </a:r>
            <a:r>
              <a:rPr lang="en-US" dirty="0"/>
              <a:t>and its conjugate   .</a:t>
            </a:r>
          </a:p>
          <a:p>
            <a:pPr>
              <a:spcBef>
                <a:spcPts val="1200"/>
              </a:spcBef>
            </a:pPr>
            <a:r>
              <a:rPr lang="en-US" dirty="0"/>
              <a:t>Since   </a:t>
            </a:r>
            <a:r>
              <a:rPr lang="en-US" i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= 2 – 5</a:t>
            </a:r>
            <a:r>
              <a:rPr lang="en-US" i="1" dirty="0">
                <a:latin typeface="+mn-lt"/>
              </a:rPr>
              <a:t>i</a:t>
            </a:r>
            <a:r>
              <a:rPr lang="en-US" dirty="0"/>
              <a:t>, we have</a:t>
            </a:r>
          </a:p>
          <a:p>
            <a:pPr>
              <a:spcBef>
                <a:spcPts val="1200"/>
              </a:spcBef>
            </a:pPr>
            <a:r>
              <a:rPr lang="en-US" i="1" dirty="0">
                <a:latin typeface="+mn-lt"/>
              </a:rPr>
              <a:t>	    </a:t>
            </a:r>
            <a:r>
              <a:rPr lang="en-US" dirty="0">
                <a:latin typeface="+mn-lt"/>
              </a:rPr>
              <a:t>= (2 + 5</a:t>
            </a:r>
            <a:r>
              <a:rPr lang="en-US" i="1" dirty="0">
                <a:latin typeface="+mn-lt"/>
              </a:rPr>
              <a:t>i</a:t>
            </a:r>
            <a:r>
              <a:rPr lang="en-US" dirty="0">
                <a:latin typeface="+mn-lt"/>
              </a:rPr>
              <a:t>)(2 – 5</a:t>
            </a:r>
            <a:r>
              <a:rPr lang="en-US" i="1" dirty="0">
                <a:latin typeface="+mn-lt"/>
              </a:rPr>
              <a:t>i</a:t>
            </a:r>
            <a:r>
              <a:rPr lang="en-US" dirty="0">
                <a:latin typeface="+mn-lt"/>
              </a:rPr>
              <a:t>) 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+mn-lt"/>
              </a:rPr>
              <a:t>	    = 4 – 10</a:t>
            </a:r>
            <a:r>
              <a:rPr lang="en-US" i="1" dirty="0">
                <a:latin typeface="+mn-lt"/>
              </a:rPr>
              <a:t>i </a:t>
            </a:r>
            <a:r>
              <a:rPr lang="en-US" dirty="0">
                <a:latin typeface="+mn-lt"/>
              </a:rPr>
              <a:t>+ 10</a:t>
            </a:r>
            <a:r>
              <a:rPr lang="en-US" i="1" dirty="0">
                <a:latin typeface="+mn-lt"/>
              </a:rPr>
              <a:t>i </a:t>
            </a:r>
            <a:r>
              <a:rPr lang="en-US" dirty="0">
                <a:latin typeface="+mn-lt"/>
              </a:rPr>
              <a:t>– 25</a:t>
            </a:r>
            <a:r>
              <a:rPr lang="en-US" i="1" dirty="0">
                <a:latin typeface="+mn-lt"/>
              </a:rPr>
              <a:t>i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+mn-lt"/>
              </a:rPr>
              <a:t>	    = 4 + 25 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+mn-lt"/>
              </a:rPr>
              <a:t>      	    = 29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430EA7B-2C7E-415B-94D8-0A9487CE00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967862"/>
              </p:ext>
            </p:extLst>
          </p:nvPr>
        </p:nvGraphicFramePr>
        <p:xfrm>
          <a:off x="3222702" y="1991237"/>
          <a:ext cx="228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55"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4068DEA1-0F7C-44E3-9C71-254B2B2B15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22702" y="1991237"/>
                        <a:ext cx="2286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653F9FF-749E-480D-9809-2E64BDAB25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479318"/>
              </p:ext>
            </p:extLst>
          </p:nvPr>
        </p:nvGraphicFramePr>
        <p:xfrm>
          <a:off x="1412481" y="2604118"/>
          <a:ext cx="228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56"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430EA7B-2C7E-415B-94D8-0A9487CE00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12481" y="2604118"/>
                        <a:ext cx="2286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A3168D6-3C59-4243-AC53-D0428F2ED4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150546"/>
              </p:ext>
            </p:extLst>
          </p:nvPr>
        </p:nvGraphicFramePr>
        <p:xfrm>
          <a:off x="1260081" y="3075843"/>
          <a:ext cx="381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57" name="Equation" r:id="rId6" imgW="380880" imgH="393480" progId="Equation.DSMT4">
                  <p:embed/>
                </p:oleObj>
              </mc:Choice>
              <mc:Fallback>
                <p:oleObj name="Equation" r:id="rId6" imgW="380880" imgH="393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430EA7B-2C7E-415B-94D8-0A9487CE00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60081" y="3075843"/>
                        <a:ext cx="3810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625138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4BC65-A985-471E-BBF1-D766B6C0D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B5E333A-EA81-48FD-9FFD-2B79700C9918}"/>
              </a:ext>
            </a:extLst>
          </p:cNvPr>
          <p:cNvSpPr/>
          <p:nvPr/>
        </p:nvSpPr>
        <p:spPr bwMode="auto">
          <a:xfrm>
            <a:off x="336885" y="1339258"/>
            <a:ext cx="8464215" cy="2753239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8B555B-1AA4-48CB-8848-31F278C0EFD0}"/>
              </a:ext>
            </a:extLst>
          </p:cNvPr>
          <p:cNvSpPr txBox="1"/>
          <p:nvPr/>
        </p:nvSpPr>
        <p:spPr>
          <a:xfrm>
            <a:off x="641088" y="1531620"/>
            <a:ext cx="785614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THEOREM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 product of a complex number and its conjugate is a nonnegative real number.</a:t>
            </a:r>
          </a:p>
          <a:p>
            <a:r>
              <a:rPr lang="en-US" dirty="0">
                <a:latin typeface="+mj-lt"/>
              </a:rPr>
              <a:t>That is, if </a:t>
            </a:r>
            <a:r>
              <a:rPr lang="en-US" i="1" dirty="0"/>
              <a:t>z </a:t>
            </a:r>
            <a:r>
              <a:rPr lang="en-US" dirty="0"/>
              <a:t>= </a:t>
            </a:r>
            <a:r>
              <a:rPr lang="en-US" i="1" dirty="0"/>
              <a:t>a </a:t>
            </a:r>
            <a:r>
              <a:rPr lang="en-US" dirty="0"/>
              <a:t>+ </a:t>
            </a:r>
            <a:r>
              <a:rPr lang="en-US" i="1" dirty="0"/>
              <a:t>bi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then</a:t>
            </a:r>
            <a:endParaRPr lang="it-IT" i="1" dirty="0">
              <a:latin typeface="+mj-lt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15B069B-AAF2-40CD-ABB9-C1FCE2D2F8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929364"/>
              </p:ext>
            </p:extLst>
          </p:nvPr>
        </p:nvGraphicFramePr>
        <p:xfrm>
          <a:off x="3654425" y="3436938"/>
          <a:ext cx="17145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18" name="Equation" r:id="rId3" imgW="1714320" imgH="482400" progId="Equation.DSMT4">
                  <p:embed/>
                </p:oleObj>
              </mc:Choice>
              <mc:Fallback>
                <p:oleObj name="Equation" r:id="rId3" imgW="1714320" imgH="4824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15B069B-AAF2-40CD-ABB9-C1FCE2D2F8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4425" y="3436938"/>
                        <a:ext cx="17145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929319"/>
      </p:ext>
    </p:extLst>
  </p:cSld>
  <p:clrMapOvr>
    <a:masterClrMapping/>
  </p:clrMapOvr>
  <p:transition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8ACBE-A9F1-4FD9-BFD2-D8D44219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Writing the Reciprocal of a Complex Number in Standard Form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D96C7-D84A-417B-8AB7-6902CE1E5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Write           in standard form; that is, find the reciprocal of </a:t>
            </a:r>
            <a:r>
              <a:rPr lang="en-US" dirty="0">
                <a:latin typeface="+mn-lt"/>
              </a:rPr>
              <a:t>4 + 3</a:t>
            </a:r>
            <a:r>
              <a:rPr lang="en-US" i="1" dirty="0">
                <a:latin typeface="+mn-lt"/>
              </a:rPr>
              <a:t>i</a:t>
            </a:r>
            <a:r>
              <a:rPr lang="en-US" dirty="0"/>
              <a:t>.</a:t>
            </a:r>
          </a:p>
          <a:p>
            <a:r>
              <a:rPr lang="en-US" dirty="0"/>
              <a:t>The idea is to multiply the numerator and denominator by the conjugate of </a:t>
            </a:r>
            <a:r>
              <a:rPr lang="en-US" dirty="0">
                <a:latin typeface="+mn-lt"/>
              </a:rPr>
              <a:t>4 + 3</a:t>
            </a:r>
            <a:r>
              <a:rPr lang="en-US" i="1" dirty="0">
                <a:latin typeface="+mn-lt"/>
              </a:rPr>
              <a:t>i</a:t>
            </a:r>
            <a:r>
              <a:rPr lang="en-US" dirty="0"/>
              <a:t>, that is, by the complex number </a:t>
            </a:r>
            <a:r>
              <a:rPr lang="en-US" dirty="0">
                <a:latin typeface="+mn-lt"/>
              </a:rPr>
              <a:t>4 – 3</a:t>
            </a:r>
            <a:r>
              <a:rPr lang="en-US" i="1" dirty="0">
                <a:latin typeface="+mn-lt"/>
              </a:rPr>
              <a:t>i</a:t>
            </a:r>
            <a:r>
              <a:rPr lang="en-US" dirty="0"/>
              <a:t>. </a:t>
            </a:r>
          </a:p>
          <a:p>
            <a:r>
              <a:rPr lang="en-US" dirty="0"/>
              <a:t>The result is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28AA781-A27D-4AE0-AD2C-57D626DE71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570665"/>
              </p:ext>
            </p:extLst>
          </p:nvPr>
        </p:nvGraphicFramePr>
        <p:xfrm>
          <a:off x="1384300" y="1432998"/>
          <a:ext cx="8636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00" name="Equation" r:id="rId3" imgW="863280" imgH="774360" progId="Equation.DSMT4">
                  <p:embed/>
                </p:oleObj>
              </mc:Choice>
              <mc:Fallback>
                <p:oleObj name="Equation" r:id="rId3" imgW="8632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84300" y="1432998"/>
                        <a:ext cx="8636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0A006C2-2900-4368-A62D-8F3F4D2E88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984217"/>
              </p:ext>
            </p:extLst>
          </p:nvPr>
        </p:nvGraphicFramePr>
        <p:xfrm>
          <a:off x="730405" y="4697726"/>
          <a:ext cx="8636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01" name="Equation" r:id="rId5" imgW="863280" imgH="774360" progId="Equation.DSMT4">
                  <p:embed/>
                </p:oleObj>
              </mc:Choice>
              <mc:Fallback>
                <p:oleObj name="Equation" r:id="rId5" imgW="863280" imgH="774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28AA781-A27D-4AE0-AD2C-57D626DE71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0405" y="4697726"/>
                        <a:ext cx="8636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219A743-D7D4-4931-B3AC-6B02BC864C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26037"/>
              </p:ext>
            </p:extLst>
          </p:nvPr>
        </p:nvGraphicFramePr>
        <p:xfrm>
          <a:off x="1777820" y="4697726"/>
          <a:ext cx="2159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02" name="Equation" r:id="rId6" imgW="2158920" imgH="774360" progId="Equation.DSMT4">
                  <p:embed/>
                </p:oleObj>
              </mc:Choice>
              <mc:Fallback>
                <p:oleObj name="Equation" r:id="rId6" imgW="215892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0A006C2-2900-4368-A62D-8F3F4D2E88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77820" y="4697726"/>
                        <a:ext cx="2159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37DD112-E693-43F7-928A-D828FBCA80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9691096"/>
              </p:ext>
            </p:extLst>
          </p:nvPr>
        </p:nvGraphicFramePr>
        <p:xfrm>
          <a:off x="4120635" y="4697726"/>
          <a:ext cx="1193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03" name="Equation" r:id="rId8" imgW="1193760" imgH="774360" progId="Equation.DSMT4">
                  <p:embed/>
                </p:oleObj>
              </mc:Choice>
              <mc:Fallback>
                <p:oleObj name="Equation" r:id="rId8" imgW="1193760" imgH="774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219A743-D7D4-4931-B3AC-6B02BC864C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120635" y="4697726"/>
                        <a:ext cx="1193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EA0F07E-6A5D-44EF-8CDD-F47EDAED75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326674"/>
              </p:ext>
            </p:extLst>
          </p:nvPr>
        </p:nvGraphicFramePr>
        <p:xfrm>
          <a:off x="6825065" y="4697726"/>
          <a:ext cx="1587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04" name="Equation" r:id="rId10" imgW="1587240" imgH="774360" progId="Equation.DSMT4">
                  <p:embed/>
                </p:oleObj>
              </mc:Choice>
              <mc:Fallback>
                <p:oleObj name="Equation" r:id="rId10" imgW="1587240" imgH="7743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37DD112-E693-43F7-928A-D828FBCA80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825065" y="4697726"/>
                        <a:ext cx="15875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D3C13E04-56D4-4FB3-A126-ED52B8EC3D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759702"/>
              </p:ext>
            </p:extLst>
          </p:nvPr>
        </p:nvGraphicFramePr>
        <p:xfrm>
          <a:off x="5498250" y="4697726"/>
          <a:ext cx="1143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05" name="Equation" r:id="rId12" imgW="1143000" imgH="774360" progId="Equation.DSMT4">
                  <p:embed/>
                </p:oleObj>
              </mc:Choice>
              <mc:Fallback>
                <p:oleObj name="Equation" r:id="rId12" imgW="1143000" imgH="7743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37DD112-E693-43F7-928A-D828FBCA80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498250" y="4697726"/>
                        <a:ext cx="1143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404073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A7B2-4B8C-4AEB-A034-74F1A7F4F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Writing the Quotient of Two Complex Numbers in Standard Form </a:t>
            </a:r>
            <a:br>
              <a:rPr lang="en-US" dirty="0"/>
            </a:b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4C5CB-4A87-45DE-8E2F-79774AC7F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each quotient in standard form.</a:t>
            </a:r>
          </a:p>
          <a:p>
            <a:pPr>
              <a:lnSpc>
                <a:spcPct val="150000"/>
              </a:lnSpc>
            </a:pPr>
            <a:r>
              <a:rPr lang="en-US" dirty="0"/>
              <a:t>(a)					(b)</a:t>
            </a:r>
          </a:p>
          <a:p>
            <a:endParaRPr lang="en-US" dirty="0"/>
          </a:p>
          <a:p>
            <a:r>
              <a:rPr lang="en-US" dirty="0"/>
              <a:t>(a)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9EF447C-1F18-4D6B-86F1-6FB58559CD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0915" y="2006600"/>
          <a:ext cx="8636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07" name="Equation" r:id="rId3" imgW="863280" imgH="774360" progId="Equation.DSMT4">
                  <p:embed/>
                </p:oleObj>
              </mc:Choice>
              <mc:Fallback>
                <p:oleObj name="Equation" r:id="rId3" imgW="863280" imgH="774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9EF447C-1F18-4D6B-86F1-6FB58559CD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0915" y="2006600"/>
                        <a:ext cx="8636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7644E9B-6168-4167-9782-01187F3406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0873" y="2006600"/>
          <a:ext cx="1016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08" name="Equation" r:id="rId5" imgW="1015920" imgH="774360" progId="Equation.DSMT4">
                  <p:embed/>
                </p:oleObj>
              </mc:Choice>
              <mc:Fallback>
                <p:oleObj name="Equation" r:id="rId5" imgW="101592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7644E9B-6168-4167-9782-01187F3406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30873" y="2006600"/>
                        <a:ext cx="1016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F6104C8-3045-4400-9D39-441BA419D9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0915" y="3048979"/>
          <a:ext cx="8636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09" name="Equation" r:id="rId7" imgW="863280" imgH="774360" progId="Equation.DSMT4">
                  <p:embed/>
                </p:oleObj>
              </mc:Choice>
              <mc:Fallback>
                <p:oleObj name="Equation" r:id="rId7" imgW="863280" imgH="774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F6104C8-3045-4400-9D39-441BA419D9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0915" y="3048979"/>
                        <a:ext cx="8636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E18CA34-4A50-4E03-9B58-FB168131B6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664280"/>
              </p:ext>
            </p:extLst>
          </p:nvPr>
        </p:nvGraphicFramePr>
        <p:xfrm>
          <a:off x="2151101" y="3048979"/>
          <a:ext cx="1930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10" name="Equation" r:id="rId9" imgW="1930320" imgH="774360" progId="Equation.DSMT4">
                  <p:embed/>
                </p:oleObj>
              </mc:Choice>
              <mc:Fallback>
                <p:oleObj name="Equation" r:id="rId9" imgW="1930320" imgH="7743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E18CA34-4A50-4E03-9B58-FB168131B6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51101" y="3048979"/>
                        <a:ext cx="1930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9716619-274F-485F-A57D-D0D386ECDF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904559"/>
              </p:ext>
            </p:extLst>
          </p:nvPr>
        </p:nvGraphicFramePr>
        <p:xfrm>
          <a:off x="4238625" y="3024188"/>
          <a:ext cx="24638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11" name="Equation" r:id="rId11" imgW="2463480" imgH="825480" progId="Equation.DSMT4">
                  <p:embed/>
                </p:oleObj>
              </mc:Choice>
              <mc:Fallback>
                <p:oleObj name="Equation" r:id="rId11" imgW="2463480" imgH="825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19716619-274F-485F-A57D-D0D386ECDF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238625" y="3024188"/>
                        <a:ext cx="24638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D75CCFE-4DA1-4B4C-83EA-4BA1197BCB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065553"/>
              </p:ext>
            </p:extLst>
          </p:nvPr>
        </p:nvGraphicFramePr>
        <p:xfrm>
          <a:off x="4321175" y="4035425"/>
          <a:ext cx="1308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12" name="Equation" r:id="rId13" imgW="1307880" imgH="774360" progId="Equation.DSMT4">
                  <p:embed/>
                </p:oleObj>
              </mc:Choice>
              <mc:Fallback>
                <p:oleObj name="Equation" r:id="rId13" imgW="1307880" imgH="7743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5D75CCFE-4DA1-4B4C-83EA-4BA1197BCB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321175" y="4035425"/>
                        <a:ext cx="13081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E7A7451F-62EA-4CB8-B2A8-7099DDEDE1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1611122"/>
              </p:ext>
            </p:extLst>
          </p:nvPr>
        </p:nvGraphicFramePr>
        <p:xfrm>
          <a:off x="5790939" y="4035425"/>
          <a:ext cx="1473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13" name="Equation" r:id="rId15" imgW="1473120" imgH="774360" progId="Equation.DSMT4">
                  <p:embed/>
                </p:oleObj>
              </mc:Choice>
              <mc:Fallback>
                <p:oleObj name="Equation" r:id="rId15" imgW="1473120" imgH="7743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E7A7451F-62EA-4CB8-B2A8-7099DDEDE1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790939" y="4035425"/>
                        <a:ext cx="14732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653190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A7B2-4B8C-4AEB-A034-74F1A7F4F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Writing the Quotient of Two Complex Numbers in Standard Form </a:t>
            </a:r>
            <a:br>
              <a:rPr lang="en-US" dirty="0"/>
            </a:b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4C5CB-4A87-45DE-8E2F-79774AC7F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(b)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B1E98291-085A-46C2-8293-DF81848223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095585"/>
              </p:ext>
            </p:extLst>
          </p:nvPr>
        </p:nvGraphicFramePr>
        <p:xfrm>
          <a:off x="988559" y="1435689"/>
          <a:ext cx="1016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41" name="Equation" r:id="rId3" imgW="1015920" imgH="774360" progId="Equation.DSMT4">
                  <p:embed/>
                </p:oleObj>
              </mc:Choice>
              <mc:Fallback>
                <p:oleObj name="Equation" r:id="rId3" imgW="101592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7644E9B-6168-4167-9782-01187F3406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8559" y="1435689"/>
                        <a:ext cx="1016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0B9B9C0F-E72E-46EC-AAA0-7BE602A3A0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150452"/>
              </p:ext>
            </p:extLst>
          </p:nvPr>
        </p:nvGraphicFramePr>
        <p:xfrm>
          <a:off x="2217515" y="1435689"/>
          <a:ext cx="2463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42" name="Equation" r:id="rId5" imgW="2463480" imgH="774360" progId="Equation.DSMT4">
                  <p:embed/>
                </p:oleObj>
              </mc:Choice>
              <mc:Fallback>
                <p:oleObj name="Equation" r:id="rId5" imgW="2463480" imgH="77436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B1E98291-085A-46C2-8293-DF81848223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17515" y="1435689"/>
                        <a:ext cx="2463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96C7EEBE-D4B4-4163-B344-600CC3A5D8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164199"/>
              </p:ext>
            </p:extLst>
          </p:nvPr>
        </p:nvGraphicFramePr>
        <p:xfrm>
          <a:off x="4894271" y="1384889"/>
          <a:ext cx="3340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43" name="Equation" r:id="rId7" imgW="3340080" imgH="825480" progId="Equation.DSMT4">
                  <p:embed/>
                </p:oleObj>
              </mc:Choice>
              <mc:Fallback>
                <p:oleObj name="Equation" r:id="rId7" imgW="3340080" imgH="825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0B9B9C0F-E72E-46EC-AAA0-7BE602A3A0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94271" y="1384889"/>
                        <a:ext cx="33401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5302495C-21CC-4D76-A40E-2F8D12AA42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358753"/>
              </p:ext>
            </p:extLst>
          </p:nvPr>
        </p:nvGraphicFramePr>
        <p:xfrm>
          <a:off x="2217515" y="2447251"/>
          <a:ext cx="1651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44" name="Equation" r:id="rId9" imgW="1650960" imgH="774360" progId="Equation.DSMT4">
                  <p:embed/>
                </p:oleObj>
              </mc:Choice>
              <mc:Fallback>
                <p:oleObj name="Equation" r:id="rId9" imgW="1650960" imgH="77436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96C7EEBE-D4B4-4163-B344-600CC3A5D8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17515" y="2447251"/>
                        <a:ext cx="1651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3A30C844-433D-43E3-A742-E2524BC433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322672"/>
              </p:ext>
            </p:extLst>
          </p:nvPr>
        </p:nvGraphicFramePr>
        <p:xfrm>
          <a:off x="4894271" y="2447251"/>
          <a:ext cx="18796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45" name="Equation" r:id="rId11" imgW="1879560" imgH="774360" progId="Equation.DSMT4">
                  <p:embed/>
                </p:oleObj>
              </mc:Choice>
              <mc:Fallback>
                <p:oleObj name="Equation" r:id="rId11" imgW="1879560" imgH="77436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5302495C-21CC-4D76-A40E-2F8D12AA42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894271" y="2447251"/>
                        <a:ext cx="18796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304360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885F8-D53E-4D37-AB5C-31B2716F1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6: </a:t>
            </a:r>
            <a:r>
              <a:rPr lang="en-US" dirty="0"/>
              <a:t>Writing Other Expressions in Standard Form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DF172-A131-46A0-9DF2-93A68B836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i="1" dirty="0">
                <a:latin typeface="+mn-lt"/>
              </a:rPr>
              <a:t>z</a:t>
            </a:r>
            <a:r>
              <a:rPr lang="en-US" dirty="0">
                <a:latin typeface="+mn-lt"/>
              </a:rPr>
              <a:t> = 3 – 4</a:t>
            </a:r>
            <a:r>
              <a:rPr lang="en-US" i="1" dirty="0">
                <a:latin typeface="+mn-lt"/>
              </a:rPr>
              <a:t>i </a:t>
            </a:r>
            <a:r>
              <a:rPr lang="en-US" dirty="0"/>
              <a:t>and </a:t>
            </a:r>
            <a:r>
              <a:rPr lang="en-US" i="1" dirty="0">
                <a:latin typeface="+mn-lt"/>
              </a:rPr>
              <a:t>w</a:t>
            </a:r>
            <a:r>
              <a:rPr lang="en-US" dirty="0">
                <a:latin typeface="+mn-lt"/>
              </a:rPr>
              <a:t> = 6 + 3</a:t>
            </a:r>
            <a:r>
              <a:rPr lang="en-US" i="1" dirty="0">
                <a:latin typeface="+mn-lt"/>
              </a:rPr>
              <a:t>i</a:t>
            </a:r>
            <a:r>
              <a:rPr lang="en-US" dirty="0"/>
              <a:t>, write each expression in standard form.</a:t>
            </a:r>
          </a:p>
          <a:p>
            <a:pPr>
              <a:lnSpc>
                <a:spcPct val="200000"/>
              </a:lnSpc>
            </a:pPr>
            <a:r>
              <a:rPr lang="en-US" dirty="0">
                <a:solidFill>
                  <a:srgbClr val="000000"/>
                </a:solidFill>
              </a:rPr>
              <a:t>(a) 			(b)			(c)   </a:t>
            </a:r>
          </a:p>
          <a:p>
            <a:pPr>
              <a:lnSpc>
                <a:spcPct val="200000"/>
              </a:lnSpc>
            </a:pPr>
            <a:r>
              <a:rPr lang="en-US" dirty="0">
                <a:solidFill>
                  <a:srgbClr val="000000"/>
                </a:solidFill>
              </a:rPr>
              <a:t>(a)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7104E3F-EE4D-4587-812E-15CEECB1FC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97318"/>
              </p:ext>
            </p:extLst>
          </p:nvPr>
        </p:nvGraphicFramePr>
        <p:xfrm>
          <a:off x="1028080" y="2501900"/>
          <a:ext cx="330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48" name="Equation" r:id="rId3" imgW="330120" imgH="774360" progId="Equation.DSMT4">
                  <p:embed/>
                </p:oleObj>
              </mc:Choice>
              <mc:Fallback>
                <p:oleObj name="Equation" r:id="rId3" imgW="33012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8080" y="2501900"/>
                        <a:ext cx="3302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E7F1681-07DB-4BCB-A6CF-D0C64CEB72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754632"/>
              </p:ext>
            </p:extLst>
          </p:nvPr>
        </p:nvGraphicFramePr>
        <p:xfrm>
          <a:off x="3737143" y="2758998"/>
          <a:ext cx="774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49" name="Equation" r:id="rId5" imgW="774360" imgH="406080" progId="Equation.DSMT4">
                  <p:embed/>
                </p:oleObj>
              </mc:Choice>
              <mc:Fallback>
                <p:oleObj name="Equation" r:id="rId5" imgW="774360" imgH="4060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7104E3F-EE4D-4587-812E-15CEECB1FC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37143" y="2758998"/>
                        <a:ext cx="7747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BDDD1C8-F58F-4823-BCF6-38E2BBD757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6572"/>
              </p:ext>
            </p:extLst>
          </p:nvPr>
        </p:nvGraphicFramePr>
        <p:xfrm>
          <a:off x="6535738" y="2754274"/>
          <a:ext cx="711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50" name="Equation" r:id="rId7" imgW="711000" imgH="393480" progId="Equation.DSMT4">
                  <p:embed/>
                </p:oleObj>
              </mc:Choice>
              <mc:Fallback>
                <p:oleObj name="Equation" r:id="rId7" imgW="71100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E7F1681-07DB-4BCB-A6CF-D0C64CEB72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35738" y="2754274"/>
                        <a:ext cx="711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0182707-036F-4F11-B90C-22DFFCC6A9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490053"/>
              </p:ext>
            </p:extLst>
          </p:nvPr>
        </p:nvGraphicFramePr>
        <p:xfrm>
          <a:off x="1028080" y="3429000"/>
          <a:ext cx="14224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51" name="Equation" r:id="rId9" imgW="1422360" imgH="901440" progId="Equation.DSMT4">
                  <p:embed/>
                </p:oleObj>
              </mc:Choice>
              <mc:Fallback>
                <p:oleObj name="Equation" r:id="rId9" imgW="1422360" imgH="9014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7104E3F-EE4D-4587-812E-15CEECB1FC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28080" y="3429000"/>
                        <a:ext cx="14224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7BD0FEC-5E97-4FB7-8AE4-8D6F0BD2DF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194775"/>
              </p:ext>
            </p:extLst>
          </p:nvPr>
        </p:nvGraphicFramePr>
        <p:xfrm>
          <a:off x="2671531" y="3454400"/>
          <a:ext cx="24765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52" name="Equation" r:id="rId11" imgW="2476440" imgH="876240" progId="Equation.DSMT4">
                  <p:embed/>
                </p:oleObj>
              </mc:Choice>
              <mc:Fallback>
                <p:oleObj name="Equation" r:id="rId11" imgW="2476440" imgH="8762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0182707-036F-4F11-B90C-22DFFCC6A9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671531" y="3454400"/>
                        <a:ext cx="24765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5960BDF-617C-4E15-83D6-759E7813A2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404963"/>
              </p:ext>
            </p:extLst>
          </p:nvPr>
        </p:nvGraphicFramePr>
        <p:xfrm>
          <a:off x="5431516" y="3467100"/>
          <a:ext cx="29718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53" name="Equation" r:id="rId13" imgW="2971800" imgH="825480" progId="Equation.DSMT4">
                  <p:embed/>
                </p:oleObj>
              </mc:Choice>
              <mc:Fallback>
                <p:oleObj name="Equation" r:id="rId13" imgW="2971800" imgH="825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A7BD0FEC-5E97-4FB7-8AE4-8D6F0BD2DF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431516" y="3467100"/>
                        <a:ext cx="29718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E7F194E-F5EE-468C-814E-00C174BD04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104198"/>
              </p:ext>
            </p:extLst>
          </p:nvPr>
        </p:nvGraphicFramePr>
        <p:xfrm>
          <a:off x="2671531" y="4567562"/>
          <a:ext cx="1308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54" name="Equation" r:id="rId15" imgW="1307880" imgH="774360" progId="Equation.DSMT4">
                  <p:embed/>
                </p:oleObj>
              </mc:Choice>
              <mc:Fallback>
                <p:oleObj name="Equation" r:id="rId15" imgW="1307880" imgH="7743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35960BDF-617C-4E15-83D6-759E7813A2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671531" y="4567562"/>
                        <a:ext cx="13081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90883916-633B-4565-AF93-6EC6812479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640251"/>
              </p:ext>
            </p:extLst>
          </p:nvPr>
        </p:nvGraphicFramePr>
        <p:xfrm>
          <a:off x="4392381" y="4567562"/>
          <a:ext cx="15113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55" name="Equation" r:id="rId17" imgW="1511280" imgH="774360" progId="Equation.DSMT4">
                  <p:embed/>
                </p:oleObj>
              </mc:Choice>
              <mc:Fallback>
                <p:oleObj name="Equation" r:id="rId17" imgW="1511280" imgH="7743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AE7F194E-F5EE-468C-814E-00C174BD04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392381" y="4567562"/>
                        <a:ext cx="15113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682176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885F8-D53E-4D37-AB5C-31B2716F1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6: </a:t>
            </a:r>
            <a:r>
              <a:rPr lang="en-US" dirty="0"/>
              <a:t>Writing Other Expressions in Standard Form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DF172-A131-46A0-9DF2-93A68B836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srgbClr val="000000"/>
                </a:solidFill>
              </a:rPr>
              <a:t>If 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z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 = 3 – 4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i </a:t>
            </a:r>
            <a:r>
              <a:rPr lang="en-US" dirty="0">
                <a:solidFill>
                  <a:srgbClr val="000000"/>
                </a:solidFill>
              </a:rPr>
              <a:t>and 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w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 = 6 + 3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, write each expression in standard form.</a:t>
            </a:r>
          </a:p>
          <a:p>
            <a:pPr>
              <a:lnSpc>
                <a:spcPct val="200000"/>
              </a:lnSpc>
            </a:pPr>
            <a:r>
              <a:rPr lang="en-US" dirty="0">
                <a:solidFill>
                  <a:srgbClr val="000000"/>
                </a:solidFill>
              </a:rPr>
              <a:t>(b)</a:t>
            </a:r>
          </a:p>
          <a:p>
            <a:pPr>
              <a:lnSpc>
                <a:spcPct val="200000"/>
              </a:lnSpc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200000"/>
              </a:lnSpc>
            </a:pPr>
            <a:r>
              <a:rPr lang="en-US" dirty="0">
                <a:solidFill>
                  <a:srgbClr val="000000"/>
                </a:solidFill>
              </a:rPr>
              <a:t>(c) 			  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E7F1681-07DB-4BCB-A6CF-D0C64CEB72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761098"/>
              </p:ext>
            </p:extLst>
          </p:nvPr>
        </p:nvGraphicFramePr>
        <p:xfrm>
          <a:off x="1073445" y="2768600"/>
          <a:ext cx="774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55" name="Equation" r:id="rId3" imgW="774360" imgH="406080" progId="Equation.DSMT4">
                  <p:embed/>
                </p:oleObj>
              </mc:Choice>
              <mc:Fallback>
                <p:oleObj name="Equation" r:id="rId3" imgW="774360" imgH="4060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E7F1681-07DB-4BCB-A6CF-D0C64CEB72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3445" y="2768600"/>
                        <a:ext cx="7747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E3A96C8E-0F0B-4ED9-AD4D-1913942C48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766119"/>
              </p:ext>
            </p:extLst>
          </p:nvPr>
        </p:nvGraphicFramePr>
        <p:xfrm>
          <a:off x="2016865" y="2717800"/>
          <a:ext cx="2730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56" name="Equation" r:id="rId5" imgW="2730240" imgH="457200" progId="Equation.DSMT4">
                  <p:embed/>
                </p:oleObj>
              </mc:Choice>
              <mc:Fallback>
                <p:oleObj name="Equation" r:id="rId5" imgW="2730240" imgH="4572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E7F1681-07DB-4BCB-A6CF-D0C64CEB72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16865" y="2717800"/>
                        <a:ext cx="27305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FCDBD650-5067-4AF5-9F4D-E887C85387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3606961"/>
              </p:ext>
            </p:extLst>
          </p:nvPr>
        </p:nvGraphicFramePr>
        <p:xfrm>
          <a:off x="4865030" y="2743200"/>
          <a:ext cx="914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57" name="Equation" r:id="rId7" imgW="914400" imgH="406080" progId="Equation.DSMT4">
                  <p:embed/>
                </p:oleObj>
              </mc:Choice>
              <mc:Fallback>
                <p:oleObj name="Equation" r:id="rId7" imgW="914400" imgH="4060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E3A96C8E-0F0B-4ED9-AD4D-1913942C48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65030" y="2743200"/>
                        <a:ext cx="9144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7077AEBB-CFE7-4E4B-97C7-0C39726C02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511254"/>
              </p:ext>
            </p:extLst>
          </p:nvPr>
        </p:nvGraphicFramePr>
        <p:xfrm>
          <a:off x="5897095" y="2832100"/>
          <a:ext cx="914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58" name="Equation" r:id="rId9" imgW="914400" imgH="317160" progId="Equation.DSMT4">
                  <p:embed/>
                </p:oleObj>
              </mc:Choice>
              <mc:Fallback>
                <p:oleObj name="Equation" r:id="rId9" imgW="914400" imgH="31716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FCDBD650-5067-4AF5-9F4D-E887C85387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897095" y="2832100"/>
                        <a:ext cx="9144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22DD288D-9EF5-437E-9252-853561BE96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181529"/>
              </p:ext>
            </p:extLst>
          </p:nvPr>
        </p:nvGraphicFramePr>
        <p:xfrm>
          <a:off x="1025611" y="4654913"/>
          <a:ext cx="711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59" name="Equation" r:id="rId11" imgW="711000" imgH="393480" progId="Equation.DSMT4">
                  <p:embed/>
                </p:oleObj>
              </mc:Choice>
              <mc:Fallback>
                <p:oleObj name="Equation" r:id="rId11" imgW="71100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BDDD1C8-F58F-4823-BCF6-38E2BBD757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25611" y="4654913"/>
                        <a:ext cx="711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C613F709-78A3-4C34-A9B6-EA1B4BB0EF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494948"/>
              </p:ext>
            </p:extLst>
          </p:nvPr>
        </p:nvGraphicFramePr>
        <p:xfrm>
          <a:off x="1848145" y="4654913"/>
          <a:ext cx="2730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60" name="Equation" r:id="rId13" imgW="2730240" imgH="393480" progId="Equation.DSMT4">
                  <p:embed/>
                </p:oleObj>
              </mc:Choice>
              <mc:Fallback>
                <p:oleObj name="Equation" r:id="rId13" imgW="2730240" imgH="393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22DD288D-9EF5-437E-9252-853561BE960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848145" y="4654913"/>
                        <a:ext cx="27305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DBC3B4E9-10D1-4CD3-B3B9-00E1F9A7A0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512263"/>
              </p:ext>
            </p:extLst>
          </p:nvPr>
        </p:nvGraphicFramePr>
        <p:xfrm>
          <a:off x="4689979" y="4693013"/>
          <a:ext cx="495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61" name="Equation" r:id="rId15" imgW="495000" imgH="317160" progId="Equation.DSMT4">
                  <p:embed/>
                </p:oleObj>
              </mc:Choice>
              <mc:Fallback>
                <p:oleObj name="Equation" r:id="rId15" imgW="495000" imgH="3171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C613F709-78A3-4C34-A9B6-EA1B4BB0EF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689979" y="4693013"/>
                        <a:ext cx="4953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452610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1746841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THEOREM</a:t>
            </a:r>
            <a:endParaRPr lang="en-US" b="1" dirty="0"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+mj-lt"/>
              </a:rPr>
              <a:t>The conjugate of a real number is the real number itself.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7882887"/>
      </p:ext>
    </p:extLst>
  </p:cSld>
  <p:clrMapOvr>
    <a:masterClrMapping/>
  </p:clrMapOvr>
  <p:transition>
    <p:pull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4916575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THEOREMS</a:t>
            </a:r>
            <a:endParaRPr lang="en-US" b="1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+mj-lt"/>
              </a:rPr>
              <a:t>The conjugate of the conjugate of a complex number is the complex number itself.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+mj-lt"/>
              </a:rPr>
              <a:t>The conjugate of the sum of two complex numbers equals the sum of their conjugates.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+mj-lt"/>
              </a:rPr>
              <a:t>The conjugate of the product of two complex numbers equals the product of their conjugates.</a:t>
            </a:r>
          </a:p>
          <a:p>
            <a:endParaRPr lang="en-US" sz="2600" b="1" dirty="0">
              <a:latin typeface="+mj-lt"/>
            </a:endParaRPr>
          </a:p>
          <a:p>
            <a:endParaRPr lang="en-US" b="1" dirty="0">
              <a:latin typeface="+mj-lt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5A5EFA2-1AAE-4923-8D0D-E6D846E201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812545"/>
              </p:ext>
            </p:extLst>
          </p:nvPr>
        </p:nvGraphicFramePr>
        <p:xfrm>
          <a:off x="4225925" y="2835898"/>
          <a:ext cx="685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6" name="Equation" r:id="rId3" imgW="685800" imgH="431640" progId="Equation.DSMT4">
                  <p:embed/>
                </p:oleObj>
              </mc:Choice>
              <mc:Fallback>
                <p:oleObj name="Equation" r:id="rId3" imgW="6858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25925" y="2835898"/>
                        <a:ext cx="6858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DC47B33-B6B7-4110-9FDB-871881159B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68421"/>
              </p:ext>
            </p:extLst>
          </p:nvPr>
        </p:nvGraphicFramePr>
        <p:xfrm>
          <a:off x="3698875" y="4158452"/>
          <a:ext cx="1739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7" name="Equation" r:id="rId5" imgW="1739880" imgH="380880" progId="Equation.DSMT4">
                  <p:embed/>
                </p:oleObj>
              </mc:Choice>
              <mc:Fallback>
                <p:oleObj name="Equation" r:id="rId5" imgW="1739880" imgH="3808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85A5EFA2-1AAE-4923-8D0D-E6D846E201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98875" y="4158452"/>
                        <a:ext cx="17399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40A5375-0E31-4B97-90E0-D60E6AE3ED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853640"/>
              </p:ext>
            </p:extLst>
          </p:nvPr>
        </p:nvGraphicFramePr>
        <p:xfrm>
          <a:off x="3832225" y="5525428"/>
          <a:ext cx="1473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8" name="Equation" r:id="rId7" imgW="1473120" imgH="380880" progId="Equation.DSMT4">
                  <p:embed/>
                </p:oleObj>
              </mc:Choice>
              <mc:Fallback>
                <p:oleObj name="Equation" r:id="rId7" imgW="1473120" imgH="3808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DC47B33-B6B7-4110-9FDB-871881159B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32225" y="5525428"/>
                        <a:ext cx="14732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77690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Powers of </a:t>
            </a:r>
            <a:r>
              <a:rPr lang="en-US" i="1" dirty="0" err="1">
                <a:latin typeface="+mn-lt"/>
              </a:rPr>
              <a:t>i</a:t>
            </a:r>
            <a:endParaRPr lang="en-US" sz="1800" i="1" dirty="0">
              <a:latin typeface="+mn-lt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2587083"/>
            <a:ext cx="8464215" cy="330015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0000"/>
                </a:solidFill>
                <a:latin typeface="+mj-lt"/>
              </a:rPr>
              <a:t>The </a:t>
            </a:r>
            <a:r>
              <a:rPr lang="en-US" b="1" dirty="0">
                <a:solidFill>
                  <a:srgbClr val="000000"/>
                </a:solidFill>
                <a:latin typeface="+mj-lt"/>
              </a:rPr>
              <a:t>powers of </a:t>
            </a:r>
            <a:r>
              <a:rPr lang="en-US" b="1" i="1" dirty="0" err="1">
                <a:solidFill>
                  <a:srgbClr val="000000"/>
                </a:solidFill>
                <a:latin typeface="+mn-lt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follow a pattern that is useful to know.</a:t>
            </a:r>
          </a:p>
          <a:p>
            <a:pPr>
              <a:spcBef>
                <a:spcPts val="1200"/>
              </a:spcBef>
            </a:pPr>
            <a:endParaRPr lang="en-US" b="1" dirty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en-US" i="1" dirty="0">
                <a:solidFill>
                  <a:srgbClr val="000000"/>
                </a:solidFill>
                <a:latin typeface="+mn-lt"/>
              </a:rPr>
              <a:t>i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= </a:t>
            </a:r>
            <a:r>
              <a:rPr lang="en-US" i="1" dirty="0" err="1">
                <a:solidFill>
                  <a:srgbClr val="000000"/>
                </a:solidFill>
                <a:latin typeface="+mn-lt"/>
              </a:rPr>
              <a:t>i</a:t>
            </a:r>
            <a:endParaRPr lang="en-US" i="1" dirty="0">
              <a:solidFill>
                <a:srgbClr val="000000"/>
              </a:solidFill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= –1</a:t>
            </a:r>
          </a:p>
          <a:p>
            <a:pPr>
              <a:spcBef>
                <a:spcPts val="1200"/>
              </a:spcBef>
            </a:pP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3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⋅ </a:t>
            </a:r>
            <a:r>
              <a:rPr lang="en-US" i="1" dirty="0" err="1">
                <a:solidFill>
                  <a:srgbClr val="000000"/>
                </a:solidFill>
              </a:rPr>
              <a:t>i</a:t>
            </a:r>
            <a:r>
              <a:rPr lang="en-US" i="1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000000"/>
                </a:solidFill>
              </a:rPr>
              <a:t>–1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⋅ </a:t>
            </a:r>
            <a:r>
              <a:rPr lang="en-US" i="1" dirty="0" err="1">
                <a:solidFill>
                  <a:srgbClr val="000000"/>
                </a:solidFill>
              </a:rPr>
              <a:t>i</a:t>
            </a:r>
            <a:r>
              <a:rPr lang="en-US" i="1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n-US" i="1" dirty="0" err="1">
                <a:solidFill>
                  <a:srgbClr val="000000"/>
                </a:solidFill>
              </a:rPr>
              <a:t>i</a:t>
            </a:r>
            <a:r>
              <a:rPr lang="en-US" i="1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4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⋅ 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2 </a:t>
            </a:r>
            <a:r>
              <a:rPr lang="en-US" dirty="0">
                <a:solidFill>
                  <a:srgbClr val="000000"/>
                </a:solidFill>
              </a:rPr>
              <a:t>= (–1)(–1) = 1</a:t>
            </a:r>
            <a:endParaRPr lang="en-US" b="1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E6C729-51DB-49D8-B33E-A7996442314C}"/>
              </a:ext>
            </a:extLst>
          </p:cNvPr>
          <p:cNvSpPr txBox="1"/>
          <p:nvPr/>
        </p:nvSpPr>
        <p:spPr>
          <a:xfrm>
            <a:off x="4890143" y="3132058"/>
            <a:ext cx="3214198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5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4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⋅ </a:t>
            </a:r>
            <a:r>
              <a:rPr lang="en-US" i="1" dirty="0" err="1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 = 1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⋅ </a:t>
            </a:r>
            <a:r>
              <a:rPr lang="en-US" i="1" dirty="0" err="1">
                <a:solidFill>
                  <a:srgbClr val="000000"/>
                </a:solidFill>
              </a:rPr>
              <a:t>i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</a:t>
            </a:r>
            <a:r>
              <a:rPr lang="en-US" i="1" dirty="0" err="1">
                <a:solidFill>
                  <a:srgbClr val="000000"/>
                </a:solidFill>
              </a:rPr>
              <a:t>i</a:t>
            </a:r>
            <a:r>
              <a:rPr lang="en-US" i="1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6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4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⋅ 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2 </a:t>
            </a:r>
            <a:r>
              <a:rPr lang="en-US" dirty="0">
                <a:solidFill>
                  <a:srgbClr val="000000"/>
                </a:solidFill>
              </a:rPr>
              <a:t>= –1</a:t>
            </a:r>
          </a:p>
          <a:p>
            <a:pPr>
              <a:spcBef>
                <a:spcPts val="1200"/>
              </a:spcBef>
            </a:pP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7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4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⋅ 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3 </a:t>
            </a:r>
            <a:r>
              <a:rPr lang="en-US" dirty="0">
                <a:solidFill>
                  <a:srgbClr val="000000"/>
                </a:solidFill>
              </a:rPr>
              <a:t>= –</a:t>
            </a:r>
            <a:r>
              <a:rPr lang="en-US" i="1" dirty="0" err="1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</a:pP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8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4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⋅ 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4 </a:t>
            </a:r>
            <a:r>
              <a:rPr lang="en-US" dirty="0">
                <a:solidFill>
                  <a:srgbClr val="000000"/>
                </a:solidFill>
              </a:rPr>
              <a:t>= 1</a:t>
            </a:r>
          </a:p>
        </p:txBody>
      </p:sp>
    </p:spTree>
    <p:extLst>
      <p:ext uri="{BB962C8B-B14F-4D97-AF65-F5344CB8AC3E}">
        <p14:creationId xmlns:p14="http://schemas.microsoft.com/office/powerpoint/2010/main" val="4025284086"/>
      </p:ext>
    </p:extLst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" y="692150"/>
            <a:ext cx="8174479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6600" kern="0" dirty="0"/>
              <a:t>Section 1.3</a:t>
            </a: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989138"/>
            <a:ext cx="817447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4800" b="1" dirty="0"/>
              <a:t>Complex Numbers; Quadratic Equations in the Complex Number System</a:t>
            </a:r>
            <a:endParaRPr lang="en-GB" altLang="en-US" sz="4800" kern="0" dirty="0"/>
          </a:p>
        </p:txBody>
      </p:sp>
    </p:spTree>
    <p:extLst>
      <p:ext uri="{BB962C8B-B14F-4D97-AF65-F5344CB8AC3E}">
        <p14:creationId xmlns:p14="http://schemas.microsoft.com/office/powerpoint/2010/main" val="6344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6CDD2-6290-4D23-BB58-4CBD0FB7A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7: </a:t>
            </a:r>
            <a:r>
              <a:rPr lang="en-US" dirty="0"/>
              <a:t>Evaluating Powers of </a:t>
            </a:r>
            <a:r>
              <a:rPr lang="en-US" i="1" dirty="0" err="1">
                <a:latin typeface="+mn-lt"/>
              </a:rPr>
              <a:t>i</a:t>
            </a:r>
            <a:endParaRPr lang="en-US" sz="2000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C04A5-3B84-4047-B025-CDCA8552B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(a)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i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18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				</a:t>
            </a:r>
            <a:r>
              <a:rPr lang="en-US" dirty="0"/>
              <a:t>(b)</a:t>
            </a:r>
            <a:r>
              <a:rPr lang="en-US" dirty="0">
                <a:latin typeface="+mn-lt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i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103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+mn-lt"/>
              </a:rPr>
              <a:t>	=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i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16</a:t>
            </a:r>
            <a:r>
              <a:rPr lang="en-US" dirty="0">
                <a:solidFill>
                  <a:srgbClr val="000000"/>
                </a:solidFill>
                <a:latin typeface="+mn-lt"/>
                <a:ea typeface="Cambria Math" panose="02040503050406030204" pitchFamily="18" charset="0"/>
              </a:rPr>
              <a:t>⋅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i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2 </a:t>
            </a:r>
          </a:p>
          <a:p>
            <a:r>
              <a:rPr lang="en-US" baseline="45000" dirty="0">
                <a:solidFill>
                  <a:srgbClr val="000000"/>
                </a:solidFill>
                <a:latin typeface="+mn-lt"/>
              </a:rPr>
              <a:t>	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= (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i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en-US" dirty="0">
                <a:solidFill>
                  <a:srgbClr val="000000"/>
                </a:solidFill>
                <a:latin typeface="+mn-lt"/>
                <a:ea typeface="Cambria Math" panose="02040503050406030204" pitchFamily="18" charset="0"/>
              </a:rPr>
              <a:t>)</a:t>
            </a:r>
            <a:r>
              <a:rPr lang="en-US" baseline="45000" dirty="0">
                <a:solidFill>
                  <a:srgbClr val="000000"/>
                </a:solidFill>
                <a:latin typeface="+mn-lt"/>
                <a:ea typeface="Cambria Math" panose="02040503050406030204" pitchFamily="18" charset="0"/>
              </a:rPr>
              <a:t>4</a:t>
            </a:r>
            <a:r>
              <a:rPr lang="en-US" dirty="0">
                <a:solidFill>
                  <a:srgbClr val="000000"/>
                </a:solidFill>
                <a:latin typeface="+mn-lt"/>
                <a:ea typeface="Cambria Math" panose="02040503050406030204" pitchFamily="18" charset="0"/>
              </a:rPr>
              <a:t> ⋅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i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2 </a:t>
            </a:r>
          </a:p>
          <a:p>
            <a:r>
              <a:rPr lang="en-US" baseline="45000" dirty="0">
                <a:solidFill>
                  <a:srgbClr val="000000"/>
                </a:solidFill>
                <a:latin typeface="+mn-lt"/>
              </a:rPr>
              <a:t>	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= (1)</a:t>
            </a:r>
            <a:r>
              <a:rPr lang="en-US" baseline="45000" dirty="0">
                <a:solidFill>
                  <a:srgbClr val="000000"/>
                </a:solidFill>
                <a:latin typeface="+mn-lt"/>
                <a:ea typeface="Cambria Math" panose="02040503050406030204" pitchFamily="18" charset="0"/>
              </a:rPr>
              <a:t>4</a:t>
            </a:r>
            <a:r>
              <a:rPr lang="en-US" dirty="0">
                <a:solidFill>
                  <a:srgbClr val="000000"/>
                </a:solidFill>
                <a:latin typeface="+mn-lt"/>
                <a:ea typeface="Cambria Math" panose="02040503050406030204" pitchFamily="18" charset="0"/>
              </a:rPr>
              <a:t> ⋅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i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2 </a:t>
            </a:r>
          </a:p>
          <a:p>
            <a:r>
              <a:rPr lang="en-US" baseline="45000" dirty="0">
                <a:solidFill>
                  <a:srgbClr val="000000"/>
                </a:solidFill>
                <a:latin typeface="+mn-lt"/>
              </a:rPr>
              <a:t>	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= –1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993E1C-C6E9-4E3A-AEE7-9A449D555AA5}"/>
              </a:ext>
            </a:extLst>
          </p:cNvPr>
          <p:cNvSpPr txBox="1"/>
          <p:nvPr/>
        </p:nvSpPr>
        <p:spPr>
          <a:xfrm>
            <a:off x="4092498" y="1955759"/>
            <a:ext cx="3780263" cy="2085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72"/>
              </a:spcBef>
            </a:pPr>
            <a:r>
              <a:rPr lang="en-US" dirty="0">
                <a:solidFill>
                  <a:srgbClr val="000000"/>
                </a:solidFill>
              </a:rPr>
              <a:t>	= 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100</a:t>
            </a:r>
            <a:r>
              <a:rPr lang="en-US" dirty="0">
                <a:solidFill>
                  <a:srgbClr val="000000"/>
                </a:solidFill>
                <a:ea typeface="Cambria Math" panose="02040503050406030204" pitchFamily="18" charset="0"/>
              </a:rPr>
              <a:t>⋅ 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3 </a:t>
            </a:r>
          </a:p>
          <a:p>
            <a:pPr>
              <a:spcBef>
                <a:spcPts val="672"/>
              </a:spcBef>
            </a:pPr>
            <a:r>
              <a:rPr lang="en-US" baseline="45000" dirty="0">
                <a:solidFill>
                  <a:srgbClr val="000000"/>
                </a:solidFill>
              </a:rPr>
              <a:t>	</a:t>
            </a:r>
            <a:r>
              <a:rPr lang="en-US" dirty="0">
                <a:solidFill>
                  <a:srgbClr val="000000"/>
                </a:solidFill>
              </a:rPr>
              <a:t>= (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4</a:t>
            </a:r>
            <a:r>
              <a:rPr lang="en-US" dirty="0">
                <a:solidFill>
                  <a:srgbClr val="000000"/>
                </a:solidFill>
                <a:ea typeface="Cambria Math" panose="02040503050406030204" pitchFamily="18" charset="0"/>
              </a:rPr>
              <a:t>)</a:t>
            </a:r>
            <a:r>
              <a:rPr lang="en-US" baseline="45000" dirty="0">
                <a:solidFill>
                  <a:srgbClr val="000000"/>
                </a:solidFill>
                <a:ea typeface="Cambria Math" panose="02040503050406030204" pitchFamily="18" charset="0"/>
              </a:rPr>
              <a:t>25</a:t>
            </a:r>
            <a:r>
              <a:rPr lang="en-US" dirty="0">
                <a:solidFill>
                  <a:srgbClr val="000000"/>
                </a:solidFill>
                <a:ea typeface="Cambria Math" panose="02040503050406030204" pitchFamily="18" charset="0"/>
              </a:rPr>
              <a:t> ⋅ 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3 </a:t>
            </a:r>
          </a:p>
          <a:p>
            <a:pPr>
              <a:spcBef>
                <a:spcPts val="672"/>
              </a:spcBef>
            </a:pPr>
            <a:r>
              <a:rPr lang="en-US" baseline="45000" dirty="0">
                <a:solidFill>
                  <a:srgbClr val="000000"/>
                </a:solidFill>
              </a:rPr>
              <a:t>	</a:t>
            </a:r>
            <a:r>
              <a:rPr lang="en-US" dirty="0">
                <a:solidFill>
                  <a:srgbClr val="000000"/>
                </a:solidFill>
              </a:rPr>
              <a:t>= (1)</a:t>
            </a:r>
            <a:r>
              <a:rPr lang="en-US" baseline="45000" dirty="0">
                <a:solidFill>
                  <a:srgbClr val="000000"/>
                </a:solidFill>
                <a:ea typeface="Cambria Math" panose="02040503050406030204" pitchFamily="18" charset="0"/>
              </a:rPr>
              <a:t>25</a:t>
            </a:r>
            <a:r>
              <a:rPr lang="en-US" dirty="0">
                <a:solidFill>
                  <a:srgbClr val="000000"/>
                </a:solidFill>
                <a:ea typeface="Cambria Math" panose="02040503050406030204" pitchFamily="18" charset="0"/>
              </a:rPr>
              <a:t> ⋅ 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baseline="45000" dirty="0">
                <a:solidFill>
                  <a:srgbClr val="000000"/>
                </a:solidFill>
              </a:rPr>
              <a:t>3 </a:t>
            </a:r>
          </a:p>
          <a:p>
            <a:pPr>
              <a:spcBef>
                <a:spcPts val="672"/>
              </a:spcBef>
            </a:pPr>
            <a:r>
              <a:rPr lang="en-US" baseline="45000" dirty="0">
                <a:solidFill>
                  <a:srgbClr val="000000"/>
                </a:solidFill>
              </a:rPr>
              <a:t>	</a:t>
            </a:r>
            <a:r>
              <a:rPr lang="en-US" dirty="0">
                <a:solidFill>
                  <a:srgbClr val="000000"/>
                </a:solidFill>
              </a:rPr>
              <a:t>= –</a:t>
            </a:r>
            <a:r>
              <a:rPr lang="en-US" i="1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20735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6E28B-BC33-4D47-8422-55324DC02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Example 8: </a:t>
            </a:r>
            <a:r>
              <a:rPr lang="en-US" sz="3200" dirty="0"/>
              <a:t>Writing the Power of a Complex Number in Standard Form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E2F12-32F9-4D3B-954B-285D323AF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</a:t>
            </a:r>
            <a:r>
              <a:rPr lang="en-US" dirty="0">
                <a:latin typeface="+mn-lt"/>
              </a:rPr>
              <a:t>(3 + </a:t>
            </a:r>
            <a:r>
              <a:rPr lang="en-US" i="1" dirty="0" err="1">
                <a:latin typeface="+mn-lt"/>
              </a:rPr>
              <a:t>i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in standard form.</a:t>
            </a:r>
          </a:p>
          <a:p>
            <a:r>
              <a:rPr lang="en-US" dirty="0">
                <a:solidFill>
                  <a:srgbClr val="000000"/>
                </a:solidFill>
              </a:rPr>
              <a:t>Use the special product formula for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x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+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a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)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algn="ctr"/>
            <a:r>
              <a:rPr lang="en-US" dirty="0">
                <a:solidFill>
                  <a:srgbClr val="000000"/>
                </a:solidFill>
                <a:latin typeface="+mn-lt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x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+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a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)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=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x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+ 3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ax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+ 3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a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x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+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a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3</a:t>
            </a:r>
          </a:p>
          <a:p>
            <a:r>
              <a:rPr lang="en-US" dirty="0">
                <a:solidFill>
                  <a:srgbClr val="000000"/>
                </a:solidFill>
              </a:rPr>
              <a:t>Using the special product formula,</a:t>
            </a:r>
          </a:p>
          <a:p>
            <a:r>
              <a:rPr lang="en-US" dirty="0">
                <a:latin typeface="+mn-lt"/>
              </a:rPr>
              <a:t>     (3 + </a:t>
            </a:r>
            <a:r>
              <a:rPr lang="en-US" i="1" dirty="0" err="1">
                <a:latin typeface="+mn-lt"/>
              </a:rPr>
              <a:t>i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	= </a:t>
            </a:r>
            <a:r>
              <a:rPr lang="en-US" dirty="0">
                <a:latin typeface="+mn-lt"/>
              </a:rPr>
              <a:t>3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+ 3</a:t>
            </a:r>
            <a:r>
              <a:rPr lang="en-US" i="1" dirty="0">
                <a:latin typeface="+mn-lt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ea typeface="Cambria Math" panose="02040503050406030204" pitchFamily="18" charset="0"/>
              </a:rPr>
              <a:t>⋅ </a:t>
            </a:r>
            <a:r>
              <a:rPr lang="en-US" i="1" dirty="0" err="1">
                <a:latin typeface="+mn-lt"/>
              </a:rPr>
              <a:t>i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ea typeface="Cambria Math" panose="02040503050406030204" pitchFamily="18" charset="0"/>
              </a:rPr>
              <a:t>⋅ </a:t>
            </a:r>
            <a:r>
              <a:rPr lang="en-US" dirty="0">
                <a:latin typeface="+mn-lt"/>
              </a:rPr>
              <a:t>3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+ 3</a:t>
            </a:r>
            <a:r>
              <a:rPr lang="en-US" dirty="0">
                <a:solidFill>
                  <a:srgbClr val="000000"/>
                </a:solidFill>
                <a:latin typeface="+mn-lt"/>
                <a:ea typeface="Cambria Math" panose="02040503050406030204" pitchFamily="18" charset="0"/>
              </a:rPr>
              <a:t> ⋅</a:t>
            </a:r>
            <a:r>
              <a:rPr lang="en-US" i="1" dirty="0">
                <a:latin typeface="+mn-lt"/>
              </a:rPr>
              <a:t> i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ea typeface="Cambria Math" panose="02040503050406030204" pitchFamily="18" charset="0"/>
              </a:rPr>
              <a:t>⋅ </a:t>
            </a:r>
            <a:r>
              <a:rPr lang="en-US" dirty="0">
                <a:latin typeface="+mn-lt"/>
              </a:rPr>
              <a:t>3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+ </a:t>
            </a:r>
            <a:r>
              <a:rPr lang="en-US" i="1" dirty="0">
                <a:latin typeface="+mn-lt"/>
              </a:rPr>
              <a:t>i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3</a:t>
            </a:r>
            <a:endParaRPr lang="en-US" dirty="0">
              <a:solidFill>
                <a:srgbClr val="000000"/>
              </a:solidFill>
              <a:latin typeface="+mn-lt"/>
            </a:endParaRPr>
          </a:p>
          <a:p>
            <a:r>
              <a:rPr lang="en-US" dirty="0">
                <a:solidFill>
                  <a:srgbClr val="000000"/>
                </a:solidFill>
                <a:latin typeface="+mn-lt"/>
              </a:rPr>
              <a:t>		= 27 + 27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i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+ 9(–1)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+ (–</a:t>
            </a:r>
            <a:r>
              <a:rPr lang="en-US" i="1" dirty="0" err="1">
                <a:latin typeface="+mn-lt"/>
              </a:rPr>
              <a:t>i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+mn-lt"/>
              </a:rPr>
              <a:t>		= 18 + 26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i</a:t>
            </a:r>
            <a:endParaRPr lang="en-US" dirty="0">
              <a:solidFill>
                <a:srgbClr val="000000"/>
              </a:solidFill>
              <a:latin typeface="+mn-lt"/>
            </a:endParaRPr>
          </a:p>
          <a:p>
            <a:pPr lvl="0"/>
            <a:endParaRPr lang="en-US" sz="2200" dirty="0">
              <a:solidFill>
                <a:srgbClr val="0B3081"/>
              </a:solidFill>
            </a:endParaRPr>
          </a:p>
          <a:p>
            <a:endParaRPr lang="en-US" sz="2200" dirty="0">
              <a:solidFill>
                <a:srgbClr val="0B30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35160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Principal Square Root of </a:t>
            </a:r>
            <a:r>
              <a:rPr lang="en-US" dirty="0">
                <a:latin typeface="+mn-lt"/>
              </a:rPr>
              <a:t>–</a:t>
            </a:r>
            <a:r>
              <a:rPr lang="en-US" i="1" dirty="0">
                <a:latin typeface="+mn-lt"/>
              </a:rPr>
              <a:t>N</a:t>
            </a:r>
            <a:endParaRPr lang="en-US" sz="1800" i="1" dirty="0">
              <a:latin typeface="+mn-lt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3634185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Principal Square Root of </a:t>
            </a:r>
            <a:r>
              <a:rPr lang="en-US" b="1" dirty="0">
                <a:latin typeface="+mn-lt"/>
              </a:rPr>
              <a:t>–</a:t>
            </a:r>
            <a:r>
              <a:rPr lang="en-US" b="1" i="1" dirty="0">
                <a:latin typeface="+mn-lt"/>
              </a:rPr>
              <a:t>N</a:t>
            </a:r>
            <a:r>
              <a:rPr lang="en-US" b="1" dirty="0">
                <a:latin typeface="+mn-lt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j-lt"/>
              </a:rPr>
              <a:t>If</a:t>
            </a:r>
            <a:r>
              <a:rPr lang="en-US" dirty="0"/>
              <a:t> </a:t>
            </a:r>
            <a:r>
              <a:rPr lang="en-US" i="1" dirty="0"/>
              <a:t>N </a:t>
            </a:r>
            <a:r>
              <a:rPr lang="en-US" dirty="0">
                <a:latin typeface="+mj-lt"/>
              </a:rPr>
              <a:t>is a positive real number, we define the </a:t>
            </a:r>
            <a:r>
              <a:rPr lang="en-US" b="1" dirty="0">
                <a:latin typeface="+mj-lt"/>
              </a:rPr>
              <a:t>principal square root of </a:t>
            </a:r>
            <a:r>
              <a:rPr lang="en-US" b="1" dirty="0"/>
              <a:t>–</a:t>
            </a:r>
            <a:r>
              <a:rPr lang="en-US" b="1" i="1" dirty="0"/>
              <a:t>N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denoted by        , as</a:t>
            </a:r>
          </a:p>
          <a:p>
            <a:pPr>
              <a:spcBef>
                <a:spcPts val="600"/>
              </a:spcBef>
            </a:pPr>
            <a:endParaRPr lang="en-US" dirty="0"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+mj-lt"/>
              </a:rPr>
              <a:t>where </a:t>
            </a:r>
            <a:r>
              <a:rPr lang="en-US" i="1" dirty="0" err="1">
                <a:latin typeface="+mn-lt"/>
              </a:rPr>
              <a:t>i</a:t>
            </a:r>
            <a:r>
              <a:rPr lang="en-US" dirty="0">
                <a:latin typeface="+mj-lt"/>
              </a:rPr>
              <a:t> is the imaginary unit </a:t>
            </a:r>
            <a:r>
              <a:rPr lang="en-US" i="1" dirty="0">
                <a:latin typeface="+mn-lt"/>
              </a:rPr>
              <a:t>i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–1</a:t>
            </a:r>
            <a:r>
              <a:rPr lang="en-US" dirty="0">
                <a:latin typeface="+mj-lt"/>
              </a:rPr>
              <a:t>.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80B2E51-48AE-4C3F-90FF-F48434E519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125878"/>
              </p:ext>
            </p:extLst>
          </p:nvPr>
        </p:nvGraphicFramePr>
        <p:xfrm>
          <a:off x="7234127" y="2454458"/>
          <a:ext cx="800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42" name="Equation" r:id="rId3" imgW="799920" imgH="444240" progId="Equation.DSMT4">
                  <p:embed/>
                </p:oleObj>
              </mc:Choice>
              <mc:Fallback>
                <p:oleObj name="Equation" r:id="rId3" imgW="7999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34127" y="2454458"/>
                        <a:ext cx="800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59AE48A-7DD2-4C50-BA03-5D30B8318A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582503"/>
              </p:ext>
            </p:extLst>
          </p:nvPr>
        </p:nvGraphicFramePr>
        <p:xfrm>
          <a:off x="3603793" y="3367669"/>
          <a:ext cx="1816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43" name="Equation" r:id="rId5" imgW="1815840" imgH="444240" progId="Equation.DSMT4">
                  <p:embed/>
                </p:oleObj>
              </mc:Choice>
              <mc:Fallback>
                <p:oleObj name="Equation" r:id="rId5" imgW="1815840" imgH="4442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380B2E51-48AE-4C3F-90FF-F48434E519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03793" y="3367669"/>
                        <a:ext cx="1816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4220302"/>
      </p:ext>
    </p:extLst>
  </p:cSld>
  <p:clrMapOvr>
    <a:masterClrMapping/>
  </p:clrMapOvr>
  <p:transition>
    <p:pull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4D943-11CF-4E00-92DB-A9FEA8084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9: </a:t>
            </a:r>
            <a:r>
              <a:rPr lang="en-US" dirty="0"/>
              <a:t>Evaluating the Square Root of a Negative 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17CE3-E507-4A62-9105-CED7B2119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(a)</a:t>
            </a:r>
          </a:p>
          <a:p>
            <a:pPr>
              <a:lnSpc>
                <a:spcPct val="150000"/>
              </a:lnSpc>
            </a:pPr>
            <a:r>
              <a:rPr lang="en-US" dirty="0"/>
              <a:t>(b)</a:t>
            </a:r>
          </a:p>
          <a:p>
            <a:pPr>
              <a:lnSpc>
                <a:spcPct val="150000"/>
              </a:lnSpc>
            </a:pPr>
            <a:r>
              <a:rPr lang="en-US" dirty="0"/>
              <a:t>(c)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E24AC3F-703D-4C2C-A746-3BE843B77B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872521"/>
              </p:ext>
            </p:extLst>
          </p:nvPr>
        </p:nvGraphicFramePr>
        <p:xfrm>
          <a:off x="990600" y="1565949"/>
          <a:ext cx="647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31" name="Equation" r:id="rId3" imgW="647640" imgH="444240" progId="Equation.DSMT4">
                  <p:embed/>
                </p:oleObj>
              </mc:Choice>
              <mc:Fallback>
                <p:oleObj name="Equation" r:id="rId3" imgW="64764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1565949"/>
                        <a:ext cx="6477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B83CDF3-DD7A-42FD-8EBE-7DF33ACD6D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68090"/>
              </p:ext>
            </p:extLst>
          </p:nvPr>
        </p:nvGraphicFramePr>
        <p:xfrm>
          <a:off x="2005013" y="1565949"/>
          <a:ext cx="774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32" name="Equation" r:id="rId5" imgW="774360" imgH="444240" progId="Equation.DSMT4">
                  <p:embed/>
                </p:oleObj>
              </mc:Choice>
              <mc:Fallback>
                <p:oleObj name="Equation" r:id="rId5" imgW="77436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E24AC3F-703D-4C2C-A746-3BE843B77B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05013" y="1565949"/>
                        <a:ext cx="7747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53CA603-79CC-4000-9B7C-C90D56F57A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941196"/>
              </p:ext>
            </p:extLst>
          </p:nvPr>
        </p:nvGraphicFramePr>
        <p:xfrm>
          <a:off x="3382745" y="1696047"/>
          <a:ext cx="419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33" name="Equation" r:id="rId7" imgW="419040" imgH="291960" progId="Equation.DSMT4">
                  <p:embed/>
                </p:oleObj>
              </mc:Choice>
              <mc:Fallback>
                <p:oleObj name="Equation" r:id="rId7" imgW="419040" imgH="2919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B83CDF3-DD7A-42FD-8EBE-7DF33ACD6D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82745" y="1696047"/>
                        <a:ext cx="4191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7765A66-7747-4693-BCC4-8922CFCD4B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975600"/>
              </p:ext>
            </p:extLst>
          </p:nvPr>
        </p:nvGraphicFramePr>
        <p:xfrm>
          <a:off x="973247" y="2293251"/>
          <a:ext cx="850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34" name="Equation" r:id="rId9" imgW="850680" imgH="444240" progId="Equation.DSMT4">
                  <p:embed/>
                </p:oleObj>
              </mc:Choice>
              <mc:Fallback>
                <p:oleObj name="Equation" r:id="rId9" imgW="85068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E24AC3F-703D-4C2C-A746-3BE843B77B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73247" y="2293251"/>
                        <a:ext cx="8509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2038B21-526A-4947-9F08-2FAD036235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1962291"/>
              </p:ext>
            </p:extLst>
          </p:nvPr>
        </p:nvGraphicFramePr>
        <p:xfrm>
          <a:off x="2005013" y="2293251"/>
          <a:ext cx="1016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35" name="Equation" r:id="rId11" imgW="1015920" imgH="444240" progId="Equation.DSMT4">
                  <p:embed/>
                </p:oleObj>
              </mc:Choice>
              <mc:Fallback>
                <p:oleObj name="Equation" r:id="rId11" imgW="1015920" imgH="4442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B83CDF3-DD7A-42FD-8EBE-7DF33ACD6D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005013" y="2293251"/>
                        <a:ext cx="10160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AF917C6-36E3-4A61-9B4C-BC020B88D8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289113"/>
              </p:ext>
            </p:extLst>
          </p:nvPr>
        </p:nvGraphicFramePr>
        <p:xfrm>
          <a:off x="3382745" y="2408393"/>
          <a:ext cx="584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36" name="Equation" r:id="rId13" imgW="583920" imgH="304560" progId="Equation.DSMT4">
                  <p:embed/>
                </p:oleObj>
              </mc:Choice>
              <mc:Fallback>
                <p:oleObj name="Equation" r:id="rId13" imgW="583920" imgH="304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53CA603-79CC-4000-9B7C-C90D56F57A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382745" y="2408393"/>
                        <a:ext cx="5842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4B26C6AB-4AA4-478F-9562-C20DEE83A3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074323"/>
              </p:ext>
            </p:extLst>
          </p:nvPr>
        </p:nvGraphicFramePr>
        <p:xfrm>
          <a:off x="990600" y="3018812"/>
          <a:ext cx="850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37" name="Equation" r:id="rId15" imgW="850680" imgH="444240" progId="Equation.DSMT4">
                  <p:embed/>
                </p:oleObj>
              </mc:Choice>
              <mc:Fallback>
                <p:oleObj name="Equation" r:id="rId15" imgW="850680" imgH="4442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7765A66-7747-4693-BCC4-8922CFCD4B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90600" y="3018812"/>
                        <a:ext cx="8509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54E08A88-379C-4411-A209-44114FBD3F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5798968"/>
              </p:ext>
            </p:extLst>
          </p:nvPr>
        </p:nvGraphicFramePr>
        <p:xfrm>
          <a:off x="2005013" y="3019217"/>
          <a:ext cx="977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38" name="Equation" r:id="rId17" imgW="977760" imgH="444240" progId="Equation.DSMT4">
                  <p:embed/>
                </p:oleObj>
              </mc:Choice>
              <mc:Fallback>
                <p:oleObj name="Equation" r:id="rId17" imgW="977760" imgH="4442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52038B21-526A-4947-9F08-2FAD036235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005013" y="3019217"/>
                        <a:ext cx="9779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6482808-8615-46E0-ABA0-C2A7790D90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622055"/>
              </p:ext>
            </p:extLst>
          </p:nvPr>
        </p:nvGraphicFramePr>
        <p:xfrm>
          <a:off x="3382745" y="3029104"/>
          <a:ext cx="1003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39" name="Equation" r:id="rId19" imgW="1002960" imgH="444240" progId="Equation.DSMT4">
                  <p:embed/>
                </p:oleObj>
              </mc:Choice>
              <mc:Fallback>
                <p:oleObj name="Equation" r:id="rId19" imgW="1002960" imgH="4442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1AF917C6-36E3-4A61-9B4C-BC020B88D8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382745" y="3029104"/>
                        <a:ext cx="10033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618284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4D943-11CF-4E00-92DB-A9FEA8084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10: </a:t>
            </a:r>
            <a:r>
              <a:rPr lang="en-US" dirty="0"/>
              <a:t>Solving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17CE3-E507-4A62-9105-CED7B2119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each equation in the complex number system.</a:t>
            </a:r>
          </a:p>
          <a:p>
            <a:r>
              <a:rPr lang="en-US" dirty="0"/>
              <a:t>(a)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16</a:t>
            </a:r>
            <a:r>
              <a:rPr lang="en-US" dirty="0"/>
              <a:t>			</a:t>
            </a:r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r>
              <a:rPr lang="en-US" dirty="0"/>
              <a:t>The equation has two solutions</a:t>
            </a:r>
            <a:r>
              <a:rPr lang="en-US" dirty="0">
                <a:latin typeface="+mn-lt"/>
              </a:rPr>
              <a:t>, –4 </a:t>
            </a:r>
            <a:r>
              <a:rPr lang="en-US" dirty="0"/>
              <a:t>and</a:t>
            </a:r>
            <a:r>
              <a:rPr lang="en-US" dirty="0">
                <a:latin typeface="+mn-lt"/>
              </a:rPr>
              <a:t> 4.</a:t>
            </a:r>
            <a:r>
              <a:rPr lang="en-US" dirty="0"/>
              <a:t> The solution set is </a:t>
            </a:r>
            <a:r>
              <a:rPr lang="en-US" dirty="0">
                <a:latin typeface="+mn-lt"/>
              </a:rPr>
              <a:t>{–4, 4}.</a:t>
            </a:r>
          </a:p>
          <a:p>
            <a:r>
              <a:rPr lang="en-US" dirty="0"/>
              <a:t>(b) 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–25 </a:t>
            </a:r>
          </a:p>
          <a:p>
            <a:endParaRPr lang="en-US" dirty="0">
              <a:latin typeface="+mn-lt"/>
            </a:endParaRPr>
          </a:p>
          <a:p>
            <a:r>
              <a:rPr lang="en-US" dirty="0"/>
              <a:t>The equation has two solutions</a:t>
            </a:r>
            <a:r>
              <a:rPr lang="en-US" dirty="0">
                <a:latin typeface="+mn-lt"/>
              </a:rPr>
              <a:t>, –5</a:t>
            </a:r>
            <a:r>
              <a:rPr lang="en-US" i="1" dirty="0">
                <a:latin typeface="+mn-lt"/>
              </a:rPr>
              <a:t>i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and</a:t>
            </a:r>
            <a:r>
              <a:rPr lang="en-US" dirty="0">
                <a:latin typeface="+mn-lt"/>
              </a:rPr>
              <a:t> 5</a:t>
            </a:r>
            <a:r>
              <a:rPr lang="en-US" i="1" dirty="0">
                <a:latin typeface="+mn-lt"/>
              </a:rPr>
              <a:t>i</a:t>
            </a:r>
            <a:r>
              <a:rPr lang="en-US" dirty="0">
                <a:latin typeface="+mn-lt"/>
              </a:rPr>
              <a:t>. </a:t>
            </a:r>
            <a:r>
              <a:rPr lang="en-US" dirty="0"/>
              <a:t>The solution set is </a:t>
            </a:r>
            <a:r>
              <a:rPr lang="en-US" dirty="0">
                <a:latin typeface="+mn-lt"/>
              </a:rPr>
              <a:t>{–5</a:t>
            </a:r>
            <a:r>
              <a:rPr lang="en-US" i="1" dirty="0">
                <a:latin typeface="+mn-lt"/>
              </a:rPr>
              <a:t>i</a:t>
            </a:r>
            <a:r>
              <a:rPr lang="en-US" dirty="0">
                <a:latin typeface="+mn-lt"/>
              </a:rPr>
              <a:t>, 5</a:t>
            </a:r>
            <a:r>
              <a:rPr lang="en-US" i="1" dirty="0">
                <a:latin typeface="+mn-lt"/>
              </a:rPr>
              <a:t>i</a:t>
            </a:r>
            <a:r>
              <a:rPr lang="en-US" dirty="0">
                <a:latin typeface="+mn-lt"/>
              </a:rPr>
              <a:t>}.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DDB6B9A0-F9FD-48C6-A055-F47C389191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8247370"/>
              </p:ext>
            </p:extLst>
          </p:nvPr>
        </p:nvGraphicFramePr>
        <p:xfrm>
          <a:off x="1046512" y="2946400"/>
          <a:ext cx="1384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14" name="Equation" r:id="rId3" imgW="1384200" imgH="444240" progId="Equation.DSMT4">
                  <p:embed/>
                </p:oleObj>
              </mc:Choice>
              <mc:Fallback>
                <p:oleObj name="Equation" r:id="rId3" imgW="13842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6512" y="2946400"/>
                        <a:ext cx="13843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6F661C49-B6A9-48C1-8924-44236B4604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716146"/>
              </p:ext>
            </p:extLst>
          </p:nvPr>
        </p:nvGraphicFramePr>
        <p:xfrm>
          <a:off x="2662246" y="3041379"/>
          <a:ext cx="685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15" name="Equation" r:id="rId5" imgW="685800" imgH="304560" progId="Equation.DSMT4">
                  <p:embed/>
                </p:oleObj>
              </mc:Choice>
              <mc:Fallback>
                <p:oleObj name="Equation" r:id="rId5" imgW="685800" imgH="30456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DDB6B9A0-F9FD-48C6-A055-F47C389191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62246" y="3041379"/>
                        <a:ext cx="685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8A4C3133-E65D-460D-9CBD-DC44E1797C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4519007"/>
              </p:ext>
            </p:extLst>
          </p:nvPr>
        </p:nvGraphicFramePr>
        <p:xfrm>
          <a:off x="1143732" y="4978400"/>
          <a:ext cx="1612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16" name="Equation" r:id="rId7" imgW="1612800" imgH="444240" progId="Equation.DSMT4">
                  <p:embed/>
                </p:oleObj>
              </mc:Choice>
              <mc:Fallback>
                <p:oleObj name="Equation" r:id="rId7" imgW="1612800" imgH="4442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DDB6B9A0-F9FD-48C6-A055-F47C389191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43732" y="4978400"/>
                        <a:ext cx="16129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01968FA-D4FF-4E85-A687-EDC00CC3F2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61140"/>
              </p:ext>
            </p:extLst>
          </p:nvPr>
        </p:nvGraphicFramePr>
        <p:xfrm>
          <a:off x="2947529" y="4963020"/>
          <a:ext cx="1231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17" name="Equation" r:id="rId9" imgW="1231560" imgH="444240" progId="Equation.DSMT4">
                  <p:embed/>
                </p:oleObj>
              </mc:Choice>
              <mc:Fallback>
                <p:oleObj name="Equation" r:id="rId9" imgW="1231560" imgH="44424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6F661C49-B6A9-48C1-8924-44236B4604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47529" y="4963020"/>
                        <a:ext cx="12319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F2D3D9C4-DFBE-466E-8917-9B63220424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227006"/>
              </p:ext>
            </p:extLst>
          </p:nvPr>
        </p:nvGraphicFramePr>
        <p:xfrm>
          <a:off x="4570413" y="5070552"/>
          <a:ext cx="787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18" name="Equation" r:id="rId11" imgW="787320" imgH="304560" progId="Equation.DSMT4">
                  <p:embed/>
                </p:oleObj>
              </mc:Choice>
              <mc:Fallback>
                <p:oleObj name="Equation" r:id="rId11" imgW="787320" imgH="3045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A01968FA-D4FF-4E85-A687-EDC00CC3F2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70413" y="5070552"/>
                        <a:ext cx="7874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034822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Formula</a:t>
            </a:r>
            <a:endParaRPr lang="en-US" sz="1800" i="1" dirty="0">
              <a:latin typeface="+mn-lt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3634185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THEOREM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Quadratic Formula</a:t>
            </a:r>
            <a:endParaRPr lang="en-US" b="1" dirty="0">
              <a:latin typeface="+mn-lt"/>
            </a:endParaRPr>
          </a:p>
          <a:p>
            <a:r>
              <a:rPr lang="en-US" dirty="0">
                <a:latin typeface="+mj-lt"/>
              </a:rPr>
              <a:t>In the complex number system, the solutions of the quadratic equation </a:t>
            </a:r>
            <a:r>
              <a:rPr lang="en-US" i="1" dirty="0"/>
              <a:t>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/>
              <a:t>bx </a:t>
            </a:r>
            <a:r>
              <a:rPr lang="en-US" dirty="0"/>
              <a:t>+ </a:t>
            </a:r>
            <a:r>
              <a:rPr lang="en-US" i="1" dirty="0"/>
              <a:t>c </a:t>
            </a:r>
            <a:r>
              <a:rPr lang="en-US" dirty="0"/>
              <a:t>= 0, </a:t>
            </a:r>
            <a:r>
              <a:rPr lang="en-US" dirty="0">
                <a:latin typeface="+mj-lt"/>
              </a:rPr>
              <a:t>where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and</a:t>
            </a:r>
            <a:r>
              <a:rPr lang="en-US" dirty="0"/>
              <a:t> </a:t>
            </a:r>
            <a:r>
              <a:rPr lang="en-US" i="1" dirty="0"/>
              <a:t>c </a:t>
            </a:r>
            <a:r>
              <a:rPr lang="en-US" dirty="0">
                <a:latin typeface="+mj-lt"/>
              </a:rPr>
              <a:t>are real numbers and </a:t>
            </a:r>
            <a:r>
              <a:rPr lang="en-US" i="1" dirty="0"/>
              <a:t>a ≠</a:t>
            </a:r>
            <a:r>
              <a:rPr lang="en-US" dirty="0"/>
              <a:t> 0, </a:t>
            </a:r>
            <a:r>
              <a:rPr lang="en-US" dirty="0">
                <a:latin typeface="+mj-lt"/>
              </a:rPr>
              <a:t>are given</a:t>
            </a:r>
          </a:p>
          <a:p>
            <a:r>
              <a:rPr lang="en-US" dirty="0">
                <a:latin typeface="+mj-lt"/>
              </a:rPr>
              <a:t>by the formula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59AE48A-7DD2-4C50-BA03-5D30B8318A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25873"/>
              </p:ext>
            </p:extLst>
          </p:nvPr>
        </p:nvGraphicFramePr>
        <p:xfrm>
          <a:off x="3114843" y="3778389"/>
          <a:ext cx="27940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07" name="Equation" r:id="rId3" imgW="2793960" imgH="901440" progId="Equation.DSMT4">
                  <p:embed/>
                </p:oleObj>
              </mc:Choice>
              <mc:Fallback>
                <p:oleObj name="Equation" r:id="rId3" imgW="2793960" imgH="9014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59AE48A-7DD2-4C50-BA03-5D30B8318AE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14843" y="3778389"/>
                        <a:ext cx="27940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7537911"/>
      </p:ext>
    </p:extLst>
  </p:cSld>
  <p:clrMapOvr>
    <a:masterClrMapping/>
  </p:clrMapOvr>
  <p:transition>
    <p:pull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90816-D06E-4541-AC3C-88010F5D2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Example 11: </a:t>
            </a:r>
            <a:r>
              <a:rPr lang="en-US" sz="3200" dirty="0"/>
              <a:t>Solving a Quadratic Equation in the Complex Number System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72C04-0DAE-4632-9E73-1A25B167A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the equation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2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+ 5 = 0 </a:t>
            </a:r>
            <a:r>
              <a:rPr lang="en-US" dirty="0"/>
              <a:t>in the complex number system.</a:t>
            </a:r>
          </a:p>
          <a:p>
            <a:r>
              <a:rPr lang="en-US" dirty="0"/>
              <a:t>Here </a:t>
            </a:r>
            <a:r>
              <a:rPr lang="en-US" i="1" dirty="0">
                <a:latin typeface="+mn-lt"/>
              </a:rPr>
              <a:t>a </a:t>
            </a:r>
            <a:r>
              <a:rPr lang="en-US" dirty="0">
                <a:latin typeface="+mn-lt"/>
              </a:rPr>
              <a:t>= 1, </a:t>
            </a:r>
            <a:r>
              <a:rPr lang="en-US" i="1" dirty="0">
                <a:latin typeface="+mn-lt"/>
              </a:rPr>
              <a:t>b </a:t>
            </a:r>
            <a:r>
              <a:rPr lang="en-US" dirty="0">
                <a:latin typeface="+mn-lt"/>
              </a:rPr>
              <a:t>= –2, </a:t>
            </a:r>
            <a:r>
              <a:rPr lang="en-US" i="1" dirty="0">
                <a:latin typeface="+mn-lt"/>
              </a:rPr>
              <a:t>c </a:t>
            </a:r>
            <a:r>
              <a:rPr lang="en-US" dirty="0">
                <a:latin typeface="+mn-lt"/>
              </a:rPr>
              <a:t>= 5</a:t>
            </a:r>
            <a:r>
              <a:rPr lang="en-US" dirty="0"/>
              <a:t>, and </a:t>
            </a:r>
          </a:p>
          <a:p>
            <a:pPr algn="ctr"/>
            <a:r>
              <a:rPr lang="en-US" i="1" dirty="0">
                <a:latin typeface="+mn-lt"/>
              </a:rPr>
              <a:t>b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ac </a:t>
            </a:r>
            <a:r>
              <a:rPr lang="en-US" dirty="0">
                <a:latin typeface="+mn-lt"/>
              </a:rPr>
              <a:t>= (–2)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4(1)(5) = –16</a:t>
            </a:r>
            <a:r>
              <a:rPr lang="en-US" dirty="0"/>
              <a:t>. </a:t>
            </a:r>
          </a:p>
          <a:p>
            <a:r>
              <a:rPr lang="en-US" dirty="0"/>
              <a:t>Using the quadratic formula, we find that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equation has the solution set </a:t>
            </a:r>
            <a:r>
              <a:rPr lang="en-US" dirty="0">
                <a:latin typeface="+mn-lt"/>
              </a:rPr>
              <a:t>{1 – 2</a:t>
            </a:r>
            <a:r>
              <a:rPr lang="en-US" i="1" dirty="0">
                <a:latin typeface="+mn-lt"/>
              </a:rPr>
              <a:t>i</a:t>
            </a:r>
            <a:r>
              <a:rPr lang="en-US" dirty="0">
                <a:latin typeface="+mn-lt"/>
              </a:rPr>
              <a:t>, 1 + 2</a:t>
            </a:r>
            <a:r>
              <a:rPr lang="en-US" i="1" dirty="0">
                <a:latin typeface="+mn-lt"/>
              </a:rPr>
              <a:t>i</a:t>
            </a:r>
            <a:r>
              <a:rPr lang="en-US" dirty="0">
                <a:latin typeface="+mn-lt"/>
              </a:rPr>
              <a:t>}.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FF003FA-E730-4F96-8F7F-C1CB2E50F0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4853794"/>
              </p:ext>
            </p:extLst>
          </p:nvPr>
        </p:nvGraphicFramePr>
        <p:xfrm>
          <a:off x="424948" y="4012039"/>
          <a:ext cx="2667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66" name="Equation" r:id="rId3" imgW="2666880" imgH="914400" progId="Equation.DSMT4">
                  <p:embed/>
                </p:oleObj>
              </mc:Choice>
              <mc:Fallback>
                <p:oleObj name="Equation" r:id="rId3" imgW="2666880" imgH="9144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59AE48A-7DD2-4C50-BA03-5D30B8318AE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4948" y="4012039"/>
                        <a:ext cx="26670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772E905-F7D8-4F51-8852-76026F81EB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175251"/>
              </p:ext>
            </p:extLst>
          </p:nvPr>
        </p:nvGraphicFramePr>
        <p:xfrm>
          <a:off x="3210389" y="4017963"/>
          <a:ext cx="1549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67" name="Equation" r:id="rId5" imgW="1549080" imgH="863280" progId="Equation.DSMT4">
                  <p:embed/>
                </p:oleObj>
              </mc:Choice>
              <mc:Fallback>
                <p:oleObj name="Equation" r:id="rId5" imgW="1549080" imgH="8632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FF003FA-E730-4F96-8F7F-C1CB2E50F0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10389" y="4017963"/>
                        <a:ext cx="15494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4D0BAE2-AF6D-4BCB-9B11-641E234FA8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832363"/>
              </p:ext>
            </p:extLst>
          </p:nvPr>
        </p:nvGraphicFramePr>
        <p:xfrm>
          <a:off x="4889383" y="4081889"/>
          <a:ext cx="1168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68" name="Equation" r:id="rId7" imgW="1168200" imgH="774360" progId="Equation.DSMT4">
                  <p:embed/>
                </p:oleObj>
              </mc:Choice>
              <mc:Fallback>
                <p:oleObj name="Equation" r:id="rId7" imgW="1168200" imgH="774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772E905-F7D8-4F51-8852-76026F81EB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89383" y="4081889"/>
                        <a:ext cx="1168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C03B89A-305C-4355-9A00-D5474F50E9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406202"/>
              </p:ext>
            </p:extLst>
          </p:nvPr>
        </p:nvGraphicFramePr>
        <p:xfrm>
          <a:off x="6175082" y="4045492"/>
          <a:ext cx="1587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69" name="Equation" r:id="rId9" imgW="1587240" imgH="812520" progId="Equation.DSMT4">
                  <p:embed/>
                </p:oleObj>
              </mc:Choice>
              <mc:Fallback>
                <p:oleObj name="Equation" r:id="rId9" imgW="1587240" imgH="8125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4D0BAE2-AF6D-4BCB-9B11-641E234FA8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75082" y="4045492"/>
                        <a:ext cx="158750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3A4356-6CE4-4609-B2E1-37C5E5EEEBA3}"/>
              </a:ext>
            </a:extLst>
          </p:cNvPr>
          <p:cNvCxnSpPr>
            <a:cxnSpLocks/>
          </p:cNvCxnSpPr>
          <p:nvPr/>
        </p:nvCxnSpPr>
        <p:spPr bwMode="auto">
          <a:xfrm>
            <a:off x="6445407" y="4081889"/>
            <a:ext cx="312234" cy="36787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63F5014-EDE0-4187-AD2E-1AA1DBF02356}"/>
              </a:ext>
            </a:extLst>
          </p:cNvPr>
          <p:cNvCxnSpPr>
            <a:cxnSpLocks/>
          </p:cNvCxnSpPr>
          <p:nvPr/>
        </p:nvCxnSpPr>
        <p:spPr bwMode="auto">
          <a:xfrm>
            <a:off x="6968832" y="4533475"/>
            <a:ext cx="290614" cy="32311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60311EEA-F4C1-4CF5-94C1-82E590E105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653078"/>
              </p:ext>
            </p:extLst>
          </p:nvPr>
        </p:nvGraphicFramePr>
        <p:xfrm>
          <a:off x="7831559" y="4343942"/>
          <a:ext cx="1041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70" name="Equation" r:id="rId11" imgW="1041120" imgH="317160" progId="Equation.DSMT4">
                  <p:embed/>
                </p:oleObj>
              </mc:Choice>
              <mc:Fallback>
                <p:oleObj name="Equation" r:id="rId11" imgW="1041120" imgH="3171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C03B89A-305C-4355-9A00-D5474F50E9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831559" y="4343942"/>
                        <a:ext cx="10414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711532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90816-D06E-4541-AC3C-88010F5D2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Example 11: </a:t>
            </a:r>
            <a:r>
              <a:rPr lang="en-US" sz="3200" dirty="0"/>
              <a:t>Solving a Quadratic Equation in the Complex Number System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72C04-0DAE-4632-9E73-1A25B167A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Check:</a:t>
            </a:r>
            <a:endParaRPr lang="en-US" dirty="0">
              <a:latin typeface="+mn-lt"/>
            </a:endParaRP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60311EEA-F4C1-4CF5-94C1-82E590E105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254431"/>
              </p:ext>
            </p:extLst>
          </p:nvPr>
        </p:nvGraphicFramePr>
        <p:xfrm>
          <a:off x="971900" y="2125314"/>
          <a:ext cx="889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54" name="Equation" r:id="rId3" imgW="888840" imgH="317160" progId="Equation.DSMT4">
                  <p:embed/>
                </p:oleObj>
              </mc:Choice>
              <mc:Fallback>
                <p:oleObj name="Equation" r:id="rId3" imgW="888840" imgH="31716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60311EEA-F4C1-4CF5-94C1-82E590E105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900" y="2125314"/>
                        <a:ext cx="8890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8FB3201C-4FA2-46A9-8C05-0B956C330A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555964"/>
              </p:ext>
            </p:extLst>
          </p:nvPr>
        </p:nvGraphicFramePr>
        <p:xfrm>
          <a:off x="1977118" y="2006367"/>
          <a:ext cx="32131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55" name="Equation" r:id="rId5" imgW="3213000" imgH="469800" progId="Equation.DSMT4">
                  <p:embed/>
                </p:oleObj>
              </mc:Choice>
              <mc:Fallback>
                <p:oleObj name="Equation" r:id="rId5" imgW="3213000" imgH="46980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60311EEA-F4C1-4CF5-94C1-82E590E105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7118" y="2006367"/>
                        <a:ext cx="32131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1A29C7B-676F-4738-8164-2C2F54338C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497250"/>
              </p:ext>
            </p:extLst>
          </p:nvPr>
        </p:nvGraphicFramePr>
        <p:xfrm>
          <a:off x="5300717" y="2061814"/>
          <a:ext cx="3416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56" name="Equation" r:id="rId7" imgW="3416040" imgH="380880" progId="Equation.DSMT4">
                  <p:embed/>
                </p:oleObj>
              </mc:Choice>
              <mc:Fallback>
                <p:oleObj name="Equation" r:id="rId7" imgW="3416040" imgH="3808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8FB3201C-4FA2-46A9-8C05-0B956C330A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00717" y="2061814"/>
                        <a:ext cx="34163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8BA90250-F6B8-4CB7-9C3D-D826D496F9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123141"/>
              </p:ext>
            </p:extLst>
          </p:nvPr>
        </p:nvGraphicFramePr>
        <p:xfrm>
          <a:off x="5300717" y="2618344"/>
          <a:ext cx="1231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57" name="Equation" r:id="rId9" imgW="1231560" imgH="380880" progId="Equation.DSMT4">
                  <p:embed/>
                </p:oleObj>
              </mc:Choice>
              <mc:Fallback>
                <p:oleObj name="Equation" r:id="rId9" imgW="1231560" imgH="3808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71A29C7B-676F-4738-8164-2C2F54338C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00717" y="2618344"/>
                        <a:ext cx="12319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D8DADD64-F37C-4FD7-B1A0-F0270C9F04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855127"/>
              </p:ext>
            </p:extLst>
          </p:nvPr>
        </p:nvGraphicFramePr>
        <p:xfrm>
          <a:off x="5300717" y="3236115"/>
          <a:ext cx="1003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58" name="Equation" r:id="rId11" imgW="1002960" imgH="304560" progId="Equation.DSMT4">
                  <p:embed/>
                </p:oleObj>
              </mc:Choice>
              <mc:Fallback>
                <p:oleObj name="Equation" r:id="rId11" imgW="1002960" imgH="30456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8BA90250-F6B8-4CB7-9C3D-D826D496F9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00717" y="3236115"/>
                        <a:ext cx="10033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D61516D5-CF0C-4FEC-94F4-61986AC089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989587"/>
              </p:ext>
            </p:extLst>
          </p:nvPr>
        </p:nvGraphicFramePr>
        <p:xfrm>
          <a:off x="5307067" y="3773024"/>
          <a:ext cx="495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59" name="Equation" r:id="rId13" imgW="495000" imgH="317160" progId="Equation.DSMT4">
                  <p:embed/>
                </p:oleObj>
              </mc:Choice>
              <mc:Fallback>
                <p:oleObj name="Equation" r:id="rId13" imgW="495000" imgH="31716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D8DADD64-F37C-4FD7-B1A0-F0270C9F04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07067" y="3773024"/>
                        <a:ext cx="4953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023AA762-759A-42B8-BA5E-D8D9F219DE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096398"/>
              </p:ext>
            </p:extLst>
          </p:nvPr>
        </p:nvGraphicFramePr>
        <p:xfrm>
          <a:off x="971900" y="4341529"/>
          <a:ext cx="889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60" name="Equation" r:id="rId15" imgW="888840" imgH="317160" progId="Equation.DSMT4">
                  <p:embed/>
                </p:oleObj>
              </mc:Choice>
              <mc:Fallback>
                <p:oleObj name="Equation" r:id="rId15" imgW="888840" imgH="31716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60311EEA-F4C1-4CF5-94C1-82E590E105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71900" y="4341529"/>
                        <a:ext cx="8890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66D28830-2D68-465D-9EAC-8A7AECEC49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873401"/>
              </p:ext>
            </p:extLst>
          </p:nvPr>
        </p:nvGraphicFramePr>
        <p:xfrm>
          <a:off x="1982788" y="4222750"/>
          <a:ext cx="32004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61" name="Equation" r:id="rId17" imgW="3200400" imgH="469800" progId="Equation.DSMT4">
                  <p:embed/>
                </p:oleObj>
              </mc:Choice>
              <mc:Fallback>
                <p:oleObj name="Equation" r:id="rId17" imgW="3200400" imgH="4698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8FB3201C-4FA2-46A9-8C05-0B956C330A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982788" y="4222750"/>
                        <a:ext cx="32004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97C03D20-F6D3-4D87-A669-D51F0DB6D5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56717"/>
              </p:ext>
            </p:extLst>
          </p:nvPr>
        </p:nvGraphicFramePr>
        <p:xfrm>
          <a:off x="5300717" y="4278029"/>
          <a:ext cx="3416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62" name="Equation" r:id="rId19" imgW="3416040" imgH="380880" progId="Equation.DSMT4">
                  <p:embed/>
                </p:oleObj>
              </mc:Choice>
              <mc:Fallback>
                <p:oleObj name="Equation" r:id="rId19" imgW="3416040" imgH="3808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71A29C7B-676F-4738-8164-2C2F54338C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300717" y="4278029"/>
                        <a:ext cx="34163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549BCAE0-F914-4191-9073-8B7752C1A7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954439"/>
              </p:ext>
            </p:extLst>
          </p:nvPr>
        </p:nvGraphicFramePr>
        <p:xfrm>
          <a:off x="5300717" y="4834559"/>
          <a:ext cx="1231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63" name="Equation" r:id="rId21" imgW="1231560" imgH="380880" progId="Equation.DSMT4">
                  <p:embed/>
                </p:oleObj>
              </mc:Choice>
              <mc:Fallback>
                <p:oleObj name="Equation" r:id="rId21" imgW="1231560" imgH="3808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8BA90250-F6B8-4CB7-9C3D-D826D496F9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00717" y="4834559"/>
                        <a:ext cx="12319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43E965EA-04C4-4C1F-9086-CCCA76398C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406785"/>
              </p:ext>
            </p:extLst>
          </p:nvPr>
        </p:nvGraphicFramePr>
        <p:xfrm>
          <a:off x="5300717" y="5452330"/>
          <a:ext cx="1003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64" name="Equation" r:id="rId22" imgW="1002960" imgH="304560" progId="Equation.DSMT4">
                  <p:embed/>
                </p:oleObj>
              </mc:Choice>
              <mc:Fallback>
                <p:oleObj name="Equation" r:id="rId22" imgW="1002960" imgH="30456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D8DADD64-F37C-4FD7-B1A0-F0270C9F04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00717" y="5452330"/>
                        <a:ext cx="10033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0FCEBED2-45E6-402B-8F34-745FE97183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4941898"/>
              </p:ext>
            </p:extLst>
          </p:nvPr>
        </p:nvGraphicFramePr>
        <p:xfrm>
          <a:off x="5307067" y="5989239"/>
          <a:ext cx="495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65" name="Equation" r:id="rId23" imgW="495000" imgH="317160" progId="Equation.DSMT4">
                  <p:embed/>
                </p:oleObj>
              </mc:Choice>
              <mc:Fallback>
                <p:oleObj name="Equation" r:id="rId23" imgW="495000" imgH="31716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D61516D5-CF0C-4FEC-94F4-61986AC089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07067" y="5989239"/>
                        <a:ext cx="4953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26E6D50-0FE4-4564-AA69-BF8CE9B38C49}"/>
              </a:ext>
            </a:extLst>
          </p:cNvPr>
          <p:cNvCxnSpPr>
            <a:cxnSpLocks/>
          </p:cNvCxnSpPr>
          <p:nvPr/>
        </p:nvCxnSpPr>
        <p:spPr bwMode="auto">
          <a:xfrm>
            <a:off x="5991783" y="2098797"/>
            <a:ext cx="312234" cy="36787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E7093BA-6E58-4E91-9610-DA22F0230298}"/>
              </a:ext>
            </a:extLst>
          </p:cNvPr>
          <p:cNvCxnSpPr>
            <a:cxnSpLocks/>
          </p:cNvCxnSpPr>
          <p:nvPr/>
        </p:nvCxnSpPr>
        <p:spPr bwMode="auto">
          <a:xfrm>
            <a:off x="7881486" y="2127759"/>
            <a:ext cx="290614" cy="32311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DE729DF-E43B-41A0-8E59-FA52CBF444A3}"/>
              </a:ext>
            </a:extLst>
          </p:cNvPr>
          <p:cNvCxnSpPr>
            <a:cxnSpLocks/>
          </p:cNvCxnSpPr>
          <p:nvPr/>
        </p:nvCxnSpPr>
        <p:spPr bwMode="auto">
          <a:xfrm>
            <a:off x="5991783" y="4325472"/>
            <a:ext cx="312234" cy="36787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EFFEE7E-A3F7-4816-8B44-8E9DBD3A4651}"/>
              </a:ext>
            </a:extLst>
          </p:cNvPr>
          <p:cNvCxnSpPr>
            <a:cxnSpLocks/>
          </p:cNvCxnSpPr>
          <p:nvPr/>
        </p:nvCxnSpPr>
        <p:spPr bwMode="auto">
          <a:xfrm>
            <a:off x="7881486" y="4354434"/>
            <a:ext cx="290614" cy="32311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3727886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of the Solutions of a Quadratic Equation</a:t>
            </a:r>
            <a:endParaRPr lang="en-US" sz="1800" i="1" dirty="0">
              <a:latin typeface="+mn-lt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4648947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+mj-lt"/>
              </a:rPr>
              <a:t>In the complex number system, consider a quadratic equation </a:t>
            </a:r>
            <a:r>
              <a:rPr lang="en-US" sz="2600" i="1" dirty="0"/>
              <a:t>ax</a:t>
            </a:r>
            <a:r>
              <a:rPr lang="en-US" sz="2600" baseline="30000" dirty="0"/>
              <a:t>2</a:t>
            </a:r>
            <a:r>
              <a:rPr lang="en-US" sz="2600" dirty="0"/>
              <a:t> + </a:t>
            </a:r>
            <a:r>
              <a:rPr lang="en-US" sz="2600" i="1" dirty="0"/>
              <a:t>bx </a:t>
            </a:r>
            <a:r>
              <a:rPr lang="en-US" sz="2600" dirty="0"/>
              <a:t>+ </a:t>
            </a:r>
            <a:r>
              <a:rPr lang="en-US" sz="2600" i="1" dirty="0"/>
              <a:t>c </a:t>
            </a:r>
            <a:r>
              <a:rPr lang="en-US" sz="2600" dirty="0"/>
              <a:t>= 0, </a:t>
            </a:r>
            <a:r>
              <a:rPr lang="en-US" sz="2600" dirty="0">
                <a:latin typeface="+mj-lt"/>
              </a:rPr>
              <a:t>where</a:t>
            </a:r>
            <a:r>
              <a:rPr lang="en-US" sz="2600" dirty="0"/>
              <a:t> </a:t>
            </a:r>
            <a:r>
              <a:rPr lang="en-US" sz="2600" i="1" dirty="0"/>
              <a:t>a ≠</a:t>
            </a:r>
            <a:r>
              <a:rPr lang="en-US" sz="2600" dirty="0"/>
              <a:t> 0 </a:t>
            </a:r>
            <a:r>
              <a:rPr lang="en-US" sz="2600" dirty="0">
                <a:latin typeface="+mj-lt"/>
              </a:rPr>
              <a:t>and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dirty="0"/>
              <a:t>, </a:t>
            </a:r>
            <a:r>
              <a:rPr lang="en-US" sz="2600" i="1" dirty="0"/>
              <a:t>b</a:t>
            </a:r>
            <a:r>
              <a:rPr lang="en-US" sz="2600" dirty="0"/>
              <a:t>, </a:t>
            </a:r>
            <a:r>
              <a:rPr lang="en-US" sz="2600" dirty="0">
                <a:latin typeface="+mj-lt"/>
              </a:rPr>
              <a:t>and</a:t>
            </a:r>
            <a:r>
              <a:rPr lang="en-US" sz="2600" dirty="0"/>
              <a:t> </a:t>
            </a:r>
            <a:r>
              <a:rPr lang="en-US" sz="2600" i="1" dirty="0"/>
              <a:t>c </a:t>
            </a:r>
            <a:r>
              <a:rPr lang="en-US" sz="2600" dirty="0">
                <a:latin typeface="+mj-lt"/>
              </a:rPr>
              <a:t>are real numbers.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+mj-lt"/>
              </a:rPr>
              <a:t>If</a:t>
            </a:r>
            <a:r>
              <a:rPr lang="en-US" sz="2600" dirty="0"/>
              <a:t> </a:t>
            </a:r>
            <a:r>
              <a:rPr lang="en-US" sz="2600" i="1" dirty="0"/>
              <a:t>b</a:t>
            </a:r>
            <a:r>
              <a:rPr lang="en-US" sz="2600" baseline="45000" dirty="0"/>
              <a:t>2</a:t>
            </a:r>
            <a:r>
              <a:rPr lang="en-US" sz="2600" dirty="0"/>
              <a:t> – 4</a:t>
            </a:r>
            <a:r>
              <a:rPr lang="en-US" sz="2600" i="1" dirty="0"/>
              <a:t>ac </a:t>
            </a:r>
            <a:r>
              <a:rPr lang="en-US" sz="2600" dirty="0"/>
              <a:t>&gt; 0, </a:t>
            </a:r>
            <a:r>
              <a:rPr lang="en-US" sz="2600" dirty="0">
                <a:latin typeface="+mj-lt"/>
              </a:rPr>
              <a:t>the equation has two unequal real solutions.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+mj-lt"/>
              </a:rPr>
              <a:t>If</a:t>
            </a:r>
            <a:r>
              <a:rPr lang="en-US" sz="2600" dirty="0"/>
              <a:t> </a:t>
            </a:r>
            <a:r>
              <a:rPr lang="en-US" sz="2600" i="1" dirty="0"/>
              <a:t>b</a:t>
            </a:r>
            <a:r>
              <a:rPr lang="en-US" sz="2600" baseline="45000" dirty="0"/>
              <a:t>2</a:t>
            </a:r>
            <a:r>
              <a:rPr lang="en-US" sz="2600" dirty="0"/>
              <a:t> – 4</a:t>
            </a:r>
            <a:r>
              <a:rPr lang="en-US" sz="2600" i="1" dirty="0"/>
              <a:t>ac </a:t>
            </a:r>
            <a:r>
              <a:rPr lang="en-US" sz="2600" dirty="0"/>
              <a:t>= 0, </a:t>
            </a:r>
            <a:r>
              <a:rPr lang="en-US" sz="2600" dirty="0">
                <a:latin typeface="+mj-lt"/>
              </a:rPr>
              <a:t>the equation has a repeated real solution, a double root.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+mj-lt"/>
              </a:rPr>
              <a:t>If</a:t>
            </a:r>
            <a:r>
              <a:rPr lang="en-US" sz="2600" dirty="0"/>
              <a:t> </a:t>
            </a:r>
            <a:r>
              <a:rPr lang="en-US" sz="2600" i="1" dirty="0"/>
              <a:t>b</a:t>
            </a:r>
            <a:r>
              <a:rPr lang="en-US" sz="2600" baseline="45000" dirty="0"/>
              <a:t>2</a:t>
            </a:r>
            <a:r>
              <a:rPr lang="en-US" sz="2600" dirty="0"/>
              <a:t> – 4</a:t>
            </a:r>
            <a:r>
              <a:rPr lang="en-US" sz="2600" i="1" dirty="0"/>
              <a:t>ac </a:t>
            </a:r>
            <a:r>
              <a:rPr lang="en-US" sz="2600" dirty="0"/>
              <a:t>&lt; 0, </a:t>
            </a:r>
            <a:r>
              <a:rPr lang="en-US" sz="2600" dirty="0">
                <a:latin typeface="+mj-lt"/>
              </a:rPr>
              <a:t>the equation has two complex solutions that are not real.</a:t>
            </a:r>
          </a:p>
          <a:p>
            <a:r>
              <a:rPr lang="en-US" sz="2600">
                <a:latin typeface="+mj-lt"/>
              </a:rPr>
              <a:t>     The </a:t>
            </a:r>
            <a:r>
              <a:rPr lang="en-US" sz="2600" dirty="0">
                <a:latin typeface="+mj-lt"/>
              </a:rPr>
              <a:t>solutions are conjugates of each other.</a:t>
            </a:r>
          </a:p>
        </p:txBody>
      </p:sp>
    </p:spTree>
    <p:extLst>
      <p:ext uri="{BB962C8B-B14F-4D97-AF65-F5344CB8AC3E}">
        <p14:creationId xmlns:p14="http://schemas.microsoft.com/office/powerpoint/2010/main" val="1249804369"/>
      </p:ext>
    </p:extLst>
  </p:cSld>
  <p:clrMapOvr>
    <a:masterClrMapping/>
  </p:clrMapOvr>
  <p:transition>
    <p:pull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93012-3E4B-4A88-A3E4-7451D668D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Example 12:</a:t>
            </a:r>
            <a:r>
              <a:rPr lang="en-US" sz="3200" dirty="0"/>
              <a:t> Determining the Character of the Solutions of a Quadratic Equation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55C4D-10DA-4FDD-ABFA-5814CE6D3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Without solving, determine the character of the solutions of each equation.</a:t>
            </a:r>
          </a:p>
          <a:p>
            <a:r>
              <a:rPr lang="pt-BR" dirty="0"/>
              <a:t>(a) </a:t>
            </a:r>
            <a:r>
              <a:rPr lang="pt-BR" dirty="0">
                <a:latin typeface="+mn-lt"/>
              </a:rPr>
              <a:t>2</a:t>
            </a:r>
            <a:r>
              <a:rPr lang="pt-BR" i="1" dirty="0">
                <a:latin typeface="+mn-lt"/>
              </a:rPr>
              <a:t>x</a:t>
            </a:r>
            <a:r>
              <a:rPr lang="pt-BR" baseline="45000" dirty="0">
                <a:latin typeface="+mn-lt"/>
              </a:rPr>
              <a:t>2</a:t>
            </a:r>
            <a:r>
              <a:rPr lang="pt-BR" dirty="0">
                <a:latin typeface="+mn-lt"/>
              </a:rPr>
              <a:t> – 4</a:t>
            </a:r>
            <a:r>
              <a:rPr lang="pt-BR" i="1" dirty="0">
                <a:latin typeface="+mn-lt"/>
              </a:rPr>
              <a:t>x </a:t>
            </a:r>
            <a:r>
              <a:rPr lang="pt-BR" dirty="0">
                <a:latin typeface="+mn-lt"/>
              </a:rPr>
              <a:t>+ 1 = 0 </a:t>
            </a:r>
          </a:p>
          <a:p>
            <a:pPr lvl="1">
              <a:tabLst>
                <a:tab pos="512763" algn="l"/>
              </a:tabLst>
            </a:pPr>
            <a:r>
              <a:rPr lang="pt-BR" dirty="0"/>
              <a:t>Here</a:t>
            </a:r>
            <a:r>
              <a:rPr lang="pt-BR" dirty="0">
                <a:latin typeface="+mn-lt"/>
              </a:rPr>
              <a:t> </a:t>
            </a:r>
            <a:r>
              <a:rPr lang="pt-BR" i="1" dirty="0">
                <a:latin typeface="+mn-lt"/>
              </a:rPr>
              <a:t>a</a:t>
            </a:r>
            <a:r>
              <a:rPr lang="pt-BR" dirty="0">
                <a:latin typeface="+mn-lt"/>
              </a:rPr>
              <a:t> = 2, </a:t>
            </a:r>
            <a:r>
              <a:rPr lang="pt-BR" i="1" dirty="0">
                <a:latin typeface="+mn-lt"/>
              </a:rPr>
              <a:t>b</a:t>
            </a:r>
            <a:r>
              <a:rPr lang="pt-BR" dirty="0">
                <a:latin typeface="+mn-lt"/>
              </a:rPr>
              <a:t> = –4, </a:t>
            </a:r>
            <a:r>
              <a:rPr lang="pt-BR" dirty="0"/>
              <a:t>and</a:t>
            </a:r>
            <a:r>
              <a:rPr lang="pt-BR" dirty="0">
                <a:latin typeface="+mn-lt"/>
              </a:rPr>
              <a:t> </a:t>
            </a:r>
            <a:r>
              <a:rPr lang="pt-BR" i="1" dirty="0">
                <a:latin typeface="+mn-lt"/>
              </a:rPr>
              <a:t>c</a:t>
            </a:r>
            <a:r>
              <a:rPr lang="pt-BR" dirty="0">
                <a:latin typeface="+mn-lt"/>
              </a:rPr>
              <a:t> = 1, </a:t>
            </a:r>
            <a:r>
              <a:rPr lang="pt-BR" dirty="0"/>
              <a:t>so</a:t>
            </a:r>
            <a:r>
              <a:rPr lang="pt-BR" dirty="0">
                <a:latin typeface="+mn-lt"/>
              </a:rPr>
              <a:t> </a:t>
            </a:r>
          </a:p>
          <a:p>
            <a:pPr lvl="1" algn="ctr">
              <a:tabLst>
                <a:tab pos="512763" algn="l"/>
              </a:tabLst>
            </a:pPr>
            <a:r>
              <a:rPr lang="en-US" i="1" dirty="0">
                <a:latin typeface="+mn-lt"/>
              </a:rPr>
              <a:t>b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ac </a:t>
            </a:r>
            <a:r>
              <a:rPr lang="en-US" dirty="0">
                <a:latin typeface="+mn-lt"/>
              </a:rPr>
              <a:t>= 16 – 4(2)(1) = 8. </a:t>
            </a:r>
          </a:p>
          <a:p>
            <a:pPr lvl="1">
              <a:tabLst>
                <a:tab pos="512763" algn="l"/>
              </a:tabLst>
            </a:pPr>
            <a:r>
              <a:rPr lang="en-US" dirty="0"/>
              <a:t>The solutions are two unequal real numbers.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884161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CB815D-2DB2-4285-AEDD-3809679D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7954603-800D-40D0-BE66-6C67AA3B3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37517"/>
            <a:ext cx="7772400" cy="52135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Add, Subtract, Multiply, and Divide Complex Numbers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Solve Quadratic Equations in the Complex Number System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8693323"/>
      </p:ext>
    </p:extLst>
  </p:cSld>
  <p:clrMapOvr>
    <a:masterClrMapping/>
  </p:clrMapOvr>
  <p:transition>
    <p:pull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93012-3E4B-4A88-A3E4-7451D668D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Example 12:</a:t>
            </a:r>
            <a:r>
              <a:rPr lang="en-US" sz="3200" dirty="0"/>
              <a:t> Determining the Character of the Solutions of a Quadratic Equation </a:t>
            </a:r>
            <a:r>
              <a:rPr lang="en-US" sz="2000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55C4D-10DA-4FDD-ABFA-5814CE6D3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(b) </a:t>
            </a:r>
            <a:r>
              <a:rPr lang="pt-BR" i="1" dirty="0">
                <a:latin typeface="+mn-lt"/>
              </a:rPr>
              <a:t>x</a:t>
            </a:r>
            <a:r>
              <a:rPr lang="pt-BR" baseline="45000" dirty="0">
                <a:latin typeface="+mn-lt"/>
              </a:rPr>
              <a:t>2</a:t>
            </a:r>
            <a:r>
              <a:rPr lang="pt-BR" dirty="0">
                <a:latin typeface="+mn-lt"/>
              </a:rPr>
              <a:t> – 2</a:t>
            </a:r>
            <a:r>
              <a:rPr lang="pt-BR" i="1" dirty="0">
                <a:latin typeface="+mn-lt"/>
              </a:rPr>
              <a:t>x </a:t>
            </a:r>
            <a:r>
              <a:rPr lang="pt-BR" dirty="0">
                <a:latin typeface="+mn-lt"/>
              </a:rPr>
              <a:t>+ 6 = 0 </a:t>
            </a:r>
          </a:p>
          <a:p>
            <a:pPr lvl="1">
              <a:tabLst>
                <a:tab pos="512763" algn="l"/>
              </a:tabLst>
            </a:pPr>
            <a:r>
              <a:rPr lang="pt-BR" dirty="0"/>
              <a:t>Here </a:t>
            </a:r>
            <a:r>
              <a:rPr lang="pt-BR" i="1" dirty="0">
                <a:latin typeface="+mn-lt"/>
              </a:rPr>
              <a:t>a</a:t>
            </a:r>
            <a:r>
              <a:rPr lang="pt-BR" dirty="0">
                <a:latin typeface="+mn-lt"/>
              </a:rPr>
              <a:t> = 1, </a:t>
            </a:r>
            <a:r>
              <a:rPr lang="pt-BR" i="1" dirty="0">
                <a:latin typeface="+mn-lt"/>
              </a:rPr>
              <a:t>b</a:t>
            </a:r>
            <a:r>
              <a:rPr lang="pt-BR" dirty="0">
                <a:latin typeface="+mn-lt"/>
              </a:rPr>
              <a:t> = –2, </a:t>
            </a:r>
            <a:r>
              <a:rPr lang="pt-BR" dirty="0"/>
              <a:t>and </a:t>
            </a:r>
            <a:r>
              <a:rPr lang="pt-BR" i="1" dirty="0">
                <a:latin typeface="+mn-lt"/>
              </a:rPr>
              <a:t>c</a:t>
            </a:r>
            <a:r>
              <a:rPr lang="pt-BR" dirty="0">
                <a:latin typeface="+mn-lt"/>
              </a:rPr>
              <a:t> = 6</a:t>
            </a:r>
            <a:r>
              <a:rPr lang="pt-BR" dirty="0"/>
              <a:t>, so </a:t>
            </a:r>
          </a:p>
          <a:p>
            <a:pPr lvl="1" algn="ctr">
              <a:tabLst>
                <a:tab pos="512763" algn="l"/>
              </a:tabLst>
            </a:pPr>
            <a:r>
              <a:rPr lang="en-US" i="1" dirty="0">
                <a:latin typeface="+mn-lt"/>
              </a:rPr>
              <a:t>b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ac </a:t>
            </a:r>
            <a:r>
              <a:rPr lang="en-US" dirty="0">
                <a:latin typeface="+mn-lt"/>
              </a:rPr>
              <a:t>= 4 – 4(1)(6) = –20. </a:t>
            </a:r>
          </a:p>
          <a:p>
            <a:pPr lvl="1">
              <a:tabLst>
                <a:tab pos="512763" algn="l"/>
              </a:tabLst>
            </a:pPr>
            <a:r>
              <a:rPr lang="en-US" dirty="0"/>
              <a:t>The solutions are two complex numbers that are not real and are conjugates of each other.</a:t>
            </a:r>
            <a:endParaRPr lang="pt-BR" dirty="0"/>
          </a:p>
          <a:p>
            <a:r>
              <a:rPr lang="pt-BR" dirty="0"/>
              <a:t>(c) </a:t>
            </a:r>
            <a:r>
              <a:rPr lang="pt-BR" dirty="0">
                <a:latin typeface="+mn-lt"/>
              </a:rPr>
              <a:t>4</a:t>
            </a:r>
            <a:r>
              <a:rPr lang="pt-BR" i="1" dirty="0">
                <a:latin typeface="+mn-lt"/>
              </a:rPr>
              <a:t>x</a:t>
            </a:r>
            <a:r>
              <a:rPr lang="pt-BR" baseline="45000" dirty="0">
                <a:latin typeface="+mn-lt"/>
              </a:rPr>
              <a:t>2</a:t>
            </a:r>
            <a:r>
              <a:rPr lang="pt-BR" dirty="0">
                <a:latin typeface="+mn-lt"/>
              </a:rPr>
              <a:t> + 12</a:t>
            </a:r>
            <a:r>
              <a:rPr lang="pt-BR" i="1" dirty="0">
                <a:latin typeface="+mn-lt"/>
              </a:rPr>
              <a:t>x </a:t>
            </a:r>
            <a:r>
              <a:rPr lang="pt-BR" dirty="0">
                <a:latin typeface="+mn-lt"/>
              </a:rPr>
              <a:t>+ 9 = 0</a:t>
            </a:r>
          </a:p>
          <a:p>
            <a:pPr lvl="1">
              <a:tabLst>
                <a:tab pos="512763" algn="l"/>
              </a:tabLst>
            </a:pPr>
            <a:r>
              <a:rPr lang="pt-BR" dirty="0"/>
              <a:t>Here </a:t>
            </a:r>
            <a:r>
              <a:rPr lang="pt-BR" i="1" dirty="0">
                <a:latin typeface="+mn-lt"/>
              </a:rPr>
              <a:t>a</a:t>
            </a:r>
            <a:r>
              <a:rPr lang="pt-BR" dirty="0">
                <a:latin typeface="+mn-lt"/>
              </a:rPr>
              <a:t> = 4, </a:t>
            </a:r>
            <a:r>
              <a:rPr lang="pt-BR" i="1" dirty="0">
                <a:latin typeface="+mn-lt"/>
              </a:rPr>
              <a:t>b</a:t>
            </a:r>
            <a:r>
              <a:rPr lang="pt-BR" dirty="0">
                <a:latin typeface="+mn-lt"/>
              </a:rPr>
              <a:t> = 12</a:t>
            </a:r>
            <a:r>
              <a:rPr lang="pt-BR" dirty="0"/>
              <a:t>, and </a:t>
            </a:r>
            <a:r>
              <a:rPr lang="pt-BR" i="1" dirty="0">
                <a:latin typeface="+mn-lt"/>
              </a:rPr>
              <a:t>c</a:t>
            </a:r>
            <a:r>
              <a:rPr lang="pt-BR" dirty="0">
                <a:latin typeface="+mn-lt"/>
              </a:rPr>
              <a:t> = 9</a:t>
            </a:r>
            <a:r>
              <a:rPr lang="pt-BR" dirty="0"/>
              <a:t>, so </a:t>
            </a:r>
          </a:p>
          <a:p>
            <a:pPr lvl="1" algn="ctr">
              <a:tabLst>
                <a:tab pos="512763" algn="l"/>
              </a:tabLst>
            </a:pPr>
            <a:r>
              <a:rPr lang="en-US" i="1" dirty="0">
                <a:latin typeface="+mn-lt"/>
              </a:rPr>
              <a:t>b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ac </a:t>
            </a:r>
            <a:r>
              <a:rPr lang="en-US" dirty="0">
                <a:latin typeface="+mn-lt"/>
              </a:rPr>
              <a:t>= 144 – 4(4)(9) = 0. </a:t>
            </a:r>
          </a:p>
          <a:p>
            <a:pPr lvl="1">
              <a:tabLst>
                <a:tab pos="512763" algn="l"/>
              </a:tabLst>
            </a:pPr>
            <a:r>
              <a:rPr lang="en-US" dirty="0"/>
              <a:t>The solution is a repeated real number—that is, a double root.</a:t>
            </a:r>
            <a:endParaRPr lang="pt-BR" dirty="0"/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718130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Imaginary Unit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3065474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The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Imaginary Unit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+mj-lt"/>
              </a:rPr>
              <a:t>The </a:t>
            </a:r>
            <a:r>
              <a:rPr lang="en-US" b="1" dirty="0">
                <a:latin typeface="+mj-lt"/>
              </a:rPr>
              <a:t>imaginary unit</a:t>
            </a:r>
            <a:r>
              <a:rPr lang="en-US" dirty="0">
                <a:latin typeface="+mj-lt"/>
              </a:rPr>
              <a:t>,</a:t>
            </a:r>
            <a:r>
              <a:rPr lang="en-US" b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which we denote by </a:t>
            </a:r>
            <a:r>
              <a:rPr lang="en-US" b="1" i="1" dirty="0" err="1">
                <a:latin typeface="+mn-lt"/>
              </a:rPr>
              <a:t>i</a:t>
            </a:r>
            <a:r>
              <a:rPr lang="en-US" dirty="0">
                <a:latin typeface="+mj-lt"/>
              </a:rPr>
              <a:t>, is the number whose square is </a:t>
            </a:r>
            <a:r>
              <a:rPr lang="en-US" dirty="0">
                <a:latin typeface="+mn-lt"/>
              </a:rPr>
              <a:t>–1</a:t>
            </a:r>
            <a:r>
              <a:rPr lang="en-US" dirty="0">
                <a:latin typeface="+mj-lt"/>
              </a:rPr>
              <a:t>. 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+mj-lt"/>
              </a:rPr>
              <a:t>That is,</a:t>
            </a:r>
          </a:p>
          <a:p>
            <a:pPr algn="ctr">
              <a:spcBef>
                <a:spcPts val="1200"/>
              </a:spcBef>
            </a:pPr>
            <a:r>
              <a:rPr lang="en-US" i="1" dirty="0">
                <a:latin typeface="+mn-lt"/>
              </a:rPr>
              <a:t>i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</a:t>
            </a:r>
            <a:r>
              <a:rPr lang="en-US" dirty="0"/>
              <a:t>–1</a:t>
            </a:r>
          </a:p>
        </p:txBody>
      </p:sp>
    </p:spTree>
    <p:extLst>
      <p:ext uri="{BB962C8B-B14F-4D97-AF65-F5344CB8AC3E}">
        <p14:creationId xmlns:p14="http://schemas.microsoft.com/office/powerpoint/2010/main" val="4276603011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Complex Number System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3634185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The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Complex Number System</a:t>
            </a:r>
          </a:p>
          <a:p>
            <a:pPr>
              <a:spcBef>
                <a:spcPts val="1200"/>
              </a:spcBef>
            </a:pPr>
            <a:r>
              <a:rPr lang="en-US" b="1" dirty="0">
                <a:latin typeface="+mj-lt"/>
              </a:rPr>
              <a:t>Complex numbers </a:t>
            </a:r>
            <a:r>
              <a:rPr lang="en-US" dirty="0">
                <a:latin typeface="+mj-lt"/>
              </a:rPr>
              <a:t>are numbers of the form </a:t>
            </a:r>
            <a:br>
              <a:rPr lang="en-US" dirty="0">
                <a:latin typeface="+mj-lt"/>
              </a:rPr>
            </a:br>
            <a:r>
              <a:rPr lang="en-US" b="1" i="1" dirty="0">
                <a:latin typeface="+mn-lt"/>
              </a:rPr>
              <a:t>a</a:t>
            </a:r>
            <a:r>
              <a:rPr lang="en-US" b="1" dirty="0">
                <a:latin typeface="+mn-lt"/>
              </a:rPr>
              <a:t> + </a:t>
            </a:r>
            <a:r>
              <a:rPr lang="en-US" b="1" i="1" dirty="0">
                <a:latin typeface="+mn-lt"/>
              </a:rPr>
              <a:t>bi</a:t>
            </a:r>
            <a:r>
              <a:rPr lang="en-US" dirty="0">
                <a:latin typeface="+mj-lt"/>
              </a:rPr>
              <a:t>, where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j-lt"/>
              </a:rPr>
              <a:t> and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j-lt"/>
              </a:rPr>
              <a:t> are real numbers. The real number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j-lt"/>
              </a:rPr>
              <a:t> is called the </a:t>
            </a:r>
            <a:r>
              <a:rPr lang="en-US" b="1" dirty="0">
                <a:latin typeface="+mj-lt"/>
              </a:rPr>
              <a:t>real part </a:t>
            </a:r>
            <a:r>
              <a:rPr lang="en-US" dirty="0">
                <a:latin typeface="+mj-lt"/>
              </a:rPr>
              <a:t>of the number </a:t>
            </a:r>
            <a:br>
              <a:rPr lang="en-US" dirty="0">
                <a:latin typeface="+mj-lt"/>
              </a:rPr>
            </a:b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bi</a:t>
            </a:r>
            <a:r>
              <a:rPr lang="en-US" dirty="0">
                <a:latin typeface="+mj-lt"/>
              </a:rPr>
              <a:t>; the real number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j-lt"/>
              </a:rPr>
              <a:t> is called the </a:t>
            </a:r>
            <a:r>
              <a:rPr lang="en-US" b="1" dirty="0">
                <a:latin typeface="+mj-lt"/>
              </a:rPr>
              <a:t>imaginary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part</a:t>
            </a:r>
            <a:r>
              <a:rPr lang="en-US" dirty="0">
                <a:latin typeface="+mj-lt"/>
              </a:rPr>
              <a:t> of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bi</a:t>
            </a:r>
            <a:r>
              <a:rPr lang="en-US" dirty="0">
                <a:latin typeface="+mj-lt"/>
              </a:rPr>
              <a:t>; and </a:t>
            </a:r>
            <a:r>
              <a:rPr lang="en-US" i="1" dirty="0" err="1">
                <a:latin typeface="+mn-lt"/>
              </a:rPr>
              <a:t>i</a:t>
            </a:r>
            <a:r>
              <a:rPr lang="en-US" dirty="0">
                <a:latin typeface="+mj-lt"/>
              </a:rPr>
              <a:t> is the imaginary unit, so </a:t>
            </a:r>
            <a:br>
              <a:rPr lang="en-US" dirty="0">
                <a:latin typeface="+mj-lt"/>
              </a:rPr>
            </a:br>
            <a:r>
              <a:rPr lang="en-US" i="1" dirty="0">
                <a:latin typeface="+mn-lt"/>
              </a:rPr>
              <a:t>i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</a:t>
            </a:r>
            <a:r>
              <a:rPr lang="en-US" dirty="0"/>
              <a:t>–1.</a:t>
            </a:r>
          </a:p>
        </p:txBody>
      </p:sp>
    </p:spTree>
    <p:extLst>
      <p:ext uri="{BB962C8B-B14F-4D97-AF65-F5344CB8AC3E}">
        <p14:creationId xmlns:p14="http://schemas.microsoft.com/office/powerpoint/2010/main" val="1880820626"/>
      </p:ext>
    </p:extLst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and Subtract Complex Numbers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1515454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E0352E6-1890-4F6F-B377-8DAC9E7AA8D0}"/>
              </a:ext>
            </a:extLst>
          </p:cNvPr>
          <p:cNvSpPr/>
          <p:nvPr/>
        </p:nvSpPr>
        <p:spPr bwMode="auto">
          <a:xfrm>
            <a:off x="342900" y="3054689"/>
            <a:ext cx="8464215" cy="1377726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52D2F92-F6F5-483E-9862-50266528BB4C}"/>
              </a:ext>
            </a:extLst>
          </p:cNvPr>
          <p:cNvSpPr/>
          <p:nvPr/>
        </p:nvSpPr>
        <p:spPr bwMode="auto">
          <a:xfrm>
            <a:off x="336884" y="4618138"/>
            <a:ext cx="8464215" cy="1377726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B3081"/>
                </a:solidFill>
                <a:latin typeface="+mj-lt"/>
              </a:rPr>
              <a:t>Equality of Complex Numbers</a:t>
            </a:r>
          </a:p>
          <a:p>
            <a:pPr algn="ctr">
              <a:spcBef>
                <a:spcPts val="1200"/>
              </a:spcBef>
            </a:pPr>
            <a:r>
              <a:rPr lang="en-US" i="1" dirty="0"/>
              <a:t>a </a:t>
            </a:r>
            <a:r>
              <a:rPr lang="en-US" dirty="0"/>
              <a:t>+ </a:t>
            </a:r>
            <a:r>
              <a:rPr lang="en-US" i="1" dirty="0"/>
              <a:t>bi </a:t>
            </a:r>
            <a:r>
              <a:rPr lang="en-US" dirty="0"/>
              <a:t>= </a:t>
            </a:r>
            <a:r>
              <a:rPr lang="en-US" i="1" dirty="0"/>
              <a:t>c </a:t>
            </a:r>
            <a:r>
              <a:rPr lang="en-US" dirty="0"/>
              <a:t>+ </a:t>
            </a:r>
            <a:r>
              <a:rPr lang="en-US" i="1" dirty="0"/>
              <a:t>di </a:t>
            </a:r>
            <a:r>
              <a:rPr lang="en-US" dirty="0">
                <a:latin typeface="+mj-lt"/>
              </a:rPr>
              <a:t>if and only if </a:t>
            </a:r>
            <a:r>
              <a:rPr lang="en-US" i="1" dirty="0"/>
              <a:t>a </a:t>
            </a:r>
            <a:r>
              <a:rPr lang="en-US" dirty="0"/>
              <a:t>= </a:t>
            </a:r>
            <a:r>
              <a:rPr lang="en-US" i="1" dirty="0"/>
              <a:t>c </a:t>
            </a:r>
            <a:r>
              <a:rPr lang="en-US" dirty="0">
                <a:latin typeface="+mj-lt"/>
              </a:rPr>
              <a:t>and</a:t>
            </a:r>
            <a:r>
              <a:rPr lang="en-US" dirty="0"/>
              <a:t> </a:t>
            </a:r>
            <a:r>
              <a:rPr lang="en-US" i="1" dirty="0"/>
              <a:t>b </a:t>
            </a:r>
            <a:r>
              <a:rPr lang="en-US" dirty="0"/>
              <a:t>= </a:t>
            </a:r>
            <a:r>
              <a:rPr lang="en-US" i="1" dirty="0"/>
              <a:t>d</a:t>
            </a:r>
          </a:p>
          <a:p>
            <a:pPr>
              <a:spcBef>
                <a:spcPts val="1200"/>
              </a:spcBef>
            </a:pPr>
            <a:endParaRPr lang="en-US" i="1" dirty="0"/>
          </a:p>
          <a:p>
            <a:r>
              <a:rPr lang="en-US" b="1" dirty="0">
                <a:solidFill>
                  <a:srgbClr val="0B3081"/>
                </a:solidFill>
                <a:latin typeface="+mj-lt"/>
              </a:rPr>
              <a:t>Sum of Complex Numbers</a:t>
            </a:r>
          </a:p>
          <a:p>
            <a:pPr algn="ctr">
              <a:spcBef>
                <a:spcPts val="1200"/>
              </a:spcBef>
            </a:pPr>
            <a:r>
              <a:rPr lang="it-IT" dirty="0"/>
              <a:t>(</a:t>
            </a:r>
            <a:r>
              <a:rPr lang="it-IT" i="1" dirty="0"/>
              <a:t>a </a:t>
            </a:r>
            <a:r>
              <a:rPr lang="it-IT" dirty="0"/>
              <a:t>+ </a:t>
            </a:r>
            <a:r>
              <a:rPr lang="it-IT" i="1" dirty="0"/>
              <a:t>bi</a:t>
            </a:r>
            <a:r>
              <a:rPr lang="it-IT" dirty="0"/>
              <a:t>) + (</a:t>
            </a:r>
            <a:r>
              <a:rPr lang="it-IT" i="1" dirty="0"/>
              <a:t>c </a:t>
            </a:r>
            <a:r>
              <a:rPr lang="it-IT" dirty="0"/>
              <a:t>+ </a:t>
            </a:r>
            <a:r>
              <a:rPr lang="it-IT" i="1" dirty="0"/>
              <a:t>di</a:t>
            </a:r>
            <a:r>
              <a:rPr lang="it-IT" dirty="0"/>
              <a:t>) = (</a:t>
            </a:r>
            <a:r>
              <a:rPr lang="it-IT" i="1" dirty="0"/>
              <a:t>a </a:t>
            </a:r>
            <a:r>
              <a:rPr lang="it-IT" dirty="0"/>
              <a:t>+ </a:t>
            </a:r>
            <a:r>
              <a:rPr lang="it-IT" i="1" dirty="0"/>
              <a:t>c</a:t>
            </a:r>
            <a:r>
              <a:rPr lang="it-IT" dirty="0"/>
              <a:t>) + (</a:t>
            </a:r>
            <a:r>
              <a:rPr lang="it-IT" i="1" dirty="0"/>
              <a:t>b </a:t>
            </a:r>
            <a:r>
              <a:rPr lang="it-IT" dirty="0"/>
              <a:t>+ </a:t>
            </a:r>
            <a:r>
              <a:rPr lang="it-IT" i="1" dirty="0"/>
              <a:t>d</a:t>
            </a:r>
            <a:r>
              <a:rPr lang="it-IT" dirty="0"/>
              <a:t>)</a:t>
            </a:r>
            <a:r>
              <a:rPr lang="it-IT" i="1" dirty="0"/>
              <a:t>i</a:t>
            </a:r>
          </a:p>
          <a:p>
            <a:pPr>
              <a:spcBef>
                <a:spcPts val="1200"/>
              </a:spcBef>
            </a:pPr>
            <a:endParaRPr lang="it-IT" i="1" dirty="0"/>
          </a:p>
          <a:p>
            <a:r>
              <a:rPr lang="en-US" b="1" dirty="0">
                <a:solidFill>
                  <a:srgbClr val="0B3081"/>
                </a:solidFill>
                <a:latin typeface="+mj-lt"/>
              </a:rPr>
              <a:t>Difference of Complex Numbers</a:t>
            </a:r>
          </a:p>
          <a:p>
            <a:pPr algn="ctr">
              <a:spcBef>
                <a:spcPts val="1200"/>
              </a:spcBef>
            </a:pPr>
            <a:r>
              <a:rPr lang="it-IT" dirty="0"/>
              <a:t>(</a:t>
            </a:r>
            <a:r>
              <a:rPr lang="it-IT" i="1" dirty="0"/>
              <a:t>a </a:t>
            </a:r>
            <a:r>
              <a:rPr lang="it-IT" dirty="0"/>
              <a:t>+ </a:t>
            </a:r>
            <a:r>
              <a:rPr lang="it-IT" i="1" dirty="0"/>
              <a:t>bi</a:t>
            </a:r>
            <a:r>
              <a:rPr lang="it-IT" dirty="0"/>
              <a:t>) – (</a:t>
            </a:r>
            <a:r>
              <a:rPr lang="it-IT" i="1" dirty="0"/>
              <a:t>c </a:t>
            </a:r>
            <a:r>
              <a:rPr lang="it-IT" dirty="0"/>
              <a:t>+ </a:t>
            </a:r>
            <a:r>
              <a:rPr lang="it-IT" i="1" dirty="0"/>
              <a:t>di</a:t>
            </a:r>
            <a:r>
              <a:rPr lang="it-IT" dirty="0"/>
              <a:t>) = (</a:t>
            </a:r>
            <a:r>
              <a:rPr lang="it-IT" i="1" dirty="0"/>
              <a:t>a </a:t>
            </a:r>
            <a:r>
              <a:rPr lang="it-IT" dirty="0"/>
              <a:t>– </a:t>
            </a:r>
            <a:r>
              <a:rPr lang="it-IT" i="1" dirty="0"/>
              <a:t>c</a:t>
            </a:r>
            <a:r>
              <a:rPr lang="it-IT" dirty="0"/>
              <a:t>) + (</a:t>
            </a:r>
            <a:r>
              <a:rPr lang="it-IT" i="1" dirty="0"/>
              <a:t>b </a:t>
            </a:r>
            <a:r>
              <a:rPr lang="it-IT" dirty="0"/>
              <a:t>– </a:t>
            </a:r>
            <a:r>
              <a:rPr lang="it-IT" i="1" dirty="0"/>
              <a:t>d</a:t>
            </a:r>
            <a:r>
              <a:rPr lang="it-IT" dirty="0"/>
              <a:t>)</a:t>
            </a:r>
            <a:r>
              <a:rPr lang="it-IT" i="1" dirty="0"/>
              <a:t>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05964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D516-DFDE-432F-AF39-E0BEDB38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Adding and Subtracting Complex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50463-85AC-41A7-801E-6399E73CD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(a) </a:t>
            </a:r>
            <a:r>
              <a:rPr lang="en-US" dirty="0">
                <a:latin typeface="+mn-lt"/>
              </a:rPr>
              <a:t>(4 + 6</a:t>
            </a:r>
            <a:r>
              <a:rPr lang="en-US" i="1" dirty="0">
                <a:latin typeface="+mn-lt"/>
              </a:rPr>
              <a:t>i</a:t>
            </a:r>
            <a:r>
              <a:rPr lang="en-US" dirty="0">
                <a:latin typeface="+mn-lt"/>
              </a:rPr>
              <a:t>) + (–1 + 2</a:t>
            </a:r>
            <a:r>
              <a:rPr lang="en-US" i="1" dirty="0">
                <a:latin typeface="+mn-lt"/>
              </a:rPr>
              <a:t>i</a:t>
            </a:r>
            <a:r>
              <a:rPr lang="en-US" dirty="0">
                <a:latin typeface="+mn-lt"/>
              </a:rPr>
              <a:t>) </a:t>
            </a:r>
          </a:p>
          <a:p>
            <a:r>
              <a:rPr lang="en-US" dirty="0">
                <a:latin typeface="+mn-lt"/>
              </a:rPr>
              <a:t>		= [4 + (–1)] + (6 + 2)</a:t>
            </a:r>
            <a:r>
              <a:rPr lang="en-US" i="1" dirty="0" err="1">
                <a:latin typeface="+mn-lt"/>
              </a:rPr>
              <a:t>i</a:t>
            </a:r>
            <a:r>
              <a:rPr lang="en-US" i="1" dirty="0">
                <a:latin typeface="+mn-lt"/>
              </a:rPr>
              <a:t> </a:t>
            </a:r>
          </a:p>
          <a:p>
            <a:r>
              <a:rPr lang="en-US" i="1" dirty="0">
                <a:latin typeface="+mn-lt"/>
              </a:rPr>
              <a:t>		</a:t>
            </a:r>
            <a:r>
              <a:rPr lang="en-US" dirty="0">
                <a:latin typeface="+mn-lt"/>
              </a:rPr>
              <a:t>= 3 + 8</a:t>
            </a:r>
            <a:r>
              <a:rPr lang="en-US" i="1" dirty="0">
                <a:latin typeface="+mn-lt"/>
              </a:rPr>
              <a:t>i</a:t>
            </a:r>
          </a:p>
          <a:p>
            <a:r>
              <a:rPr lang="nn-NO" dirty="0"/>
              <a:t>(b) </a:t>
            </a:r>
            <a:r>
              <a:rPr lang="nn-NO" dirty="0">
                <a:latin typeface="+mn-lt"/>
              </a:rPr>
              <a:t>(5 + 4</a:t>
            </a:r>
            <a:r>
              <a:rPr lang="nn-NO" i="1" dirty="0">
                <a:latin typeface="+mn-lt"/>
              </a:rPr>
              <a:t>i</a:t>
            </a:r>
            <a:r>
              <a:rPr lang="nn-NO" dirty="0">
                <a:latin typeface="+mn-lt"/>
              </a:rPr>
              <a:t>) </a:t>
            </a:r>
            <a:r>
              <a:rPr lang="en-US" dirty="0">
                <a:latin typeface="+mn-lt"/>
              </a:rPr>
              <a:t>–</a:t>
            </a:r>
            <a:r>
              <a:rPr lang="nn-NO" dirty="0">
                <a:latin typeface="+mn-lt"/>
              </a:rPr>
              <a:t> (2 + 8</a:t>
            </a:r>
            <a:r>
              <a:rPr lang="nn-NO" i="1" dirty="0">
                <a:latin typeface="+mn-lt"/>
              </a:rPr>
              <a:t>i</a:t>
            </a:r>
            <a:r>
              <a:rPr lang="nn-NO" dirty="0">
                <a:latin typeface="+mn-lt"/>
              </a:rPr>
              <a:t>) </a:t>
            </a:r>
          </a:p>
          <a:p>
            <a:r>
              <a:rPr lang="nn-NO" dirty="0">
                <a:latin typeface="+mn-lt"/>
              </a:rPr>
              <a:t>		= (5 </a:t>
            </a:r>
            <a:r>
              <a:rPr lang="en-US" dirty="0">
                <a:latin typeface="+mn-lt"/>
              </a:rPr>
              <a:t>–</a:t>
            </a:r>
            <a:r>
              <a:rPr lang="nn-NO" dirty="0">
                <a:latin typeface="+mn-lt"/>
              </a:rPr>
              <a:t> 2) + (4 </a:t>
            </a:r>
            <a:r>
              <a:rPr lang="en-US" dirty="0">
                <a:latin typeface="+mn-lt"/>
              </a:rPr>
              <a:t>–</a:t>
            </a:r>
            <a:r>
              <a:rPr lang="nn-NO" dirty="0">
                <a:latin typeface="+mn-lt"/>
              </a:rPr>
              <a:t> 8)</a:t>
            </a:r>
            <a:r>
              <a:rPr lang="nn-NO" i="1" dirty="0">
                <a:latin typeface="+mn-lt"/>
              </a:rPr>
              <a:t>i </a:t>
            </a:r>
          </a:p>
          <a:p>
            <a:r>
              <a:rPr lang="nn-NO" i="1" dirty="0">
                <a:latin typeface="+mn-lt"/>
              </a:rPr>
              <a:t>		</a:t>
            </a:r>
            <a:r>
              <a:rPr lang="nn-NO" dirty="0">
                <a:latin typeface="+mn-lt"/>
              </a:rPr>
              <a:t>= 3 + (</a:t>
            </a:r>
            <a:r>
              <a:rPr lang="en-US" dirty="0">
                <a:latin typeface="+mn-lt"/>
              </a:rPr>
              <a:t>–</a:t>
            </a:r>
            <a:r>
              <a:rPr lang="nn-NO" dirty="0">
                <a:latin typeface="+mn-lt"/>
              </a:rPr>
              <a:t>4)</a:t>
            </a:r>
            <a:r>
              <a:rPr lang="nn-NO" i="1" dirty="0">
                <a:latin typeface="+mn-lt"/>
              </a:rPr>
              <a:t>i </a:t>
            </a:r>
          </a:p>
          <a:p>
            <a:r>
              <a:rPr lang="nn-NO" i="1" dirty="0">
                <a:latin typeface="+mn-lt"/>
              </a:rPr>
              <a:t>		</a:t>
            </a:r>
            <a:r>
              <a:rPr lang="nn-NO" dirty="0">
                <a:latin typeface="+mn-lt"/>
              </a:rPr>
              <a:t>= 3 </a:t>
            </a:r>
            <a:r>
              <a:rPr lang="en-US" dirty="0">
                <a:latin typeface="+mn-lt"/>
              </a:rPr>
              <a:t>–</a:t>
            </a:r>
            <a:r>
              <a:rPr lang="nn-NO" dirty="0">
                <a:latin typeface="+mn-lt"/>
              </a:rPr>
              <a:t> 4</a:t>
            </a:r>
            <a:r>
              <a:rPr lang="nn-NO" i="1" dirty="0">
                <a:latin typeface="+mn-lt"/>
              </a:rPr>
              <a:t>i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95625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804C2-897D-415E-80EB-E0B9A1E75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</a:t>
            </a:r>
            <a:r>
              <a:rPr lang="en-US" dirty="0"/>
              <a:t> Multiplying Complex Numbers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47D71-EDB6-40CE-9F13-350432622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nn-NO" dirty="0">
                <a:latin typeface="+mn-lt"/>
              </a:rPr>
              <a:t>(6 + 5</a:t>
            </a:r>
            <a:r>
              <a:rPr lang="nn-NO" i="1" dirty="0">
                <a:latin typeface="+mn-lt"/>
              </a:rPr>
              <a:t>i</a:t>
            </a:r>
            <a:r>
              <a:rPr lang="nn-NO" dirty="0">
                <a:latin typeface="+mn-lt"/>
              </a:rPr>
              <a:t>)(3 + 7</a:t>
            </a:r>
            <a:r>
              <a:rPr lang="nn-NO" i="1" dirty="0">
                <a:latin typeface="+mn-lt"/>
              </a:rPr>
              <a:t>i</a:t>
            </a:r>
            <a:r>
              <a:rPr lang="nn-NO" dirty="0">
                <a:latin typeface="+mn-lt"/>
              </a:rPr>
              <a:t>) </a:t>
            </a:r>
          </a:p>
          <a:p>
            <a:pPr lvl="2">
              <a:spcBef>
                <a:spcPts val="1200"/>
              </a:spcBef>
            </a:pPr>
            <a:r>
              <a:rPr lang="nn-NO" dirty="0">
                <a:latin typeface="+mn-lt"/>
              </a:rPr>
              <a:t>= 6(3 + 7</a:t>
            </a:r>
            <a:r>
              <a:rPr lang="nn-NO" i="1" dirty="0">
                <a:latin typeface="+mn-lt"/>
              </a:rPr>
              <a:t>i</a:t>
            </a:r>
            <a:r>
              <a:rPr lang="nn-NO" dirty="0">
                <a:latin typeface="+mn-lt"/>
              </a:rPr>
              <a:t>) + 5</a:t>
            </a:r>
            <a:r>
              <a:rPr lang="nn-NO" i="1" dirty="0">
                <a:latin typeface="+mn-lt"/>
              </a:rPr>
              <a:t>i</a:t>
            </a:r>
            <a:r>
              <a:rPr lang="nn-NO" dirty="0">
                <a:latin typeface="+mn-lt"/>
              </a:rPr>
              <a:t>(3 + 7</a:t>
            </a:r>
            <a:r>
              <a:rPr lang="nn-NO" i="1" dirty="0">
                <a:latin typeface="+mn-lt"/>
              </a:rPr>
              <a:t>i</a:t>
            </a:r>
            <a:r>
              <a:rPr lang="nn-NO" dirty="0">
                <a:latin typeface="+mn-lt"/>
              </a:rPr>
              <a:t>)</a:t>
            </a:r>
            <a:r>
              <a:rPr lang="en-US" dirty="0">
                <a:solidFill>
                  <a:srgbClr val="0B3081"/>
                </a:solidFill>
              </a:rPr>
              <a:t> 	Distributive Property</a:t>
            </a:r>
          </a:p>
          <a:p>
            <a:pPr lvl="2">
              <a:spcBef>
                <a:spcPts val="1200"/>
              </a:spcBef>
            </a:pPr>
            <a:r>
              <a:rPr lang="nn-NO" dirty="0">
                <a:latin typeface="+mn-lt"/>
              </a:rPr>
              <a:t>= 18 + 42</a:t>
            </a:r>
            <a:r>
              <a:rPr lang="nn-NO" i="1" dirty="0">
                <a:latin typeface="+mn-lt"/>
              </a:rPr>
              <a:t>i </a:t>
            </a:r>
            <a:r>
              <a:rPr lang="nn-NO" dirty="0">
                <a:latin typeface="+mn-lt"/>
              </a:rPr>
              <a:t>+ 15</a:t>
            </a:r>
            <a:r>
              <a:rPr lang="nn-NO" i="1" dirty="0">
                <a:latin typeface="+mn-lt"/>
              </a:rPr>
              <a:t>i </a:t>
            </a:r>
            <a:r>
              <a:rPr lang="nn-NO" dirty="0">
                <a:latin typeface="+mn-lt"/>
              </a:rPr>
              <a:t>+ 35</a:t>
            </a:r>
            <a:r>
              <a:rPr lang="nn-NO" i="1" dirty="0">
                <a:latin typeface="+mn-lt"/>
              </a:rPr>
              <a:t>i</a:t>
            </a:r>
            <a:r>
              <a:rPr lang="nn-NO" baseline="45000" dirty="0">
                <a:latin typeface="+mn-lt"/>
              </a:rPr>
              <a:t>2</a:t>
            </a:r>
            <a:r>
              <a:rPr lang="nn-NO" dirty="0">
                <a:latin typeface="+mn-lt"/>
              </a:rPr>
              <a:t>	</a:t>
            </a:r>
            <a:r>
              <a:rPr lang="en-US" dirty="0">
                <a:solidFill>
                  <a:srgbClr val="0B3081"/>
                </a:solidFill>
              </a:rPr>
              <a:t>Distributive Property</a:t>
            </a:r>
          </a:p>
          <a:p>
            <a:pPr lvl="2">
              <a:spcBef>
                <a:spcPts val="1200"/>
              </a:spcBef>
            </a:pPr>
            <a:r>
              <a:rPr lang="en-US" dirty="0">
                <a:latin typeface="+mn-lt"/>
              </a:rPr>
              <a:t>= 18 + 57</a:t>
            </a:r>
            <a:r>
              <a:rPr lang="en-US" i="1" dirty="0">
                <a:latin typeface="+mn-lt"/>
              </a:rPr>
              <a:t>i </a:t>
            </a:r>
            <a:r>
              <a:rPr lang="en-US" dirty="0">
                <a:latin typeface="+mn-lt"/>
              </a:rPr>
              <a:t>+ 35(–1)</a:t>
            </a:r>
            <a:r>
              <a:rPr lang="en-US" i="1" dirty="0">
                <a:solidFill>
                  <a:srgbClr val="0B3081"/>
                </a:solidFill>
                <a:latin typeface="+mn-lt"/>
              </a:rPr>
              <a:t> 	i</a:t>
            </a:r>
            <a:r>
              <a:rPr lang="en-US" baseline="450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 = </a:t>
            </a:r>
            <a:r>
              <a:rPr lang="en-US" dirty="0">
                <a:latin typeface="+mn-lt"/>
              </a:rPr>
              <a:t>–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1</a:t>
            </a:r>
          </a:p>
          <a:p>
            <a:pPr lvl="2">
              <a:spcBef>
                <a:spcPts val="1200"/>
              </a:spcBef>
            </a:pPr>
            <a:r>
              <a:rPr lang="en-US" dirty="0">
                <a:latin typeface="+mn-lt"/>
              </a:rPr>
              <a:t>= –17 + 57</a:t>
            </a:r>
            <a:r>
              <a:rPr lang="en-US" i="1" dirty="0">
                <a:latin typeface="+mn-lt"/>
              </a:rPr>
              <a:t>i			</a:t>
            </a:r>
            <a:r>
              <a:rPr lang="en-US" dirty="0">
                <a:solidFill>
                  <a:srgbClr val="0B3081"/>
                </a:solidFill>
              </a:rPr>
              <a:t>Simplify.</a:t>
            </a:r>
          </a:p>
        </p:txBody>
      </p:sp>
    </p:spTree>
    <p:extLst>
      <p:ext uri="{BB962C8B-B14F-4D97-AF65-F5344CB8AC3E}">
        <p14:creationId xmlns:p14="http://schemas.microsoft.com/office/powerpoint/2010/main" val="302184898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4BC65-A985-471E-BBF1-D766B6C0D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of Complex Numbers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B5E333A-EA81-48FD-9FFD-2B79700C9918}"/>
              </a:ext>
            </a:extLst>
          </p:cNvPr>
          <p:cNvSpPr/>
          <p:nvPr/>
        </p:nvSpPr>
        <p:spPr bwMode="auto">
          <a:xfrm>
            <a:off x="336885" y="1339259"/>
            <a:ext cx="8464215" cy="1526604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03708DA-34C9-4CED-801A-24CC15C5B5F0}"/>
              </a:ext>
            </a:extLst>
          </p:cNvPr>
          <p:cNvSpPr/>
          <p:nvPr/>
        </p:nvSpPr>
        <p:spPr bwMode="auto">
          <a:xfrm>
            <a:off x="342900" y="3522238"/>
            <a:ext cx="8464215" cy="2387905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8B555B-1AA4-48CB-8848-31F278C0EFD0}"/>
              </a:ext>
            </a:extLst>
          </p:cNvPr>
          <p:cNvSpPr txBox="1"/>
          <p:nvPr/>
        </p:nvSpPr>
        <p:spPr>
          <a:xfrm>
            <a:off x="641088" y="1531620"/>
            <a:ext cx="785614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B3081"/>
                </a:solidFill>
                <a:latin typeface="+mj-lt"/>
              </a:rPr>
              <a:t>Product of Complex Numbers</a:t>
            </a:r>
          </a:p>
          <a:p>
            <a:pPr algn="ctr">
              <a:spcBef>
                <a:spcPts val="1200"/>
              </a:spcBef>
            </a:pPr>
            <a:r>
              <a:rPr lang="it-IT" dirty="0"/>
              <a:t>(</a:t>
            </a:r>
            <a:r>
              <a:rPr lang="it-IT" i="1" dirty="0"/>
              <a:t>a </a:t>
            </a:r>
            <a:r>
              <a:rPr lang="it-IT" dirty="0"/>
              <a:t>+ </a:t>
            </a:r>
            <a:r>
              <a:rPr lang="it-IT" i="1" dirty="0"/>
              <a:t>bi</a:t>
            </a:r>
            <a:r>
              <a:rPr lang="it-IT" dirty="0"/>
              <a:t>)(</a:t>
            </a:r>
            <a:r>
              <a:rPr lang="it-IT" i="1" dirty="0"/>
              <a:t>c </a:t>
            </a:r>
            <a:r>
              <a:rPr lang="it-IT" dirty="0"/>
              <a:t>+ </a:t>
            </a:r>
            <a:r>
              <a:rPr lang="it-IT" i="1" dirty="0"/>
              <a:t>di</a:t>
            </a:r>
            <a:r>
              <a:rPr lang="it-IT" dirty="0"/>
              <a:t>) = (</a:t>
            </a:r>
            <a:r>
              <a:rPr lang="it-IT" i="1" dirty="0"/>
              <a:t>ac </a:t>
            </a:r>
            <a:r>
              <a:rPr lang="it-IT" dirty="0"/>
              <a:t>– </a:t>
            </a:r>
            <a:r>
              <a:rPr lang="it-IT" i="1" dirty="0"/>
              <a:t>bd</a:t>
            </a:r>
            <a:r>
              <a:rPr lang="it-IT" dirty="0"/>
              <a:t>) + (</a:t>
            </a:r>
            <a:r>
              <a:rPr lang="it-IT" i="1" dirty="0"/>
              <a:t>ad </a:t>
            </a:r>
            <a:r>
              <a:rPr lang="it-IT" dirty="0"/>
              <a:t>+ </a:t>
            </a:r>
            <a:r>
              <a:rPr lang="it-IT" i="1" dirty="0"/>
              <a:t>bc</a:t>
            </a:r>
            <a:r>
              <a:rPr lang="it-IT" dirty="0"/>
              <a:t>)</a:t>
            </a:r>
            <a:r>
              <a:rPr lang="it-IT" i="1" dirty="0"/>
              <a:t>i</a:t>
            </a:r>
          </a:p>
          <a:p>
            <a:pPr algn="ctr">
              <a:spcBef>
                <a:spcPts val="1200"/>
              </a:spcBef>
            </a:pPr>
            <a:endParaRPr lang="it-IT" i="1" dirty="0"/>
          </a:p>
          <a:p>
            <a:pPr algn="ctr">
              <a:spcBef>
                <a:spcPts val="1200"/>
              </a:spcBef>
            </a:pPr>
            <a:endParaRPr lang="it-IT" i="1" dirty="0"/>
          </a:p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/>
              <a:t> </a:t>
            </a:r>
            <a:r>
              <a:rPr lang="en-US" b="1" dirty="0">
                <a:latin typeface="+mj-lt"/>
              </a:rPr>
              <a:t>Complex Conjugate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z</a:t>
            </a:r>
            <a:r>
              <a:rPr lang="en-US" dirty="0">
                <a:latin typeface="+mn-lt"/>
              </a:rPr>
              <a:t> =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bi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j-lt"/>
              </a:rPr>
              <a:t>is a complex number, then its conjugate, denoted by   , is defined as</a:t>
            </a:r>
            <a:endParaRPr lang="it-IT" i="1" dirty="0">
              <a:latin typeface="+mj-lt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068DEA1-0F7C-44E3-9C71-254B2B2B15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814240"/>
              </p:ext>
            </p:extLst>
          </p:nvPr>
        </p:nvGraphicFramePr>
        <p:xfrm>
          <a:off x="4340392" y="4834797"/>
          <a:ext cx="228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6"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40392" y="4834797"/>
                        <a:ext cx="2286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15B069B-AAF2-40CD-ABB9-C1FCE2D2F8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795601"/>
              </p:ext>
            </p:extLst>
          </p:nvPr>
        </p:nvGraphicFramePr>
        <p:xfrm>
          <a:off x="3191042" y="5319080"/>
          <a:ext cx="25273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7" name="Equation" r:id="rId5" imgW="2527200" imgH="406080" progId="Equation.DSMT4">
                  <p:embed/>
                </p:oleObj>
              </mc:Choice>
              <mc:Fallback>
                <p:oleObj name="Equation" r:id="rId5" imgW="2527200" imgH="4060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4068DEA1-0F7C-44E3-9C71-254B2B2B15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91042" y="5319080"/>
                        <a:ext cx="25273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469136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12640</TotalTime>
  <Words>1276</Words>
  <Application>Microsoft Office PowerPoint</Application>
  <PresentationFormat>On-screen Show (4:3)</PresentationFormat>
  <Paragraphs>170</Paragraphs>
  <Slides>30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Times New Roman</vt:lpstr>
      <vt:lpstr>Arial</vt:lpstr>
      <vt:lpstr>Cambria Math</vt:lpstr>
      <vt:lpstr>Default Design</vt:lpstr>
      <vt:lpstr>Equation</vt:lpstr>
      <vt:lpstr>PowerPoint Presentation</vt:lpstr>
      <vt:lpstr>PowerPoint Presentation</vt:lpstr>
      <vt:lpstr>Objectives</vt:lpstr>
      <vt:lpstr>The Imaginary Unit</vt:lpstr>
      <vt:lpstr>The Complex Number System</vt:lpstr>
      <vt:lpstr>Add and Subtract Complex Numbers</vt:lpstr>
      <vt:lpstr>Example 1: Adding and Subtracting Complex Numbers</vt:lpstr>
      <vt:lpstr>Example 2: Multiplying Complex Numbers</vt:lpstr>
      <vt:lpstr>Product of Complex Numbers</vt:lpstr>
      <vt:lpstr>Example 3: Multiplying a Complex Number by Its Conjugate</vt:lpstr>
      <vt:lpstr>Theorem</vt:lpstr>
      <vt:lpstr>Example 4: Writing the Reciprocal of a Complex Number in Standard Form</vt:lpstr>
      <vt:lpstr>Example 5: Writing the Quotient of Two Complex Numbers in Standard Form  (1 of 2)</vt:lpstr>
      <vt:lpstr>Example 5: Writing the Quotient of Two Complex Numbers in Standard Form  (2 of 2)</vt:lpstr>
      <vt:lpstr>Example 6: Writing Other Expressions in Standard Form (1 of 2)</vt:lpstr>
      <vt:lpstr>Example 6: Writing Other Expressions in Standard Form (2 of 2)</vt:lpstr>
      <vt:lpstr>Theorem</vt:lpstr>
      <vt:lpstr>Theorems</vt:lpstr>
      <vt:lpstr>Powers of i</vt:lpstr>
      <vt:lpstr>Example 7: Evaluating Powers of i</vt:lpstr>
      <vt:lpstr>Example 8: Writing the Power of a Complex Number in Standard Form</vt:lpstr>
      <vt:lpstr>Principal Square Root of –N</vt:lpstr>
      <vt:lpstr>Example 9: Evaluating the Square Root of a Negative Number</vt:lpstr>
      <vt:lpstr>Example 10: Solving Equations</vt:lpstr>
      <vt:lpstr>Quadratic Formula</vt:lpstr>
      <vt:lpstr>Example 11: Solving a Quadratic Equation in the Complex Number System (1 of 2)</vt:lpstr>
      <vt:lpstr>Example 11: Solving a Quadratic Equation in the Complex Number System (2 of 2)</vt:lpstr>
      <vt:lpstr>Character of the Solutions of a Quadratic Equation</vt:lpstr>
      <vt:lpstr>Example 12: Determining the Character of the Solutions of a Quadratic Equation (1 of 2)</vt:lpstr>
      <vt:lpstr>Example 12: Determining the Character of the Solutions of a Quadratic Equation (2 of 2)</vt:lpstr>
    </vt:vector>
  </TitlesOfParts>
  <Company>Copyright © 2020, 2016, 2012 Pearson Education,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and Trigonometry</dc:title>
  <dc:creator>Sullivan</dc:creator>
  <cp:lastModifiedBy>Denise Heban</cp:lastModifiedBy>
  <cp:revision>939</cp:revision>
  <dcterms:created xsi:type="dcterms:W3CDTF">2001-10-26T14:49:56Z</dcterms:created>
  <dcterms:modified xsi:type="dcterms:W3CDTF">2019-03-11T15:03:24Z</dcterms:modified>
</cp:coreProperties>
</file>