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49" r:id="rId2"/>
    <p:sldId id="437" r:id="rId3"/>
    <p:sldId id="414" r:id="rId4"/>
    <p:sldId id="885" r:id="rId5"/>
    <p:sldId id="613" r:id="rId6"/>
    <p:sldId id="886" r:id="rId7"/>
    <p:sldId id="887" r:id="rId8"/>
    <p:sldId id="888" r:id="rId9"/>
    <p:sldId id="843" r:id="rId10"/>
    <p:sldId id="889" r:id="rId11"/>
    <p:sldId id="890" r:id="rId12"/>
    <p:sldId id="891" r:id="rId13"/>
    <p:sldId id="892" r:id="rId14"/>
    <p:sldId id="893" r:id="rId15"/>
    <p:sldId id="894" r:id="rId16"/>
    <p:sldId id="895" r:id="rId17"/>
    <p:sldId id="896" r:id="rId18"/>
    <p:sldId id="897" r:id="rId19"/>
    <p:sldId id="898" r:id="rId20"/>
    <p:sldId id="899" r:id="rId21"/>
    <p:sldId id="900" r:id="rId22"/>
    <p:sldId id="901" r:id="rId23"/>
    <p:sldId id="902" r:id="rId24"/>
    <p:sldId id="904" r:id="rId25"/>
    <p:sldId id="905" r:id="rId26"/>
    <p:sldId id="906" r:id="rId27"/>
    <p:sldId id="908" r:id="rId28"/>
    <p:sldId id="909" r:id="rId29"/>
    <p:sldId id="910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3" pos="216" userDrawn="1">
          <p15:clr>
            <a:srgbClr val="A4A3A4"/>
          </p15:clr>
        </p15:guide>
        <p15:guide id="4" orient="horz" pos="768" userDrawn="1">
          <p15:clr>
            <a:srgbClr val="A4A3A4"/>
          </p15:clr>
        </p15:guide>
        <p15:guide id="5" orient="horz" pos="2616" userDrawn="1">
          <p15:clr>
            <a:srgbClr val="A4A3A4"/>
          </p15:clr>
        </p15:guide>
        <p15:guide id="6" orient="horz" pos="528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1" orient="horz" pos="3240" userDrawn="1">
          <p15:clr>
            <a:srgbClr val="A4A3A4"/>
          </p15:clr>
        </p15:guide>
        <p15:guide id="13" pos="2160" userDrawn="1">
          <p15:clr>
            <a:srgbClr val="A4A3A4"/>
          </p15:clr>
        </p15:guide>
        <p15:guide id="14" pos="1416" userDrawn="1">
          <p15:clr>
            <a:srgbClr val="A4A3A4"/>
          </p15:clr>
        </p15:guide>
        <p15:guide id="15" pos="5472" userDrawn="1">
          <p15:clr>
            <a:srgbClr val="A4A3A4"/>
          </p15:clr>
        </p15:guide>
        <p15:guide id="16" pos="4488" userDrawn="1">
          <p15:clr>
            <a:srgbClr val="A4A3A4"/>
          </p15:clr>
        </p15:guide>
        <p15:guide id="17" orient="horz" pos="292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FFFDE0"/>
    <a:srgbClr val="000000"/>
    <a:srgbClr val="B40000"/>
    <a:srgbClr val="FFCC99"/>
    <a:srgbClr val="D7E9F2"/>
    <a:srgbClr val="D70000"/>
    <a:srgbClr val="993300"/>
    <a:srgbClr val="DD33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89564" autoAdjust="0"/>
  </p:normalViewPr>
  <p:slideViewPr>
    <p:cSldViewPr snapToGrid="0" showGuides="1">
      <p:cViewPr varScale="1">
        <p:scale>
          <a:sx n="77" d="100"/>
          <a:sy n="77" d="100"/>
        </p:scale>
        <p:origin x="96" y="462"/>
      </p:cViewPr>
      <p:guideLst>
        <p:guide orient="horz" pos="840"/>
        <p:guide pos="216"/>
        <p:guide orient="horz" pos="768"/>
        <p:guide orient="horz" pos="2616"/>
        <p:guide orient="horz" pos="528"/>
        <p:guide orient="horz" pos="96"/>
        <p:guide orient="horz" pos="3240"/>
        <p:guide pos="2160"/>
        <p:guide pos="1416"/>
        <p:guide pos="5472"/>
        <p:guide pos="4488"/>
        <p:guide orient="horz"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1.wmf"/><Relationship Id="rId1" Type="http://schemas.openxmlformats.org/officeDocument/2006/relationships/image" Target="../media/image38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0.wmf"/><Relationship Id="rId1" Type="http://schemas.openxmlformats.org/officeDocument/2006/relationships/image" Target="../media/image21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3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0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6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4.wmf"/><Relationship Id="rId3" Type="http://schemas.openxmlformats.org/officeDocument/2006/relationships/image" Target="../media/image49.png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6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1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Equations and Inequalities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4BC65-A985-471E-BBF1-D766B6C0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Square Root Method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5E333A-EA81-48FD-9FFD-2B79700C9918}"/>
              </a:ext>
            </a:extLst>
          </p:cNvPr>
          <p:cNvSpPr/>
          <p:nvPr/>
        </p:nvSpPr>
        <p:spPr bwMode="auto">
          <a:xfrm>
            <a:off x="336885" y="1339259"/>
            <a:ext cx="8464215" cy="104642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B555B-1AA4-48CB-8848-31F278C0EFD0}"/>
              </a:ext>
            </a:extLst>
          </p:cNvPr>
          <p:cNvSpPr txBox="1"/>
          <p:nvPr/>
        </p:nvSpPr>
        <p:spPr>
          <a:xfrm>
            <a:off x="641088" y="1531620"/>
            <a:ext cx="785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p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and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p</a:t>
            </a:r>
            <a:r>
              <a:rPr lang="en-US" dirty="0">
                <a:latin typeface="+mn-lt"/>
              </a:rPr>
              <a:t> &gt; 0, </a:t>
            </a:r>
            <a:r>
              <a:rPr lang="en-US" dirty="0">
                <a:latin typeface="+mj-lt"/>
              </a:rPr>
              <a:t>then</a:t>
            </a:r>
            <a:r>
              <a:rPr lang="en-US" dirty="0">
                <a:latin typeface="+mn-lt"/>
              </a:rPr>
              <a:t> </a:t>
            </a:r>
            <a:endParaRPr lang="en-US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1E61682-FDC9-4E24-A6D5-55D75354C9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26561"/>
              </p:ext>
            </p:extLst>
          </p:nvPr>
        </p:nvGraphicFramePr>
        <p:xfrm>
          <a:off x="4443077" y="1531620"/>
          <a:ext cx="3111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0" name="Equation" r:id="rId3" imgW="3111480" imgH="520560" progId="Equation.DSMT4">
                  <p:embed/>
                </p:oleObj>
              </mc:Choice>
              <mc:Fallback>
                <p:oleObj name="Equation" r:id="rId3" imgW="311148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3077" y="1531620"/>
                        <a:ext cx="31115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4691361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497F-0490-42B1-B0DD-94B81885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3: </a:t>
            </a:r>
            <a:r>
              <a:rPr lang="en-US" sz="3200" dirty="0"/>
              <a:t>Solving a Quadratic Equation Using the Square Root Method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C5113-5EEF-4782-995C-E30D9687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each equation.</a:t>
            </a:r>
          </a:p>
          <a:p>
            <a:r>
              <a:rPr lang="en-US" dirty="0"/>
              <a:t>(a)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7</a:t>
            </a:r>
            <a:r>
              <a:rPr lang="en-US" dirty="0"/>
              <a:t>		(b) 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9</a:t>
            </a:r>
          </a:p>
          <a:p>
            <a:endParaRPr lang="en-US" dirty="0">
              <a:latin typeface="+mn-lt"/>
            </a:endParaRPr>
          </a:p>
          <a:p>
            <a:r>
              <a:rPr lang="en-US" dirty="0"/>
              <a:t>(a) Use the Square Root Method:</a:t>
            </a:r>
          </a:p>
          <a:p>
            <a:r>
              <a:rPr lang="en-US" i="1" dirty="0">
                <a:latin typeface="+mn-lt"/>
              </a:rPr>
              <a:t>			  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7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/>
              <a:t>The solution set is 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551E03-C3DD-4FED-A346-26EE4F653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568205"/>
              </p:ext>
            </p:extLst>
          </p:nvPr>
        </p:nvGraphicFramePr>
        <p:xfrm>
          <a:off x="3434885" y="3984624"/>
          <a:ext cx="1244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3" name="Equation" r:id="rId3" imgW="1244520" imgH="444240" progId="Equation.DSMT4">
                  <p:embed/>
                </p:oleObj>
              </mc:Choice>
              <mc:Fallback>
                <p:oleObj name="Equation" r:id="rId3" imgW="1244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34885" y="3984624"/>
                        <a:ext cx="1244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3932A75-854C-4AAD-97C7-9743BBDB94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729596"/>
              </p:ext>
            </p:extLst>
          </p:nvPr>
        </p:nvGraphicFramePr>
        <p:xfrm>
          <a:off x="1725808" y="4544003"/>
          <a:ext cx="2946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4" name="Equation" r:id="rId5" imgW="2946240" imgH="444240" progId="Equation.DSMT4">
                  <p:embed/>
                </p:oleObj>
              </mc:Choice>
              <mc:Fallback>
                <p:oleObj name="Equation" r:id="rId5" imgW="294624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7551E03-C3DD-4FED-A346-26EE4F653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25808" y="4544003"/>
                        <a:ext cx="29464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73BAE31-5882-48DF-8500-91DF721892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260799"/>
              </p:ext>
            </p:extLst>
          </p:nvPr>
        </p:nvGraphicFramePr>
        <p:xfrm>
          <a:off x="3336229" y="5488060"/>
          <a:ext cx="1625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5" name="Equation" r:id="rId7" imgW="1625400" imgH="520560" progId="Equation.DSMT4">
                  <p:embed/>
                </p:oleObj>
              </mc:Choice>
              <mc:Fallback>
                <p:oleObj name="Equation" r:id="rId7" imgW="1625400" imgH="520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3932A75-854C-4AAD-97C7-9743BBDB94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36229" y="5488060"/>
                        <a:ext cx="16256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FF7FDC5-8CB6-4479-89AE-C2164ED160CB}"/>
              </a:ext>
            </a:extLst>
          </p:cNvPr>
          <p:cNvSpPr txBox="1"/>
          <p:nvPr/>
        </p:nvSpPr>
        <p:spPr>
          <a:xfrm>
            <a:off x="5118099" y="4042841"/>
            <a:ext cx="4612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200" dirty="0">
                <a:solidFill>
                  <a:srgbClr val="0B3081"/>
                </a:solidFill>
                <a:latin typeface="+mj-lt"/>
                <a:cs typeface="Times New Roman" panose="02020603050405020304" pitchFamily="18" charset="0"/>
              </a:rPr>
              <a:t>Use the Square Root Method.</a:t>
            </a: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62513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497F-0490-42B1-B0DD-94B81885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3: </a:t>
            </a:r>
            <a:r>
              <a:rPr lang="en-US" sz="3200" dirty="0"/>
              <a:t>Solving a Quadratic Equation Using the Square Root Method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C5113-5EEF-4782-995C-E30D9687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(b) Use the Square Root Method:</a:t>
            </a:r>
          </a:p>
          <a:p>
            <a:r>
              <a:rPr lang="en-US" i="1" dirty="0">
                <a:latin typeface="+mn-lt"/>
              </a:rPr>
              <a:t>	              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{0, 6}.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551E03-C3DD-4FED-A346-26EE4F653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017269"/>
              </p:ext>
            </p:extLst>
          </p:nvPr>
        </p:nvGraphicFramePr>
        <p:xfrm>
          <a:off x="3055434" y="2523045"/>
          <a:ext cx="1714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64" name="Equation" r:id="rId3" imgW="1714320" imgH="444240" progId="Equation.DSMT4">
                  <p:embed/>
                </p:oleObj>
              </mc:Choice>
              <mc:Fallback>
                <p:oleObj name="Equation" r:id="rId3" imgW="171432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7551E03-C3DD-4FED-A346-26EE4F653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5434" y="2523045"/>
                        <a:ext cx="1714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3932A75-854C-4AAD-97C7-9743BBDB94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513273"/>
              </p:ext>
            </p:extLst>
          </p:nvPr>
        </p:nvGraphicFramePr>
        <p:xfrm>
          <a:off x="3055434" y="3187147"/>
          <a:ext cx="1422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65" name="Equation" r:id="rId5" imgW="1422360" imgH="317160" progId="Equation.DSMT4">
                  <p:embed/>
                </p:oleObj>
              </mc:Choice>
              <mc:Fallback>
                <p:oleObj name="Equation" r:id="rId5" imgW="1422360" imgH="317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3932A75-854C-4AAD-97C7-9743BBDB94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5434" y="3187147"/>
                        <a:ext cx="1422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FF7FDC5-8CB6-4479-89AE-C2164ED160CB}"/>
              </a:ext>
            </a:extLst>
          </p:cNvPr>
          <p:cNvSpPr txBox="1"/>
          <p:nvPr/>
        </p:nvSpPr>
        <p:spPr>
          <a:xfrm>
            <a:off x="4973133" y="2581261"/>
            <a:ext cx="4612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200" dirty="0">
                <a:solidFill>
                  <a:srgbClr val="0B3081"/>
                </a:solidFill>
                <a:latin typeface="+mj-lt"/>
                <a:cs typeface="Times New Roman" panose="02020603050405020304" pitchFamily="18" charset="0"/>
              </a:rPr>
              <a:t>Use the Square Root Method.</a:t>
            </a:r>
            <a:endParaRPr lang="en-US" sz="2200" dirty="0">
              <a:latin typeface="+mj-lt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AAD0CB9-350A-48C8-B8F0-24F94F97C3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645329"/>
              </p:ext>
            </p:extLst>
          </p:nvPr>
        </p:nvGraphicFramePr>
        <p:xfrm>
          <a:off x="4973133" y="3097520"/>
          <a:ext cx="990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66" name="Equation" r:id="rId7" imgW="990360" imgH="444240" progId="Equation.DSMT4">
                  <p:embed/>
                </p:oleObj>
              </mc:Choice>
              <mc:Fallback>
                <p:oleObj name="Equation" r:id="rId7" imgW="99036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3932A75-854C-4AAD-97C7-9743BBDB94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73133" y="3097520"/>
                        <a:ext cx="990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97D4166-DB0D-4B85-964D-931147BB32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55412"/>
              </p:ext>
            </p:extLst>
          </p:nvPr>
        </p:nvGraphicFramePr>
        <p:xfrm>
          <a:off x="1150434" y="3724249"/>
          <a:ext cx="3327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67" name="Equation" r:id="rId9" imgW="3327120" imgH="317160" progId="Equation.DSMT4">
                  <p:embed/>
                </p:oleObj>
              </mc:Choice>
              <mc:Fallback>
                <p:oleObj name="Equation" r:id="rId9" imgW="3327120" imgH="317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3932A75-854C-4AAD-97C7-9743BBDB94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50434" y="3724249"/>
                        <a:ext cx="3327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29BF121-259C-4B1A-9CFE-E583F6E859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399722"/>
              </p:ext>
            </p:extLst>
          </p:nvPr>
        </p:nvGraphicFramePr>
        <p:xfrm>
          <a:off x="1592378" y="4278313"/>
          <a:ext cx="2692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68" name="Equation" r:id="rId11" imgW="2692080" imgH="317160" progId="Equation.DSMT4">
                  <p:embed/>
                </p:oleObj>
              </mc:Choice>
              <mc:Fallback>
                <p:oleObj name="Equation" r:id="rId11" imgW="2692080" imgH="3171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E97D4166-DB0D-4B85-964D-931147BB32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92378" y="4278313"/>
                        <a:ext cx="2692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882912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ACBE-A9F1-4FD9-BFD2-D8D44219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Solving a Quadratic Equation by Completing the Square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D96C7-D84A-417B-8AB7-6902CE1E5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by completing the square: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 = 0</a:t>
            </a:r>
          </a:p>
          <a:p>
            <a:r>
              <a:rPr lang="en-US" dirty="0"/>
              <a:t>Always begin by writing the equation with the constant on the right side.</a:t>
            </a:r>
          </a:p>
          <a:p>
            <a:r>
              <a:rPr lang="en-US" i="1" dirty="0"/>
              <a:t>		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 = 0</a:t>
            </a:r>
          </a:p>
          <a:p>
            <a:r>
              <a:rPr lang="en-US" i="1" dirty="0">
                <a:latin typeface="+mn-lt"/>
              </a:rPr>
              <a:t>		      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–5</a:t>
            </a:r>
          </a:p>
          <a:p>
            <a:r>
              <a:rPr lang="en-US" dirty="0"/>
              <a:t>Since the coefficient of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 is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, complete the square </a:t>
            </a:r>
          </a:p>
          <a:p>
            <a:pPr>
              <a:spcBef>
                <a:spcPts val="1800"/>
              </a:spcBef>
            </a:pPr>
            <a:r>
              <a:rPr lang="en-US" dirty="0"/>
              <a:t>on the left side by adding                   Of course, in </a:t>
            </a:r>
          </a:p>
          <a:p>
            <a:pPr>
              <a:spcBef>
                <a:spcPts val="1800"/>
              </a:spcBef>
            </a:pPr>
            <a:r>
              <a:rPr lang="en-US" dirty="0"/>
              <a:t>an equation, whatever is added to the left side must be added to the right side. So add </a:t>
            </a:r>
            <a:r>
              <a:rPr lang="en-US" dirty="0">
                <a:latin typeface="+mn-lt"/>
              </a:rPr>
              <a:t>9</a:t>
            </a:r>
            <a:r>
              <a:rPr lang="en-US" dirty="0"/>
              <a:t> to </a:t>
            </a:r>
            <a:r>
              <a:rPr lang="en-US" i="1" dirty="0"/>
              <a:t>both</a:t>
            </a:r>
            <a:r>
              <a:rPr lang="en-US" dirty="0"/>
              <a:t> sides.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B2E1DAE-ED3D-44AC-8AB6-C9D7FD6154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574765"/>
              </p:ext>
            </p:extLst>
          </p:nvPr>
        </p:nvGraphicFramePr>
        <p:xfrm>
          <a:off x="4511843" y="4343400"/>
          <a:ext cx="1651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2" name="Equation" r:id="rId3" imgW="1650960" imgH="901440" progId="Equation.DSMT4">
                  <p:embed/>
                </p:oleObj>
              </mc:Choice>
              <mc:Fallback>
                <p:oleObj name="Equation" r:id="rId3" imgW="165096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1843" y="4343400"/>
                        <a:ext cx="16510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04073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ACBE-A9F1-4FD9-BFD2-D8D44219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Solving a Quadratic Equation by Completing the Square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D96C7-D84A-417B-8AB7-6902CE1E5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	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+ 9</a:t>
            </a:r>
            <a:r>
              <a:rPr lang="en-US" dirty="0">
                <a:latin typeface="+mn-lt"/>
              </a:rPr>
              <a:t> = –5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+ 9	</a:t>
            </a:r>
            <a:r>
              <a:rPr lang="en-US" sz="2200" dirty="0">
                <a:solidFill>
                  <a:srgbClr val="0B3081"/>
                </a:solidFill>
              </a:rPr>
              <a:t>Add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9</a:t>
            </a:r>
            <a:r>
              <a:rPr lang="en-US" sz="2200" dirty="0">
                <a:solidFill>
                  <a:srgbClr val="0B3081"/>
                </a:solidFill>
              </a:rPr>
              <a:t> to both sides.</a:t>
            </a:r>
          </a:p>
          <a:p>
            <a:r>
              <a:rPr lang="en-US" i="1" dirty="0"/>
              <a:t>	    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+ 3)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4</a:t>
            </a:r>
            <a:r>
              <a:rPr lang="en-US" dirty="0">
                <a:solidFill>
                  <a:srgbClr val="B40000"/>
                </a:solidFill>
              </a:rPr>
              <a:t>		</a:t>
            </a:r>
            <a:endParaRPr lang="en-US" sz="2200" dirty="0">
              <a:solidFill>
                <a:srgbClr val="B40000"/>
              </a:solidFill>
            </a:endParaRPr>
          </a:p>
          <a:p>
            <a:endParaRPr lang="en-US" dirty="0">
              <a:solidFill>
                <a:srgbClr val="B40000"/>
              </a:solidFill>
              <a:latin typeface="+mn-lt"/>
            </a:endParaRPr>
          </a:p>
          <a:p>
            <a:endParaRPr lang="en-US" dirty="0">
              <a:solidFill>
                <a:srgbClr val="B40000"/>
              </a:solidFill>
              <a:latin typeface="+mn-lt"/>
            </a:endParaRPr>
          </a:p>
          <a:p>
            <a:endParaRPr lang="en-US" dirty="0">
              <a:solidFill>
                <a:srgbClr val="B40000"/>
              </a:solidFill>
              <a:latin typeface="+mn-lt"/>
            </a:endParaRPr>
          </a:p>
          <a:p>
            <a:endParaRPr lang="en-US" dirty="0">
              <a:solidFill>
                <a:srgbClr val="B40000"/>
              </a:solidFill>
              <a:latin typeface="+mn-lt"/>
            </a:endParaRPr>
          </a:p>
          <a:p>
            <a:endParaRPr lang="en-US" dirty="0">
              <a:solidFill>
                <a:srgbClr val="B40000"/>
              </a:solidFill>
              <a:latin typeface="+mn-lt"/>
            </a:endParaRPr>
          </a:p>
          <a:p>
            <a:endParaRPr lang="en-US" dirty="0">
              <a:solidFill>
                <a:srgbClr val="B40000"/>
              </a:solidFill>
              <a:latin typeface="+mn-lt"/>
            </a:endParaRPr>
          </a:p>
          <a:p>
            <a:r>
              <a:rPr lang="en-US" dirty="0">
                <a:solidFill>
                  <a:srgbClr val="0B3081"/>
                </a:solidFill>
              </a:rPr>
              <a:t>The solution set is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{–5, –1}.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E5C4D25-3453-40FC-AC76-2CB8230494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33611"/>
              </p:ext>
            </p:extLst>
          </p:nvPr>
        </p:nvGraphicFramePr>
        <p:xfrm>
          <a:off x="2198333" y="2984500"/>
          <a:ext cx="1727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7" name="Equation" r:id="rId3" imgW="1726920" imgH="444240" progId="Equation.DSMT4">
                  <p:embed/>
                </p:oleObj>
              </mc:Choice>
              <mc:Fallback>
                <p:oleObj name="Equation" r:id="rId3" imgW="172692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7551E03-C3DD-4FED-A346-26EE4F653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8333" y="2984500"/>
                        <a:ext cx="1727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01A61C-7B62-4AA9-AE41-90F71F106267}"/>
              </a:ext>
            </a:extLst>
          </p:cNvPr>
          <p:cNvSpPr txBox="1"/>
          <p:nvPr/>
        </p:nvSpPr>
        <p:spPr>
          <a:xfrm>
            <a:off x="4917376" y="1979095"/>
            <a:ext cx="3769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 on the left; simplify on the right.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82B73-9986-48BB-B03A-E2823152E19A}"/>
              </a:ext>
            </a:extLst>
          </p:cNvPr>
          <p:cNvSpPr txBox="1"/>
          <p:nvPr/>
        </p:nvSpPr>
        <p:spPr>
          <a:xfrm>
            <a:off x="4917376" y="2840315"/>
            <a:ext cx="3769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Use the Square Root Method.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00F092B-6AC5-40BE-BD7E-42C062FF52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262160"/>
              </p:ext>
            </p:extLst>
          </p:nvPr>
        </p:nvGraphicFramePr>
        <p:xfrm>
          <a:off x="2193425" y="3841712"/>
          <a:ext cx="1447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8" name="Equation" r:id="rId5" imgW="1447560" imgH="317160" progId="Equation.DSMT4">
                  <p:embed/>
                </p:oleObj>
              </mc:Choice>
              <mc:Fallback>
                <p:oleObj name="Equation" r:id="rId5" imgW="1447560" imgH="317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E5C4D25-3453-40FC-AC76-2CB8230494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3425" y="3841712"/>
                        <a:ext cx="1447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079DED1-1C81-426F-8972-AE077438EC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792933"/>
              </p:ext>
            </p:extLst>
          </p:nvPr>
        </p:nvGraphicFramePr>
        <p:xfrm>
          <a:off x="5032375" y="3787775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9" name="Equation" r:id="rId7" imgW="799920" imgH="355320" progId="Equation.DSMT4">
                  <p:embed/>
                </p:oleObj>
              </mc:Choice>
              <mc:Fallback>
                <p:oleObj name="Equation" r:id="rId7" imgW="799920" imgH="3553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AAD0CB9-350A-48C8-B8F0-24F94F97C3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32375" y="3787775"/>
                        <a:ext cx="8001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4A53E3EC-8814-4560-9EC9-149C5A5189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693757"/>
              </p:ext>
            </p:extLst>
          </p:nvPr>
        </p:nvGraphicFramePr>
        <p:xfrm>
          <a:off x="2676447" y="4502835"/>
          <a:ext cx="1460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20" name="Equation" r:id="rId9" imgW="1460160" imgH="317160" progId="Equation.DSMT4">
                  <p:embed/>
                </p:oleObj>
              </mc:Choice>
              <mc:Fallback>
                <p:oleObj name="Equation" r:id="rId9" imgW="1460160" imgH="317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00F092B-6AC5-40BE-BD7E-42C062FF52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76447" y="4502835"/>
                        <a:ext cx="1460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D5EFF4E-8367-4C4F-95F7-9ECDCCC3EC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55549"/>
              </p:ext>
            </p:extLst>
          </p:nvPr>
        </p:nvGraphicFramePr>
        <p:xfrm>
          <a:off x="1433281" y="5054880"/>
          <a:ext cx="5219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21" name="Equation" r:id="rId11" imgW="5219640" imgH="317160" progId="Equation.DSMT4">
                  <p:embed/>
                </p:oleObj>
              </mc:Choice>
              <mc:Fallback>
                <p:oleObj name="Equation" r:id="rId11" imgW="5219640" imgH="3171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4A53E3EC-8814-4560-9EC9-149C5A5189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33281" y="5054880"/>
                        <a:ext cx="5219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97843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A7B2-4B8C-4AEB-A034-74F1A7F4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Solving a Quadratic Equation by Completing the Square </a:t>
            </a:r>
            <a:r>
              <a:rPr lang="en-US" sz="1800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C5CB-4A87-45DE-8E2F-79774AC7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by completing the square: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– 12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13 = 0</a:t>
            </a:r>
          </a:p>
          <a:p>
            <a:r>
              <a:rPr lang="en-US" dirty="0"/>
              <a:t>First, rewrite the equation so that the constant is on the right side. </a:t>
            </a:r>
          </a:p>
          <a:p>
            <a:r>
              <a:rPr lang="en-US" i="1" dirty="0">
                <a:latin typeface="+mn-lt"/>
              </a:rPr>
              <a:t>	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– 12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13 = 0</a:t>
            </a:r>
          </a:p>
          <a:p>
            <a:r>
              <a:rPr lang="en-US" i="1" dirty="0">
                <a:latin typeface="+mn-lt"/>
              </a:rPr>
              <a:t>	       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– 12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13		</a:t>
            </a:r>
            <a:r>
              <a:rPr lang="en-US" dirty="0">
                <a:solidFill>
                  <a:srgbClr val="0B3081"/>
                </a:solidFill>
              </a:rPr>
              <a:t>Add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 13 </a:t>
            </a:r>
            <a:r>
              <a:rPr lang="en-US" dirty="0">
                <a:solidFill>
                  <a:srgbClr val="0B3081"/>
                </a:solidFill>
              </a:rPr>
              <a:t>to both sides.</a:t>
            </a:r>
          </a:p>
          <a:p>
            <a:r>
              <a:rPr lang="en-US" dirty="0">
                <a:solidFill>
                  <a:srgbClr val="000000"/>
                </a:solidFill>
              </a:rPr>
              <a:t>Next, divide both sides by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so that the coefficient of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. (This enables us to complete the square at the next step.)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513E28E-1DDA-45E7-BF85-777923559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590123"/>
              </p:ext>
            </p:extLst>
          </p:nvPr>
        </p:nvGraphicFramePr>
        <p:xfrm>
          <a:off x="2311401" y="5299647"/>
          <a:ext cx="1778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8" name="Equation" r:id="rId3" imgW="1777680" imgH="774360" progId="Equation.DSMT4">
                  <p:embed/>
                </p:oleObj>
              </mc:Choice>
              <mc:Fallback>
                <p:oleObj name="Equation" r:id="rId3" imgW="17776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11401" y="5299647"/>
                        <a:ext cx="1778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304360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A7B2-4B8C-4AEB-A034-74F1A7F4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Solving a Quadratic Equation by Completing the Square </a:t>
            </a:r>
            <a:r>
              <a:rPr lang="en-US" sz="1800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C5CB-4A87-45DE-8E2F-79774AC7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0000"/>
                </a:solidFill>
              </a:rPr>
              <a:t>Finally, complete the square by adding                  to both sides. 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0BC90E6-0324-42BA-A563-C1FD75ED11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993152"/>
              </p:ext>
            </p:extLst>
          </p:nvPr>
        </p:nvGraphicFramePr>
        <p:xfrm>
          <a:off x="6628161" y="1871466"/>
          <a:ext cx="1574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0" name="Equation" r:id="rId3" imgW="1574640" imgH="901440" progId="Equation.DSMT4">
                  <p:embed/>
                </p:oleObj>
              </mc:Choice>
              <mc:Fallback>
                <p:oleObj name="Equation" r:id="rId3" imgW="157464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8161" y="1871466"/>
                        <a:ext cx="15748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0062E7-A021-4C8C-A308-EB50397FE8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978169"/>
              </p:ext>
            </p:extLst>
          </p:nvPr>
        </p:nvGraphicFramePr>
        <p:xfrm>
          <a:off x="2333703" y="1391502"/>
          <a:ext cx="1778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1" name="Equation" r:id="rId5" imgW="1777680" imgH="774360" progId="Equation.DSMT4">
                  <p:embed/>
                </p:oleObj>
              </mc:Choice>
              <mc:Fallback>
                <p:oleObj name="Equation" r:id="rId5" imgW="177768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513E28E-1DDA-45E7-BF85-777923559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3703" y="1391502"/>
                        <a:ext cx="1778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B9716B1-AA47-4476-852C-1EB27E249D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630451"/>
              </p:ext>
            </p:extLst>
          </p:nvPr>
        </p:nvGraphicFramePr>
        <p:xfrm>
          <a:off x="1620104" y="2912485"/>
          <a:ext cx="2781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2" name="Equation" r:id="rId7" imgW="2781000" imgH="774360" progId="Equation.DSMT4">
                  <p:embed/>
                </p:oleObj>
              </mc:Choice>
              <mc:Fallback>
                <p:oleObj name="Equation" r:id="rId7" imgW="278100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00062E7-A021-4C8C-A308-EB50397FE8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20104" y="2912485"/>
                        <a:ext cx="27813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B20FCDB-1675-42DE-8E47-70DF0BBBB456}"/>
              </a:ext>
            </a:extLst>
          </p:cNvPr>
          <p:cNvSpPr txBox="1"/>
          <p:nvPr/>
        </p:nvSpPr>
        <p:spPr>
          <a:xfrm>
            <a:off x="5037691" y="3084391"/>
            <a:ext cx="3769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Add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9</a:t>
            </a:r>
            <a:r>
              <a:rPr lang="en-US" sz="2200" dirty="0">
                <a:solidFill>
                  <a:srgbClr val="0B3081"/>
                </a:solidFill>
                <a:latin typeface="+mj-lt"/>
              </a:rPr>
              <a:t> to both sides.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C511D24-489B-4F31-9145-A80C3433E3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326983"/>
              </p:ext>
            </p:extLst>
          </p:nvPr>
        </p:nvGraphicFramePr>
        <p:xfrm>
          <a:off x="2085203" y="3752273"/>
          <a:ext cx="1828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3" name="Equation" r:id="rId9" imgW="1828800" imgH="774360" progId="Equation.DSMT4">
                  <p:embed/>
                </p:oleObj>
              </mc:Choice>
              <mc:Fallback>
                <p:oleObj name="Equation" r:id="rId9" imgW="182880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B9716B1-AA47-4476-852C-1EB27E249D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85203" y="3752273"/>
                        <a:ext cx="1828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51DEE32-9BC2-4869-8B0F-129C20827141}"/>
              </a:ext>
            </a:extLst>
          </p:cNvPr>
          <p:cNvSpPr txBox="1"/>
          <p:nvPr/>
        </p:nvSpPr>
        <p:spPr>
          <a:xfrm>
            <a:off x="5037691" y="3705232"/>
            <a:ext cx="3769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 on the left; simplify on the right.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8E3A8F0-F407-4468-BD79-2584ADFF77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514596"/>
              </p:ext>
            </p:extLst>
          </p:nvPr>
        </p:nvGraphicFramePr>
        <p:xfrm>
          <a:off x="2471078" y="4552373"/>
          <a:ext cx="1917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4" name="Equation" r:id="rId11" imgW="1917360" imgH="888840" progId="Equation.DSMT4">
                  <p:embed/>
                </p:oleObj>
              </mc:Choice>
              <mc:Fallback>
                <p:oleObj name="Equation" r:id="rId11" imgW="1917360" imgH="8888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C511D24-489B-4F31-9145-A80C3433E3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71078" y="4552373"/>
                        <a:ext cx="19177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1930823-C5B0-4667-8705-BEC2FF8B4682}"/>
              </a:ext>
            </a:extLst>
          </p:cNvPr>
          <p:cNvSpPr txBox="1"/>
          <p:nvPr/>
        </p:nvSpPr>
        <p:spPr>
          <a:xfrm>
            <a:off x="5010819" y="4642515"/>
            <a:ext cx="3769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Use the Square Root Method.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5CF321B-89A2-41BE-8FD3-4D95ED70D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823354"/>
              </p:ext>
            </p:extLst>
          </p:nvPr>
        </p:nvGraphicFramePr>
        <p:xfrm>
          <a:off x="2461632" y="5535420"/>
          <a:ext cx="1981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5" name="Equation" r:id="rId13" imgW="1981080" imgH="863280" progId="Equation.DSMT4">
                  <p:embed/>
                </p:oleObj>
              </mc:Choice>
              <mc:Fallback>
                <p:oleObj name="Equation" r:id="rId13" imgW="1981080" imgH="8632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8E3A8F0-F407-4468-BD79-2584ADFF77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61632" y="5535420"/>
                        <a:ext cx="1981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C439F8C-5F86-4D88-8F8D-15D5CD0E3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69194"/>
              </p:ext>
            </p:extLst>
          </p:nvPr>
        </p:nvGraphicFramePr>
        <p:xfrm>
          <a:off x="5010819" y="5624319"/>
          <a:ext cx="3454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6" name="Equation" r:id="rId15" imgW="3454200" imgH="774360" progId="Equation.DSMT4">
                  <p:embed/>
                </p:oleObj>
              </mc:Choice>
              <mc:Fallback>
                <p:oleObj name="Equation" r:id="rId15" imgW="3454200" imgH="7743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05CF321B-89A2-41BE-8FD3-4D95ED70D9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10819" y="5624319"/>
                        <a:ext cx="3454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1893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A7B2-4B8C-4AEB-A034-74F1A7F4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Solving a Quadratic Equation by Completing the Square </a:t>
            </a:r>
            <a:r>
              <a:rPr lang="en-US" sz="1800" dirty="0"/>
              <a:t>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C5CB-4A87-45DE-8E2F-79774AC7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solution set is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5CF321B-89A2-41BE-8FD3-4D95ED70D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492663"/>
              </p:ext>
            </p:extLst>
          </p:nvPr>
        </p:nvGraphicFramePr>
        <p:xfrm>
          <a:off x="2501592" y="1435689"/>
          <a:ext cx="1981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0" name="Equation" r:id="rId3" imgW="1981080" imgH="863280" progId="Equation.DSMT4">
                  <p:embed/>
                </p:oleObj>
              </mc:Choice>
              <mc:Fallback>
                <p:oleObj name="Equation" r:id="rId3" imgW="1981080" imgH="8632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05CF321B-89A2-41BE-8FD3-4D95ED70D9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1592" y="1435689"/>
                        <a:ext cx="1981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F133C62-C7C1-4795-A276-9BF26A8367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793939"/>
              </p:ext>
            </p:extLst>
          </p:nvPr>
        </p:nvGraphicFramePr>
        <p:xfrm>
          <a:off x="2950735" y="2536825"/>
          <a:ext cx="1752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1" name="Equation" r:id="rId5" imgW="1752480" imgH="863280" progId="Equation.DSMT4">
                  <p:embed/>
                </p:oleObj>
              </mc:Choice>
              <mc:Fallback>
                <p:oleObj name="Equation" r:id="rId5" imgW="1752480" imgH="8632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05CF321B-89A2-41BE-8FD3-4D95ED70D9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0735" y="2536825"/>
                        <a:ext cx="1752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C856835-B862-4BF7-8814-CE1774CA0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855023"/>
              </p:ext>
            </p:extLst>
          </p:nvPr>
        </p:nvGraphicFramePr>
        <p:xfrm>
          <a:off x="3402991" y="3798279"/>
          <a:ext cx="2819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2" name="Equation" r:id="rId7" imgW="2819160" imgH="914400" progId="Equation.DSMT4">
                  <p:embed/>
                </p:oleObj>
              </mc:Choice>
              <mc:Fallback>
                <p:oleObj name="Equation" r:id="rId7" imgW="2819160" imgH="9144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8F133C62-C7C1-4795-A276-9BF26A836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02991" y="3798279"/>
                        <a:ext cx="28194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001805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Formula </a:t>
            </a:r>
            <a:r>
              <a:rPr lang="en-US" sz="1800" dirty="0"/>
              <a:t>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499055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Quadratic Formula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Consider the quadratic equation  </a:t>
            </a:r>
          </a:p>
          <a:p>
            <a:pPr algn="ctr">
              <a:spcBef>
                <a:spcPts val="600"/>
              </a:spcBef>
            </a:pPr>
            <a:r>
              <a:rPr lang="en-US" i="1" dirty="0">
                <a:latin typeface="+mn-lt"/>
              </a:rPr>
              <a:t>ax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 </a:t>
            </a:r>
            <a:r>
              <a:rPr lang="en-US" dirty="0">
                <a:latin typeface="+mn-lt"/>
              </a:rPr>
              <a:t>= 0	</a:t>
            </a:r>
            <a:r>
              <a:rPr lang="en-US" i="1" dirty="0"/>
              <a:t> a</a:t>
            </a:r>
            <a:r>
              <a:rPr lang="en-US" dirty="0"/>
              <a:t> ≠ 0</a:t>
            </a:r>
            <a:endParaRPr lang="en-US" i="1" dirty="0">
              <a:latin typeface="+mn-lt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</a:t>
            </a:r>
            <a:r>
              <a:rPr lang="en-US" dirty="0">
                <a:latin typeface="+mn-lt"/>
              </a:rPr>
              <a:t> &lt; 0</a:t>
            </a:r>
            <a:r>
              <a:rPr lang="en-US" dirty="0">
                <a:latin typeface="+mj-lt"/>
              </a:rPr>
              <a:t>, this equation has no real solution.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</a:t>
            </a:r>
            <a:r>
              <a:rPr lang="en-US" dirty="0">
                <a:latin typeface="+mn-lt"/>
              </a:rPr>
              <a:t> ≥ 0</a:t>
            </a:r>
            <a:r>
              <a:rPr lang="en-US" dirty="0">
                <a:latin typeface="+mj-lt"/>
              </a:rPr>
              <a:t>, the real solution(s) of this equation is (are) given by the </a:t>
            </a:r>
            <a:r>
              <a:rPr lang="en-US" b="1" dirty="0">
                <a:latin typeface="+mj-lt"/>
              </a:rPr>
              <a:t>quadratic formula: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1296497-C62F-4281-A666-C81274CB25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984990"/>
              </p:ext>
            </p:extLst>
          </p:nvPr>
        </p:nvGraphicFramePr>
        <p:xfrm>
          <a:off x="2829312" y="5271999"/>
          <a:ext cx="2794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2" name="Equation" r:id="rId3" imgW="2793960" imgH="901440" progId="Equation.DSMT4">
                  <p:embed/>
                </p:oleObj>
              </mc:Choice>
              <mc:Fallback>
                <p:oleObj name="Equation" r:id="rId3" imgW="279396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9312" y="5271999"/>
                        <a:ext cx="27940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7882887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85F8-D53E-4D37-AB5C-31B2716F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6: </a:t>
            </a:r>
            <a:r>
              <a:rPr lang="en-US" sz="3200" dirty="0"/>
              <a:t>Solving a Quadratic Equation Using the Quadratic Formula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F172-A131-46A0-9DF2-93A68B836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quadratic formula to find the real solutions, if any, of the equation </a:t>
            </a:r>
          </a:p>
          <a:p>
            <a:pPr lvl="3"/>
            <a:r>
              <a:rPr lang="en-US" dirty="0">
                <a:latin typeface="+mn-lt"/>
              </a:rPr>
              <a:t>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= 0</a:t>
            </a:r>
          </a:p>
          <a:p>
            <a:r>
              <a:rPr lang="en-US" dirty="0"/>
              <a:t>The equation is in standard form, so compare it to </a:t>
            </a:r>
            <a:r>
              <a:rPr lang="en-US" i="1" dirty="0">
                <a:latin typeface="+mn-lt"/>
              </a:rPr>
              <a:t>ax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 </a:t>
            </a:r>
            <a:r>
              <a:rPr lang="en-US" dirty="0">
                <a:latin typeface="+mn-lt"/>
              </a:rPr>
              <a:t>= 0 </a:t>
            </a:r>
            <a:r>
              <a:rPr lang="en-US" dirty="0"/>
              <a:t>to find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b</a:t>
            </a:r>
            <a:r>
              <a:rPr lang="en-US" dirty="0"/>
              <a:t>, and </a:t>
            </a:r>
            <a:r>
              <a:rPr lang="en-US" i="1" dirty="0">
                <a:latin typeface="+mn-lt"/>
              </a:rPr>
              <a:t>c</a:t>
            </a:r>
            <a:r>
              <a:rPr lang="en-US" dirty="0"/>
              <a:t>.</a:t>
            </a:r>
          </a:p>
          <a:p>
            <a:pPr lvl="3"/>
            <a:r>
              <a:rPr lang="en-US" dirty="0">
                <a:latin typeface="+mn-lt"/>
              </a:rPr>
              <a:t>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= 0</a:t>
            </a:r>
          </a:p>
          <a:p>
            <a:pPr lvl="3"/>
            <a:r>
              <a:rPr lang="en-US" i="1" dirty="0">
                <a:latin typeface="+mn-lt"/>
              </a:rPr>
              <a:t>  ax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 </a:t>
            </a:r>
            <a:r>
              <a:rPr lang="en-US" dirty="0">
                <a:latin typeface="+mn-lt"/>
              </a:rPr>
              <a:t>= 0	</a:t>
            </a:r>
            <a:r>
              <a:rPr lang="en-US" i="1" dirty="0">
                <a:solidFill>
                  <a:srgbClr val="0B3081"/>
                </a:solidFill>
                <a:latin typeface="+mn-lt"/>
              </a:rPr>
              <a:t>a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 = 6, </a:t>
            </a:r>
            <a:r>
              <a:rPr lang="en-US" i="1" dirty="0">
                <a:solidFill>
                  <a:srgbClr val="0B3081"/>
                </a:solidFill>
                <a:latin typeface="+mn-lt"/>
              </a:rPr>
              <a:t>b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 = –10, </a:t>
            </a:r>
            <a:r>
              <a:rPr lang="en-US" i="1" dirty="0">
                <a:solidFill>
                  <a:srgbClr val="0B3081"/>
                </a:solidFill>
                <a:latin typeface="+mn-lt"/>
              </a:rPr>
              <a:t>c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 = 2 </a:t>
            </a:r>
          </a:p>
        </p:txBody>
      </p:sp>
    </p:spTree>
    <p:extLst>
      <p:ext uri="{BB962C8B-B14F-4D97-AF65-F5344CB8AC3E}">
        <p14:creationId xmlns:p14="http://schemas.microsoft.com/office/powerpoint/2010/main" val="144682176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1.2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Quadratic Equations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85F8-D53E-4D37-AB5C-31B2716F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6: </a:t>
            </a:r>
            <a:r>
              <a:rPr lang="en-US" sz="3200" dirty="0"/>
              <a:t>Solving a Quadratic Equation Using the Quadratic Formula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F172-A131-46A0-9DF2-93A68B836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6,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b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–10,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c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2</a:t>
            </a:r>
            <a:r>
              <a:rPr lang="en-US" dirty="0">
                <a:solidFill>
                  <a:srgbClr val="000000"/>
                </a:solidFill>
              </a:rPr>
              <a:t>, evaluate the discriminant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b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– 4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ac.</a:t>
            </a:r>
          </a:p>
          <a:p>
            <a:pPr algn="ctr"/>
            <a:r>
              <a:rPr lang="en-US" i="1" dirty="0">
                <a:solidFill>
                  <a:srgbClr val="000000"/>
                </a:solidFill>
                <a:latin typeface="+mn-lt"/>
              </a:rPr>
              <a:t>b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– 4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ac =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(–10)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– 4(6)(2) = 100 – 48 = 52 </a:t>
            </a:r>
          </a:p>
          <a:p>
            <a:r>
              <a:rPr lang="en-US" dirty="0">
                <a:solidFill>
                  <a:srgbClr val="000000"/>
                </a:solidFill>
              </a:rPr>
              <a:t>Since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b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– 4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ac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&gt; 0</a:t>
            </a:r>
            <a:r>
              <a:rPr lang="en-US" dirty="0">
                <a:solidFill>
                  <a:srgbClr val="000000"/>
                </a:solidFill>
              </a:rPr>
              <a:t>, there are two real solutions, which can be found using the quadratic formula.</a:t>
            </a:r>
          </a:p>
          <a:p>
            <a:endParaRPr lang="en-US" i="1" dirty="0">
              <a:solidFill>
                <a:srgbClr val="000000"/>
              </a:solidFill>
            </a:endParaRPr>
          </a:p>
          <a:p>
            <a:endParaRPr lang="en-US" i="1" dirty="0">
              <a:solidFill>
                <a:srgbClr val="000000"/>
              </a:solidFill>
            </a:endParaRPr>
          </a:p>
          <a:p>
            <a:endParaRPr lang="en-US" i="1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The solution set is</a:t>
            </a:r>
          </a:p>
          <a:p>
            <a:r>
              <a:rPr lang="en-US" i="1" dirty="0">
                <a:solidFill>
                  <a:srgbClr val="000000"/>
                </a:solidFill>
                <a:latin typeface="+mn-lt"/>
              </a:rPr>
              <a:t> 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EB7E90F-4DC3-4B12-B372-E6BCE9FA3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012741"/>
              </p:ext>
            </p:extLst>
          </p:nvPr>
        </p:nvGraphicFramePr>
        <p:xfrm>
          <a:off x="2965733" y="3976311"/>
          <a:ext cx="20320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7" name="Equation" r:id="rId3" imgW="2031840" imgH="749160" progId="Equation.DSMT4">
                  <p:embed/>
                </p:oleObj>
              </mc:Choice>
              <mc:Fallback>
                <p:oleObj name="Equation" r:id="rId3" imgW="2031840" imgH="7491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1296497-C62F-4281-A666-C81274CB25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65733" y="3976311"/>
                        <a:ext cx="20320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4FC989F-9ADB-4F12-A494-6794D8ADDB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639756"/>
              </p:ext>
            </p:extLst>
          </p:nvPr>
        </p:nvGraphicFramePr>
        <p:xfrm>
          <a:off x="470519" y="3976311"/>
          <a:ext cx="23749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8" name="Equation" r:id="rId5" imgW="2374560" imgH="787320" progId="Equation.DSMT4">
                  <p:embed/>
                </p:oleObj>
              </mc:Choice>
              <mc:Fallback>
                <p:oleObj name="Equation" r:id="rId5" imgW="2374560" imgH="7873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1296497-C62F-4281-A666-C81274CB25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0519" y="3976311"/>
                        <a:ext cx="23749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1A9856F-2ECD-4BCD-85D2-9BF88C3C5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551150"/>
              </p:ext>
            </p:extLst>
          </p:nvPr>
        </p:nvGraphicFramePr>
        <p:xfrm>
          <a:off x="5104727" y="3979057"/>
          <a:ext cx="13970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9" name="Equation" r:id="rId7" imgW="1396800" imgH="749160" progId="Equation.DSMT4">
                  <p:embed/>
                </p:oleObj>
              </mc:Choice>
              <mc:Fallback>
                <p:oleObj name="Equation" r:id="rId7" imgW="1396800" imgH="749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EB7E90F-4DC3-4B12-B372-E6BCE9FA3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04727" y="3979057"/>
                        <a:ext cx="13970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1B40894-D018-4866-88D5-0791C20F98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76992"/>
              </p:ext>
            </p:extLst>
          </p:nvPr>
        </p:nvGraphicFramePr>
        <p:xfrm>
          <a:off x="6648450" y="3976688"/>
          <a:ext cx="1231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0" name="Equation" r:id="rId9" imgW="1231560" imgH="749160" progId="Equation.DSMT4">
                  <p:embed/>
                </p:oleObj>
              </mc:Choice>
              <mc:Fallback>
                <p:oleObj name="Equation" r:id="rId9" imgW="1231560" imgH="7491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1A9856F-2ECD-4BCD-85D2-9BF88C3C59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48450" y="3976688"/>
                        <a:ext cx="12319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9B9B04B-8BC0-42B2-AF9D-0A366C186E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2021"/>
              </p:ext>
            </p:extLst>
          </p:nvPr>
        </p:nvGraphicFramePr>
        <p:xfrm>
          <a:off x="3430588" y="5172075"/>
          <a:ext cx="28575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1" name="Equation" r:id="rId11" imgW="2857320" imgH="927000" progId="Equation.DSMT4">
                  <p:embed/>
                </p:oleObj>
              </mc:Choice>
              <mc:Fallback>
                <p:oleObj name="Equation" r:id="rId11" imgW="2857320" imgH="9270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1B40894-D018-4866-88D5-0791C20F98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430588" y="5172075"/>
                        <a:ext cx="28575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02438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6CDD2-6290-4D23-BB58-4CBD0FB7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7: </a:t>
            </a:r>
            <a:r>
              <a:rPr lang="en-US" sz="3200" dirty="0"/>
              <a:t>Solving a Quadratic Equation Using the Quadratic Formula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C04A5-3B84-4047-B025-CDCA8552B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quadratic formula to find the real solutions, if any, of the equation</a:t>
            </a:r>
          </a:p>
          <a:p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The equation is given in standard form. However, to simplify the arithmetic, clear the fraction.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2336493-ABFE-43AF-B122-9443E656E3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908800"/>
              </p:ext>
            </p:extLst>
          </p:nvPr>
        </p:nvGraphicFramePr>
        <p:xfrm>
          <a:off x="3159125" y="2359025"/>
          <a:ext cx="2705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2" name="Equation" r:id="rId3" imgW="2705040" imgH="774360" progId="Equation.DSMT4">
                  <p:embed/>
                </p:oleObj>
              </mc:Choice>
              <mc:Fallback>
                <p:oleObj name="Equation" r:id="rId3" imgW="27050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9125" y="2359025"/>
                        <a:ext cx="2705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2AED12C-75E4-44D2-93E8-07854B0347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933605"/>
              </p:ext>
            </p:extLst>
          </p:nvPr>
        </p:nvGraphicFramePr>
        <p:xfrm>
          <a:off x="1260475" y="4056063"/>
          <a:ext cx="2705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3" name="Equation" r:id="rId5" imgW="2705040" imgH="774360" progId="Equation.DSMT4">
                  <p:embed/>
                </p:oleObj>
              </mc:Choice>
              <mc:Fallback>
                <p:oleObj name="Equation" r:id="rId5" imgW="270504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2336493-ABFE-43AF-B122-9443E656E3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0475" y="4056063"/>
                        <a:ext cx="2705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E43A7E0-A6C3-46FF-8F5F-89AFA550AA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374002"/>
              </p:ext>
            </p:extLst>
          </p:nvPr>
        </p:nvGraphicFramePr>
        <p:xfrm>
          <a:off x="1220788" y="4949825"/>
          <a:ext cx="2781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4" name="Equation" r:id="rId7" imgW="2781000" imgH="380880" progId="Equation.DSMT4">
                  <p:embed/>
                </p:oleObj>
              </mc:Choice>
              <mc:Fallback>
                <p:oleObj name="Equation" r:id="rId7" imgW="2781000" imgH="380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2AED12C-75E4-44D2-93E8-07854B0347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20788" y="4949825"/>
                        <a:ext cx="2781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117D840-6FE2-4A1F-A786-C90C38533CB9}"/>
              </a:ext>
            </a:extLst>
          </p:cNvPr>
          <p:cNvSpPr txBox="1"/>
          <p:nvPr/>
        </p:nvSpPr>
        <p:spPr>
          <a:xfrm>
            <a:off x="4459732" y="4958067"/>
            <a:ext cx="3769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Multiply both sides by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200" dirty="0">
                <a:solidFill>
                  <a:srgbClr val="0B3081"/>
                </a:solidFill>
                <a:latin typeface="+mj-lt"/>
              </a:rPr>
              <a:t> to clear the fraction.</a:t>
            </a:r>
          </a:p>
        </p:txBody>
      </p:sp>
    </p:spTree>
    <p:extLst>
      <p:ext uri="{BB962C8B-B14F-4D97-AF65-F5344CB8AC3E}">
        <p14:creationId xmlns:p14="http://schemas.microsoft.com/office/powerpoint/2010/main" val="31620735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6CDD2-6290-4D23-BB58-4CBD0FB7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7: </a:t>
            </a:r>
            <a:r>
              <a:rPr lang="en-US" sz="3200" dirty="0"/>
              <a:t>Solving a Quadratic Equation Using the Quadratic Formula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C04A5-3B84-4047-B025-CDCA8552B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	25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 = 0</a:t>
            </a:r>
          </a:p>
          <a:p>
            <a:r>
              <a:rPr lang="en-US" i="1" dirty="0">
                <a:latin typeface="+mn-lt"/>
              </a:rPr>
              <a:t>	      ax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 </a:t>
            </a:r>
            <a:r>
              <a:rPr lang="en-US" dirty="0">
                <a:latin typeface="+mn-lt"/>
              </a:rPr>
              <a:t>= 0 	</a:t>
            </a:r>
            <a:r>
              <a:rPr lang="en-US" sz="2200" dirty="0">
                <a:solidFill>
                  <a:srgbClr val="0B3081"/>
                </a:solidFill>
              </a:rPr>
              <a:t>Compare to standard form.</a:t>
            </a:r>
          </a:p>
          <a:p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25,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b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–40</a:t>
            </a:r>
            <a:r>
              <a:rPr lang="en-US" dirty="0">
                <a:solidFill>
                  <a:srgbClr val="000000"/>
                </a:solidFill>
              </a:rPr>
              <a:t>, and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c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16</a:t>
            </a:r>
            <a:r>
              <a:rPr lang="en-US" dirty="0">
                <a:solidFill>
                  <a:srgbClr val="000000"/>
                </a:solidFill>
              </a:rPr>
              <a:t>, evaluate the discriminant.</a:t>
            </a:r>
          </a:p>
          <a:p>
            <a:pPr algn="ctr"/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 = </a:t>
            </a:r>
            <a:r>
              <a:rPr lang="en-US" dirty="0">
                <a:latin typeface="+mn-lt"/>
              </a:rPr>
              <a:t>(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–40)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4(25)(16)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= 1600 – 1600 = 0</a:t>
            </a:r>
          </a:p>
          <a:p>
            <a:r>
              <a:rPr lang="en-US" dirty="0">
                <a:solidFill>
                  <a:srgbClr val="000000"/>
                </a:solidFill>
              </a:rPr>
              <a:t>The equation has a repeated real solution, which is found by using the quadratic formula.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The solution set is </a:t>
            </a: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B579F2E-D69A-4DC6-9F3E-57ED50C2B8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601437"/>
              </p:ext>
            </p:extLst>
          </p:nvPr>
        </p:nvGraphicFramePr>
        <p:xfrm>
          <a:off x="3804426" y="4851130"/>
          <a:ext cx="1892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80" name="Equation" r:id="rId3" imgW="1892160" imgH="749160" progId="Equation.DSMT4">
                  <p:embed/>
                </p:oleObj>
              </mc:Choice>
              <mc:Fallback>
                <p:oleObj name="Equation" r:id="rId3" imgW="1892160" imgH="749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EB7E90F-4DC3-4B12-B372-E6BCE9FA3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04426" y="4851130"/>
                        <a:ext cx="18923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F106EB9-9852-42DA-BC59-4046D428E6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771460"/>
              </p:ext>
            </p:extLst>
          </p:nvPr>
        </p:nvGraphicFramePr>
        <p:xfrm>
          <a:off x="1306860" y="4850992"/>
          <a:ext cx="23749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81" name="Equation" r:id="rId5" imgW="2374560" imgH="787320" progId="Equation.DSMT4">
                  <p:embed/>
                </p:oleObj>
              </mc:Choice>
              <mc:Fallback>
                <p:oleObj name="Equation" r:id="rId5" imgW="2374560" imgH="7873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4FC989F-9ADB-4F12-A494-6794D8ADDB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6860" y="4850992"/>
                        <a:ext cx="23749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19DB7DE0-85B4-4CF6-A05F-63F737552E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919734"/>
              </p:ext>
            </p:extLst>
          </p:nvPr>
        </p:nvGraphicFramePr>
        <p:xfrm>
          <a:off x="5922846" y="4850992"/>
          <a:ext cx="635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82" name="Equation" r:id="rId7" imgW="634680" imgH="685800" progId="Equation.DSMT4">
                  <p:embed/>
                </p:oleObj>
              </mc:Choice>
              <mc:Fallback>
                <p:oleObj name="Equation" r:id="rId7" imgW="634680" imgH="685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1A9856F-2ECD-4BCD-85D2-9BF88C3C59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22846" y="4850992"/>
                        <a:ext cx="6350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EEC1A4A-74EB-460D-838F-5C34B43CF4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361247"/>
              </p:ext>
            </p:extLst>
          </p:nvPr>
        </p:nvGraphicFramePr>
        <p:xfrm>
          <a:off x="6783966" y="4846850"/>
          <a:ext cx="482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83" name="Equation" r:id="rId9" imgW="482400" imgH="685800" progId="Equation.DSMT4">
                  <p:embed/>
                </p:oleObj>
              </mc:Choice>
              <mc:Fallback>
                <p:oleObj name="Equation" r:id="rId9" imgW="482400" imgH="685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1B40894-D018-4866-88D5-0791C20F98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83966" y="4846850"/>
                        <a:ext cx="4826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C9ACA57-0180-48A8-9844-CC4B0517E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761659"/>
              </p:ext>
            </p:extLst>
          </p:nvPr>
        </p:nvGraphicFramePr>
        <p:xfrm>
          <a:off x="3390407" y="5598051"/>
          <a:ext cx="6096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84" name="Equation" r:id="rId11" imgW="609480" imgH="850680" progId="Equation.DSMT4">
                  <p:embed/>
                </p:oleObj>
              </mc:Choice>
              <mc:Fallback>
                <p:oleObj name="Equation" r:id="rId11" imgW="609480" imgH="8506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9B9B04B-8BC0-42B2-AF9D-0A366C186E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90407" y="5598051"/>
                        <a:ext cx="6096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92906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6E28B-BC33-4D47-8422-55324DC0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8: </a:t>
            </a:r>
            <a:r>
              <a:rPr lang="en-US" sz="3200" dirty="0"/>
              <a:t>Solving a Quadratic Equation Using the Quadratic Formula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E2F12-32F9-4D3B-954B-285D323AF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quadratic formula to find the real solutions, if any, of the equation</a:t>
            </a:r>
          </a:p>
          <a:p>
            <a:r>
              <a:rPr lang="en-US" dirty="0">
                <a:latin typeface="+mn-lt"/>
              </a:rPr>
              <a:t>		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+ 3 = </a:t>
            </a:r>
            <a:r>
              <a:rPr lang="en-US" i="1" dirty="0">
                <a:latin typeface="+mn-lt"/>
              </a:rPr>
              <a:t>x</a:t>
            </a:r>
            <a:endParaRPr lang="en-US" dirty="0">
              <a:latin typeface="+mn-lt"/>
            </a:endParaRPr>
          </a:p>
          <a:p>
            <a:r>
              <a:rPr lang="en-US" dirty="0"/>
              <a:t>The equation, as given, is not in standard form.</a:t>
            </a:r>
          </a:p>
          <a:p>
            <a:r>
              <a:rPr lang="en-US" dirty="0">
                <a:latin typeface="+mn-lt"/>
              </a:rPr>
              <a:t>		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+ 3 = </a:t>
            </a:r>
            <a:r>
              <a:rPr lang="en-US" i="1" dirty="0">
                <a:latin typeface="+mn-lt"/>
              </a:rPr>
              <a:t>x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	   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 = 0		</a:t>
            </a:r>
            <a:r>
              <a:rPr lang="en-US" sz="2200" dirty="0">
                <a:solidFill>
                  <a:srgbClr val="0B3081"/>
                </a:solidFill>
              </a:rPr>
              <a:t>Put in standard form.</a:t>
            </a:r>
          </a:p>
          <a:p>
            <a:pPr lvl="0"/>
            <a:r>
              <a:rPr lang="en-US" i="1" dirty="0">
                <a:solidFill>
                  <a:srgbClr val="000000"/>
                </a:solidFill>
                <a:latin typeface="Times New Roman"/>
              </a:rPr>
              <a:t>	  ax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bx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c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= 0 </a:t>
            </a:r>
            <a:r>
              <a:rPr lang="en-US" sz="3200" dirty="0">
                <a:solidFill>
                  <a:srgbClr val="000000"/>
                </a:solidFill>
              </a:rPr>
              <a:t>		</a:t>
            </a:r>
            <a:r>
              <a:rPr lang="en-US" sz="2200" dirty="0">
                <a:solidFill>
                  <a:srgbClr val="0B3081"/>
                </a:solidFill>
              </a:rPr>
              <a:t>Compare to standard form.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= 4,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b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= –1</a:t>
            </a:r>
            <a:r>
              <a:rPr lang="en-US" dirty="0">
                <a:solidFill>
                  <a:srgbClr val="000000"/>
                </a:solidFill>
              </a:rPr>
              <a:t>, and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= 3</a:t>
            </a:r>
            <a:r>
              <a:rPr lang="en-US" dirty="0">
                <a:solidFill>
                  <a:srgbClr val="000000"/>
                </a:solidFill>
              </a:rPr>
              <a:t>, evaluate the discriminant.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b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– 4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ac =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(–1)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– 4(4)(3)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= 1 – 48 = –47 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Since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b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– 4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ac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&lt; 0</a:t>
            </a:r>
            <a:r>
              <a:rPr lang="en-US" dirty="0">
                <a:solidFill>
                  <a:srgbClr val="000000"/>
                </a:solidFill>
              </a:rPr>
              <a:t>, the equation has no real solution.</a:t>
            </a:r>
            <a:endParaRPr lang="en-US" dirty="0">
              <a:solidFill>
                <a:srgbClr val="0B3081"/>
              </a:solidFill>
            </a:endParaRPr>
          </a:p>
          <a:p>
            <a:pPr lvl="0"/>
            <a:endParaRPr lang="en-US" sz="2200" dirty="0">
              <a:solidFill>
                <a:srgbClr val="0B3081"/>
              </a:solidFill>
            </a:endParaRPr>
          </a:p>
          <a:p>
            <a:endParaRPr lang="en-US" sz="2200" dirty="0">
              <a:solidFill>
                <a:srgbClr val="0B30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5160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8AA2-1A5E-4A2E-B37C-1B82AFB1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Solving an Equation Using the Quadratic Formula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42FB8-9AA0-42E4-A039-6869A7831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real solutions, if any, of the equation: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its present form, the equation is not a quadratic equation. However, it can be transformed into one by multiplying both sides by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. The result is</a:t>
            </a:r>
          </a:p>
          <a:p>
            <a:endParaRPr lang="en-US" dirty="0"/>
          </a:p>
          <a:p>
            <a:r>
              <a:rPr lang="en-US" dirty="0"/>
              <a:t>Although we multiplied both sides by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we know that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≠ 0.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D2FCF87-2814-4E94-A24F-FB8CAB2589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773102"/>
              </p:ext>
            </p:extLst>
          </p:nvPr>
        </p:nvGraphicFramePr>
        <p:xfrm>
          <a:off x="3527425" y="2032000"/>
          <a:ext cx="1968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9" name="Equation" r:id="rId3" imgW="1968480" imgH="825480" progId="Equation.DSMT4">
                  <p:embed/>
                </p:oleObj>
              </mc:Choice>
              <mc:Fallback>
                <p:oleObj name="Equation" r:id="rId3" imgW="19684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7425" y="2032000"/>
                        <a:ext cx="1968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24110C8-E07E-4449-A43D-CD911A36F7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247458"/>
              </p:ext>
            </p:extLst>
          </p:nvPr>
        </p:nvGraphicFramePr>
        <p:xfrm>
          <a:off x="2930525" y="4457700"/>
          <a:ext cx="3162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0" name="Equation" r:id="rId5" imgW="3162240" imgH="457200" progId="Equation.DSMT4">
                  <p:embed/>
                </p:oleObj>
              </mc:Choice>
              <mc:Fallback>
                <p:oleObj name="Equation" r:id="rId5" imgW="3162240" imgH="457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D2FCF87-2814-4E94-A24F-FB8CAB2589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30525" y="4457700"/>
                        <a:ext cx="3162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292455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8AA2-1A5E-4A2E-B37C-1B82AFB1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Solving an Equation Using the Quadratic Formula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42FB8-9AA0-42E4-A039-6869A7831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Using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= 1,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= 8</a:t>
            </a:r>
            <a:r>
              <a:rPr lang="en-US" dirty="0"/>
              <a:t>, and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= 7</a:t>
            </a:r>
            <a:r>
              <a:rPr lang="en-US" dirty="0"/>
              <a:t>, the discriminant is</a:t>
            </a:r>
          </a:p>
          <a:p>
            <a:pPr algn="ctr"/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 = </a:t>
            </a:r>
            <a:r>
              <a:rPr lang="en-US" dirty="0">
                <a:latin typeface="+mn-lt"/>
              </a:rPr>
              <a:t>(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8)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4(1)(7)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= 64 – 28 = 36 </a:t>
            </a:r>
          </a:p>
          <a:p>
            <a:r>
              <a:rPr lang="en-US" dirty="0">
                <a:solidFill>
                  <a:srgbClr val="000000"/>
                </a:solidFill>
              </a:rPr>
              <a:t>Since </a:t>
            </a:r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&gt; 0</a:t>
            </a:r>
            <a:r>
              <a:rPr lang="en-US" dirty="0">
                <a:solidFill>
                  <a:srgbClr val="000000"/>
                </a:solidFill>
              </a:rPr>
              <a:t>, the new equation has two real solutions.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0000"/>
                </a:solidFill>
              </a:rPr>
              <a:t>The solution set is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{–7, –1}.</a:t>
            </a:r>
            <a:endParaRPr lang="en-US" dirty="0">
              <a:solidFill>
                <a:srgbClr val="0B3081"/>
              </a:solidFill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24110C8-E07E-4449-A43D-CD911A36F7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000519"/>
              </p:ext>
            </p:extLst>
          </p:nvPr>
        </p:nvGraphicFramePr>
        <p:xfrm>
          <a:off x="2930525" y="1401763"/>
          <a:ext cx="3162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14" name="Equation" r:id="rId3" imgW="3162240" imgH="457200" progId="Equation.DSMT4">
                  <p:embed/>
                </p:oleObj>
              </mc:Choice>
              <mc:Fallback>
                <p:oleObj name="Equation" r:id="rId3" imgW="3162240" imgH="457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24110C8-E07E-4449-A43D-CD911A36F7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0525" y="1401763"/>
                        <a:ext cx="3162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C579B54-6A1C-4BBC-84DF-8C81F625AC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537519"/>
              </p:ext>
            </p:extLst>
          </p:nvPr>
        </p:nvGraphicFramePr>
        <p:xfrm>
          <a:off x="3854450" y="3893481"/>
          <a:ext cx="1435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15" name="Equation" r:id="rId5" imgW="1434960" imgH="749160" progId="Equation.DSMT4">
                  <p:embed/>
                </p:oleObj>
              </mc:Choice>
              <mc:Fallback>
                <p:oleObj name="Equation" r:id="rId5" imgW="1434960" imgH="7491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B579F2E-D69A-4DC6-9F3E-57ED50C2B8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4450" y="3893481"/>
                        <a:ext cx="14351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D83A907-10F7-4C51-940E-FF57FC8B66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468476"/>
              </p:ext>
            </p:extLst>
          </p:nvPr>
        </p:nvGraphicFramePr>
        <p:xfrm>
          <a:off x="1224310" y="3874431"/>
          <a:ext cx="23749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16" name="Equation" r:id="rId7" imgW="2374560" imgH="787320" progId="Equation.DSMT4">
                  <p:embed/>
                </p:oleObj>
              </mc:Choice>
              <mc:Fallback>
                <p:oleObj name="Equation" r:id="rId7" imgW="2374560" imgH="78732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F106EB9-9852-42DA-BC59-4046D428E6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24310" y="3874431"/>
                        <a:ext cx="23749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E56E7A8-2604-41CF-BB6D-5EA02EC51E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214358"/>
              </p:ext>
            </p:extLst>
          </p:nvPr>
        </p:nvGraphicFramePr>
        <p:xfrm>
          <a:off x="5544790" y="3976031"/>
          <a:ext cx="1054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17" name="Equation" r:id="rId9" imgW="1054080" imgH="685800" progId="Equation.DSMT4">
                  <p:embed/>
                </p:oleObj>
              </mc:Choice>
              <mc:Fallback>
                <p:oleObj name="Equation" r:id="rId9" imgW="1054080" imgH="6858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19DB7DE0-85B4-4CF6-A05F-63F737552E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44790" y="3976031"/>
                        <a:ext cx="1054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23F7079-8014-4EEC-85A8-0B57A826B2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946842"/>
              </p:ext>
            </p:extLst>
          </p:nvPr>
        </p:nvGraphicFramePr>
        <p:xfrm>
          <a:off x="1224310" y="4860593"/>
          <a:ext cx="5854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18" name="Equation" r:id="rId11" imgW="5854680" imgH="685800" progId="Equation.DSMT4">
                  <p:embed/>
                </p:oleObj>
              </mc:Choice>
              <mc:Fallback>
                <p:oleObj name="Equation" r:id="rId11" imgW="5854680" imgH="6858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4EEC1A4A-74EB-460D-838F-5C34B43CF4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24310" y="4860593"/>
                        <a:ext cx="5854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197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EC3EF-A835-48D0-86DE-AF6787FF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Constructing a Box </a:t>
            </a:r>
            <a:r>
              <a:rPr lang="en-US" sz="1800" dirty="0"/>
              <a:t>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C2E3-7FFC-45D3-B34F-1C3182A5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600" dirty="0"/>
              <a:t>From each corner of a square piece of sheet metal, remove a square with sides of length </a:t>
            </a:r>
            <a:r>
              <a:rPr lang="en-US" sz="2600" dirty="0">
                <a:latin typeface="+mn-lt"/>
              </a:rPr>
              <a:t>5</a:t>
            </a:r>
            <a:r>
              <a:rPr lang="en-US" sz="2600" dirty="0"/>
              <a:t> meters. Turn up the edges to form an open box. </a:t>
            </a:r>
          </a:p>
          <a:p>
            <a:r>
              <a:rPr lang="en-US" sz="2600" dirty="0"/>
              <a:t>If the box is to hold </a:t>
            </a:r>
            <a:br>
              <a:rPr lang="en-US" sz="2600" dirty="0"/>
            </a:br>
            <a:r>
              <a:rPr lang="en-US" sz="2600" dirty="0">
                <a:latin typeface="+mn-lt"/>
              </a:rPr>
              <a:t>1125</a:t>
            </a:r>
            <a:r>
              <a:rPr lang="en-US" sz="2600" dirty="0"/>
              <a:t> cubic meters (</a:t>
            </a:r>
            <a:r>
              <a:rPr lang="en-US" sz="2600" dirty="0">
                <a:latin typeface="+mn-lt"/>
              </a:rPr>
              <a:t>m</a:t>
            </a:r>
            <a:r>
              <a:rPr lang="en-US" sz="2600" baseline="45000" dirty="0">
                <a:latin typeface="+mn-lt"/>
              </a:rPr>
              <a:t>3</a:t>
            </a:r>
            <a:r>
              <a:rPr lang="en-US" sz="2600" dirty="0"/>
              <a:t>), what should be the dimensions of the piece of sheet metal?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8C7A4C-284D-42BF-8281-3DEBE4FB6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221" y="1498398"/>
            <a:ext cx="4726575" cy="435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59026"/>
      </p:ext>
    </p:extLst>
  </p:cSld>
  <p:clrMapOvr>
    <a:masterClrMapping/>
  </p:clrMapOvr>
  <p:transition>
    <p:pull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EC3EF-A835-48D0-86DE-AF6787FF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Constructing a Box </a:t>
            </a:r>
            <a:r>
              <a:rPr lang="en-US" sz="1800" dirty="0"/>
              <a:t>(2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C2E3-7FFC-45D3-B34F-1C3182A5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600" dirty="0"/>
              <a:t>Use the figure as a guide. We have labeled by </a:t>
            </a:r>
            <a:r>
              <a:rPr lang="en-US" sz="2600" i="1" dirty="0">
                <a:latin typeface="+mn-lt"/>
              </a:rPr>
              <a:t>x</a:t>
            </a:r>
            <a:r>
              <a:rPr lang="en-US" sz="2600" dirty="0"/>
              <a:t> the length of a side of the square piece of sheet metal. </a:t>
            </a:r>
          </a:p>
          <a:p>
            <a:r>
              <a:rPr lang="en-US" sz="2600" dirty="0"/>
              <a:t>The box will be of height </a:t>
            </a:r>
            <a:r>
              <a:rPr lang="en-US" sz="2600" dirty="0">
                <a:latin typeface="+mn-lt"/>
              </a:rPr>
              <a:t>5</a:t>
            </a:r>
            <a:r>
              <a:rPr lang="en-US" sz="2600" dirty="0"/>
              <a:t> meters, and its square base will measure </a:t>
            </a:r>
            <a:r>
              <a:rPr lang="en-US" sz="2600" i="1" dirty="0">
                <a:latin typeface="+mn-lt"/>
              </a:rPr>
              <a:t>x</a:t>
            </a:r>
            <a:r>
              <a:rPr lang="en-US" sz="2600" dirty="0">
                <a:latin typeface="+mn-lt"/>
              </a:rPr>
              <a:t> – 10 </a:t>
            </a:r>
            <a:r>
              <a:rPr lang="en-US" sz="2600" dirty="0"/>
              <a:t>on each side.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FA021F8-BAE4-433F-91EA-C57A1E08DDC9}"/>
              </a:ext>
            </a:extLst>
          </p:cNvPr>
          <p:cNvGrpSpPr/>
          <p:nvPr/>
        </p:nvGrpSpPr>
        <p:grpSpPr>
          <a:xfrm>
            <a:off x="6119991" y="4094115"/>
            <a:ext cx="2356058" cy="2293476"/>
            <a:chOff x="4672063" y="3685972"/>
            <a:chExt cx="2772170" cy="270161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2CD5E56-4125-4DBF-96C8-7C263C800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17558" y="3685972"/>
              <a:ext cx="1961707" cy="252569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4195E2-98AD-4CB2-A220-5CFD497BDDC8}"/>
                </a:ext>
              </a:extLst>
            </p:cNvPr>
            <p:cNvSpPr txBox="1"/>
            <p:nvPr/>
          </p:nvSpPr>
          <p:spPr>
            <a:xfrm>
              <a:off x="4672063" y="4960647"/>
              <a:ext cx="780578" cy="471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5 m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08923A7-74C5-48A7-AFFD-64A1FFE8AA90}"/>
                </a:ext>
              </a:extLst>
            </p:cNvPr>
            <p:cNvSpPr txBox="1"/>
            <p:nvPr/>
          </p:nvSpPr>
          <p:spPr>
            <a:xfrm>
              <a:off x="5018903" y="5987481"/>
              <a:ext cx="1331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x</a:t>
              </a:r>
              <a:r>
                <a:rPr lang="en-US" sz="2000" dirty="0"/>
                <a:t> – 10</a:t>
              </a:r>
              <a:endParaRPr lang="en-US" sz="2000" i="1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34B4BF-B330-4AAA-9019-F1B5D38E623B}"/>
                </a:ext>
              </a:extLst>
            </p:cNvPr>
            <p:cNvSpPr txBox="1"/>
            <p:nvPr/>
          </p:nvSpPr>
          <p:spPr>
            <a:xfrm>
              <a:off x="6112608" y="5627278"/>
              <a:ext cx="1331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x</a:t>
              </a:r>
              <a:r>
                <a:rPr lang="en-US" sz="2000" dirty="0"/>
                <a:t> – 10</a:t>
              </a:r>
              <a:endParaRPr lang="en-US" sz="2000" i="1" dirty="0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72531FC-DF98-4012-BB47-692974D30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540" y="1105288"/>
            <a:ext cx="3345149" cy="308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63738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EC3EF-A835-48D0-86DE-AF6787FF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Constructing a Box </a:t>
            </a:r>
            <a:r>
              <a:rPr lang="en-US" sz="1800" dirty="0"/>
              <a:t>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C2E3-7FFC-45D3-B34F-1C3182A5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/>
              <a:t>The volume </a:t>
            </a:r>
            <a:r>
              <a:rPr lang="en-US" i="1" dirty="0">
                <a:latin typeface="+mn-lt"/>
              </a:rPr>
              <a:t>V</a:t>
            </a:r>
            <a:r>
              <a:rPr lang="en-US" dirty="0"/>
              <a:t> (Length × Width × Height)</a:t>
            </a:r>
            <a:br>
              <a:rPr lang="en-US" dirty="0"/>
            </a:br>
            <a:r>
              <a:rPr lang="en-US" dirty="0"/>
              <a:t> of the box is therefore</a:t>
            </a:r>
          </a:p>
          <a:p>
            <a:endParaRPr lang="en-US" dirty="0"/>
          </a:p>
          <a:p>
            <a:r>
              <a:rPr lang="en-US" dirty="0"/>
              <a:t>Since the volume of the box is to be </a:t>
            </a:r>
            <a:br>
              <a:rPr lang="en-US" dirty="0"/>
            </a:br>
            <a:r>
              <a:rPr lang="en-US" dirty="0">
                <a:latin typeface="+mn-lt"/>
              </a:rPr>
              <a:t>1125 m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/>
              <a:t>, we have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FA021F8-BAE4-433F-91EA-C57A1E08DDC9}"/>
              </a:ext>
            </a:extLst>
          </p:cNvPr>
          <p:cNvGrpSpPr/>
          <p:nvPr/>
        </p:nvGrpSpPr>
        <p:grpSpPr>
          <a:xfrm>
            <a:off x="6627404" y="986668"/>
            <a:ext cx="2356058" cy="2293476"/>
            <a:chOff x="4672063" y="3685972"/>
            <a:chExt cx="2772170" cy="270161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2CD5E56-4125-4DBF-96C8-7C263C800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17558" y="3685972"/>
              <a:ext cx="1961707" cy="252569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4195E2-98AD-4CB2-A220-5CFD497BDDC8}"/>
                </a:ext>
              </a:extLst>
            </p:cNvPr>
            <p:cNvSpPr txBox="1"/>
            <p:nvPr/>
          </p:nvSpPr>
          <p:spPr>
            <a:xfrm>
              <a:off x="4672063" y="4960647"/>
              <a:ext cx="780578" cy="471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5 m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08923A7-74C5-48A7-AFFD-64A1FFE8AA90}"/>
                </a:ext>
              </a:extLst>
            </p:cNvPr>
            <p:cNvSpPr txBox="1"/>
            <p:nvPr/>
          </p:nvSpPr>
          <p:spPr>
            <a:xfrm>
              <a:off x="5018903" y="5987481"/>
              <a:ext cx="1331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x</a:t>
              </a:r>
              <a:r>
                <a:rPr lang="en-US" sz="2000" dirty="0"/>
                <a:t> – 10</a:t>
              </a:r>
              <a:endParaRPr lang="en-US" sz="2000" i="1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34B4BF-B330-4AAA-9019-F1B5D38E623B}"/>
                </a:ext>
              </a:extLst>
            </p:cNvPr>
            <p:cNvSpPr txBox="1"/>
            <p:nvPr/>
          </p:nvSpPr>
          <p:spPr>
            <a:xfrm>
              <a:off x="6112608" y="5627278"/>
              <a:ext cx="1331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x</a:t>
              </a:r>
              <a:r>
                <a:rPr lang="en-US" sz="2000" dirty="0"/>
                <a:t> – 10</a:t>
              </a:r>
              <a:endParaRPr lang="en-US" sz="2000" i="1" dirty="0"/>
            </a:p>
          </p:txBody>
        </p:sp>
      </p:grp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9B963A4-6D4A-4F93-BF7C-12072AEDC1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474155"/>
              </p:ext>
            </p:extLst>
          </p:nvPr>
        </p:nvGraphicFramePr>
        <p:xfrm>
          <a:off x="1216505" y="2491419"/>
          <a:ext cx="3136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59" name="Equation" r:id="rId4" imgW="3136680" imgH="393480" progId="Equation.DSMT4">
                  <p:embed/>
                </p:oleObj>
              </mc:Choice>
              <mc:Fallback>
                <p:oleObj name="Equation" r:id="rId4" imgW="3136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6505" y="2491419"/>
                        <a:ext cx="31369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F9EBB0B-2ACA-439C-B791-30F7786C3F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648669"/>
              </p:ext>
            </p:extLst>
          </p:nvPr>
        </p:nvGraphicFramePr>
        <p:xfrm>
          <a:off x="4511843" y="2427919"/>
          <a:ext cx="167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60" name="Equation" r:id="rId6" imgW="1676160" imgH="457200" progId="Equation.DSMT4">
                  <p:embed/>
                </p:oleObj>
              </mc:Choice>
              <mc:Fallback>
                <p:oleObj name="Equation" r:id="rId6" imgW="1676160" imgH="457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9B963A4-6D4A-4F93-BF7C-12072AEDC1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11843" y="2427919"/>
                        <a:ext cx="1676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D56628D-F8A4-41FE-B539-31FEF8F403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196786"/>
              </p:ext>
            </p:extLst>
          </p:nvPr>
        </p:nvGraphicFramePr>
        <p:xfrm>
          <a:off x="1216505" y="3798790"/>
          <a:ext cx="2451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61" name="Equation" r:id="rId8" imgW="2450880" imgH="457200" progId="Equation.DSMT4">
                  <p:embed/>
                </p:oleObj>
              </mc:Choice>
              <mc:Fallback>
                <p:oleObj name="Equation" r:id="rId8" imgW="2450880" imgH="457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F9EBB0B-2ACA-439C-B791-30F7786C3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16505" y="3798790"/>
                        <a:ext cx="2451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4DC6E9A-B200-4ABC-9894-4D8DC8DD0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398871"/>
              </p:ext>
            </p:extLst>
          </p:nvPr>
        </p:nvGraphicFramePr>
        <p:xfrm>
          <a:off x="1368425" y="4320279"/>
          <a:ext cx="2146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62" name="Equation" r:id="rId10" imgW="2145960" imgH="457200" progId="Equation.DSMT4">
                  <p:embed/>
                </p:oleObj>
              </mc:Choice>
              <mc:Fallback>
                <p:oleObj name="Equation" r:id="rId10" imgW="2145960" imgH="4572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5D56628D-F8A4-41FE-B539-31FEF8F403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68425" y="4320279"/>
                        <a:ext cx="2146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CE3DE41-3EB1-451B-9EAD-7038E983F8F1}"/>
              </a:ext>
            </a:extLst>
          </p:cNvPr>
          <p:cNvSpPr txBox="1"/>
          <p:nvPr/>
        </p:nvSpPr>
        <p:spPr>
          <a:xfrm>
            <a:off x="4199860" y="3793204"/>
            <a:ext cx="245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B3081"/>
                </a:solidFill>
              </a:rPr>
              <a:t>V</a:t>
            </a:r>
            <a:r>
              <a:rPr lang="en-US" sz="2400" dirty="0">
                <a:solidFill>
                  <a:srgbClr val="0B3081"/>
                </a:solidFill>
              </a:rPr>
              <a:t> = 1125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4944AA-3D84-49BC-82B3-7BE76609D661}"/>
              </a:ext>
            </a:extLst>
          </p:cNvPr>
          <p:cNvSpPr txBox="1"/>
          <p:nvPr/>
        </p:nvSpPr>
        <p:spPr>
          <a:xfrm>
            <a:off x="4199859" y="4321562"/>
            <a:ext cx="3327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B3081"/>
                </a:solidFill>
                <a:latin typeface="+mj-lt"/>
              </a:rPr>
              <a:t>Divide both sides by </a:t>
            </a:r>
            <a:r>
              <a:rPr lang="en-US" sz="2400" dirty="0">
                <a:solidFill>
                  <a:srgbClr val="0B3081"/>
                </a:solidFill>
              </a:rPr>
              <a:t>5.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3D748941-28EA-4585-AE18-92AAED2D32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119071"/>
              </p:ext>
            </p:extLst>
          </p:nvPr>
        </p:nvGraphicFramePr>
        <p:xfrm>
          <a:off x="1750311" y="4860398"/>
          <a:ext cx="1765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63" name="Equation" r:id="rId12" imgW="1765080" imgH="317160" progId="Equation.DSMT4">
                  <p:embed/>
                </p:oleObj>
              </mc:Choice>
              <mc:Fallback>
                <p:oleObj name="Equation" r:id="rId12" imgW="1765080" imgH="317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4DC6E9A-B200-4ABC-9894-4D8DC8DD0D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50311" y="4860398"/>
                        <a:ext cx="1765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B1DE5C99-D5AF-44C8-A374-E3787C6574A8}"/>
              </a:ext>
            </a:extLst>
          </p:cNvPr>
          <p:cNvSpPr txBox="1"/>
          <p:nvPr/>
        </p:nvSpPr>
        <p:spPr>
          <a:xfrm>
            <a:off x="4199859" y="4816399"/>
            <a:ext cx="4303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B3081"/>
                </a:solidFill>
                <a:latin typeface="+mj-lt"/>
              </a:rPr>
              <a:t>Use the Square </a:t>
            </a:r>
            <a:r>
              <a:rPr lang="en-US" sz="2400">
                <a:solidFill>
                  <a:srgbClr val="0B3081"/>
                </a:solidFill>
                <a:latin typeface="+mj-lt"/>
              </a:rPr>
              <a:t>Root Method.</a:t>
            </a:r>
            <a:endParaRPr lang="en-US" sz="2400" dirty="0">
              <a:solidFill>
                <a:srgbClr val="0B3081"/>
              </a:solidFill>
            </a:endParaRP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B088B130-55B9-4DC8-9805-725D172CC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590077"/>
              </p:ext>
            </p:extLst>
          </p:nvPr>
        </p:nvGraphicFramePr>
        <p:xfrm>
          <a:off x="2413680" y="5311081"/>
          <a:ext cx="154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64" name="Equation" r:id="rId14" imgW="1549080" imgH="317160" progId="Equation.DSMT4">
                  <p:embed/>
                </p:oleObj>
              </mc:Choice>
              <mc:Fallback>
                <p:oleObj name="Equation" r:id="rId14" imgW="1549080" imgH="3171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3D748941-28EA-4585-AE18-92AAED2D32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413680" y="5311081"/>
                        <a:ext cx="1549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4CF9B054-2E27-4188-83AF-3BDB21DAC3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244679"/>
              </p:ext>
            </p:extLst>
          </p:nvPr>
        </p:nvGraphicFramePr>
        <p:xfrm>
          <a:off x="2441575" y="5782036"/>
          <a:ext cx="2565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65" name="Equation" r:id="rId16" imgW="2565360" imgH="317160" progId="Equation.DSMT4">
                  <p:embed/>
                </p:oleObj>
              </mc:Choice>
              <mc:Fallback>
                <p:oleObj name="Equation" r:id="rId16" imgW="2565360" imgH="3171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B088B130-55B9-4DC8-9805-725D172CC2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441575" y="5782036"/>
                        <a:ext cx="2565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38282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EC3EF-A835-48D0-86DE-AF6787FF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Constructing a Box </a:t>
            </a:r>
            <a:r>
              <a:rPr lang="en-US" sz="1800" dirty="0"/>
              <a:t>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C2E3-7FFC-45D3-B34F-1C3182A5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/>
              <a:t>Discard the solution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–5 </a:t>
            </a: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conclude that the sheet metal should</a:t>
            </a:r>
            <a:br>
              <a:rPr lang="en-US" dirty="0"/>
            </a:br>
            <a:r>
              <a:rPr lang="en-US" dirty="0"/>
              <a:t>be </a:t>
            </a:r>
            <a:r>
              <a:rPr lang="en-US" dirty="0">
                <a:latin typeface="+mn-lt"/>
              </a:rPr>
              <a:t>25</a:t>
            </a:r>
            <a:r>
              <a:rPr lang="en-US" dirty="0"/>
              <a:t> meters by </a:t>
            </a:r>
            <a:r>
              <a:rPr lang="en-US" dirty="0">
                <a:latin typeface="+mn-lt"/>
              </a:rPr>
              <a:t>25</a:t>
            </a:r>
            <a:r>
              <a:rPr lang="en-US" dirty="0"/>
              <a:t> meters.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FA021F8-BAE4-433F-91EA-C57A1E08DDC9}"/>
              </a:ext>
            </a:extLst>
          </p:cNvPr>
          <p:cNvGrpSpPr/>
          <p:nvPr/>
        </p:nvGrpSpPr>
        <p:grpSpPr>
          <a:xfrm>
            <a:off x="6627404" y="986668"/>
            <a:ext cx="2356058" cy="2293476"/>
            <a:chOff x="4672063" y="3685972"/>
            <a:chExt cx="2772170" cy="270161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2CD5E56-4125-4DBF-96C8-7C263C800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17558" y="3685972"/>
              <a:ext cx="1961707" cy="252569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4195E2-98AD-4CB2-A220-5CFD497BDDC8}"/>
                </a:ext>
              </a:extLst>
            </p:cNvPr>
            <p:cNvSpPr txBox="1"/>
            <p:nvPr/>
          </p:nvSpPr>
          <p:spPr>
            <a:xfrm>
              <a:off x="4672063" y="4960647"/>
              <a:ext cx="780578" cy="471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5 m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08923A7-74C5-48A7-AFFD-64A1FFE8AA90}"/>
                </a:ext>
              </a:extLst>
            </p:cNvPr>
            <p:cNvSpPr txBox="1"/>
            <p:nvPr/>
          </p:nvSpPr>
          <p:spPr>
            <a:xfrm>
              <a:off x="5018903" y="5987481"/>
              <a:ext cx="1331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x</a:t>
              </a:r>
              <a:r>
                <a:rPr lang="en-US" sz="2000" dirty="0"/>
                <a:t> – 10</a:t>
              </a:r>
              <a:endParaRPr lang="en-US" sz="2000" i="1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34B4BF-B330-4AAA-9019-F1B5D38E623B}"/>
                </a:ext>
              </a:extLst>
            </p:cNvPr>
            <p:cNvSpPr txBox="1"/>
            <p:nvPr/>
          </p:nvSpPr>
          <p:spPr>
            <a:xfrm>
              <a:off x="6112608" y="5627278"/>
              <a:ext cx="1331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x</a:t>
              </a:r>
              <a:r>
                <a:rPr lang="en-US" sz="2000" dirty="0"/>
                <a:t> – 10</a:t>
              </a:r>
              <a:endParaRPr lang="en-US" sz="2000" i="1"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D99E3F5-94FE-4F38-9C3E-0A01D7069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5455" y="2900753"/>
            <a:ext cx="3653090" cy="336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152737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a Quadratic Equation by Factoring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a Quadratic Equation Using the Square Root Method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a Quadratic Equation by Completing the Square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a Quadratic Equation Using the Quadratic Formula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Problems That Can Be Modeled by Quadratic Equations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Equation </a:t>
            </a:r>
            <a:r>
              <a:rPr lang="en-US" sz="1800" dirty="0"/>
              <a:t>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3065474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Quadratic Equation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j-lt"/>
              </a:rPr>
              <a:t>A </a:t>
            </a:r>
            <a:r>
              <a:rPr lang="en-US" b="1" dirty="0">
                <a:latin typeface="+mj-lt"/>
              </a:rPr>
              <a:t>quadratic equation </a:t>
            </a:r>
            <a:r>
              <a:rPr lang="en-US" dirty="0">
                <a:latin typeface="+mj-lt"/>
              </a:rPr>
              <a:t>is an equation equivalent to one of the form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latin typeface="+mn-lt"/>
              </a:rPr>
              <a:t>ax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 </a:t>
            </a:r>
            <a:r>
              <a:rPr lang="en-US" dirty="0">
                <a:latin typeface="+mn-lt"/>
              </a:rPr>
              <a:t>= 0	</a:t>
            </a:r>
            <a:r>
              <a:rPr lang="en-US" i="1" dirty="0"/>
              <a:t> a</a:t>
            </a:r>
            <a:r>
              <a:rPr lang="en-US" dirty="0"/>
              <a:t> ≠ 0</a:t>
            </a:r>
            <a:endParaRPr lang="en-US" i="1" dirty="0"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US" dirty="0">
                <a:latin typeface="+mj-lt"/>
              </a:rPr>
              <a:t>where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, </a:t>
            </a:r>
            <a:r>
              <a:rPr lang="en-US" dirty="0">
                <a:latin typeface="+mj-lt"/>
              </a:rPr>
              <a:t>and</a:t>
            </a:r>
            <a:r>
              <a:rPr lang="en-US" i="1" dirty="0">
                <a:latin typeface="+mn-lt"/>
              </a:rPr>
              <a:t> c </a:t>
            </a:r>
            <a:r>
              <a:rPr lang="en-US" dirty="0">
                <a:latin typeface="+mj-lt"/>
              </a:rPr>
              <a:t>are real numbers.</a:t>
            </a:r>
          </a:p>
        </p:txBody>
      </p:sp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Solving a Quadratic Equation by Factoring </a:t>
            </a:r>
            <a:r>
              <a:rPr lang="en-US" sz="2000" dirty="0"/>
              <a:t>(1 of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Solve the equations: </a:t>
            </a:r>
          </a:p>
          <a:p>
            <a:pPr eaLnBrk="1" hangingPunct="1"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(a)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		</a:t>
            </a:r>
            <a:r>
              <a:rPr lang="en-US" altLang="en-US" dirty="0">
                <a:cs typeface="Times New Roman" panose="02020603050405020304" pitchFamily="18" charset="0"/>
              </a:rPr>
              <a:t>(b)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56251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Solving a Quadratic Equation by Factoring </a:t>
            </a:r>
            <a:r>
              <a:rPr lang="en-US" sz="2000" dirty="0"/>
              <a:t>(2 of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(a) The equation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r>
              <a:rPr lang="en-US" altLang="en-US" dirty="0">
                <a:cs typeface="Times New Roman" panose="02020603050405020304" pitchFamily="18" charset="0"/>
              </a:rPr>
              <a:t>is in standard form. The left side may be factored as </a:t>
            </a:r>
          </a:p>
          <a:p>
            <a:pPr eaLnBrk="1" hangingPunct="1"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x</a:t>
            </a:r>
            <a:r>
              <a:rPr lang="en-US" altLang="en-US" baseline="4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</a:p>
          <a:p>
            <a:pPr eaLnBrk="1" hangingPunct="1"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5) = 0	</a:t>
            </a:r>
            <a:r>
              <a:rPr lang="en-US" altLang="en-US" dirty="0">
                <a:solidFill>
                  <a:srgbClr val="0B3081"/>
                </a:solidFill>
                <a:cs typeface="Times New Roman" panose="02020603050405020304" pitchFamily="18" charset="0"/>
              </a:rPr>
              <a:t>Factor.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Using the Zero-Product Property, set each factor equal to </a:t>
            </a:r>
            <a:r>
              <a:rPr lang="en-US" altLang="en-US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and solve the first-degree equations</a:t>
            </a:r>
          </a:p>
          <a:p>
            <a:pPr eaLnBrk="1" hangingPunct="1"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    </a:t>
            </a:r>
            <a:r>
              <a:rPr lang="en-US" altLang="en-US" dirty="0">
                <a:cs typeface="Times New Roman" panose="02020603050405020304" pitchFamily="18" charset="0"/>
              </a:rPr>
              <a:t>or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 = 0	</a:t>
            </a:r>
            <a:r>
              <a:rPr lang="en-US" altLang="en-US" dirty="0">
                <a:solidFill>
                  <a:srgbClr val="0B3081"/>
                </a:solidFill>
                <a:cs typeface="Times New Roman" panose="02020603050405020304" pitchFamily="18" charset="0"/>
              </a:rPr>
              <a:t>Zero-Product Property</a:t>
            </a:r>
          </a:p>
          <a:p>
            <a:pPr eaLnBrk="1" hangingPunct="1"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    </a:t>
            </a:r>
            <a:r>
              <a:rPr lang="en-US" altLang="en-US" dirty="0">
                <a:cs typeface="Times New Roman" panose="02020603050405020304" pitchFamily="18" charset="0"/>
              </a:rPr>
              <a:t>or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	</a:t>
            </a:r>
            <a:r>
              <a:rPr lang="en-US" altLang="en-US" dirty="0">
                <a:solidFill>
                  <a:srgbClr val="0B3081"/>
                </a:solidFill>
                <a:cs typeface="Times New Roman" panose="02020603050405020304" pitchFamily="18" charset="0"/>
              </a:rPr>
              <a:t>Solve.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The solution set is </a:t>
            </a:r>
            <a:r>
              <a:rPr lang="en-US" altLang="en-US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{0, 5}.</a:t>
            </a:r>
          </a:p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5407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Solving a Quadratic Equation by Factoring </a:t>
            </a:r>
            <a:r>
              <a:rPr lang="en-US" sz="2000" dirty="0"/>
              <a:t>(3 of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(b) Place the equation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 </a:t>
            </a:r>
            <a:r>
              <a:rPr lang="en-US" altLang="en-US" dirty="0">
                <a:cs typeface="Times New Roman" panose="02020603050405020304" pitchFamily="18" charset="0"/>
              </a:rPr>
              <a:t>in standard form by subtracting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and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cs typeface="Times New Roman" panose="02020603050405020304" pitchFamily="18" charset="0"/>
              </a:rPr>
              <a:t> from both sides. </a:t>
            </a:r>
          </a:p>
          <a:p>
            <a:pPr eaLnBrk="1" hangingPunct="1"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 </a:t>
            </a:r>
          </a:p>
          <a:p>
            <a:pPr eaLnBrk="1" hangingPunct="1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	       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 = 0		</a:t>
            </a:r>
            <a:endParaRPr lang="en-US" altLang="en-US" sz="2200" dirty="0">
              <a:solidFill>
                <a:srgbClr val="0B3081"/>
              </a:solidFill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The left side may now be factored as</a:t>
            </a:r>
          </a:p>
          <a:p>
            <a:pPr eaLnBrk="1" hangingPunct="1">
              <a:defRPr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+ 1)(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3) = 0  		</a:t>
            </a:r>
            <a:r>
              <a:rPr lang="en-US" altLang="en-US" sz="2200" dirty="0">
                <a:solidFill>
                  <a:srgbClr val="0B3081"/>
                </a:solidFill>
                <a:cs typeface="Times New Roman" panose="02020603050405020304" pitchFamily="18" charset="0"/>
              </a:rPr>
              <a:t>Factor.</a:t>
            </a:r>
          </a:p>
          <a:p>
            <a:pPr eaLnBrk="1" hangingPunct="1"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so that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 = 0      </a:t>
            </a:r>
            <a:r>
              <a:rPr lang="en-US" altLang="en-US" dirty="0">
                <a:cs typeface="Times New Roman" panose="02020603050405020304" pitchFamily="18" charset="0"/>
              </a:rPr>
              <a:t>or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 = 0	</a:t>
            </a:r>
            <a:endParaRPr lang="en-US" altLang="en-US" sz="2200" dirty="0">
              <a:solidFill>
                <a:srgbClr val="0B3081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en-US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			      </a:t>
            </a:r>
            <a:r>
              <a:rPr lang="en-US" altLang="en-US" dirty="0">
                <a:cs typeface="Times New Roman" panose="02020603050405020304" pitchFamily="18" charset="0"/>
              </a:rPr>
              <a:t>or</a:t>
            </a:r>
            <a:r>
              <a:rPr lang="en-US" altLang="en-US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        x</a:t>
            </a:r>
            <a:r>
              <a:rPr lang="en-US" altLang="en-US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= 3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The solution set is</a:t>
            </a:r>
            <a:endParaRPr lang="en-US" altLang="en-US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1EC387-4186-4AAB-B653-80CF711770A4}"/>
              </a:ext>
            </a:extLst>
          </p:cNvPr>
          <p:cNvSpPr txBox="1"/>
          <p:nvPr/>
        </p:nvSpPr>
        <p:spPr>
          <a:xfrm>
            <a:off x="4731874" y="2897362"/>
            <a:ext cx="44121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200" dirty="0">
                <a:solidFill>
                  <a:srgbClr val="0B3081"/>
                </a:solidFill>
                <a:latin typeface="+mj-lt"/>
                <a:cs typeface="Times New Roman" panose="02020603050405020304" pitchFamily="18" charset="0"/>
              </a:rPr>
              <a:t>Subtract</a:t>
            </a:r>
            <a:r>
              <a:rPr lang="en-US" altLang="en-US" sz="2200" dirty="0">
                <a:solidFill>
                  <a:srgbClr val="0B3081"/>
                </a:solidFill>
                <a:cs typeface="Times New Roman" panose="02020603050405020304" pitchFamily="18" charset="0"/>
              </a:rPr>
              <a:t> 5</a:t>
            </a:r>
            <a:r>
              <a:rPr lang="en-US" altLang="en-US" sz="2200" i="1" dirty="0">
                <a:solidFill>
                  <a:srgbClr val="0B3081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B308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0B3081"/>
                </a:solidFill>
                <a:latin typeface="+mj-lt"/>
                <a:cs typeface="Times New Roman" panose="02020603050405020304" pitchFamily="18" charset="0"/>
              </a:rPr>
              <a:t>and</a:t>
            </a:r>
            <a:r>
              <a:rPr lang="en-US" altLang="en-US" sz="2200" dirty="0">
                <a:solidFill>
                  <a:srgbClr val="0B3081"/>
                </a:solidFill>
                <a:cs typeface="Times New Roman" panose="02020603050405020304" pitchFamily="18" charset="0"/>
              </a:rPr>
              <a:t> 3 </a:t>
            </a:r>
            <a:r>
              <a:rPr lang="en-US" altLang="en-US" sz="2200" dirty="0">
                <a:solidFill>
                  <a:srgbClr val="0B3081"/>
                </a:solidFill>
                <a:latin typeface="+mj-lt"/>
                <a:cs typeface="Times New Roman" panose="02020603050405020304" pitchFamily="18" charset="0"/>
              </a:rPr>
              <a:t>from both sides.</a:t>
            </a:r>
            <a:endParaRPr lang="en-US" sz="22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1DBF80-08F9-4D7C-89B1-639185A02E96}"/>
              </a:ext>
            </a:extLst>
          </p:cNvPr>
          <p:cNvSpPr txBox="1"/>
          <p:nvPr/>
        </p:nvSpPr>
        <p:spPr>
          <a:xfrm>
            <a:off x="5808855" y="4385239"/>
            <a:ext cx="26985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200" dirty="0">
                <a:solidFill>
                  <a:srgbClr val="0B3081"/>
                </a:solidFill>
                <a:latin typeface="+mj-lt"/>
                <a:cs typeface="Times New Roman" panose="02020603050405020304" pitchFamily="18" charset="0"/>
              </a:rPr>
              <a:t>Zero-Product Property</a:t>
            </a:r>
            <a:endParaRPr lang="en-US" sz="22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ABFF2DF-9524-4D7B-A8C1-550BC1A212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98509"/>
              </p:ext>
            </p:extLst>
          </p:nvPr>
        </p:nvGraphicFramePr>
        <p:xfrm>
          <a:off x="2359410" y="4866385"/>
          <a:ext cx="1054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2" name="Equation" r:id="rId3" imgW="1054080" imgH="774360" progId="Equation.DSMT4">
                  <p:embed/>
                </p:oleObj>
              </mc:Choice>
              <mc:Fallback>
                <p:oleObj name="Equation" r:id="rId3" imgW="10540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9410" y="4866385"/>
                        <a:ext cx="1054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DF7F3D4-1E31-441E-93E2-382BAD6B2E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965501"/>
              </p:ext>
            </p:extLst>
          </p:nvPr>
        </p:nvGraphicFramePr>
        <p:xfrm>
          <a:off x="3413510" y="5507278"/>
          <a:ext cx="1143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3" name="Equation" r:id="rId5" imgW="1143000" imgH="838080" progId="Equation.DSMT4">
                  <p:embed/>
                </p:oleObj>
              </mc:Choice>
              <mc:Fallback>
                <p:oleObj name="Equation" r:id="rId5" imgW="1143000" imgH="838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ABFF2DF-9524-4D7B-A8C1-550BC1A21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13510" y="5507278"/>
                        <a:ext cx="1143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434936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FE06E-50CC-4AEE-9780-2CC6C52A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a Quadratic Equation by 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19433-1012-4DA1-9FDA-EFDF671BB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left side factors into two linear equations with the same solution, the quadratic equation is said to have a </a:t>
            </a:r>
            <a:r>
              <a:rPr lang="en-US" b="1" dirty="0"/>
              <a:t>repeated solution</a:t>
            </a:r>
            <a:r>
              <a:rPr lang="en-US" dirty="0"/>
              <a:t>. </a:t>
            </a:r>
          </a:p>
          <a:p>
            <a:r>
              <a:rPr lang="en-US" dirty="0"/>
              <a:t>This solution is also called a </a:t>
            </a:r>
            <a:r>
              <a:rPr lang="en-US" b="1" dirty="0"/>
              <a:t>root of multiplicity 2</a:t>
            </a:r>
            <a:r>
              <a:rPr lang="en-US" dirty="0"/>
              <a:t>, or a </a:t>
            </a:r>
            <a:r>
              <a:rPr lang="en-US" b="1" dirty="0"/>
              <a:t>double root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283536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04C2-897D-415E-80EB-E0B9A1E7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Solving a Quadratic Equation by Factoring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47D71-EDB6-40CE-9F13-35043262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Solve the equation: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baseline="4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– 6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+ 9 = 0</a:t>
            </a:r>
          </a:p>
          <a:p>
            <a:endParaRPr lang="en-US" altLang="en-US" sz="2000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The equation is already in standard form, and the left side can be factored.</a:t>
            </a:r>
          </a:p>
          <a:p>
            <a:r>
              <a:rPr lang="en-US" i="1" dirty="0">
                <a:latin typeface="+mn-lt"/>
                <a:cs typeface="Times New Roman" panose="02020603050405020304" pitchFamily="18" charset="0"/>
              </a:rPr>
              <a:t>			x</a:t>
            </a:r>
            <a:r>
              <a:rPr lang="en-US" baseline="4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– 6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+ 9 = 0</a:t>
            </a:r>
          </a:p>
          <a:p>
            <a:r>
              <a:rPr lang="en-US" altLang="en-US" dirty="0">
                <a:latin typeface="+mn-lt"/>
                <a:cs typeface="Times New Roman" panose="02020603050405020304" pitchFamily="18" charset="0"/>
              </a:rPr>
              <a:t>		       (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– 3)(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– 3) = 0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so</a:t>
            </a:r>
          </a:p>
          <a:p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			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= 3  or  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= 3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This equation has only the repeated solution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The solution set is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{3}.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4898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12330</TotalTime>
  <Words>1141</Words>
  <Application>Microsoft Office PowerPoint</Application>
  <PresentationFormat>On-screen Show (4:3)</PresentationFormat>
  <Paragraphs>198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Times New Roman</vt:lpstr>
      <vt:lpstr>Arial</vt:lpstr>
      <vt:lpstr>Default Design</vt:lpstr>
      <vt:lpstr>Equation</vt:lpstr>
      <vt:lpstr>MathType 6.0 Equation</vt:lpstr>
      <vt:lpstr>PowerPoint Presentation</vt:lpstr>
      <vt:lpstr>PowerPoint Presentation</vt:lpstr>
      <vt:lpstr>Objectives</vt:lpstr>
      <vt:lpstr>Quadratic Equation  </vt:lpstr>
      <vt:lpstr>Example 1: Solving a Quadratic Equation by Factoring (1 of 3)</vt:lpstr>
      <vt:lpstr>Example 1: Solving a Quadratic Equation by Factoring (2 of 3)</vt:lpstr>
      <vt:lpstr>Example 1: Solving a Quadratic Equation by Factoring (3 of 3)</vt:lpstr>
      <vt:lpstr>Solving a Quadratic Equation by Factoring</vt:lpstr>
      <vt:lpstr>Example 2: Solving a Quadratic Equation by Factoring</vt:lpstr>
      <vt:lpstr>The Square Root Method</vt:lpstr>
      <vt:lpstr>Example 3: Solving a Quadratic Equation Using the Square Root Method (1 of 2)</vt:lpstr>
      <vt:lpstr>Example 3: Solving a Quadratic Equation Using the Square Root Method (2 of 2)</vt:lpstr>
      <vt:lpstr>Example 4: Solving a Quadratic Equation by Completing the Square (1 of 2)</vt:lpstr>
      <vt:lpstr>Example 4: Solving a Quadratic Equation by Completing the Square (2 of 2)</vt:lpstr>
      <vt:lpstr>Example 5: Solving a Quadratic Equation by Completing the Square (1 of 3)</vt:lpstr>
      <vt:lpstr>Example 5: Solving a Quadratic Equation by Completing the Square (2 of 3)</vt:lpstr>
      <vt:lpstr>Example 5: Solving a Quadratic Equation by Completing the Square (3 of 3)</vt:lpstr>
      <vt:lpstr>Quadratic Formula  </vt:lpstr>
      <vt:lpstr>Example 6: Solving a Quadratic Equation Using the Quadratic Formula (1 of 2)</vt:lpstr>
      <vt:lpstr>Example 6: Solving a Quadratic Equation Using the Quadratic Formula (2 of 2)</vt:lpstr>
      <vt:lpstr>Example 7: Solving a Quadratic Equation Using the Quadratic Formula (1 of 2)</vt:lpstr>
      <vt:lpstr>Example 7: Solving a Quadratic Equation Using the Quadratic Formula (2 of 2)</vt:lpstr>
      <vt:lpstr>Example 8: Solving a Quadratic Equation Using the Quadratic Formula</vt:lpstr>
      <vt:lpstr>Example 9: Solving an Equation Using the Quadratic Formula (1 of 2)</vt:lpstr>
      <vt:lpstr>Example 9: Solving an Equation Using the Quadratic Formula (2 of 2)</vt:lpstr>
      <vt:lpstr>Example 10: Constructing a Box (1 of 4)</vt:lpstr>
      <vt:lpstr>Example 10: Constructing a Box (2 of 4)</vt:lpstr>
      <vt:lpstr>Example 10: Constructing a Box (3 of 4)</vt:lpstr>
      <vt:lpstr>Example 10: Constructing a Box (4 of 4)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912</cp:revision>
  <dcterms:created xsi:type="dcterms:W3CDTF">2001-10-26T14:49:56Z</dcterms:created>
  <dcterms:modified xsi:type="dcterms:W3CDTF">2019-03-11T15:02:45Z</dcterms:modified>
</cp:coreProperties>
</file>