
<file path=[Content_Types].xml><?xml version="1.0" encoding="utf-8"?>
<Types xmlns="http://schemas.openxmlformats.org/package/2006/content-types">
  <Default Extension="bin" ContentType="application/vnd.openxmlformats-officedocument.oleObject"/>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2"/>
  </p:notesMasterIdLst>
  <p:handoutMasterIdLst>
    <p:handoutMasterId r:id="rId43"/>
  </p:handoutMasterIdLst>
  <p:sldIdLst>
    <p:sldId id="349" r:id="rId2"/>
    <p:sldId id="437" r:id="rId3"/>
    <p:sldId id="414" r:id="rId4"/>
    <p:sldId id="840" r:id="rId5"/>
    <p:sldId id="851" r:id="rId6"/>
    <p:sldId id="613" r:id="rId7"/>
    <p:sldId id="852" r:id="rId8"/>
    <p:sldId id="853" r:id="rId9"/>
    <p:sldId id="750" r:id="rId10"/>
    <p:sldId id="854" r:id="rId11"/>
    <p:sldId id="843" r:id="rId12"/>
    <p:sldId id="855" r:id="rId13"/>
    <p:sldId id="856" r:id="rId14"/>
    <p:sldId id="857" r:id="rId15"/>
    <p:sldId id="858" r:id="rId16"/>
    <p:sldId id="859" r:id="rId17"/>
    <p:sldId id="860" r:id="rId18"/>
    <p:sldId id="861" r:id="rId19"/>
    <p:sldId id="862" r:id="rId20"/>
    <p:sldId id="863" r:id="rId21"/>
    <p:sldId id="864" r:id="rId22"/>
    <p:sldId id="865" r:id="rId23"/>
    <p:sldId id="866" r:id="rId24"/>
    <p:sldId id="867" r:id="rId25"/>
    <p:sldId id="868" r:id="rId26"/>
    <p:sldId id="869" r:id="rId27"/>
    <p:sldId id="870" r:id="rId28"/>
    <p:sldId id="872" r:id="rId29"/>
    <p:sldId id="874" r:id="rId30"/>
    <p:sldId id="875" r:id="rId31"/>
    <p:sldId id="876" r:id="rId32"/>
    <p:sldId id="873" r:id="rId33"/>
    <p:sldId id="880" r:id="rId34"/>
    <p:sldId id="877" r:id="rId35"/>
    <p:sldId id="878" r:id="rId36"/>
    <p:sldId id="879" r:id="rId37"/>
    <p:sldId id="881" r:id="rId38"/>
    <p:sldId id="882" r:id="rId39"/>
    <p:sldId id="883" r:id="rId40"/>
    <p:sldId id="884" r:id="rId41"/>
  </p:sldIdLst>
  <p:sldSz cx="9144000" cy="6858000" type="screen4x3"/>
  <p:notesSz cx="6858000" cy="9144000"/>
  <p:embeddedFontLst>
    <p:embeddedFont>
      <p:font typeface="Cambria Math" panose="02040503050406030204" pitchFamily="18" charset="0"/>
      <p:regular r:id="rId44"/>
    </p:embeddedFont>
  </p:embeddedFontLst>
  <p:defaultTextStyle>
    <a:defPPr>
      <a:defRPr lang="en-US"/>
    </a:defPPr>
    <a:lvl1pPr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5pPr>
    <a:lvl6pPr marL="2286000" algn="l" defTabSz="914400" rtl="0" eaLnBrk="1" latinLnBrk="0" hangingPunct="1">
      <a:defRPr sz="2800" kern="1200">
        <a:solidFill>
          <a:schemeClr val="tx2"/>
        </a:solidFill>
        <a:latin typeface="Times New Roman" panose="02020603050405020304" pitchFamily="18" charset="0"/>
        <a:ea typeface="+mn-ea"/>
        <a:cs typeface="+mn-cs"/>
      </a:defRPr>
    </a:lvl6pPr>
    <a:lvl7pPr marL="2743200" algn="l" defTabSz="914400" rtl="0" eaLnBrk="1" latinLnBrk="0" hangingPunct="1">
      <a:defRPr sz="2800" kern="1200">
        <a:solidFill>
          <a:schemeClr val="tx2"/>
        </a:solidFill>
        <a:latin typeface="Times New Roman" panose="02020603050405020304" pitchFamily="18" charset="0"/>
        <a:ea typeface="+mn-ea"/>
        <a:cs typeface="+mn-cs"/>
      </a:defRPr>
    </a:lvl7pPr>
    <a:lvl8pPr marL="3200400" algn="l" defTabSz="914400" rtl="0" eaLnBrk="1" latinLnBrk="0" hangingPunct="1">
      <a:defRPr sz="2800" kern="1200">
        <a:solidFill>
          <a:schemeClr val="tx2"/>
        </a:solidFill>
        <a:latin typeface="Times New Roman" panose="02020603050405020304" pitchFamily="18" charset="0"/>
        <a:ea typeface="+mn-ea"/>
        <a:cs typeface="+mn-cs"/>
      </a:defRPr>
    </a:lvl8pPr>
    <a:lvl9pPr marL="3657600" algn="l" defTabSz="914400" rtl="0" eaLnBrk="1" latinLnBrk="0" hangingPunct="1">
      <a:defRPr sz="2800" kern="1200">
        <a:solidFill>
          <a:schemeClr val="tx2"/>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2880" userDrawn="1">
          <p15:clr>
            <a:srgbClr val="A4A3A4"/>
          </p15:clr>
        </p15:guide>
        <p15:guide id="3" pos="216" userDrawn="1">
          <p15:clr>
            <a:srgbClr val="A4A3A4"/>
          </p15:clr>
        </p15:guide>
        <p15:guide id="4" orient="horz" pos="768" userDrawn="1">
          <p15:clr>
            <a:srgbClr val="A4A3A4"/>
          </p15:clr>
        </p15:guide>
        <p15:guide id="5" orient="horz" pos="2760" userDrawn="1">
          <p15:clr>
            <a:srgbClr val="A4A3A4"/>
          </p15:clr>
        </p15:guide>
        <p15:guide id="6" orient="horz" pos="528" userDrawn="1">
          <p15:clr>
            <a:srgbClr val="A4A3A4"/>
          </p15:clr>
        </p15:guide>
        <p15:guide id="7" orient="horz" pos="96" userDrawn="1">
          <p15:clr>
            <a:srgbClr val="A4A3A4"/>
          </p15:clr>
        </p15:guide>
        <p15:guide id="11" orient="horz" pos="3744" userDrawn="1">
          <p15:clr>
            <a:srgbClr val="A4A3A4"/>
          </p15:clr>
        </p15:guide>
        <p15:guide id="13" pos="1704" userDrawn="1">
          <p15:clr>
            <a:srgbClr val="A4A3A4"/>
          </p15:clr>
        </p15:guide>
        <p15:guide id="14" pos="1416" userDrawn="1">
          <p15:clr>
            <a:srgbClr val="A4A3A4"/>
          </p15:clr>
        </p15:guide>
        <p15:guide id="15" pos="5472" userDrawn="1">
          <p15:clr>
            <a:srgbClr val="A4A3A4"/>
          </p15:clr>
        </p15:guide>
        <p15:guide id="16" pos="4488" userDrawn="1">
          <p15:clr>
            <a:srgbClr val="A4A3A4"/>
          </p15:clr>
        </p15:guide>
        <p15:guide id="17" orient="horz" pos="22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ala Trim" initials="P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3081"/>
    <a:srgbClr val="000000"/>
    <a:srgbClr val="FFFDE0"/>
    <a:srgbClr val="B40000"/>
    <a:srgbClr val="FFCC99"/>
    <a:srgbClr val="D7E9F2"/>
    <a:srgbClr val="D70000"/>
    <a:srgbClr val="993300"/>
    <a:srgbClr val="DD3300"/>
    <a:srgbClr val="00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89564" autoAdjust="0"/>
  </p:normalViewPr>
  <p:slideViewPr>
    <p:cSldViewPr snapToGrid="0" showGuides="1">
      <p:cViewPr varScale="1">
        <p:scale>
          <a:sx n="77" d="100"/>
          <a:sy n="77" d="100"/>
        </p:scale>
        <p:origin x="96" y="462"/>
      </p:cViewPr>
      <p:guideLst>
        <p:guide orient="horz" pos="840"/>
        <p:guide pos="2880"/>
        <p:guide pos="216"/>
        <p:guide orient="horz" pos="768"/>
        <p:guide orient="horz" pos="2760"/>
        <p:guide orient="horz" pos="528"/>
        <p:guide orient="horz" pos="96"/>
        <p:guide orient="horz" pos="3744"/>
        <p:guide pos="1704"/>
        <p:guide pos="1416"/>
        <p:guide pos="5472"/>
        <p:guide pos="4488"/>
        <p:guide orient="horz" pos="2232"/>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image" Target="../media/image50.wmf"/><Relationship Id="rId7" Type="http://schemas.openxmlformats.org/officeDocument/2006/relationships/image" Target="../media/image54.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3.wmf"/><Relationship Id="rId5" Type="http://schemas.openxmlformats.org/officeDocument/2006/relationships/image" Target="../media/image52.wmf"/><Relationship Id="rId10" Type="http://schemas.openxmlformats.org/officeDocument/2006/relationships/image" Target="../media/image57.wmf"/><Relationship Id="rId4" Type="http://schemas.openxmlformats.org/officeDocument/2006/relationships/image" Target="../media/image51.wmf"/><Relationship Id="rId9" Type="http://schemas.openxmlformats.org/officeDocument/2006/relationships/image" Target="../media/image5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4" Type="http://schemas.openxmlformats.org/officeDocument/2006/relationships/image" Target="../media/image6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5" Type="http://schemas.openxmlformats.org/officeDocument/2006/relationships/image" Target="../media/image67.wmf"/><Relationship Id="rId4" Type="http://schemas.openxmlformats.org/officeDocument/2006/relationships/image" Target="../media/image6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70.wmf"/><Relationship Id="rId7" Type="http://schemas.openxmlformats.org/officeDocument/2006/relationships/image" Target="../media/image74.wmf"/><Relationship Id="rId2" Type="http://schemas.openxmlformats.org/officeDocument/2006/relationships/image" Target="../media/image69.wmf"/><Relationship Id="rId1" Type="http://schemas.openxmlformats.org/officeDocument/2006/relationships/image" Target="../media/image68.wmf"/><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7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 Id="rId4" Type="http://schemas.openxmlformats.org/officeDocument/2006/relationships/image" Target="../media/image79.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image" Target="../media/image85.wmf"/><Relationship Id="rId4" Type="http://schemas.openxmlformats.org/officeDocument/2006/relationships/image" Target="../media/image88.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91.wmf"/><Relationship Id="rId7" Type="http://schemas.openxmlformats.org/officeDocument/2006/relationships/image" Target="../media/image95.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 Id="rId9" Type="http://schemas.openxmlformats.org/officeDocument/2006/relationships/image" Target="../media/image9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image" Target="../media/image99.wmf"/><Relationship Id="rId1" Type="http://schemas.openxmlformats.org/officeDocument/2006/relationships/image" Target="../media/image98.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5" Type="http://schemas.openxmlformats.org/officeDocument/2006/relationships/image" Target="../media/image105.wmf"/><Relationship Id="rId4" Type="http://schemas.openxmlformats.org/officeDocument/2006/relationships/image" Target="../media/image10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6.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7" Type="http://schemas.openxmlformats.org/officeDocument/2006/relationships/image" Target="../media/image27.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1.wmf"/><Relationship Id="rId4" Type="http://schemas.openxmlformats.org/officeDocument/2006/relationships/image" Target="../media/image4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327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1EB6229F-CC72-43BF-9BA0-5D2E711E9AE1}" type="slidenum">
              <a:rPr lang="en-US" altLang="en-US"/>
              <a:pPr>
                <a:defRPr/>
              </a:pPr>
              <a:t>‹#›</a:t>
            </a:fld>
            <a:endParaRPr lang="en-US" altLang="en-US"/>
          </a:p>
        </p:txBody>
      </p:sp>
    </p:spTree>
    <p:extLst>
      <p:ext uri="{BB962C8B-B14F-4D97-AF65-F5344CB8AC3E}">
        <p14:creationId xmlns:p14="http://schemas.microsoft.com/office/powerpoint/2010/main" val="3197953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92D7151C-8607-4119-8FBA-40C98127D79D}" type="slidenum">
              <a:rPr lang="en-US" altLang="en-US"/>
              <a:pPr>
                <a:defRPr/>
              </a:pPr>
              <a:t>‹#›</a:t>
            </a:fld>
            <a:endParaRPr lang="en-US" altLang="en-US"/>
          </a:p>
        </p:txBody>
      </p:sp>
    </p:spTree>
    <p:extLst>
      <p:ext uri="{BB962C8B-B14F-4D97-AF65-F5344CB8AC3E}">
        <p14:creationId xmlns:p14="http://schemas.microsoft.com/office/powerpoint/2010/main" val="4001373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1</a:t>
            </a:fld>
            <a:endParaRPr lang="en-US"/>
          </a:p>
        </p:txBody>
      </p:sp>
    </p:spTree>
    <p:extLst>
      <p:ext uri="{BB962C8B-B14F-4D97-AF65-F5344CB8AC3E}">
        <p14:creationId xmlns:p14="http://schemas.microsoft.com/office/powerpoint/2010/main" val="53310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2</a:t>
            </a:fld>
            <a:endParaRPr lang="en-US"/>
          </a:p>
        </p:txBody>
      </p:sp>
    </p:spTree>
    <p:extLst>
      <p:ext uri="{BB962C8B-B14F-4D97-AF65-F5344CB8AC3E}">
        <p14:creationId xmlns:p14="http://schemas.microsoft.com/office/powerpoint/2010/main" val="214778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58910498"/>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6885" y="152402"/>
            <a:ext cx="8349916" cy="1046425"/>
          </a:xfrm>
        </p:spPr>
        <p:txBody>
          <a:bodyPr/>
          <a:lstStyle/>
          <a:p>
            <a:r>
              <a:rPr lang="en-US" dirty="0"/>
              <a:t>Click to edit Master title style</a:t>
            </a:r>
          </a:p>
        </p:txBody>
      </p:sp>
      <p:sp>
        <p:nvSpPr>
          <p:cNvPr id="3" name="Content Placeholder 2"/>
          <p:cNvSpPr>
            <a:spLocks noGrp="1"/>
          </p:cNvSpPr>
          <p:nvPr>
            <p:ph idx="1"/>
          </p:nvPr>
        </p:nvSpPr>
        <p:spPr>
          <a:xfrm>
            <a:off x="336885" y="1435689"/>
            <a:ext cx="8349916" cy="47759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0495013"/>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6241" y="144534"/>
            <a:ext cx="8563759" cy="906881"/>
          </a:xfrm>
        </p:spPr>
        <p:txBody>
          <a:bodyPr/>
          <a:lstStyle>
            <a:lvl1pPr algn="l">
              <a:defRPr sz="3200" b="0"/>
            </a:lvl1pPr>
          </a:lstStyle>
          <a:p>
            <a:r>
              <a:rPr lang="en-US" dirty="0"/>
              <a:t>Click to edit Master title style</a:t>
            </a:r>
          </a:p>
        </p:txBody>
      </p:sp>
      <p:sp>
        <p:nvSpPr>
          <p:cNvPr id="3" name="Content Placeholder 2"/>
          <p:cNvSpPr>
            <a:spLocks noGrp="1"/>
          </p:cNvSpPr>
          <p:nvPr>
            <p:ph idx="1"/>
          </p:nvPr>
        </p:nvSpPr>
        <p:spPr>
          <a:xfrm>
            <a:off x="326243" y="1291310"/>
            <a:ext cx="8563757" cy="504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8586253"/>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44884201"/>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1263" y="1451808"/>
            <a:ext cx="4014537" cy="47805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1809"/>
            <a:ext cx="4038600" cy="478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29372132"/>
      </p:ext>
    </p:extLst>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5753557"/>
      </p:ext>
    </p:extLst>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0483695"/>
      </p:ext>
    </p:extLst>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085699"/>
      </p:ext>
    </p:extLst>
  </p:cSld>
  <p:clrMapOvr>
    <a:masterClrMapping/>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481263" y="152402"/>
            <a:ext cx="8205537" cy="104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8" name="Rectangle 18"/>
          <p:cNvSpPr>
            <a:spLocks noGrp="1" noChangeArrowheads="1"/>
          </p:cNvSpPr>
          <p:nvPr>
            <p:ph type="body" idx="1"/>
          </p:nvPr>
        </p:nvSpPr>
        <p:spPr bwMode="auto">
          <a:xfrm>
            <a:off x="481263" y="1435689"/>
            <a:ext cx="8205537" cy="477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6" name="Rectangle 7"/>
          <p:cNvSpPr>
            <a:spLocks noChangeArrowheads="1"/>
          </p:cNvSpPr>
          <p:nvPr userDrawn="1"/>
        </p:nvSpPr>
        <p:spPr bwMode="gray">
          <a:xfrm>
            <a:off x="-2868" y="6402988"/>
            <a:ext cx="9144000" cy="457200"/>
          </a:xfrm>
          <a:prstGeom prst="rect">
            <a:avLst/>
          </a:prstGeom>
          <a:solidFill>
            <a:srgbClr val="0B3081"/>
          </a:solidFill>
          <a:ln>
            <a:noFill/>
          </a:ln>
          <a:extLst/>
        </p:spPr>
        <p:txBody>
          <a:bodyPr wrap="none" lIns="0" tIns="0" rIns="0" bIns="0"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endParaRPr lang="en-US" altLang="en-US"/>
          </a:p>
        </p:txBody>
      </p:sp>
      <p:sp>
        <p:nvSpPr>
          <p:cNvPr id="17" name="TextBox 18"/>
          <p:cNvSpPr txBox="1">
            <a:spLocks noChangeArrowheads="1"/>
          </p:cNvSpPr>
          <p:nvPr userDrawn="1"/>
        </p:nvSpPr>
        <p:spPr bwMode="auto">
          <a:xfrm>
            <a:off x="8421787" y="6437912"/>
            <a:ext cx="6735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fld id="{CBF99CB4-5873-4A68-928F-B77E57D2F814}" type="slidenum">
              <a:rPr lang="en-US" altLang="en-US" sz="1400" smtClean="0">
                <a:solidFill>
                  <a:schemeClr val="bg1"/>
                </a:solidFill>
              </a:rPr>
              <a:pPr eaLnBrk="1" hangingPunct="1">
                <a:spcBef>
                  <a:spcPct val="50000"/>
                </a:spcBef>
                <a:defRPr/>
              </a:pPr>
              <a:t>‹#›</a:t>
            </a:fld>
            <a:endParaRPr lang="en-US" altLang="en-US" sz="1400" dirty="0">
              <a:solidFill>
                <a:schemeClr val="bg1"/>
              </a:solidFill>
            </a:endParaRPr>
          </a:p>
        </p:txBody>
      </p:sp>
      <p:pic>
        <p:nvPicPr>
          <p:cNvPr id="18" name="Shape 40"/>
          <p:cNvPicPr preferRelativeResize="0">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346" y="6462783"/>
            <a:ext cx="1082675"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0"/>
          <p:cNvSpPr txBox="1">
            <a:spLocks noChangeArrowheads="1"/>
          </p:cNvSpPr>
          <p:nvPr userDrawn="1"/>
        </p:nvSpPr>
        <p:spPr bwMode="auto">
          <a:xfrm>
            <a:off x="3005672" y="6484355"/>
            <a:ext cx="39690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1200" dirty="0">
                <a:solidFill>
                  <a:schemeClr val="bg1"/>
                </a:solidFill>
                <a:latin typeface="+mj-lt"/>
                <a:cs typeface="Times New Roman" panose="02020603050405020304" pitchFamily="18" charset="0"/>
              </a:rPr>
              <a:t>Copyright © 2020, 2016, 2012 Pearson Education,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52" r:id="rId5"/>
    <p:sldLayoutId id="2147483653" r:id="rId6"/>
    <p:sldLayoutId id="2147483654" r:id="rId7"/>
    <p:sldLayoutId id="2147483655" r:id="rId8"/>
  </p:sldLayoutIdLst>
  <p:transition>
    <p:pull dir="r"/>
  </p:transition>
  <p:txStyles>
    <p:titleStyle>
      <a:lvl1pPr algn="l" rtl="0" eaLnBrk="0" fontAlgn="base" hangingPunct="0">
        <a:spcBef>
          <a:spcPct val="0"/>
        </a:spcBef>
        <a:spcAft>
          <a:spcPct val="0"/>
        </a:spcAft>
        <a:defRPr sz="3600">
          <a:solidFill>
            <a:srgbClr val="0B3081"/>
          </a:solidFill>
          <a:latin typeface="+mj-lt"/>
          <a:ea typeface="+mj-ea"/>
          <a:cs typeface="+mj-cs"/>
        </a:defRPr>
      </a:lvl1pPr>
      <a:lvl2pPr algn="ctr" rtl="0" eaLnBrk="0" fontAlgn="base" hangingPunct="0">
        <a:spcBef>
          <a:spcPct val="0"/>
        </a:spcBef>
        <a:spcAft>
          <a:spcPct val="0"/>
        </a:spcAft>
        <a:defRPr sz="4400">
          <a:solidFill>
            <a:srgbClr val="00706D"/>
          </a:solidFill>
          <a:latin typeface="Arial" charset="0"/>
        </a:defRPr>
      </a:lvl2pPr>
      <a:lvl3pPr algn="ctr" rtl="0" eaLnBrk="0" fontAlgn="base" hangingPunct="0">
        <a:spcBef>
          <a:spcPct val="0"/>
        </a:spcBef>
        <a:spcAft>
          <a:spcPct val="0"/>
        </a:spcAft>
        <a:defRPr sz="4400">
          <a:solidFill>
            <a:srgbClr val="00706D"/>
          </a:solidFill>
          <a:latin typeface="Arial" charset="0"/>
        </a:defRPr>
      </a:lvl3pPr>
      <a:lvl4pPr algn="ctr" rtl="0" eaLnBrk="0" fontAlgn="base" hangingPunct="0">
        <a:spcBef>
          <a:spcPct val="0"/>
        </a:spcBef>
        <a:spcAft>
          <a:spcPct val="0"/>
        </a:spcAft>
        <a:defRPr sz="4400">
          <a:solidFill>
            <a:srgbClr val="00706D"/>
          </a:solidFill>
          <a:latin typeface="Arial" charset="0"/>
        </a:defRPr>
      </a:lvl4pPr>
      <a:lvl5pPr algn="ctr" rtl="0" eaLnBrk="0" fontAlgn="base" hangingPunct="0">
        <a:spcBef>
          <a:spcPct val="0"/>
        </a:spcBef>
        <a:spcAft>
          <a:spcPct val="0"/>
        </a:spcAft>
        <a:defRPr sz="4400">
          <a:solidFill>
            <a:srgbClr val="00706D"/>
          </a:solidFill>
          <a:latin typeface="Arial" charset="0"/>
        </a:defRPr>
      </a:lvl5pPr>
      <a:lvl6pPr marL="457200" algn="ctr" rtl="0" fontAlgn="base">
        <a:spcBef>
          <a:spcPct val="0"/>
        </a:spcBef>
        <a:spcAft>
          <a:spcPct val="0"/>
        </a:spcAft>
        <a:defRPr sz="4400">
          <a:solidFill>
            <a:srgbClr val="00706D"/>
          </a:solidFill>
          <a:latin typeface="Arial" charset="0"/>
        </a:defRPr>
      </a:lvl6pPr>
      <a:lvl7pPr marL="914400" algn="ctr" rtl="0" fontAlgn="base">
        <a:spcBef>
          <a:spcPct val="0"/>
        </a:spcBef>
        <a:spcAft>
          <a:spcPct val="0"/>
        </a:spcAft>
        <a:defRPr sz="4400">
          <a:solidFill>
            <a:srgbClr val="00706D"/>
          </a:solidFill>
          <a:latin typeface="Arial" charset="0"/>
        </a:defRPr>
      </a:lvl7pPr>
      <a:lvl8pPr marL="1371600" algn="ctr" rtl="0" fontAlgn="base">
        <a:spcBef>
          <a:spcPct val="0"/>
        </a:spcBef>
        <a:spcAft>
          <a:spcPct val="0"/>
        </a:spcAft>
        <a:defRPr sz="4400">
          <a:solidFill>
            <a:srgbClr val="00706D"/>
          </a:solidFill>
          <a:latin typeface="Arial" charset="0"/>
        </a:defRPr>
      </a:lvl8pPr>
      <a:lvl9pPr marL="1828800" algn="ctr" rtl="0" fontAlgn="base">
        <a:spcBef>
          <a:spcPct val="0"/>
        </a:spcBef>
        <a:spcAft>
          <a:spcPct val="0"/>
        </a:spcAft>
        <a:defRPr sz="4400">
          <a:solidFill>
            <a:srgbClr val="00706D"/>
          </a:solidFill>
          <a:latin typeface="Arial" charset="0"/>
        </a:defRPr>
      </a:lvl9pPr>
    </p:titleStyle>
    <p:bodyStyle>
      <a:lvl1pPr marL="0" indent="0" algn="l" rtl="0" eaLnBrk="0" fontAlgn="base" hangingPunct="0">
        <a:spcBef>
          <a:spcPct val="20000"/>
        </a:spcBef>
        <a:spcAft>
          <a:spcPct val="0"/>
        </a:spcAft>
        <a:buNone/>
        <a:defRPr sz="2800">
          <a:solidFill>
            <a:schemeClr val="tx1"/>
          </a:solidFill>
          <a:latin typeface="+mj-lt"/>
          <a:ea typeface="+mn-ea"/>
          <a:cs typeface="+mn-cs"/>
        </a:defRPr>
      </a:lvl1pPr>
      <a:lvl2pPr marL="457200" indent="0" algn="l" rtl="0" eaLnBrk="0" fontAlgn="base" hangingPunct="0">
        <a:spcBef>
          <a:spcPct val="20000"/>
        </a:spcBef>
        <a:spcAft>
          <a:spcPct val="0"/>
        </a:spcAft>
        <a:buNone/>
        <a:defRPr sz="2800">
          <a:solidFill>
            <a:schemeClr val="tx1"/>
          </a:solidFill>
          <a:latin typeface="+mj-lt"/>
        </a:defRPr>
      </a:lvl2pPr>
      <a:lvl3pPr marL="914400" indent="0" algn="l" rtl="0" eaLnBrk="0" fontAlgn="base" hangingPunct="0">
        <a:spcBef>
          <a:spcPct val="20000"/>
        </a:spcBef>
        <a:spcAft>
          <a:spcPct val="0"/>
        </a:spcAft>
        <a:buNone/>
        <a:defRPr sz="2800">
          <a:solidFill>
            <a:schemeClr val="tx1"/>
          </a:solidFill>
          <a:latin typeface="+mj-lt"/>
        </a:defRPr>
      </a:lvl3pPr>
      <a:lvl4pPr marL="1371600" indent="0" algn="l" rtl="0" eaLnBrk="0" fontAlgn="base" hangingPunct="0">
        <a:spcBef>
          <a:spcPct val="20000"/>
        </a:spcBef>
        <a:spcAft>
          <a:spcPct val="0"/>
        </a:spcAft>
        <a:buNone/>
        <a:defRPr sz="2800">
          <a:solidFill>
            <a:schemeClr val="tx1"/>
          </a:solidFill>
          <a:latin typeface="+mj-lt"/>
        </a:defRPr>
      </a:lvl4pPr>
      <a:lvl5pPr marL="1828800" indent="0" algn="l" rtl="0" eaLnBrk="0" fontAlgn="base" hangingPunct="0">
        <a:spcBef>
          <a:spcPct val="20000"/>
        </a:spcBef>
        <a:spcAft>
          <a:spcPct val="0"/>
        </a:spcAft>
        <a:buNone/>
        <a:defRPr sz="28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13.bin"/><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7.wmf"/><Relationship Id="rId5" Type="http://schemas.openxmlformats.org/officeDocument/2006/relationships/oleObject" Target="../embeddings/oleObject15.bin"/><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8.wmf"/><Relationship Id="rId5" Type="http://schemas.openxmlformats.org/officeDocument/2006/relationships/oleObject" Target="../embeddings/oleObject17.bin"/><Relationship Id="rId10" Type="http://schemas.openxmlformats.org/officeDocument/2006/relationships/image" Target="../media/image20.wmf"/><Relationship Id="rId4" Type="http://schemas.openxmlformats.org/officeDocument/2006/relationships/image" Target="../media/image16.wmf"/><Relationship Id="rId9"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5.wmf"/><Relationship Id="rId2" Type="http://schemas.openxmlformats.org/officeDocument/2006/relationships/slideLayout" Target="../slideLayouts/slideLayout2.xml"/><Relationship Id="rId16" Type="http://schemas.openxmlformats.org/officeDocument/2006/relationships/image" Target="../media/image27.wmf"/><Relationship Id="rId1" Type="http://schemas.openxmlformats.org/officeDocument/2006/relationships/vmlDrawing" Target="../drawings/vmlDrawing7.vml"/><Relationship Id="rId6" Type="http://schemas.openxmlformats.org/officeDocument/2006/relationships/image" Target="../media/image22.wmf"/><Relationship Id="rId11" Type="http://schemas.openxmlformats.org/officeDocument/2006/relationships/oleObject" Target="../embeddings/oleObject24.bin"/><Relationship Id="rId5" Type="http://schemas.openxmlformats.org/officeDocument/2006/relationships/oleObject" Target="../embeddings/oleObject21.bin"/><Relationship Id="rId15" Type="http://schemas.openxmlformats.org/officeDocument/2006/relationships/oleObject" Target="../embeddings/oleObject26.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3.bin"/><Relationship Id="rId14" Type="http://schemas.openxmlformats.org/officeDocument/2006/relationships/image" Target="../media/image26.wmf"/></Relationships>
</file>

<file path=ppt/slides/_rels/slide14.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32.bin"/><Relationship Id="rId18" Type="http://schemas.openxmlformats.org/officeDocument/2006/relationships/image" Target="../media/image35.wmf"/><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32.wmf"/><Relationship Id="rId17" Type="http://schemas.openxmlformats.org/officeDocument/2006/relationships/oleObject" Target="../embeddings/oleObject34.bin"/><Relationship Id="rId2" Type="http://schemas.openxmlformats.org/officeDocument/2006/relationships/slideLayout" Target="../slideLayouts/slideLayout2.xml"/><Relationship Id="rId16" Type="http://schemas.openxmlformats.org/officeDocument/2006/relationships/image" Target="../media/image34.wmf"/><Relationship Id="rId20" Type="http://schemas.openxmlformats.org/officeDocument/2006/relationships/image" Target="../media/image36.wmf"/><Relationship Id="rId1" Type="http://schemas.openxmlformats.org/officeDocument/2006/relationships/vmlDrawing" Target="../drawings/vmlDrawing8.vml"/><Relationship Id="rId6" Type="http://schemas.openxmlformats.org/officeDocument/2006/relationships/image" Target="../media/image29.wmf"/><Relationship Id="rId11" Type="http://schemas.openxmlformats.org/officeDocument/2006/relationships/oleObject" Target="../embeddings/oleObject31.bin"/><Relationship Id="rId5" Type="http://schemas.openxmlformats.org/officeDocument/2006/relationships/oleObject" Target="../embeddings/oleObject28.bin"/><Relationship Id="rId15" Type="http://schemas.openxmlformats.org/officeDocument/2006/relationships/oleObject" Target="../embeddings/oleObject33.bin"/><Relationship Id="rId10" Type="http://schemas.openxmlformats.org/officeDocument/2006/relationships/image" Target="../media/image31.wmf"/><Relationship Id="rId19" Type="http://schemas.openxmlformats.org/officeDocument/2006/relationships/oleObject" Target="../embeddings/oleObject35.bin"/><Relationship Id="rId4" Type="http://schemas.openxmlformats.org/officeDocument/2006/relationships/image" Target="../media/image28.wmf"/><Relationship Id="rId9" Type="http://schemas.openxmlformats.org/officeDocument/2006/relationships/oleObject" Target="../embeddings/oleObject30.bin"/><Relationship Id="rId14" Type="http://schemas.openxmlformats.org/officeDocument/2006/relationships/image" Target="../media/image33.wmf"/></Relationships>
</file>

<file path=ppt/slides/_rels/slide15.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6.bin"/><Relationship Id="rId7" Type="http://schemas.openxmlformats.org/officeDocument/2006/relationships/oleObject" Target="../embeddings/oleObject38.bin"/><Relationship Id="rId12"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8.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39.bin"/></Relationships>
</file>

<file path=ppt/slides/_rels/slide16.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41.bin"/><Relationship Id="rId7" Type="http://schemas.openxmlformats.org/officeDocument/2006/relationships/oleObject" Target="../embeddings/oleObject43.bin"/><Relationship Id="rId12"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3.wmf"/><Relationship Id="rId11" Type="http://schemas.openxmlformats.org/officeDocument/2006/relationships/oleObject" Target="../embeddings/oleObject45.bin"/><Relationship Id="rId5" Type="http://schemas.openxmlformats.org/officeDocument/2006/relationships/oleObject" Target="../embeddings/oleObject42.bin"/><Relationship Id="rId10" Type="http://schemas.openxmlformats.org/officeDocument/2006/relationships/image" Target="../media/image45.wmf"/><Relationship Id="rId4" Type="http://schemas.openxmlformats.org/officeDocument/2006/relationships/image" Target="../media/image42.wmf"/><Relationship Id="rId9" Type="http://schemas.openxmlformats.org/officeDocument/2006/relationships/oleObject" Target="../embeddings/oleObject4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47.wmf"/></Relationships>
</file>

<file path=ppt/slides/_rels/slide18.x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oleObject" Target="../embeddings/oleObject52.bin"/><Relationship Id="rId18" Type="http://schemas.openxmlformats.org/officeDocument/2006/relationships/image" Target="../media/image55.wmf"/><Relationship Id="rId3" Type="http://schemas.openxmlformats.org/officeDocument/2006/relationships/oleObject" Target="../embeddings/oleObject47.bin"/><Relationship Id="rId21" Type="http://schemas.openxmlformats.org/officeDocument/2006/relationships/oleObject" Target="../embeddings/oleObject56.bin"/><Relationship Id="rId7" Type="http://schemas.openxmlformats.org/officeDocument/2006/relationships/oleObject" Target="../embeddings/oleObject49.bin"/><Relationship Id="rId12" Type="http://schemas.openxmlformats.org/officeDocument/2006/relationships/image" Target="../media/image52.wmf"/><Relationship Id="rId17" Type="http://schemas.openxmlformats.org/officeDocument/2006/relationships/oleObject" Target="../embeddings/oleObject54.bin"/><Relationship Id="rId2" Type="http://schemas.openxmlformats.org/officeDocument/2006/relationships/slideLayout" Target="../slideLayouts/slideLayout2.xml"/><Relationship Id="rId16" Type="http://schemas.openxmlformats.org/officeDocument/2006/relationships/image" Target="../media/image54.wmf"/><Relationship Id="rId20" Type="http://schemas.openxmlformats.org/officeDocument/2006/relationships/image" Target="../media/image56.wmf"/><Relationship Id="rId1" Type="http://schemas.openxmlformats.org/officeDocument/2006/relationships/vmlDrawing" Target="../drawings/vmlDrawing12.vml"/><Relationship Id="rId6" Type="http://schemas.openxmlformats.org/officeDocument/2006/relationships/image" Target="../media/image49.wmf"/><Relationship Id="rId11" Type="http://schemas.openxmlformats.org/officeDocument/2006/relationships/oleObject" Target="../embeddings/oleObject51.bin"/><Relationship Id="rId5" Type="http://schemas.openxmlformats.org/officeDocument/2006/relationships/oleObject" Target="../embeddings/oleObject48.bin"/><Relationship Id="rId15" Type="http://schemas.openxmlformats.org/officeDocument/2006/relationships/oleObject" Target="../embeddings/oleObject53.bin"/><Relationship Id="rId10" Type="http://schemas.openxmlformats.org/officeDocument/2006/relationships/image" Target="../media/image51.wmf"/><Relationship Id="rId19" Type="http://schemas.openxmlformats.org/officeDocument/2006/relationships/oleObject" Target="../embeddings/oleObject55.bin"/><Relationship Id="rId4" Type="http://schemas.openxmlformats.org/officeDocument/2006/relationships/image" Target="../media/image48.wmf"/><Relationship Id="rId9" Type="http://schemas.openxmlformats.org/officeDocument/2006/relationships/oleObject" Target="../embeddings/oleObject50.bin"/><Relationship Id="rId14" Type="http://schemas.openxmlformats.org/officeDocument/2006/relationships/image" Target="../media/image53.wmf"/><Relationship Id="rId22" Type="http://schemas.openxmlformats.org/officeDocument/2006/relationships/image" Target="../media/image57.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59.wmf"/><Relationship Id="rId5" Type="http://schemas.openxmlformats.org/officeDocument/2006/relationships/oleObject" Target="../embeddings/oleObject58.bin"/><Relationship Id="rId4" Type="http://schemas.openxmlformats.org/officeDocument/2006/relationships/image" Target="../media/image58.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59.bin"/><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61.wmf"/><Relationship Id="rId5" Type="http://schemas.openxmlformats.org/officeDocument/2006/relationships/oleObject" Target="../embeddings/oleObject60.bin"/><Relationship Id="rId10" Type="http://schemas.openxmlformats.org/officeDocument/2006/relationships/image" Target="../media/image63.wmf"/><Relationship Id="rId4" Type="http://schemas.openxmlformats.org/officeDocument/2006/relationships/image" Target="../media/image60.wmf"/><Relationship Id="rId9" Type="http://schemas.openxmlformats.org/officeDocument/2006/relationships/oleObject" Target="../embeddings/oleObject62.bin"/></Relationships>
</file>

<file path=ppt/slides/_rels/slide21.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63.bin"/><Relationship Id="rId7" Type="http://schemas.openxmlformats.org/officeDocument/2006/relationships/oleObject" Target="../embeddings/oleObject65.bin"/><Relationship Id="rId12" Type="http://schemas.openxmlformats.org/officeDocument/2006/relationships/image" Target="../media/image67.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64.wmf"/><Relationship Id="rId11" Type="http://schemas.openxmlformats.org/officeDocument/2006/relationships/oleObject" Target="../embeddings/oleObject67.bin"/><Relationship Id="rId5" Type="http://schemas.openxmlformats.org/officeDocument/2006/relationships/oleObject" Target="../embeddings/oleObject64.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6.bin"/></Relationships>
</file>

<file path=ppt/slides/_rels/slide22.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73.bin"/><Relationship Id="rId3" Type="http://schemas.openxmlformats.org/officeDocument/2006/relationships/oleObject" Target="../embeddings/oleObject68.bin"/><Relationship Id="rId7" Type="http://schemas.openxmlformats.org/officeDocument/2006/relationships/oleObject" Target="../embeddings/oleObject70.bin"/><Relationship Id="rId12" Type="http://schemas.openxmlformats.org/officeDocument/2006/relationships/image" Target="../media/image72.wmf"/><Relationship Id="rId2" Type="http://schemas.openxmlformats.org/officeDocument/2006/relationships/slideLayout" Target="../slideLayouts/slideLayout2.xml"/><Relationship Id="rId16" Type="http://schemas.openxmlformats.org/officeDocument/2006/relationships/image" Target="../media/image74.wmf"/><Relationship Id="rId1" Type="http://schemas.openxmlformats.org/officeDocument/2006/relationships/vmlDrawing" Target="../drawings/vmlDrawing16.vml"/><Relationship Id="rId6" Type="http://schemas.openxmlformats.org/officeDocument/2006/relationships/image" Target="../media/image69.wmf"/><Relationship Id="rId11" Type="http://schemas.openxmlformats.org/officeDocument/2006/relationships/oleObject" Target="../embeddings/oleObject72.bin"/><Relationship Id="rId5" Type="http://schemas.openxmlformats.org/officeDocument/2006/relationships/oleObject" Target="../embeddings/oleObject69.bin"/><Relationship Id="rId15" Type="http://schemas.openxmlformats.org/officeDocument/2006/relationships/oleObject" Target="../embeddings/oleObject74.bin"/><Relationship Id="rId10" Type="http://schemas.openxmlformats.org/officeDocument/2006/relationships/image" Target="../media/image71.wmf"/><Relationship Id="rId4" Type="http://schemas.openxmlformats.org/officeDocument/2006/relationships/image" Target="../media/image68.wmf"/><Relationship Id="rId9" Type="http://schemas.openxmlformats.org/officeDocument/2006/relationships/oleObject" Target="../embeddings/oleObject71.bin"/><Relationship Id="rId14" Type="http://schemas.openxmlformats.org/officeDocument/2006/relationships/image" Target="../media/image73.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75.wmf"/></Relationships>
</file>

<file path=ppt/slides/_rels/slide24.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oleObject" Target="../embeddings/oleObject76.bin"/><Relationship Id="rId7"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77.wmf"/><Relationship Id="rId5" Type="http://schemas.openxmlformats.org/officeDocument/2006/relationships/oleObject" Target="../embeddings/oleObject77.bin"/><Relationship Id="rId10" Type="http://schemas.openxmlformats.org/officeDocument/2006/relationships/image" Target="../media/image79.wmf"/><Relationship Id="rId4" Type="http://schemas.openxmlformats.org/officeDocument/2006/relationships/image" Target="../media/image76.wmf"/><Relationship Id="rId9" Type="http://schemas.openxmlformats.org/officeDocument/2006/relationships/oleObject" Target="../embeddings/oleObject79.bin"/></Relationships>
</file>

<file path=ppt/slides/_rels/slide25.x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oleObject" Target="../embeddings/oleObject80.bin"/><Relationship Id="rId7"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81.wmf"/><Relationship Id="rId5" Type="http://schemas.openxmlformats.org/officeDocument/2006/relationships/oleObject" Target="../embeddings/oleObject81.bin"/><Relationship Id="rId10" Type="http://schemas.openxmlformats.org/officeDocument/2006/relationships/image" Target="../media/image83.wmf"/><Relationship Id="rId4" Type="http://schemas.openxmlformats.org/officeDocument/2006/relationships/image" Target="../media/image80.wmf"/><Relationship Id="rId9" Type="http://schemas.openxmlformats.org/officeDocument/2006/relationships/oleObject" Target="../embeddings/oleObject83.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84.wmf"/></Relationships>
</file>

<file path=ppt/slides/_rels/slide27.x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oleObject" Target="../embeddings/oleObject85.bin"/><Relationship Id="rId7" Type="http://schemas.openxmlformats.org/officeDocument/2006/relationships/oleObject" Target="../embeddings/oleObject87.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86.wmf"/><Relationship Id="rId5" Type="http://schemas.openxmlformats.org/officeDocument/2006/relationships/oleObject" Target="../embeddings/oleObject86.bin"/><Relationship Id="rId10" Type="http://schemas.openxmlformats.org/officeDocument/2006/relationships/image" Target="../media/image88.wmf"/><Relationship Id="rId4" Type="http://schemas.openxmlformats.org/officeDocument/2006/relationships/image" Target="../media/image85.wmf"/><Relationship Id="rId9" Type="http://schemas.openxmlformats.org/officeDocument/2006/relationships/oleObject" Target="../embeddings/oleObject88.bin"/></Relationships>
</file>

<file path=ppt/slides/_rels/slide28.xml.rels><?xml version="1.0" encoding="UTF-8" standalone="yes"?>
<Relationships xmlns="http://schemas.openxmlformats.org/package/2006/relationships"><Relationship Id="rId8" Type="http://schemas.openxmlformats.org/officeDocument/2006/relationships/image" Target="../media/image91.wmf"/><Relationship Id="rId13" Type="http://schemas.openxmlformats.org/officeDocument/2006/relationships/oleObject" Target="../embeddings/oleObject94.bin"/><Relationship Id="rId18" Type="http://schemas.openxmlformats.org/officeDocument/2006/relationships/image" Target="../media/image96.wmf"/><Relationship Id="rId3" Type="http://schemas.openxmlformats.org/officeDocument/2006/relationships/oleObject" Target="../embeddings/oleObject89.bin"/><Relationship Id="rId7" Type="http://schemas.openxmlformats.org/officeDocument/2006/relationships/oleObject" Target="../embeddings/oleObject91.bin"/><Relationship Id="rId12" Type="http://schemas.openxmlformats.org/officeDocument/2006/relationships/image" Target="../media/image93.wmf"/><Relationship Id="rId17" Type="http://schemas.openxmlformats.org/officeDocument/2006/relationships/oleObject" Target="../embeddings/oleObject96.bin"/><Relationship Id="rId2" Type="http://schemas.openxmlformats.org/officeDocument/2006/relationships/slideLayout" Target="../slideLayouts/slideLayout2.xml"/><Relationship Id="rId16" Type="http://schemas.openxmlformats.org/officeDocument/2006/relationships/image" Target="../media/image95.wmf"/><Relationship Id="rId20" Type="http://schemas.openxmlformats.org/officeDocument/2006/relationships/image" Target="../media/image97.wmf"/><Relationship Id="rId1" Type="http://schemas.openxmlformats.org/officeDocument/2006/relationships/vmlDrawing" Target="../drawings/vmlDrawing22.vml"/><Relationship Id="rId6" Type="http://schemas.openxmlformats.org/officeDocument/2006/relationships/image" Target="../media/image90.wmf"/><Relationship Id="rId11" Type="http://schemas.openxmlformats.org/officeDocument/2006/relationships/oleObject" Target="../embeddings/oleObject93.bin"/><Relationship Id="rId5" Type="http://schemas.openxmlformats.org/officeDocument/2006/relationships/oleObject" Target="../embeddings/oleObject90.bin"/><Relationship Id="rId15" Type="http://schemas.openxmlformats.org/officeDocument/2006/relationships/oleObject" Target="../embeddings/oleObject95.bin"/><Relationship Id="rId10" Type="http://schemas.openxmlformats.org/officeDocument/2006/relationships/image" Target="../media/image92.wmf"/><Relationship Id="rId19" Type="http://schemas.openxmlformats.org/officeDocument/2006/relationships/oleObject" Target="../embeddings/oleObject97.bin"/><Relationship Id="rId4" Type="http://schemas.openxmlformats.org/officeDocument/2006/relationships/image" Target="../media/image89.wmf"/><Relationship Id="rId9" Type="http://schemas.openxmlformats.org/officeDocument/2006/relationships/oleObject" Target="../embeddings/oleObject92.bin"/><Relationship Id="rId14" Type="http://schemas.openxmlformats.org/officeDocument/2006/relationships/image" Target="../media/image94.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100.wmf"/><Relationship Id="rId3" Type="http://schemas.openxmlformats.org/officeDocument/2006/relationships/oleObject" Target="../embeddings/oleObject98.bin"/><Relationship Id="rId7"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99.wmf"/><Relationship Id="rId5" Type="http://schemas.openxmlformats.org/officeDocument/2006/relationships/oleObject" Target="../embeddings/oleObject99.bin"/><Relationship Id="rId4" Type="http://schemas.openxmlformats.org/officeDocument/2006/relationships/image" Target="../media/image98.wmf"/></Relationships>
</file>

<file path=ppt/slides/_rels/slide35.x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oleObject" Target="../embeddings/oleObject101.bin"/><Relationship Id="rId7" Type="http://schemas.openxmlformats.org/officeDocument/2006/relationships/oleObject" Target="../embeddings/oleObject103.bin"/><Relationship Id="rId12" Type="http://schemas.openxmlformats.org/officeDocument/2006/relationships/image" Target="../media/image105.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102.wmf"/><Relationship Id="rId11" Type="http://schemas.openxmlformats.org/officeDocument/2006/relationships/oleObject" Target="../embeddings/oleObject105.bin"/><Relationship Id="rId5" Type="http://schemas.openxmlformats.org/officeDocument/2006/relationships/oleObject" Target="../embeddings/oleObject102.bin"/><Relationship Id="rId10" Type="http://schemas.openxmlformats.org/officeDocument/2006/relationships/image" Target="../media/image104.wmf"/><Relationship Id="rId4" Type="http://schemas.openxmlformats.org/officeDocument/2006/relationships/image" Target="../media/image101.wmf"/><Relationship Id="rId9" Type="http://schemas.openxmlformats.org/officeDocument/2006/relationships/oleObject" Target="../embeddings/oleObject104.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8" y="692150"/>
            <a:ext cx="41910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eaLnBrk="1" hangingPunct="1">
              <a:defRPr/>
            </a:pPr>
            <a:r>
              <a:rPr lang="en-GB" altLang="en-US" sz="6600" kern="0" dirty="0"/>
              <a:t>Chapter 1</a:t>
            </a:r>
            <a:br>
              <a:rPr lang="en-GB" altLang="en-US" sz="4800" kern="0" dirty="0"/>
            </a:br>
            <a:br>
              <a:rPr lang="en-GB" altLang="en-US" sz="4800" kern="0" dirty="0"/>
            </a:br>
            <a:br>
              <a:rPr lang="en-GB" altLang="en-US" kern="0" dirty="0"/>
            </a:br>
            <a:br>
              <a:rPr lang="en-GB" altLang="en-US" kern="0" dirty="0"/>
            </a:b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2068161"/>
            <a:ext cx="4824412"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defRPr/>
            </a:pPr>
            <a:r>
              <a:rPr lang="en-US" sz="4800" b="1" dirty="0"/>
              <a:t>Equations and Inequalities</a:t>
            </a:r>
            <a:br>
              <a:rPr lang="en-GB" altLang="en-US" kern="0" dirty="0"/>
            </a:br>
            <a:br>
              <a:rPr lang="en-GB" altLang="en-US" kern="0" dirty="0"/>
            </a:br>
            <a:endParaRPr lang="en-GB" altLang="en-US" kern="0" dirty="0"/>
          </a:p>
        </p:txBody>
      </p:sp>
      <p:pic>
        <p:nvPicPr>
          <p:cNvPr id="3" name="Picture 2">
            <a:extLst>
              <a:ext uri="{FF2B5EF4-FFF2-40B4-BE49-F238E27FC236}">
                <a16:creationId xmlns:a16="http://schemas.microsoft.com/office/drawing/2014/main" id="{2E169593-7EBB-4ACA-90A3-27B9B1FB2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7900" y="863600"/>
            <a:ext cx="3810000" cy="4876800"/>
          </a:xfrm>
          <a:prstGeom prst="rect">
            <a:avLst/>
          </a:prstGeom>
        </p:spPr>
      </p:pic>
    </p:spTree>
    <p:extLst>
      <p:ext uri="{BB962C8B-B14F-4D97-AF65-F5344CB8AC3E}">
        <p14:creationId xmlns:p14="http://schemas.microsoft.com/office/powerpoint/2010/main" val="308185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5A47F-573F-46EC-B88D-A9447FB58E3C}"/>
              </a:ext>
            </a:extLst>
          </p:cNvPr>
          <p:cNvSpPr>
            <a:spLocks noGrp="1"/>
          </p:cNvSpPr>
          <p:nvPr>
            <p:ph type="title"/>
          </p:nvPr>
        </p:nvSpPr>
        <p:spPr/>
        <p:txBody>
          <a:bodyPr/>
          <a:lstStyle/>
          <a:p>
            <a:r>
              <a:rPr lang="en-US" dirty="0"/>
              <a:t>Linear Equation in One Variable </a:t>
            </a:r>
            <a:r>
              <a:rPr lang="en-US" sz="1800" dirty="0"/>
              <a:t>(2 of 2) </a:t>
            </a:r>
            <a:endParaRPr lang="en-US" dirty="0"/>
          </a:p>
        </p:txBody>
      </p:sp>
      <p:sp>
        <p:nvSpPr>
          <p:cNvPr id="3" name="Content Placeholder 2">
            <a:extLst>
              <a:ext uri="{FF2B5EF4-FFF2-40B4-BE49-F238E27FC236}">
                <a16:creationId xmlns:a16="http://schemas.microsoft.com/office/drawing/2014/main" id="{BB4D36EF-818F-4B6D-A2AD-A914FAF90F0A}"/>
              </a:ext>
            </a:extLst>
          </p:cNvPr>
          <p:cNvSpPr>
            <a:spLocks noGrp="1"/>
          </p:cNvSpPr>
          <p:nvPr>
            <p:ph idx="1"/>
          </p:nvPr>
        </p:nvSpPr>
        <p:spPr/>
        <p:txBody>
          <a:bodyPr/>
          <a:lstStyle/>
          <a:p>
            <a:r>
              <a:rPr lang="en-US" dirty="0"/>
              <a:t>Sometimes a linear equation is called a </a:t>
            </a:r>
            <a:r>
              <a:rPr lang="en-US" b="1" dirty="0"/>
              <a:t>first-degree equation</a:t>
            </a:r>
            <a:r>
              <a:rPr lang="en-US" dirty="0"/>
              <a:t>, because the left side is a polynomial in </a:t>
            </a:r>
            <a:r>
              <a:rPr lang="en-US" i="1" dirty="0">
                <a:latin typeface="+mn-lt"/>
              </a:rPr>
              <a:t>x</a:t>
            </a:r>
            <a:r>
              <a:rPr lang="en-US" i="1" dirty="0"/>
              <a:t> </a:t>
            </a:r>
            <a:r>
              <a:rPr lang="en-US" dirty="0"/>
              <a:t>of degree </a:t>
            </a:r>
            <a:r>
              <a:rPr lang="en-US" dirty="0">
                <a:latin typeface="+mn-lt"/>
              </a:rPr>
              <a:t>1</a:t>
            </a:r>
            <a:r>
              <a:rPr lang="en-US" dirty="0"/>
              <a:t>.</a:t>
            </a:r>
          </a:p>
          <a:p>
            <a:r>
              <a:rPr lang="en-US" dirty="0"/>
              <a:t>To solve a linear equation, we </a:t>
            </a:r>
            <a:r>
              <a:rPr lang="en-US" i="1" dirty="0"/>
              <a:t>isolate </a:t>
            </a:r>
            <a:r>
              <a:rPr lang="en-US" dirty="0"/>
              <a:t>the variable:</a:t>
            </a:r>
          </a:p>
          <a:p>
            <a:r>
              <a:rPr lang="en-US" i="1" dirty="0">
                <a:latin typeface="+mn-lt"/>
              </a:rPr>
              <a:t>	ax</a:t>
            </a:r>
            <a:r>
              <a:rPr lang="en-US" dirty="0">
                <a:latin typeface="+mn-lt"/>
              </a:rPr>
              <a:t> + </a:t>
            </a:r>
            <a:r>
              <a:rPr lang="en-US" i="1" dirty="0">
                <a:latin typeface="+mn-lt"/>
              </a:rPr>
              <a:t>b</a:t>
            </a:r>
            <a:r>
              <a:rPr lang="en-US" dirty="0">
                <a:latin typeface="+mn-lt"/>
              </a:rPr>
              <a:t> = 0		</a:t>
            </a:r>
            <a:r>
              <a:rPr lang="en-US" i="1" dirty="0">
                <a:solidFill>
                  <a:srgbClr val="0B3081"/>
                </a:solidFill>
                <a:latin typeface="+mn-lt"/>
              </a:rPr>
              <a:t>a</a:t>
            </a:r>
            <a:r>
              <a:rPr lang="en-US" dirty="0">
                <a:solidFill>
                  <a:srgbClr val="0B3081"/>
                </a:solidFill>
                <a:latin typeface="+mn-lt"/>
              </a:rPr>
              <a:t> ≠ 0</a:t>
            </a:r>
            <a:endParaRPr lang="en-US" i="1" dirty="0">
              <a:solidFill>
                <a:srgbClr val="0B3081"/>
              </a:solidFill>
              <a:latin typeface="+mn-lt"/>
            </a:endParaRPr>
          </a:p>
          <a:p>
            <a:r>
              <a:rPr lang="en-US" i="1" dirty="0">
                <a:latin typeface="+mn-lt"/>
              </a:rPr>
              <a:t>	      ax</a:t>
            </a:r>
            <a:r>
              <a:rPr lang="en-US" dirty="0">
                <a:latin typeface="+mn-lt"/>
              </a:rPr>
              <a:t> = –</a:t>
            </a:r>
            <a:r>
              <a:rPr lang="en-US" i="1" dirty="0">
                <a:latin typeface="+mn-lt"/>
              </a:rPr>
              <a:t>b</a:t>
            </a:r>
            <a:r>
              <a:rPr lang="en-US" dirty="0"/>
              <a:t>		</a:t>
            </a:r>
            <a:r>
              <a:rPr lang="en-US" dirty="0">
                <a:solidFill>
                  <a:srgbClr val="0B3081"/>
                </a:solidFill>
              </a:rPr>
              <a:t>Subtract </a:t>
            </a:r>
            <a:r>
              <a:rPr lang="en-US" i="1" dirty="0">
                <a:solidFill>
                  <a:srgbClr val="0B3081"/>
                </a:solidFill>
                <a:latin typeface="+mn-lt"/>
              </a:rPr>
              <a:t>b</a:t>
            </a:r>
            <a:r>
              <a:rPr lang="en-US" dirty="0">
                <a:solidFill>
                  <a:srgbClr val="0B3081"/>
                </a:solidFill>
              </a:rPr>
              <a:t> from both sides.</a:t>
            </a:r>
          </a:p>
          <a:p>
            <a:pPr>
              <a:spcBef>
                <a:spcPts val="1800"/>
              </a:spcBef>
            </a:pPr>
            <a:r>
              <a:rPr lang="en-US" dirty="0">
                <a:solidFill>
                  <a:srgbClr val="0B3081"/>
                </a:solidFill>
              </a:rPr>
              <a:t>				Divide both sides by </a:t>
            </a:r>
            <a:r>
              <a:rPr lang="en-US" i="1" dirty="0">
                <a:solidFill>
                  <a:srgbClr val="0B3081"/>
                </a:solidFill>
                <a:latin typeface="+mn-lt"/>
              </a:rPr>
              <a:t>a</a:t>
            </a:r>
            <a:r>
              <a:rPr lang="en-US" dirty="0">
                <a:solidFill>
                  <a:srgbClr val="0B3081"/>
                </a:solidFill>
                <a:latin typeface="+mn-lt"/>
              </a:rPr>
              <a:t>, </a:t>
            </a:r>
            <a:r>
              <a:rPr lang="en-US" i="1" dirty="0">
                <a:solidFill>
                  <a:srgbClr val="0B3081"/>
                </a:solidFill>
                <a:latin typeface="+mn-lt"/>
              </a:rPr>
              <a:t>a</a:t>
            </a:r>
            <a:r>
              <a:rPr lang="en-US" dirty="0">
                <a:solidFill>
                  <a:srgbClr val="0B3081"/>
                </a:solidFill>
                <a:latin typeface="+mn-lt"/>
              </a:rPr>
              <a:t> ≠ 0.</a:t>
            </a:r>
          </a:p>
          <a:p>
            <a:pPr>
              <a:spcBef>
                <a:spcPts val="1800"/>
              </a:spcBef>
            </a:pPr>
            <a:r>
              <a:rPr lang="en-US" dirty="0">
                <a:solidFill>
                  <a:srgbClr val="000000"/>
                </a:solidFill>
              </a:rPr>
              <a:t>The linear equation </a:t>
            </a:r>
            <a:r>
              <a:rPr lang="en-US" i="1" dirty="0">
                <a:latin typeface="+mn-lt"/>
              </a:rPr>
              <a:t>ax</a:t>
            </a:r>
            <a:r>
              <a:rPr lang="en-US" dirty="0">
                <a:latin typeface="+mn-lt"/>
              </a:rPr>
              <a:t> + </a:t>
            </a:r>
            <a:r>
              <a:rPr lang="en-US" i="1" dirty="0">
                <a:latin typeface="+mn-lt"/>
              </a:rPr>
              <a:t>b</a:t>
            </a:r>
            <a:r>
              <a:rPr lang="en-US" dirty="0">
                <a:latin typeface="+mn-lt"/>
              </a:rPr>
              <a:t> = 0, </a:t>
            </a:r>
            <a:r>
              <a:rPr lang="en-US" i="1" dirty="0">
                <a:latin typeface="+mn-lt"/>
              </a:rPr>
              <a:t>a</a:t>
            </a:r>
            <a:r>
              <a:rPr lang="en-US" dirty="0">
                <a:latin typeface="+mn-lt"/>
              </a:rPr>
              <a:t> ≠ 0, </a:t>
            </a:r>
            <a:r>
              <a:rPr lang="en-US" dirty="0"/>
              <a:t>has the single</a:t>
            </a:r>
          </a:p>
          <a:p>
            <a:pPr>
              <a:spcBef>
                <a:spcPts val="1200"/>
              </a:spcBef>
            </a:pPr>
            <a:r>
              <a:rPr lang="en-US" dirty="0"/>
              <a:t> solution </a:t>
            </a:r>
            <a:endParaRPr lang="en-US" i="1" dirty="0">
              <a:solidFill>
                <a:srgbClr val="000000"/>
              </a:solidFill>
              <a:latin typeface="+mn-lt"/>
            </a:endParaRPr>
          </a:p>
          <a:p>
            <a:endParaRPr lang="en-US" dirty="0">
              <a:solidFill>
                <a:srgbClr val="0B3081"/>
              </a:solidFill>
            </a:endParaRPr>
          </a:p>
        </p:txBody>
      </p:sp>
      <p:graphicFrame>
        <p:nvGraphicFramePr>
          <p:cNvPr id="4" name="Object 3">
            <a:extLst>
              <a:ext uri="{FF2B5EF4-FFF2-40B4-BE49-F238E27FC236}">
                <a16:creationId xmlns:a16="http://schemas.microsoft.com/office/drawing/2014/main" id="{2BCBB5CE-A53F-4958-9CF5-EC117FCC3458}"/>
              </a:ext>
            </a:extLst>
          </p:cNvPr>
          <p:cNvGraphicFramePr>
            <a:graphicFrameLocks noChangeAspect="1"/>
          </p:cNvGraphicFramePr>
          <p:nvPr>
            <p:extLst>
              <p:ext uri="{D42A27DB-BD31-4B8C-83A1-F6EECF244321}">
                <p14:modId xmlns:p14="http://schemas.microsoft.com/office/powerpoint/2010/main" val="2570342412"/>
              </p:ext>
            </p:extLst>
          </p:nvPr>
        </p:nvGraphicFramePr>
        <p:xfrm>
          <a:off x="2001023" y="4357678"/>
          <a:ext cx="1016000" cy="774700"/>
        </p:xfrm>
        <a:graphic>
          <a:graphicData uri="http://schemas.openxmlformats.org/presentationml/2006/ole">
            <mc:AlternateContent xmlns:mc="http://schemas.openxmlformats.org/markup-compatibility/2006">
              <mc:Choice xmlns:v="urn:schemas-microsoft-com:vml" Requires="v">
                <p:oleObj spid="_x0000_s110634" name="Equation" r:id="rId3" imgW="1015920" imgH="774360" progId="Equation.DSMT4">
                  <p:embed/>
                </p:oleObj>
              </mc:Choice>
              <mc:Fallback>
                <p:oleObj name="Equation" r:id="rId3" imgW="1015920" imgH="774360" progId="Equation.DSMT4">
                  <p:embed/>
                  <p:pic>
                    <p:nvPicPr>
                      <p:cNvPr id="0" name=""/>
                      <p:cNvPicPr/>
                      <p:nvPr/>
                    </p:nvPicPr>
                    <p:blipFill>
                      <a:blip r:embed="rId4"/>
                      <a:stretch>
                        <a:fillRect/>
                      </a:stretch>
                    </p:blipFill>
                    <p:spPr>
                      <a:xfrm>
                        <a:off x="2001023" y="4357678"/>
                        <a:ext cx="10160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0463343C-F6A0-44B2-98CE-1361C7AA19C7}"/>
              </a:ext>
            </a:extLst>
          </p:cNvPr>
          <p:cNvGraphicFramePr>
            <a:graphicFrameLocks noChangeAspect="1"/>
          </p:cNvGraphicFramePr>
          <p:nvPr>
            <p:extLst>
              <p:ext uri="{D42A27DB-BD31-4B8C-83A1-F6EECF244321}">
                <p14:modId xmlns:p14="http://schemas.microsoft.com/office/powerpoint/2010/main" val="1914653560"/>
              </p:ext>
            </p:extLst>
          </p:nvPr>
        </p:nvGraphicFramePr>
        <p:xfrm>
          <a:off x="1892300" y="5595938"/>
          <a:ext cx="1143000" cy="774700"/>
        </p:xfrm>
        <a:graphic>
          <a:graphicData uri="http://schemas.openxmlformats.org/presentationml/2006/ole">
            <mc:AlternateContent xmlns:mc="http://schemas.openxmlformats.org/markup-compatibility/2006">
              <mc:Choice xmlns:v="urn:schemas-microsoft-com:vml" Requires="v">
                <p:oleObj spid="_x0000_s110635" name="Equation" r:id="rId5" imgW="1143000" imgH="774360" progId="Equation.DSMT4">
                  <p:embed/>
                </p:oleObj>
              </mc:Choice>
              <mc:Fallback>
                <p:oleObj name="Equation" r:id="rId5" imgW="1143000" imgH="774360" progId="Equation.DSMT4">
                  <p:embed/>
                  <p:pic>
                    <p:nvPicPr>
                      <p:cNvPr id="4" name="Object 3">
                        <a:extLst>
                          <a:ext uri="{FF2B5EF4-FFF2-40B4-BE49-F238E27FC236}">
                            <a16:creationId xmlns:a16="http://schemas.microsoft.com/office/drawing/2014/main" id="{2BCBB5CE-A53F-4958-9CF5-EC117FCC3458}"/>
                          </a:ext>
                        </a:extLst>
                      </p:cNvPr>
                      <p:cNvPicPr/>
                      <p:nvPr/>
                    </p:nvPicPr>
                    <p:blipFill>
                      <a:blip r:embed="rId6"/>
                      <a:stretch>
                        <a:fillRect/>
                      </a:stretch>
                    </p:blipFill>
                    <p:spPr>
                      <a:xfrm>
                        <a:off x="1892300" y="5595938"/>
                        <a:ext cx="1143000" cy="774700"/>
                      </a:xfrm>
                      <a:prstGeom prst="rect">
                        <a:avLst/>
                      </a:prstGeom>
                    </p:spPr>
                  </p:pic>
                </p:oleObj>
              </mc:Fallback>
            </mc:AlternateContent>
          </a:graphicData>
        </a:graphic>
      </p:graphicFrame>
    </p:spTree>
    <p:extLst>
      <p:ext uri="{BB962C8B-B14F-4D97-AF65-F5344CB8AC3E}">
        <p14:creationId xmlns:p14="http://schemas.microsoft.com/office/powerpoint/2010/main" val="277233584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04C2-897D-415E-80EB-E0B9A1E75CC5}"/>
              </a:ext>
            </a:extLst>
          </p:cNvPr>
          <p:cNvSpPr>
            <a:spLocks noGrp="1"/>
          </p:cNvSpPr>
          <p:nvPr>
            <p:ph type="title"/>
          </p:nvPr>
        </p:nvSpPr>
        <p:spPr/>
        <p:txBody>
          <a:bodyPr/>
          <a:lstStyle/>
          <a:p>
            <a:r>
              <a:rPr lang="en-US" b="1" dirty="0"/>
              <a:t>Example 2:</a:t>
            </a:r>
            <a:r>
              <a:rPr lang="en-US" dirty="0"/>
              <a:t> Solving a Linear Equation </a:t>
            </a:r>
            <a:br>
              <a:rPr lang="en-US" dirty="0"/>
            </a:br>
            <a:r>
              <a:rPr lang="en-US" sz="1800" dirty="0"/>
              <a:t>(1 of 4)</a:t>
            </a:r>
          </a:p>
        </p:txBody>
      </p:sp>
      <p:sp>
        <p:nvSpPr>
          <p:cNvPr id="3" name="Content Placeholder 2">
            <a:extLst>
              <a:ext uri="{FF2B5EF4-FFF2-40B4-BE49-F238E27FC236}">
                <a16:creationId xmlns:a16="http://schemas.microsoft.com/office/drawing/2014/main" id="{1B947D71-EDB6-40CE-9F13-3504326224A4}"/>
              </a:ext>
            </a:extLst>
          </p:cNvPr>
          <p:cNvSpPr>
            <a:spLocks noGrp="1"/>
          </p:cNvSpPr>
          <p:nvPr>
            <p:ph idx="1"/>
          </p:nvPr>
        </p:nvSpPr>
        <p:spPr/>
        <p:txBody>
          <a:bodyPr/>
          <a:lstStyle/>
          <a:p>
            <a:r>
              <a:rPr lang="en-US" dirty="0">
                <a:cs typeface="Times New Roman" panose="02020603050405020304" pitchFamily="18" charset="0"/>
              </a:rPr>
              <a:t>Solve the equation:</a:t>
            </a:r>
          </a:p>
          <a:p>
            <a:endParaRPr lang="en-US" altLang="en-US" dirty="0">
              <a:cs typeface="Times New Roman" panose="02020603050405020304" pitchFamily="18" charset="0"/>
            </a:endParaRPr>
          </a:p>
          <a:p>
            <a:r>
              <a:rPr lang="en-US" altLang="en-US" dirty="0">
                <a:cs typeface="Times New Roman" panose="02020603050405020304" pitchFamily="18" charset="0"/>
              </a:rPr>
              <a:t>To clear the equation of fractions, multiply both sides by </a:t>
            </a:r>
            <a:r>
              <a:rPr lang="en-US" altLang="en-US" dirty="0">
                <a:latin typeface="+mn-lt"/>
                <a:cs typeface="Times New Roman" panose="02020603050405020304" pitchFamily="18" charset="0"/>
              </a:rPr>
              <a:t>12</a:t>
            </a:r>
            <a:r>
              <a:rPr lang="en-US" altLang="en-US" dirty="0">
                <a:cs typeface="Times New Roman" panose="02020603050405020304" pitchFamily="18" charset="0"/>
              </a:rPr>
              <a:t>, the least common multiple (LCM) of</a:t>
            </a:r>
          </a:p>
          <a:p>
            <a:r>
              <a:rPr lang="en-US" altLang="en-US" dirty="0">
                <a:cs typeface="Times New Roman" panose="02020603050405020304" pitchFamily="18" charset="0"/>
              </a:rPr>
              <a:t>the denominator of the fractions </a:t>
            </a:r>
          </a:p>
          <a:p>
            <a:endParaRPr lang="en-US" dirty="0"/>
          </a:p>
        </p:txBody>
      </p:sp>
      <p:graphicFrame>
        <p:nvGraphicFramePr>
          <p:cNvPr id="4" name="Object 3">
            <a:extLst>
              <a:ext uri="{FF2B5EF4-FFF2-40B4-BE49-F238E27FC236}">
                <a16:creationId xmlns:a16="http://schemas.microsoft.com/office/drawing/2014/main" id="{F0658AEC-B278-492F-907C-09F93085527F}"/>
              </a:ext>
            </a:extLst>
          </p:cNvPr>
          <p:cNvGraphicFramePr>
            <a:graphicFrameLocks noChangeAspect="1"/>
          </p:cNvGraphicFramePr>
          <p:nvPr>
            <p:extLst>
              <p:ext uri="{D42A27DB-BD31-4B8C-83A1-F6EECF244321}">
                <p14:modId xmlns:p14="http://schemas.microsoft.com/office/powerpoint/2010/main" val="1849626379"/>
              </p:ext>
            </p:extLst>
          </p:nvPr>
        </p:nvGraphicFramePr>
        <p:xfrm>
          <a:off x="3682226" y="1322349"/>
          <a:ext cx="3162300" cy="774700"/>
        </p:xfrm>
        <a:graphic>
          <a:graphicData uri="http://schemas.openxmlformats.org/presentationml/2006/ole">
            <mc:AlternateContent xmlns:mc="http://schemas.openxmlformats.org/markup-compatibility/2006">
              <mc:Choice xmlns:v="urn:schemas-microsoft-com:vml" Requires="v">
                <p:oleObj spid="_x0000_s111663" name="Equation" r:id="rId3" imgW="3162240" imgH="774360" progId="Equation.DSMT4">
                  <p:embed/>
                </p:oleObj>
              </mc:Choice>
              <mc:Fallback>
                <p:oleObj name="Equation" r:id="rId3" imgW="3162240" imgH="774360" progId="Equation.DSMT4">
                  <p:embed/>
                  <p:pic>
                    <p:nvPicPr>
                      <p:cNvPr id="0" name=""/>
                      <p:cNvPicPr/>
                      <p:nvPr/>
                    </p:nvPicPr>
                    <p:blipFill>
                      <a:blip r:embed="rId4"/>
                      <a:stretch>
                        <a:fillRect/>
                      </a:stretch>
                    </p:blipFill>
                    <p:spPr>
                      <a:xfrm>
                        <a:off x="3682226" y="1322349"/>
                        <a:ext cx="31623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E302C58-AA10-462E-A33A-D0C24F71202E}"/>
              </a:ext>
            </a:extLst>
          </p:cNvPr>
          <p:cNvGraphicFramePr>
            <a:graphicFrameLocks noChangeAspect="1"/>
          </p:cNvGraphicFramePr>
          <p:nvPr>
            <p:extLst>
              <p:ext uri="{D42A27DB-BD31-4B8C-83A1-F6EECF244321}">
                <p14:modId xmlns:p14="http://schemas.microsoft.com/office/powerpoint/2010/main" val="3917697443"/>
              </p:ext>
            </p:extLst>
          </p:nvPr>
        </p:nvGraphicFramePr>
        <p:xfrm>
          <a:off x="5525583" y="3295415"/>
          <a:ext cx="1460500" cy="774700"/>
        </p:xfrm>
        <a:graphic>
          <a:graphicData uri="http://schemas.openxmlformats.org/presentationml/2006/ole">
            <mc:AlternateContent xmlns:mc="http://schemas.openxmlformats.org/markup-compatibility/2006">
              <mc:Choice xmlns:v="urn:schemas-microsoft-com:vml" Requires="v">
                <p:oleObj spid="_x0000_s111664" name="Equation" r:id="rId5" imgW="1460160" imgH="774360" progId="Equation.DSMT4">
                  <p:embed/>
                </p:oleObj>
              </mc:Choice>
              <mc:Fallback>
                <p:oleObj name="Equation" r:id="rId5" imgW="1460160" imgH="774360" progId="Equation.DSMT4">
                  <p:embed/>
                  <p:pic>
                    <p:nvPicPr>
                      <p:cNvPr id="0" name=""/>
                      <p:cNvPicPr/>
                      <p:nvPr/>
                    </p:nvPicPr>
                    <p:blipFill>
                      <a:blip r:embed="rId6"/>
                      <a:stretch>
                        <a:fillRect/>
                      </a:stretch>
                    </p:blipFill>
                    <p:spPr>
                      <a:xfrm>
                        <a:off x="5525583" y="3295415"/>
                        <a:ext cx="1460500" cy="774700"/>
                      </a:xfrm>
                      <a:prstGeom prst="rect">
                        <a:avLst/>
                      </a:prstGeom>
                    </p:spPr>
                  </p:pic>
                </p:oleObj>
              </mc:Fallback>
            </mc:AlternateContent>
          </a:graphicData>
        </a:graphic>
      </p:graphicFrame>
    </p:spTree>
    <p:extLst>
      <p:ext uri="{BB962C8B-B14F-4D97-AF65-F5344CB8AC3E}">
        <p14:creationId xmlns:p14="http://schemas.microsoft.com/office/powerpoint/2010/main" val="302184898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04C2-897D-415E-80EB-E0B9A1E75CC5}"/>
              </a:ext>
            </a:extLst>
          </p:cNvPr>
          <p:cNvSpPr>
            <a:spLocks noGrp="1"/>
          </p:cNvSpPr>
          <p:nvPr>
            <p:ph type="title"/>
          </p:nvPr>
        </p:nvSpPr>
        <p:spPr/>
        <p:txBody>
          <a:bodyPr/>
          <a:lstStyle/>
          <a:p>
            <a:r>
              <a:rPr lang="en-US" b="1" dirty="0"/>
              <a:t>Example 2:</a:t>
            </a:r>
            <a:r>
              <a:rPr lang="en-US" dirty="0"/>
              <a:t> Solving a Linear Equation </a:t>
            </a:r>
            <a:br>
              <a:rPr lang="en-US" dirty="0"/>
            </a:br>
            <a:r>
              <a:rPr lang="en-US" sz="1800" dirty="0"/>
              <a:t>(2 of 4)</a:t>
            </a:r>
          </a:p>
        </p:txBody>
      </p:sp>
      <p:sp>
        <p:nvSpPr>
          <p:cNvPr id="3" name="Content Placeholder 2">
            <a:extLst>
              <a:ext uri="{FF2B5EF4-FFF2-40B4-BE49-F238E27FC236}">
                <a16:creationId xmlns:a16="http://schemas.microsoft.com/office/drawing/2014/main" id="{1B947D71-EDB6-40CE-9F13-3504326224A4}"/>
              </a:ext>
            </a:extLst>
          </p:cNvPr>
          <p:cNvSpPr>
            <a:spLocks noGrp="1"/>
          </p:cNvSpPr>
          <p:nvPr>
            <p:ph idx="1"/>
          </p:nvPr>
        </p:nvSpPr>
        <p:spPr/>
        <p:txBody>
          <a:bodyPr/>
          <a:lstStyle/>
          <a:p>
            <a:endParaRPr lang="en-US" sz="1400" dirty="0"/>
          </a:p>
          <a:p>
            <a:endParaRPr lang="en-US" sz="1400" dirty="0"/>
          </a:p>
          <a:p>
            <a:pPr>
              <a:spcBef>
                <a:spcPts val="0"/>
              </a:spcBef>
            </a:pPr>
            <a:endParaRPr lang="en-US" sz="1400" dirty="0">
              <a:solidFill>
                <a:srgbClr val="0B3081"/>
              </a:solidFill>
            </a:endParaRPr>
          </a:p>
          <a:p>
            <a:pPr>
              <a:spcBef>
                <a:spcPts val="1200"/>
              </a:spcBef>
            </a:pPr>
            <a:r>
              <a:rPr lang="en-US" sz="2000" dirty="0">
                <a:solidFill>
                  <a:srgbClr val="0B3081"/>
                </a:solidFill>
              </a:rPr>
              <a:t>					</a:t>
            </a:r>
            <a:r>
              <a:rPr lang="en-US" sz="2400" dirty="0">
                <a:solidFill>
                  <a:srgbClr val="0B3081"/>
                </a:solidFill>
              </a:rPr>
              <a:t>Multiply both sides by </a:t>
            </a:r>
            <a:r>
              <a:rPr lang="en-US" sz="2400" dirty="0">
                <a:solidFill>
                  <a:srgbClr val="0B3081"/>
                </a:solidFill>
                <a:latin typeface="+mn-lt"/>
              </a:rPr>
              <a:t>12</a:t>
            </a:r>
            <a:r>
              <a:rPr lang="en-US" sz="2400" dirty="0">
                <a:solidFill>
                  <a:srgbClr val="0B3081"/>
                </a:solidFill>
              </a:rPr>
              <a:t>, 					the LCM of </a:t>
            </a:r>
            <a:r>
              <a:rPr lang="en-US" sz="2400" dirty="0">
                <a:solidFill>
                  <a:srgbClr val="0B3081"/>
                </a:solidFill>
                <a:latin typeface="+mn-lt"/>
              </a:rPr>
              <a:t>4</a:t>
            </a:r>
            <a:r>
              <a:rPr lang="en-US" sz="2400" dirty="0">
                <a:solidFill>
                  <a:srgbClr val="0B3081"/>
                </a:solidFill>
              </a:rPr>
              <a:t> and </a:t>
            </a:r>
            <a:r>
              <a:rPr lang="en-US" sz="2400" dirty="0">
                <a:solidFill>
                  <a:srgbClr val="0B3081"/>
                </a:solidFill>
                <a:latin typeface="+mn-lt"/>
              </a:rPr>
              <a:t>3</a:t>
            </a:r>
            <a:r>
              <a:rPr lang="en-US" sz="2400" dirty="0">
                <a:solidFill>
                  <a:srgbClr val="0B3081"/>
                </a:solidFill>
              </a:rPr>
              <a:t>.</a:t>
            </a:r>
          </a:p>
          <a:p>
            <a:pPr marL="4572000" lvl="4"/>
            <a:endParaRPr lang="en-US" sz="2400" dirty="0">
              <a:solidFill>
                <a:srgbClr val="0B3081"/>
              </a:solidFill>
            </a:endParaRPr>
          </a:p>
          <a:p>
            <a:pPr marL="4572000" lvl="4"/>
            <a:r>
              <a:rPr lang="en-US" sz="2400" dirty="0">
                <a:solidFill>
                  <a:srgbClr val="0B3081"/>
                </a:solidFill>
              </a:rPr>
              <a:t>Use the Distributive Property on the left and the Associative Property on the right.</a:t>
            </a:r>
          </a:p>
          <a:p>
            <a:pPr marL="4572000" lvl="4"/>
            <a:endParaRPr lang="en-US" sz="2400" dirty="0">
              <a:solidFill>
                <a:srgbClr val="0B3081"/>
              </a:solidFill>
            </a:endParaRPr>
          </a:p>
          <a:p>
            <a:pPr marL="4572000" lvl="4"/>
            <a:r>
              <a:rPr lang="en-US" sz="2400" dirty="0">
                <a:solidFill>
                  <a:srgbClr val="0B3081"/>
                </a:solidFill>
              </a:rPr>
              <a:t>Use the Distributive Property.</a:t>
            </a:r>
          </a:p>
          <a:p>
            <a:endParaRPr lang="en-US" dirty="0">
              <a:solidFill>
                <a:srgbClr val="0B3081"/>
              </a:solidFill>
            </a:endParaRPr>
          </a:p>
        </p:txBody>
      </p:sp>
      <p:graphicFrame>
        <p:nvGraphicFramePr>
          <p:cNvPr id="4" name="Object 3">
            <a:extLst>
              <a:ext uri="{FF2B5EF4-FFF2-40B4-BE49-F238E27FC236}">
                <a16:creationId xmlns:a16="http://schemas.microsoft.com/office/drawing/2014/main" id="{F0658AEC-B278-492F-907C-09F93085527F}"/>
              </a:ext>
            </a:extLst>
          </p:cNvPr>
          <p:cNvGraphicFramePr>
            <a:graphicFrameLocks noChangeAspect="1"/>
          </p:cNvGraphicFramePr>
          <p:nvPr>
            <p:extLst>
              <p:ext uri="{D42A27DB-BD31-4B8C-83A1-F6EECF244321}">
                <p14:modId xmlns:p14="http://schemas.microsoft.com/office/powerpoint/2010/main" val="10282026"/>
              </p:ext>
            </p:extLst>
          </p:nvPr>
        </p:nvGraphicFramePr>
        <p:xfrm>
          <a:off x="2845886" y="1288896"/>
          <a:ext cx="3162300" cy="774700"/>
        </p:xfrm>
        <a:graphic>
          <a:graphicData uri="http://schemas.openxmlformats.org/presentationml/2006/ole">
            <mc:AlternateContent xmlns:mc="http://schemas.openxmlformats.org/markup-compatibility/2006">
              <mc:Choice xmlns:v="urn:schemas-microsoft-com:vml" Requires="v">
                <p:oleObj spid="_x0000_s112730" name="Equation" r:id="rId3" imgW="3162240" imgH="774360" progId="Equation.DSMT4">
                  <p:embed/>
                </p:oleObj>
              </mc:Choice>
              <mc:Fallback>
                <p:oleObj name="Equation" r:id="rId3" imgW="3162240" imgH="774360" progId="Equation.DSMT4">
                  <p:embed/>
                  <p:pic>
                    <p:nvPicPr>
                      <p:cNvPr id="4" name="Object 3">
                        <a:extLst>
                          <a:ext uri="{FF2B5EF4-FFF2-40B4-BE49-F238E27FC236}">
                            <a16:creationId xmlns:a16="http://schemas.microsoft.com/office/drawing/2014/main" id="{F0658AEC-B278-492F-907C-09F93085527F}"/>
                          </a:ext>
                        </a:extLst>
                      </p:cNvPr>
                      <p:cNvPicPr/>
                      <p:nvPr/>
                    </p:nvPicPr>
                    <p:blipFill>
                      <a:blip r:embed="rId4"/>
                      <a:stretch>
                        <a:fillRect/>
                      </a:stretch>
                    </p:blipFill>
                    <p:spPr>
                      <a:xfrm>
                        <a:off x="2845886" y="1288896"/>
                        <a:ext cx="31623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17BE526-E4F3-49AA-8884-A3B2CCF2F27C}"/>
              </a:ext>
            </a:extLst>
          </p:cNvPr>
          <p:cNvGraphicFramePr>
            <a:graphicFrameLocks noChangeAspect="1"/>
          </p:cNvGraphicFramePr>
          <p:nvPr>
            <p:extLst>
              <p:ext uri="{D42A27DB-BD31-4B8C-83A1-F6EECF244321}">
                <p14:modId xmlns:p14="http://schemas.microsoft.com/office/powerpoint/2010/main" val="3675319138"/>
              </p:ext>
            </p:extLst>
          </p:nvPr>
        </p:nvGraphicFramePr>
        <p:xfrm>
          <a:off x="342900" y="2254027"/>
          <a:ext cx="4508500" cy="850900"/>
        </p:xfrm>
        <a:graphic>
          <a:graphicData uri="http://schemas.openxmlformats.org/presentationml/2006/ole">
            <mc:AlternateContent xmlns:mc="http://schemas.openxmlformats.org/markup-compatibility/2006">
              <mc:Choice xmlns:v="urn:schemas-microsoft-com:vml" Requires="v">
                <p:oleObj spid="_x0000_s112731" name="Equation" r:id="rId5" imgW="4508280" imgH="850680" progId="Equation.DSMT4">
                  <p:embed/>
                </p:oleObj>
              </mc:Choice>
              <mc:Fallback>
                <p:oleObj name="Equation" r:id="rId5" imgW="4508280" imgH="850680" progId="Equation.DSMT4">
                  <p:embed/>
                  <p:pic>
                    <p:nvPicPr>
                      <p:cNvPr id="4" name="Object 3">
                        <a:extLst>
                          <a:ext uri="{FF2B5EF4-FFF2-40B4-BE49-F238E27FC236}">
                            <a16:creationId xmlns:a16="http://schemas.microsoft.com/office/drawing/2014/main" id="{F0658AEC-B278-492F-907C-09F93085527F}"/>
                          </a:ext>
                        </a:extLst>
                      </p:cNvPr>
                      <p:cNvPicPr/>
                      <p:nvPr/>
                    </p:nvPicPr>
                    <p:blipFill>
                      <a:blip r:embed="rId6"/>
                      <a:stretch>
                        <a:fillRect/>
                      </a:stretch>
                    </p:blipFill>
                    <p:spPr>
                      <a:xfrm>
                        <a:off x="342900" y="2254027"/>
                        <a:ext cx="4508500" cy="8509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E78D9660-34E8-440F-8CE6-756D175B36F0}"/>
              </a:ext>
            </a:extLst>
          </p:cNvPr>
          <p:cNvGraphicFramePr>
            <a:graphicFrameLocks noChangeAspect="1"/>
          </p:cNvGraphicFramePr>
          <p:nvPr>
            <p:extLst>
              <p:ext uri="{D42A27DB-BD31-4B8C-83A1-F6EECF244321}">
                <p14:modId xmlns:p14="http://schemas.microsoft.com/office/powerpoint/2010/main" val="1237081289"/>
              </p:ext>
            </p:extLst>
          </p:nvPr>
        </p:nvGraphicFramePr>
        <p:xfrm>
          <a:off x="930042" y="3651444"/>
          <a:ext cx="3200400" cy="393700"/>
        </p:xfrm>
        <a:graphic>
          <a:graphicData uri="http://schemas.openxmlformats.org/presentationml/2006/ole">
            <mc:AlternateContent xmlns:mc="http://schemas.openxmlformats.org/markup-compatibility/2006">
              <mc:Choice xmlns:v="urn:schemas-microsoft-com:vml" Requires="v">
                <p:oleObj spid="_x0000_s112732" name="Equation" r:id="rId7" imgW="3200400" imgH="393480" progId="Equation.DSMT4">
                  <p:embed/>
                </p:oleObj>
              </mc:Choice>
              <mc:Fallback>
                <p:oleObj name="Equation" r:id="rId7" imgW="3200400" imgH="393480" progId="Equation.DSMT4">
                  <p:embed/>
                  <p:pic>
                    <p:nvPicPr>
                      <p:cNvPr id="6" name="Object 5">
                        <a:extLst>
                          <a:ext uri="{FF2B5EF4-FFF2-40B4-BE49-F238E27FC236}">
                            <a16:creationId xmlns:a16="http://schemas.microsoft.com/office/drawing/2014/main" id="{E17BE526-E4F3-49AA-8884-A3B2CCF2F27C}"/>
                          </a:ext>
                        </a:extLst>
                      </p:cNvPr>
                      <p:cNvPicPr/>
                      <p:nvPr/>
                    </p:nvPicPr>
                    <p:blipFill>
                      <a:blip r:embed="rId8"/>
                      <a:stretch>
                        <a:fillRect/>
                      </a:stretch>
                    </p:blipFill>
                    <p:spPr>
                      <a:xfrm>
                        <a:off x="930042" y="3651444"/>
                        <a:ext cx="3200400" cy="3937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AD236E16-BC73-47A2-B2E7-D0E57C109436}"/>
              </a:ext>
            </a:extLst>
          </p:cNvPr>
          <p:cNvGraphicFramePr>
            <a:graphicFrameLocks noChangeAspect="1"/>
          </p:cNvGraphicFramePr>
          <p:nvPr>
            <p:extLst>
              <p:ext uri="{D42A27DB-BD31-4B8C-83A1-F6EECF244321}">
                <p14:modId xmlns:p14="http://schemas.microsoft.com/office/powerpoint/2010/main" val="3267166669"/>
              </p:ext>
            </p:extLst>
          </p:nvPr>
        </p:nvGraphicFramePr>
        <p:xfrm>
          <a:off x="1129837" y="5599921"/>
          <a:ext cx="2933700" cy="317500"/>
        </p:xfrm>
        <a:graphic>
          <a:graphicData uri="http://schemas.openxmlformats.org/presentationml/2006/ole">
            <mc:AlternateContent xmlns:mc="http://schemas.openxmlformats.org/markup-compatibility/2006">
              <mc:Choice xmlns:v="urn:schemas-microsoft-com:vml" Requires="v">
                <p:oleObj spid="_x0000_s112733" name="Equation" r:id="rId9" imgW="2933640" imgH="317160" progId="Equation.DSMT4">
                  <p:embed/>
                </p:oleObj>
              </mc:Choice>
              <mc:Fallback>
                <p:oleObj name="Equation" r:id="rId9" imgW="2933640" imgH="317160" progId="Equation.DSMT4">
                  <p:embed/>
                  <p:pic>
                    <p:nvPicPr>
                      <p:cNvPr id="7" name="Object 6">
                        <a:extLst>
                          <a:ext uri="{FF2B5EF4-FFF2-40B4-BE49-F238E27FC236}">
                            <a16:creationId xmlns:a16="http://schemas.microsoft.com/office/drawing/2014/main" id="{E78D9660-34E8-440F-8CE6-756D175B36F0}"/>
                          </a:ext>
                        </a:extLst>
                      </p:cNvPr>
                      <p:cNvPicPr/>
                      <p:nvPr/>
                    </p:nvPicPr>
                    <p:blipFill>
                      <a:blip r:embed="rId10"/>
                      <a:stretch>
                        <a:fillRect/>
                      </a:stretch>
                    </p:blipFill>
                    <p:spPr>
                      <a:xfrm>
                        <a:off x="1129837" y="5599921"/>
                        <a:ext cx="2933700" cy="317500"/>
                      </a:xfrm>
                      <a:prstGeom prst="rect">
                        <a:avLst/>
                      </a:prstGeom>
                    </p:spPr>
                  </p:pic>
                </p:oleObj>
              </mc:Fallback>
            </mc:AlternateContent>
          </a:graphicData>
        </a:graphic>
      </p:graphicFrame>
    </p:spTree>
    <p:extLst>
      <p:ext uri="{BB962C8B-B14F-4D97-AF65-F5344CB8AC3E}">
        <p14:creationId xmlns:p14="http://schemas.microsoft.com/office/powerpoint/2010/main" val="150125840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04C2-897D-415E-80EB-E0B9A1E75CC5}"/>
              </a:ext>
            </a:extLst>
          </p:cNvPr>
          <p:cNvSpPr>
            <a:spLocks noGrp="1"/>
          </p:cNvSpPr>
          <p:nvPr>
            <p:ph type="title"/>
          </p:nvPr>
        </p:nvSpPr>
        <p:spPr/>
        <p:txBody>
          <a:bodyPr/>
          <a:lstStyle/>
          <a:p>
            <a:r>
              <a:rPr lang="en-US" b="1" dirty="0"/>
              <a:t>Example 2:</a:t>
            </a:r>
            <a:r>
              <a:rPr lang="en-US" dirty="0"/>
              <a:t> Solving a Linear Equation </a:t>
            </a:r>
            <a:br>
              <a:rPr lang="en-US" dirty="0"/>
            </a:br>
            <a:r>
              <a:rPr lang="en-US" sz="1800" dirty="0"/>
              <a:t>(3 of 4)</a:t>
            </a:r>
          </a:p>
        </p:txBody>
      </p:sp>
      <p:sp>
        <p:nvSpPr>
          <p:cNvPr id="3" name="Content Placeholder 2">
            <a:extLst>
              <a:ext uri="{FF2B5EF4-FFF2-40B4-BE49-F238E27FC236}">
                <a16:creationId xmlns:a16="http://schemas.microsoft.com/office/drawing/2014/main" id="{1B947D71-EDB6-40CE-9F13-3504326224A4}"/>
              </a:ext>
            </a:extLst>
          </p:cNvPr>
          <p:cNvSpPr>
            <a:spLocks noGrp="1"/>
          </p:cNvSpPr>
          <p:nvPr>
            <p:ph idx="1"/>
          </p:nvPr>
        </p:nvSpPr>
        <p:spPr/>
        <p:txBody>
          <a:bodyPr/>
          <a:lstStyle/>
          <a:p>
            <a:endParaRPr lang="en-US" sz="1800" dirty="0"/>
          </a:p>
          <a:p>
            <a:pPr>
              <a:spcBef>
                <a:spcPts val="0"/>
              </a:spcBef>
            </a:pPr>
            <a:endParaRPr lang="en-US" sz="1800" dirty="0">
              <a:solidFill>
                <a:srgbClr val="0B3081"/>
              </a:solidFill>
            </a:endParaRPr>
          </a:p>
          <a:p>
            <a:r>
              <a:rPr lang="en-US" dirty="0">
                <a:solidFill>
                  <a:srgbClr val="0B3081"/>
                </a:solidFill>
              </a:rPr>
              <a:t>				Combine like terms.</a:t>
            </a:r>
          </a:p>
          <a:p>
            <a:r>
              <a:rPr lang="en-US" dirty="0">
                <a:solidFill>
                  <a:srgbClr val="0B3081"/>
                </a:solidFill>
              </a:rPr>
              <a:t>				Subtract </a:t>
            </a:r>
            <a:r>
              <a:rPr lang="en-US" dirty="0">
                <a:solidFill>
                  <a:srgbClr val="0B3081"/>
                </a:solidFill>
                <a:latin typeface="+mn-lt"/>
              </a:rPr>
              <a:t>9</a:t>
            </a:r>
            <a:r>
              <a:rPr lang="en-US" dirty="0">
                <a:solidFill>
                  <a:srgbClr val="0B3081"/>
                </a:solidFill>
              </a:rPr>
              <a:t> from both sides.</a:t>
            </a:r>
          </a:p>
          <a:p>
            <a:r>
              <a:rPr lang="en-US" dirty="0">
                <a:solidFill>
                  <a:srgbClr val="0B3081"/>
                </a:solidFill>
              </a:rPr>
              <a:t>				Simplify.</a:t>
            </a:r>
          </a:p>
          <a:p>
            <a:r>
              <a:rPr lang="en-US" dirty="0">
                <a:solidFill>
                  <a:srgbClr val="0B3081"/>
                </a:solidFill>
              </a:rPr>
              <a:t>				Subtract </a:t>
            </a:r>
            <a:r>
              <a:rPr lang="en-US" dirty="0">
                <a:solidFill>
                  <a:srgbClr val="0B3081"/>
                </a:solidFill>
                <a:latin typeface="+mn-lt"/>
              </a:rPr>
              <a:t>4</a:t>
            </a:r>
            <a:r>
              <a:rPr lang="en-US" i="1" dirty="0">
                <a:solidFill>
                  <a:srgbClr val="0B3081"/>
                </a:solidFill>
                <a:latin typeface="+mn-lt"/>
              </a:rPr>
              <a:t>x</a:t>
            </a:r>
            <a:r>
              <a:rPr lang="en-US" dirty="0">
                <a:solidFill>
                  <a:srgbClr val="0B3081"/>
                </a:solidFill>
                <a:latin typeface="+mn-lt"/>
              </a:rPr>
              <a:t> </a:t>
            </a:r>
            <a:r>
              <a:rPr lang="en-US" dirty="0">
                <a:solidFill>
                  <a:srgbClr val="0B3081"/>
                </a:solidFill>
              </a:rPr>
              <a:t>from both sides.</a:t>
            </a:r>
          </a:p>
          <a:p>
            <a:r>
              <a:rPr lang="en-US" dirty="0">
                <a:solidFill>
                  <a:srgbClr val="0B3081"/>
                </a:solidFill>
              </a:rPr>
              <a:t>				Simplify.</a:t>
            </a:r>
          </a:p>
          <a:p>
            <a:r>
              <a:rPr lang="en-US" dirty="0">
                <a:solidFill>
                  <a:srgbClr val="0B3081"/>
                </a:solidFill>
              </a:rPr>
              <a:t>				Multiply both sides by </a:t>
            </a:r>
            <a:r>
              <a:rPr lang="en-US" dirty="0">
                <a:solidFill>
                  <a:srgbClr val="0B3081"/>
                </a:solidFill>
                <a:latin typeface="+mn-lt"/>
              </a:rPr>
              <a:t>–1</a:t>
            </a:r>
            <a:r>
              <a:rPr lang="en-US" dirty="0">
                <a:solidFill>
                  <a:srgbClr val="0B3081"/>
                </a:solidFill>
              </a:rPr>
              <a:t>. </a:t>
            </a:r>
          </a:p>
          <a:p>
            <a:endParaRPr lang="en-US" sz="2400" dirty="0">
              <a:solidFill>
                <a:srgbClr val="0B3081"/>
              </a:solidFill>
            </a:endParaRPr>
          </a:p>
          <a:p>
            <a:endParaRPr lang="en-US" sz="2400" dirty="0">
              <a:solidFill>
                <a:srgbClr val="0B3081"/>
              </a:solidFill>
            </a:endParaRPr>
          </a:p>
          <a:p>
            <a:endParaRPr lang="en-US" dirty="0">
              <a:solidFill>
                <a:srgbClr val="0B3081"/>
              </a:solidFill>
            </a:endParaRPr>
          </a:p>
        </p:txBody>
      </p:sp>
      <p:graphicFrame>
        <p:nvGraphicFramePr>
          <p:cNvPr id="4" name="Object 3">
            <a:extLst>
              <a:ext uri="{FF2B5EF4-FFF2-40B4-BE49-F238E27FC236}">
                <a16:creationId xmlns:a16="http://schemas.microsoft.com/office/drawing/2014/main" id="{F0658AEC-B278-492F-907C-09F93085527F}"/>
              </a:ext>
            </a:extLst>
          </p:cNvPr>
          <p:cNvGraphicFramePr>
            <a:graphicFrameLocks noChangeAspect="1"/>
          </p:cNvGraphicFramePr>
          <p:nvPr>
            <p:extLst>
              <p:ext uri="{D42A27DB-BD31-4B8C-83A1-F6EECF244321}">
                <p14:modId xmlns:p14="http://schemas.microsoft.com/office/powerpoint/2010/main" val="3014023524"/>
              </p:ext>
            </p:extLst>
          </p:nvPr>
        </p:nvGraphicFramePr>
        <p:xfrm>
          <a:off x="2960688" y="1517650"/>
          <a:ext cx="2933700" cy="317500"/>
        </p:xfrm>
        <a:graphic>
          <a:graphicData uri="http://schemas.openxmlformats.org/presentationml/2006/ole">
            <mc:AlternateContent xmlns:mc="http://schemas.openxmlformats.org/markup-compatibility/2006">
              <mc:Choice xmlns:v="urn:schemas-microsoft-com:vml" Requires="v">
                <p:oleObj spid="_x0000_s113815" name="Equation" r:id="rId3" imgW="2933640" imgH="317160" progId="Equation.DSMT4">
                  <p:embed/>
                </p:oleObj>
              </mc:Choice>
              <mc:Fallback>
                <p:oleObj name="Equation" r:id="rId3" imgW="2933640" imgH="317160" progId="Equation.DSMT4">
                  <p:embed/>
                  <p:pic>
                    <p:nvPicPr>
                      <p:cNvPr id="4" name="Object 3">
                        <a:extLst>
                          <a:ext uri="{FF2B5EF4-FFF2-40B4-BE49-F238E27FC236}">
                            <a16:creationId xmlns:a16="http://schemas.microsoft.com/office/drawing/2014/main" id="{F0658AEC-B278-492F-907C-09F93085527F}"/>
                          </a:ext>
                        </a:extLst>
                      </p:cNvPr>
                      <p:cNvPicPr/>
                      <p:nvPr/>
                    </p:nvPicPr>
                    <p:blipFill>
                      <a:blip r:embed="rId4"/>
                      <a:stretch>
                        <a:fillRect/>
                      </a:stretch>
                    </p:blipFill>
                    <p:spPr>
                      <a:xfrm>
                        <a:off x="2960688" y="1517650"/>
                        <a:ext cx="2933700" cy="317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F129C2E0-D221-4889-BC22-3B0FADF5B6EB}"/>
              </a:ext>
            </a:extLst>
          </p:cNvPr>
          <p:cNvGraphicFramePr>
            <a:graphicFrameLocks noChangeAspect="1"/>
          </p:cNvGraphicFramePr>
          <p:nvPr>
            <p:extLst>
              <p:ext uri="{D42A27DB-BD31-4B8C-83A1-F6EECF244321}">
                <p14:modId xmlns:p14="http://schemas.microsoft.com/office/powerpoint/2010/main" val="2524451198"/>
              </p:ext>
            </p:extLst>
          </p:nvPr>
        </p:nvGraphicFramePr>
        <p:xfrm>
          <a:off x="931978" y="2171700"/>
          <a:ext cx="2298700" cy="317500"/>
        </p:xfrm>
        <a:graphic>
          <a:graphicData uri="http://schemas.openxmlformats.org/presentationml/2006/ole">
            <mc:AlternateContent xmlns:mc="http://schemas.openxmlformats.org/markup-compatibility/2006">
              <mc:Choice xmlns:v="urn:schemas-microsoft-com:vml" Requires="v">
                <p:oleObj spid="_x0000_s113816" name="Equation" r:id="rId5" imgW="2298600" imgH="317160" progId="Equation.DSMT4">
                  <p:embed/>
                </p:oleObj>
              </mc:Choice>
              <mc:Fallback>
                <p:oleObj name="Equation" r:id="rId5" imgW="2298600" imgH="317160" progId="Equation.DSMT4">
                  <p:embed/>
                  <p:pic>
                    <p:nvPicPr>
                      <p:cNvPr id="4" name="Object 3">
                        <a:extLst>
                          <a:ext uri="{FF2B5EF4-FFF2-40B4-BE49-F238E27FC236}">
                            <a16:creationId xmlns:a16="http://schemas.microsoft.com/office/drawing/2014/main" id="{F0658AEC-B278-492F-907C-09F93085527F}"/>
                          </a:ext>
                        </a:extLst>
                      </p:cNvPr>
                      <p:cNvPicPr/>
                      <p:nvPr/>
                    </p:nvPicPr>
                    <p:blipFill>
                      <a:blip r:embed="rId6"/>
                      <a:stretch>
                        <a:fillRect/>
                      </a:stretch>
                    </p:blipFill>
                    <p:spPr>
                      <a:xfrm>
                        <a:off x="931978" y="2171700"/>
                        <a:ext cx="2298700" cy="3175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DA195951-5E6D-4667-8532-320F3732A3AA}"/>
              </a:ext>
            </a:extLst>
          </p:cNvPr>
          <p:cNvGraphicFramePr>
            <a:graphicFrameLocks noChangeAspect="1"/>
          </p:cNvGraphicFramePr>
          <p:nvPr>
            <p:extLst>
              <p:ext uri="{D42A27DB-BD31-4B8C-83A1-F6EECF244321}">
                <p14:modId xmlns:p14="http://schemas.microsoft.com/office/powerpoint/2010/main" val="1887575210"/>
              </p:ext>
            </p:extLst>
          </p:nvPr>
        </p:nvGraphicFramePr>
        <p:xfrm>
          <a:off x="436755" y="2692400"/>
          <a:ext cx="3289300" cy="317500"/>
        </p:xfrm>
        <a:graphic>
          <a:graphicData uri="http://schemas.openxmlformats.org/presentationml/2006/ole">
            <mc:AlternateContent xmlns:mc="http://schemas.openxmlformats.org/markup-compatibility/2006">
              <mc:Choice xmlns:v="urn:schemas-microsoft-com:vml" Requires="v">
                <p:oleObj spid="_x0000_s113817" name="Equation" r:id="rId7" imgW="3288960" imgH="317160" progId="Equation.DSMT4">
                  <p:embed/>
                </p:oleObj>
              </mc:Choice>
              <mc:Fallback>
                <p:oleObj name="Equation" r:id="rId7" imgW="3288960" imgH="317160" progId="Equation.DSMT4">
                  <p:embed/>
                  <p:pic>
                    <p:nvPicPr>
                      <p:cNvPr id="9" name="Object 8">
                        <a:extLst>
                          <a:ext uri="{FF2B5EF4-FFF2-40B4-BE49-F238E27FC236}">
                            <a16:creationId xmlns:a16="http://schemas.microsoft.com/office/drawing/2014/main" id="{F129C2E0-D221-4889-BC22-3B0FADF5B6EB}"/>
                          </a:ext>
                        </a:extLst>
                      </p:cNvPr>
                      <p:cNvPicPr/>
                      <p:nvPr/>
                    </p:nvPicPr>
                    <p:blipFill>
                      <a:blip r:embed="rId8"/>
                      <a:stretch>
                        <a:fillRect/>
                      </a:stretch>
                    </p:blipFill>
                    <p:spPr>
                      <a:xfrm>
                        <a:off x="436755" y="2692400"/>
                        <a:ext cx="3289300" cy="3175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2770A072-BA6F-48FC-92D7-3C11BDEDCB66}"/>
              </a:ext>
            </a:extLst>
          </p:cNvPr>
          <p:cNvGraphicFramePr>
            <a:graphicFrameLocks noChangeAspect="1"/>
          </p:cNvGraphicFramePr>
          <p:nvPr>
            <p:extLst>
              <p:ext uri="{D42A27DB-BD31-4B8C-83A1-F6EECF244321}">
                <p14:modId xmlns:p14="http://schemas.microsoft.com/office/powerpoint/2010/main" val="2222817488"/>
              </p:ext>
            </p:extLst>
          </p:nvPr>
        </p:nvGraphicFramePr>
        <p:xfrm>
          <a:off x="1425460" y="3203575"/>
          <a:ext cx="1752600" cy="317500"/>
        </p:xfrm>
        <a:graphic>
          <a:graphicData uri="http://schemas.openxmlformats.org/presentationml/2006/ole">
            <mc:AlternateContent xmlns:mc="http://schemas.openxmlformats.org/markup-compatibility/2006">
              <mc:Choice xmlns:v="urn:schemas-microsoft-com:vml" Requires="v">
                <p:oleObj spid="_x0000_s113818" name="Equation" r:id="rId9" imgW="1752480" imgH="317160" progId="Equation.DSMT4">
                  <p:embed/>
                </p:oleObj>
              </mc:Choice>
              <mc:Fallback>
                <p:oleObj name="Equation" r:id="rId9" imgW="1752480" imgH="317160" progId="Equation.DSMT4">
                  <p:embed/>
                  <p:pic>
                    <p:nvPicPr>
                      <p:cNvPr id="10" name="Object 9">
                        <a:extLst>
                          <a:ext uri="{FF2B5EF4-FFF2-40B4-BE49-F238E27FC236}">
                            <a16:creationId xmlns:a16="http://schemas.microsoft.com/office/drawing/2014/main" id="{DA195951-5E6D-4667-8532-320F3732A3AA}"/>
                          </a:ext>
                        </a:extLst>
                      </p:cNvPr>
                      <p:cNvPicPr/>
                      <p:nvPr/>
                    </p:nvPicPr>
                    <p:blipFill>
                      <a:blip r:embed="rId10"/>
                      <a:stretch>
                        <a:fillRect/>
                      </a:stretch>
                    </p:blipFill>
                    <p:spPr>
                      <a:xfrm>
                        <a:off x="1425460" y="3203575"/>
                        <a:ext cx="1752600" cy="3175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30106155-B0E7-4C77-9BA0-8CF09C0956C2}"/>
              </a:ext>
            </a:extLst>
          </p:cNvPr>
          <p:cNvGraphicFramePr>
            <a:graphicFrameLocks noChangeAspect="1"/>
          </p:cNvGraphicFramePr>
          <p:nvPr>
            <p:extLst>
              <p:ext uri="{D42A27DB-BD31-4B8C-83A1-F6EECF244321}">
                <p14:modId xmlns:p14="http://schemas.microsoft.com/office/powerpoint/2010/main" val="3894399221"/>
              </p:ext>
            </p:extLst>
          </p:nvPr>
        </p:nvGraphicFramePr>
        <p:xfrm>
          <a:off x="760374" y="3713163"/>
          <a:ext cx="3149600" cy="317500"/>
        </p:xfrm>
        <a:graphic>
          <a:graphicData uri="http://schemas.openxmlformats.org/presentationml/2006/ole">
            <mc:AlternateContent xmlns:mc="http://schemas.openxmlformats.org/markup-compatibility/2006">
              <mc:Choice xmlns:v="urn:schemas-microsoft-com:vml" Requires="v">
                <p:oleObj spid="_x0000_s113819" name="Equation" r:id="rId11" imgW="3149280" imgH="317160" progId="Equation.DSMT4">
                  <p:embed/>
                </p:oleObj>
              </mc:Choice>
              <mc:Fallback>
                <p:oleObj name="Equation" r:id="rId11" imgW="3149280" imgH="317160" progId="Equation.DSMT4">
                  <p:embed/>
                  <p:pic>
                    <p:nvPicPr>
                      <p:cNvPr id="11" name="Object 10">
                        <a:extLst>
                          <a:ext uri="{FF2B5EF4-FFF2-40B4-BE49-F238E27FC236}">
                            <a16:creationId xmlns:a16="http://schemas.microsoft.com/office/drawing/2014/main" id="{2770A072-BA6F-48FC-92D7-3C11BDEDCB66}"/>
                          </a:ext>
                        </a:extLst>
                      </p:cNvPr>
                      <p:cNvPicPr/>
                      <p:nvPr/>
                    </p:nvPicPr>
                    <p:blipFill>
                      <a:blip r:embed="rId12"/>
                      <a:stretch>
                        <a:fillRect/>
                      </a:stretch>
                    </p:blipFill>
                    <p:spPr>
                      <a:xfrm>
                        <a:off x="760374" y="3713163"/>
                        <a:ext cx="3149600" cy="3175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54E49853-2797-4069-AD70-87A27AA2BFC7}"/>
              </a:ext>
            </a:extLst>
          </p:cNvPr>
          <p:cNvGraphicFramePr>
            <a:graphicFrameLocks noChangeAspect="1"/>
          </p:cNvGraphicFramePr>
          <p:nvPr>
            <p:extLst>
              <p:ext uri="{D42A27DB-BD31-4B8C-83A1-F6EECF244321}">
                <p14:modId xmlns:p14="http://schemas.microsoft.com/office/powerpoint/2010/main" val="4077324216"/>
              </p:ext>
            </p:extLst>
          </p:nvPr>
        </p:nvGraphicFramePr>
        <p:xfrm>
          <a:off x="1404938" y="4233863"/>
          <a:ext cx="1104900" cy="317500"/>
        </p:xfrm>
        <a:graphic>
          <a:graphicData uri="http://schemas.openxmlformats.org/presentationml/2006/ole">
            <mc:AlternateContent xmlns:mc="http://schemas.openxmlformats.org/markup-compatibility/2006">
              <mc:Choice xmlns:v="urn:schemas-microsoft-com:vml" Requires="v">
                <p:oleObj spid="_x0000_s113820" name="Equation" r:id="rId13" imgW="1104840" imgH="317160" progId="Equation.DSMT4">
                  <p:embed/>
                </p:oleObj>
              </mc:Choice>
              <mc:Fallback>
                <p:oleObj name="Equation" r:id="rId13" imgW="1104840" imgH="317160" progId="Equation.DSMT4">
                  <p:embed/>
                  <p:pic>
                    <p:nvPicPr>
                      <p:cNvPr id="12" name="Object 11">
                        <a:extLst>
                          <a:ext uri="{FF2B5EF4-FFF2-40B4-BE49-F238E27FC236}">
                            <a16:creationId xmlns:a16="http://schemas.microsoft.com/office/drawing/2014/main" id="{30106155-B0E7-4C77-9BA0-8CF09C0956C2}"/>
                          </a:ext>
                        </a:extLst>
                      </p:cNvPr>
                      <p:cNvPicPr/>
                      <p:nvPr/>
                    </p:nvPicPr>
                    <p:blipFill>
                      <a:blip r:embed="rId14"/>
                      <a:stretch>
                        <a:fillRect/>
                      </a:stretch>
                    </p:blipFill>
                    <p:spPr>
                      <a:xfrm>
                        <a:off x="1404938" y="4233863"/>
                        <a:ext cx="1104900" cy="3175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41A880B6-3B43-4345-A8C4-C18A0569CBB5}"/>
              </a:ext>
            </a:extLst>
          </p:cNvPr>
          <p:cNvGraphicFramePr>
            <a:graphicFrameLocks noChangeAspect="1"/>
          </p:cNvGraphicFramePr>
          <p:nvPr>
            <p:extLst>
              <p:ext uri="{D42A27DB-BD31-4B8C-83A1-F6EECF244321}">
                <p14:modId xmlns:p14="http://schemas.microsoft.com/office/powerpoint/2010/main" val="4216193027"/>
              </p:ext>
            </p:extLst>
          </p:nvPr>
        </p:nvGraphicFramePr>
        <p:xfrm>
          <a:off x="1592263" y="4742702"/>
          <a:ext cx="1130300" cy="317500"/>
        </p:xfrm>
        <a:graphic>
          <a:graphicData uri="http://schemas.openxmlformats.org/presentationml/2006/ole">
            <mc:AlternateContent xmlns:mc="http://schemas.openxmlformats.org/markup-compatibility/2006">
              <mc:Choice xmlns:v="urn:schemas-microsoft-com:vml" Requires="v">
                <p:oleObj spid="_x0000_s113821" name="Equation" r:id="rId15" imgW="1130040" imgH="317160" progId="Equation.DSMT4">
                  <p:embed/>
                </p:oleObj>
              </mc:Choice>
              <mc:Fallback>
                <p:oleObj name="Equation" r:id="rId15" imgW="1130040" imgH="317160" progId="Equation.DSMT4">
                  <p:embed/>
                  <p:pic>
                    <p:nvPicPr>
                      <p:cNvPr id="13" name="Object 12">
                        <a:extLst>
                          <a:ext uri="{FF2B5EF4-FFF2-40B4-BE49-F238E27FC236}">
                            <a16:creationId xmlns:a16="http://schemas.microsoft.com/office/drawing/2014/main" id="{54E49853-2797-4069-AD70-87A27AA2BFC7}"/>
                          </a:ext>
                        </a:extLst>
                      </p:cNvPr>
                      <p:cNvPicPr/>
                      <p:nvPr/>
                    </p:nvPicPr>
                    <p:blipFill>
                      <a:blip r:embed="rId16"/>
                      <a:stretch>
                        <a:fillRect/>
                      </a:stretch>
                    </p:blipFill>
                    <p:spPr>
                      <a:xfrm>
                        <a:off x="1592263" y="4742702"/>
                        <a:ext cx="1130300" cy="317500"/>
                      </a:xfrm>
                      <a:prstGeom prst="rect">
                        <a:avLst/>
                      </a:prstGeom>
                    </p:spPr>
                  </p:pic>
                </p:oleObj>
              </mc:Fallback>
            </mc:AlternateContent>
          </a:graphicData>
        </a:graphic>
      </p:graphicFrame>
    </p:spTree>
    <p:extLst>
      <p:ext uri="{BB962C8B-B14F-4D97-AF65-F5344CB8AC3E}">
        <p14:creationId xmlns:p14="http://schemas.microsoft.com/office/powerpoint/2010/main" val="96837852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04C2-897D-415E-80EB-E0B9A1E75CC5}"/>
              </a:ext>
            </a:extLst>
          </p:cNvPr>
          <p:cNvSpPr>
            <a:spLocks noGrp="1"/>
          </p:cNvSpPr>
          <p:nvPr>
            <p:ph type="title"/>
          </p:nvPr>
        </p:nvSpPr>
        <p:spPr/>
        <p:txBody>
          <a:bodyPr/>
          <a:lstStyle/>
          <a:p>
            <a:r>
              <a:rPr lang="en-US" b="1" dirty="0"/>
              <a:t>Example 2:</a:t>
            </a:r>
            <a:r>
              <a:rPr lang="en-US" dirty="0"/>
              <a:t> Solving a Linear Equation </a:t>
            </a:r>
            <a:br>
              <a:rPr lang="en-US" dirty="0"/>
            </a:br>
            <a:r>
              <a:rPr lang="en-US" sz="1800" dirty="0"/>
              <a:t>(4 of 4)</a:t>
            </a:r>
          </a:p>
        </p:txBody>
      </p:sp>
      <p:sp>
        <p:nvSpPr>
          <p:cNvPr id="3" name="Content Placeholder 2">
            <a:extLst>
              <a:ext uri="{FF2B5EF4-FFF2-40B4-BE49-F238E27FC236}">
                <a16:creationId xmlns:a16="http://schemas.microsoft.com/office/drawing/2014/main" id="{1B947D71-EDB6-40CE-9F13-3504326224A4}"/>
              </a:ext>
            </a:extLst>
          </p:cNvPr>
          <p:cNvSpPr>
            <a:spLocks noGrp="1"/>
          </p:cNvSpPr>
          <p:nvPr>
            <p:ph idx="1"/>
          </p:nvPr>
        </p:nvSpPr>
        <p:spPr/>
        <p:txBody>
          <a:bodyPr/>
          <a:lstStyle/>
          <a:p>
            <a:r>
              <a:rPr lang="en-US" dirty="0"/>
              <a:t>Substitute </a:t>
            </a:r>
            <a:r>
              <a:rPr lang="en-US" dirty="0">
                <a:solidFill>
                  <a:srgbClr val="000000"/>
                </a:solidFill>
                <a:latin typeface="+mn-lt"/>
              </a:rPr>
              <a:t>–15 </a:t>
            </a:r>
            <a:r>
              <a:rPr lang="en-US" dirty="0">
                <a:solidFill>
                  <a:srgbClr val="000000"/>
                </a:solidFill>
              </a:rPr>
              <a:t>for </a:t>
            </a:r>
            <a:r>
              <a:rPr lang="en-US" i="1" dirty="0">
                <a:solidFill>
                  <a:srgbClr val="000000"/>
                </a:solidFill>
                <a:latin typeface="+mn-lt"/>
              </a:rPr>
              <a:t>x</a:t>
            </a:r>
            <a:r>
              <a:rPr lang="en-US" dirty="0">
                <a:solidFill>
                  <a:srgbClr val="000000"/>
                </a:solidFill>
              </a:rPr>
              <a:t> in the expressions on the left and right sides of the original equation, and simplify. If the two expressions are equal, the solution checks.  </a:t>
            </a: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r>
              <a:rPr lang="en-US" dirty="0">
                <a:solidFill>
                  <a:srgbClr val="000000"/>
                </a:solidFill>
              </a:rPr>
              <a:t>Since the two expressions are equal, the solution checks. The solution set is </a:t>
            </a:r>
            <a:r>
              <a:rPr lang="en-US" dirty="0">
                <a:solidFill>
                  <a:srgbClr val="000000"/>
                </a:solidFill>
                <a:latin typeface="+mn-lt"/>
              </a:rPr>
              <a:t>{–15}.</a:t>
            </a:r>
          </a:p>
          <a:p>
            <a:endParaRPr lang="en-US" dirty="0">
              <a:solidFill>
                <a:srgbClr val="0B3081"/>
              </a:solidFill>
            </a:endParaRPr>
          </a:p>
        </p:txBody>
      </p:sp>
      <p:graphicFrame>
        <p:nvGraphicFramePr>
          <p:cNvPr id="15" name="Object 14">
            <a:extLst>
              <a:ext uri="{FF2B5EF4-FFF2-40B4-BE49-F238E27FC236}">
                <a16:creationId xmlns:a16="http://schemas.microsoft.com/office/drawing/2014/main" id="{79EECC07-8271-40D7-86FF-535F907942F8}"/>
              </a:ext>
            </a:extLst>
          </p:cNvPr>
          <p:cNvGraphicFramePr>
            <a:graphicFrameLocks noChangeAspect="1"/>
          </p:cNvGraphicFramePr>
          <p:nvPr>
            <p:extLst>
              <p:ext uri="{D42A27DB-BD31-4B8C-83A1-F6EECF244321}">
                <p14:modId xmlns:p14="http://schemas.microsoft.com/office/powerpoint/2010/main" val="1538167542"/>
              </p:ext>
            </p:extLst>
          </p:nvPr>
        </p:nvGraphicFramePr>
        <p:xfrm>
          <a:off x="777140" y="3292706"/>
          <a:ext cx="1612900" cy="774700"/>
        </p:xfrm>
        <a:graphic>
          <a:graphicData uri="http://schemas.openxmlformats.org/presentationml/2006/ole">
            <mc:AlternateContent xmlns:mc="http://schemas.openxmlformats.org/markup-compatibility/2006">
              <mc:Choice xmlns:v="urn:schemas-microsoft-com:vml" Requires="v">
                <p:oleObj spid="_x0000_s114868" name="Equation" r:id="rId3" imgW="1612800" imgH="774360" progId="Equation.DSMT4">
                  <p:embed/>
                </p:oleObj>
              </mc:Choice>
              <mc:Fallback>
                <p:oleObj name="Equation" r:id="rId3" imgW="1612800" imgH="774360" progId="Equation.DSMT4">
                  <p:embed/>
                  <p:pic>
                    <p:nvPicPr>
                      <p:cNvPr id="4" name="Object 3">
                        <a:extLst>
                          <a:ext uri="{FF2B5EF4-FFF2-40B4-BE49-F238E27FC236}">
                            <a16:creationId xmlns:a16="http://schemas.microsoft.com/office/drawing/2014/main" id="{F0658AEC-B278-492F-907C-09F93085527F}"/>
                          </a:ext>
                        </a:extLst>
                      </p:cNvPr>
                      <p:cNvPicPr/>
                      <p:nvPr/>
                    </p:nvPicPr>
                    <p:blipFill>
                      <a:blip r:embed="rId4"/>
                      <a:stretch>
                        <a:fillRect/>
                      </a:stretch>
                    </p:blipFill>
                    <p:spPr>
                      <a:xfrm>
                        <a:off x="777140" y="3292706"/>
                        <a:ext cx="1612900" cy="7747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42CFEE40-7C20-4EC0-B53B-9C315AFFCB00}"/>
              </a:ext>
            </a:extLst>
          </p:cNvPr>
          <p:cNvGraphicFramePr>
            <a:graphicFrameLocks noChangeAspect="1"/>
          </p:cNvGraphicFramePr>
          <p:nvPr>
            <p:extLst>
              <p:ext uri="{D42A27DB-BD31-4B8C-83A1-F6EECF244321}">
                <p14:modId xmlns:p14="http://schemas.microsoft.com/office/powerpoint/2010/main" val="1105591703"/>
              </p:ext>
            </p:extLst>
          </p:nvPr>
        </p:nvGraphicFramePr>
        <p:xfrm>
          <a:off x="777140" y="4304268"/>
          <a:ext cx="1219200" cy="774700"/>
        </p:xfrm>
        <a:graphic>
          <a:graphicData uri="http://schemas.openxmlformats.org/presentationml/2006/ole">
            <mc:AlternateContent xmlns:mc="http://schemas.openxmlformats.org/markup-compatibility/2006">
              <mc:Choice xmlns:v="urn:schemas-microsoft-com:vml" Requires="v">
                <p:oleObj spid="_x0000_s114869" name="Equation" r:id="rId5" imgW="1218960" imgH="774360" progId="Equation.DSMT4">
                  <p:embed/>
                </p:oleObj>
              </mc:Choice>
              <mc:Fallback>
                <p:oleObj name="Equation" r:id="rId5" imgW="1218960" imgH="774360" progId="Equation.DSMT4">
                  <p:embed/>
                  <p:pic>
                    <p:nvPicPr>
                      <p:cNvPr id="4" name="Object 3">
                        <a:extLst>
                          <a:ext uri="{FF2B5EF4-FFF2-40B4-BE49-F238E27FC236}">
                            <a16:creationId xmlns:a16="http://schemas.microsoft.com/office/drawing/2014/main" id="{F0658AEC-B278-492F-907C-09F93085527F}"/>
                          </a:ext>
                        </a:extLst>
                      </p:cNvPr>
                      <p:cNvPicPr/>
                      <p:nvPr/>
                    </p:nvPicPr>
                    <p:blipFill>
                      <a:blip r:embed="rId6"/>
                      <a:stretch>
                        <a:fillRect/>
                      </a:stretch>
                    </p:blipFill>
                    <p:spPr>
                      <a:xfrm>
                        <a:off x="777140" y="4304268"/>
                        <a:ext cx="12192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592B94BF-0069-4AA9-B89B-26F4AF9F1C47}"/>
              </a:ext>
            </a:extLst>
          </p:cNvPr>
          <p:cNvGraphicFramePr>
            <a:graphicFrameLocks noChangeAspect="1"/>
          </p:cNvGraphicFramePr>
          <p:nvPr>
            <p:extLst>
              <p:ext uri="{D42A27DB-BD31-4B8C-83A1-F6EECF244321}">
                <p14:modId xmlns:p14="http://schemas.microsoft.com/office/powerpoint/2010/main" val="27555363"/>
              </p:ext>
            </p:extLst>
          </p:nvPr>
        </p:nvGraphicFramePr>
        <p:xfrm>
          <a:off x="2497138" y="3294294"/>
          <a:ext cx="2260600" cy="774700"/>
        </p:xfrm>
        <a:graphic>
          <a:graphicData uri="http://schemas.openxmlformats.org/presentationml/2006/ole">
            <mc:AlternateContent xmlns:mc="http://schemas.openxmlformats.org/markup-compatibility/2006">
              <mc:Choice xmlns:v="urn:schemas-microsoft-com:vml" Requires="v">
                <p:oleObj spid="_x0000_s114870" name="Equation" r:id="rId7" imgW="2260440" imgH="774360" progId="Equation.DSMT4">
                  <p:embed/>
                </p:oleObj>
              </mc:Choice>
              <mc:Fallback>
                <p:oleObj name="Equation" r:id="rId7" imgW="2260440" imgH="774360" progId="Equation.DSMT4">
                  <p:embed/>
                  <p:pic>
                    <p:nvPicPr>
                      <p:cNvPr id="0" name=""/>
                      <p:cNvPicPr/>
                      <p:nvPr/>
                    </p:nvPicPr>
                    <p:blipFill>
                      <a:blip r:embed="rId8"/>
                      <a:stretch>
                        <a:fillRect/>
                      </a:stretch>
                    </p:blipFill>
                    <p:spPr>
                      <a:xfrm>
                        <a:off x="2497138" y="3294294"/>
                        <a:ext cx="2260600" cy="77470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F3D59E31-2FEB-4B44-843A-532D114CC639}"/>
              </a:ext>
            </a:extLst>
          </p:cNvPr>
          <p:cNvGraphicFramePr>
            <a:graphicFrameLocks noChangeAspect="1"/>
          </p:cNvGraphicFramePr>
          <p:nvPr>
            <p:extLst>
              <p:ext uri="{D42A27DB-BD31-4B8C-83A1-F6EECF244321}">
                <p14:modId xmlns:p14="http://schemas.microsoft.com/office/powerpoint/2010/main" val="1022919837"/>
              </p:ext>
            </p:extLst>
          </p:nvPr>
        </p:nvGraphicFramePr>
        <p:xfrm>
          <a:off x="4888148" y="3292396"/>
          <a:ext cx="1828800" cy="774700"/>
        </p:xfrm>
        <a:graphic>
          <a:graphicData uri="http://schemas.openxmlformats.org/presentationml/2006/ole">
            <mc:AlternateContent xmlns:mc="http://schemas.openxmlformats.org/markup-compatibility/2006">
              <mc:Choice xmlns:v="urn:schemas-microsoft-com:vml" Requires="v">
                <p:oleObj spid="_x0000_s114871" name="Equation" r:id="rId9" imgW="1828800" imgH="774360" progId="Equation.DSMT4">
                  <p:embed/>
                </p:oleObj>
              </mc:Choice>
              <mc:Fallback>
                <p:oleObj name="Equation" r:id="rId9" imgW="1828800" imgH="774360" progId="Equation.DSMT4">
                  <p:embed/>
                  <p:pic>
                    <p:nvPicPr>
                      <p:cNvPr id="5" name="Object 4">
                        <a:extLst>
                          <a:ext uri="{FF2B5EF4-FFF2-40B4-BE49-F238E27FC236}">
                            <a16:creationId xmlns:a16="http://schemas.microsoft.com/office/drawing/2014/main" id="{592B94BF-0069-4AA9-B89B-26F4AF9F1C47}"/>
                          </a:ext>
                        </a:extLst>
                      </p:cNvPr>
                      <p:cNvPicPr/>
                      <p:nvPr/>
                    </p:nvPicPr>
                    <p:blipFill>
                      <a:blip r:embed="rId10"/>
                      <a:stretch>
                        <a:fillRect/>
                      </a:stretch>
                    </p:blipFill>
                    <p:spPr>
                      <a:xfrm>
                        <a:off x="4888148" y="3292396"/>
                        <a:ext cx="1828800" cy="774700"/>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16BDEDD1-DCD0-496A-8D18-EA90F504B4EB}"/>
              </a:ext>
            </a:extLst>
          </p:cNvPr>
          <p:cNvGraphicFramePr>
            <a:graphicFrameLocks noChangeAspect="1"/>
          </p:cNvGraphicFramePr>
          <p:nvPr>
            <p:extLst>
              <p:ext uri="{D42A27DB-BD31-4B8C-83A1-F6EECF244321}">
                <p14:modId xmlns:p14="http://schemas.microsoft.com/office/powerpoint/2010/main" val="2958413760"/>
              </p:ext>
            </p:extLst>
          </p:nvPr>
        </p:nvGraphicFramePr>
        <p:xfrm>
          <a:off x="6797675" y="3527656"/>
          <a:ext cx="1130300" cy="304800"/>
        </p:xfrm>
        <a:graphic>
          <a:graphicData uri="http://schemas.openxmlformats.org/presentationml/2006/ole">
            <mc:AlternateContent xmlns:mc="http://schemas.openxmlformats.org/markup-compatibility/2006">
              <mc:Choice xmlns:v="urn:schemas-microsoft-com:vml" Requires="v">
                <p:oleObj spid="_x0000_s114872" name="Equation" r:id="rId11" imgW="1130040" imgH="304560" progId="Equation.DSMT4">
                  <p:embed/>
                </p:oleObj>
              </mc:Choice>
              <mc:Fallback>
                <p:oleObj name="Equation" r:id="rId11" imgW="1130040" imgH="304560" progId="Equation.DSMT4">
                  <p:embed/>
                  <p:pic>
                    <p:nvPicPr>
                      <p:cNvPr id="17" name="Object 16">
                        <a:extLst>
                          <a:ext uri="{FF2B5EF4-FFF2-40B4-BE49-F238E27FC236}">
                            <a16:creationId xmlns:a16="http://schemas.microsoft.com/office/drawing/2014/main" id="{F3D59E31-2FEB-4B44-843A-532D114CC639}"/>
                          </a:ext>
                        </a:extLst>
                      </p:cNvPr>
                      <p:cNvPicPr/>
                      <p:nvPr/>
                    </p:nvPicPr>
                    <p:blipFill>
                      <a:blip r:embed="rId12"/>
                      <a:stretch>
                        <a:fillRect/>
                      </a:stretch>
                    </p:blipFill>
                    <p:spPr>
                      <a:xfrm>
                        <a:off x="6797675" y="3527656"/>
                        <a:ext cx="1130300" cy="304800"/>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EA20D5F2-F350-4020-93F0-E1552B4E21E7}"/>
              </a:ext>
            </a:extLst>
          </p:cNvPr>
          <p:cNvGraphicFramePr>
            <a:graphicFrameLocks noChangeAspect="1"/>
          </p:cNvGraphicFramePr>
          <p:nvPr>
            <p:extLst>
              <p:ext uri="{D42A27DB-BD31-4B8C-83A1-F6EECF244321}">
                <p14:modId xmlns:p14="http://schemas.microsoft.com/office/powerpoint/2010/main" val="1770278615"/>
              </p:ext>
            </p:extLst>
          </p:nvPr>
        </p:nvGraphicFramePr>
        <p:xfrm>
          <a:off x="8004175" y="3527656"/>
          <a:ext cx="673100" cy="317500"/>
        </p:xfrm>
        <a:graphic>
          <a:graphicData uri="http://schemas.openxmlformats.org/presentationml/2006/ole">
            <mc:AlternateContent xmlns:mc="http://schemas.openxmlformats.org/markup-compatibility/2006">
              <mc:Choice xmlns:v="urn:schemas-microsoft-com:vml" Requires="v">
                <p:oleObj spid="_x0000_s114873" name="Equation" r:id="rId13" imgW="672840" imgH="317160" progId="Equation.DSMT4">
                  <p:embed/>
                </p:oleObj>
              </mc:Choice>
              <mc:Fallback>
                <p:oleObj name="Equation" r:id="rId13" imgW="672840" imgH="317160" progId="Equation.DSMT4">
                  <p:embed/>
                  <p:pic>
                    <p:nvPicPr>
                      <p:cNvPr id="18" name="Object 17">
                        <a:extLst>
                          <a:ext uri="{FF2B5EF4-FFF2-40B4-BE49-F238E27FC236}">
                            <a16:creationId xmlns:a16="http://schemas.microsoft.com/office/drawing/2014/main" id="{16BDEDD1-DCD0-496A-8D18-EA90F504B4EB}"/>
                          </a:ext>
                        </a:extLst>
                      </p:cNvPr>
                      <p:cNvPicPr/>
                      <p:nvPr/>
                    </p:nvPicPr>
                    <p:blipFill>
                      <a:blip r:embed="rId14"/>
                      <a:stretch>
                        <a:fillRect/>
                      </a:stretch>
                    </p:blipFill>
                    <p:spPr>
                      <a:xfrm>
                        <a:off x="8004175" y="3527656"/>
                        <a:ext cx="673100" cy="317500"/>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BBFDCD60-8407-42CC-8619-1F3144E7DA73}"/>
              </a:ext>
            </a:extLst>
          </p:cNvPr>
          <p:cNvGraphicFramePr>
            <a:graphicFrameLocks noChangeAspect="1"/>
          </p:cNvGraphicFramePr>
          <p:nvPr>
            <p:extLst>
              <p:ext uri="{D42A27DB-BD31-4B8C-83A1-F6EECF244321}">
                <p14:modId xmlns:p14="http://schemas.microsoft.com/office/powerpoint/2010/main" val="3058133619"/>
              </p:ext>
            </p:extLst>
          </p:nvPr>
        </p:nvGraphicFramePr>
        <p:xfrm>
          <a:off x="1996340" y="4306443"/>
          <a:ext cx="1854200" cy="774700"/>
        </p:xfrm>
        <a:graphic>
          <a:graphicData uri="http://schemas.openxmlformats.org/presentationml/2006/ole">
            <mc:AlternateContent xmlns:mc="http://schemas.openxmlformats.org/markup-compatibility/2006">
              <mc:Choice xmlns:v="urn:schemas-microsoft-com:vml" Requires="v">
                <p:oleObj spid="_x0000_s114874" name="Equation" r:id="rId15" imgW="1854000" imgH="774360" progId="Equation.DSMT4">
                  <p:embed/>
                </p:oleObj>
              </mc:Choice>
              <mc:Fallback>
                <p:oleObj name="Equation" r:id="rId15" imgW="1854000" imgH="774360" progId="Equation.DSMT4">
                  <p:embed/>
                  <p:pic>
                    <p:nvPicPr>
                      <p:cNvPr id="16" name="Object 15">
                        <a:extLst>
                          <a:ext uri="{FF2B5EF4-FFF2-40B4-BE49-F238E27FC236}">
                            <a16:creationId xmlns:a16="http://schemas.microsoft.com/office/drawing/2014/main" id="{42CFEE40-7C20-4EC0-B53B-9C315AFFCB00}"/>
                          </a:ext>
                        </a:extLst>
                      </p:cNvPr>
                      <p:cNvPicPr/>
                      <p:nvPr/>
                    </p:nvPicPr>
                    <p:blipFill>
                      <a:blip r:embed="rId16"/>
                      <a:stretch>
                        <a:fillRect/>
                      </a:stretch>
                    </p:blipFill>
                    <p:spPr>
                      <a:xfrm>
                        <a:off x="1996340" y="4306443"/>
                        <a:ext cx="1854200" cy="774700"/>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C1D4D800-C896-4D18-8D76-958B48A6CDE2}"/>
              </a:ext>
            </a:extLst>
          </p:cNvPr>
          <p:cNvGraphicFramePr>
            <a:graphicFrameLocks noChangeAspect="1"/>
          </p:cNvGraphicFramePr>
          <p:nvPr>
            <p:extLst>
              <p:ext uri="{D42A27DB-BD31-4B8C-83A1-F6EECF244321}">
                <p14:modId xmlns:p14="http://schemas.microsoft.com/office/powerpoint/2010/main" val="3381714177"/>
              </p:ext>
            </p:extLst>
          </p:nvPr>
        </p:nvGraphicFramePr>
        <p:xfrm>
          <a:off x="3888640" y="4304268"/>
          <a:ext cx="1181100" cy="774700"/>
        </p:xfrm>
        <a:graphic>
          <a:graphicData uri="http://schemas.openxmlformats.org/presentationml/2006/ole">
            <mc:AlternateContent xmlns:mc="http://schemas.openxmlformats.org/markup-compatibility/2006">
              <mc:Choice xmlns:v="urn:schemas-microsoft-com:vml" Requires="v">
                <p:oleObj spid="_x0000_s114875" name="Equation" r:id="rId17" imgW="1180800" imgH="774360" progId="Equation.DSMT4">
                  <p:embed/>
                </p:oleObj>
              </mc:Choice>
              <mc:Fallback>
                <p:oleObj name="Equation" r:id="rId17" imgW="1180800" imgH="774360" progId="Equation.DSMT4">
                  <p:embed/>
                  <p:pic>
                    <p:nvPicPr>
                      <p:cNvPr id="20" name="Object 19">
                        <a:extLst>
                          <a:ext uri="{FF2B5EF4-FFF2-40B4-BE49-F238E27FC236}">
                            <a16:creationId xmlns:a16="http://schemas.microsoft.com/office/drawing/2014/main" id="{BBFDCD60-8407-42CC-8619-1F3144E7DA73}"/>
                          </a:ext>
                        </a:extLst>
                      </p:cNvPr>
                      <p:cNvPicPr/>
                      <p:nvPr/>
                    </p:nvPicPr>
                    <p:blipFill>
                      <a:blip r:embed="rId18"/>
                      <a:stretch>
                        <a:fillRect/>
                      </a:stretch>
                    </p:blipFill>
                    <p:spPr>
                      <a:xfrm>
                        <a:off x="3888640" y="4304268"/>
                        <a:ext cx="1181100" cy="774700"/>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id="{1A9E682E-C50E-430B-950A-72B236C7F5E3}"/>
              </a:ext>
            </a:extLst>
          </p:cNvPr>
          <p:cNvGraphicFramePr>
            <a:graphicFrameLocks noChangeAspect="1"/>
          </p:cNvGraphicFramePr>
          <p:nvPr>
            <p:extLst>
              <p:ext uri="{D42A27DB-BD31-4B8C-83A1-F6EECF244321}">
                <p14:modId xmlns:p14="http://schemas.microsoft.com/office/powerpoint/2010/main" val="103534768"/>
              </p:ext>
            </p:extLst>
          </p:nvPr>
        </p:nvGraphicFramePr>
        <p:xfrm>
          <a:off x="5173445" y="4532868"/>
          <a:ext cx="673100" cy="317500"/>
        </p:xfrm>
        <a:graphic>
          <a:graphicData uri="http://schemas.openxmlformats.org/presentationml/2006/ole">
            <mc:AlternateContent xmlns:mc="http://schemas.openxmlformats.org/markup-compatibility/2006">
              <mc:Choice xmlns:v="urn:schemas-microsoft-com:vml" Requires="v">
                <p:oleObj spid="_x0000_s114876" name="Equation" r:id="rId19" imgW="672840" imgH="317160" progId="Equation.DSMT4">
                  <p:embed/>
                </p:oleObj>
              </mc:Choice>
              <mc:Fallback>
                <p:oleObj name="Equation" r:id="rId19" imgW="672840" imgH="317160" progId="Equation.DSMT4">
                  <p:embed/>
                  <p:pic>
                    <p:nvPicPr>
                      <p:cNvPr id="21" name="Object 20">
                        <a:extLst>
                          <a:ext uri="{FF2B5EF4-FFF2-40B4-BE49-F238E27FC236}">
                            <a16:creationId xmlns:a16="http://schemas.microsoft.com/office/drawing/2014/main" id="{C1D4D800-C896-4D18-8D76-958B48A6CDE2}"/>
                          </a:ext>
                        </a:extLst>
                      </p:cNvPr>
                      <p:cNvPicPr/>
                      <p:nvPr/>
                    </p:nvPicPr>
                    <p:blipFill>
                      <a:blip r:embed="rId20"/>
                      <a:stretch>
                        <a:fillRect/>
                      </a:stretch>
                    </p:blipFill>
                    <p:spPr>
                      <a:xfrm>
                        <a:off x="5173445" y="4532868"/>
                        <a:ext cx="673100" cy="317500"/>
                      </a:xfrm>
                      <a:prstGeom prst="rect">
                        <a:avLst/>
                      </a:prstGeom>
                    </p:spPr>
                  </p:pic>
                </p:oleObj>
              </mc:Fallback>
            </mc:AlternateContent>
          </a:graphicData>
        </a:graphic>
      </p:graphicFrame>
    </p:spTree>
    <p:extLst>
      <p:ext uri="{BB962C8B-B14F-4D97-AF65-F5344CB8AC3E}">
        <p14:creationId xmlns:p14="http://schemas.microsoft.com/office/powerpoint/2010/main" val="148802470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CB86C-8F86-489E-BF8A-C9D6478BAF66}"/>
              </a:ext>
            </a:extLst>
          </p:cNvPr>
          <p:cNvSpPr>
            <a:spLocks noGrp="1"/>
          </p:cNvSpPr>
          <p:nvPr>
            <p:ph type="title"/>
          </p:nvPr>
        </p:nvSpPr>
        <p:spPr/>
        <p:txBody>
          <a:bodyPr/>
          <a:lstStyle/>
          <a:p>
            <a:r>
              <a:rPr lang="en-US" b="1" dirty="0"/>
              <a:t>Example 3: </a:t>
            </a:r>
            <a:r>
              <a:rPr lang="en-US" dirty="0"/>
              <a:t>Solving a Linear Equation Using a Calculator </a:t>
            </a:r>
            <a:r>
              <a:rPr lang="en-US" sz="1800" dirty="0"/>
              <a:t>(1 of 2)</a:t>
            </a:r>
          </a:p>
        </p:txBody>
      </p:sp>
      <p:sp>
        <p:nvSpPr>
          <p:cNvPr id="3" name="Content Placeholder 2">
            <a:extLst>
              <a:ext uri="{FF2B5EF4-FFF2-40B4-BE49-F238E27FC236}">
                <a16:creationId xmlns:a16="http://schemas.microsoft.com/office/drawing/2014/main" id="{1F44A36D-CA34-4D24-8BD2-CF7C28BD0529}"/>
              </a:ext>
            </a:extLst>
          </p:cNvPr>
          <p:cNvSpPr>
            <a:spLocks noGrp="1"/>
          </p:cNvSpPr>
          <p:nvPr>
            <p:ph idx="1"/>
          </p:nvPr>
        </p:nvSpPr>
        <p:spPr/>
        <p:txBody>
          <a:bodyPr/>
          <a:lstStyle/>
          <a:p>
            <a:r>
              <a:rPr lang="en-US" dirty="0"/>
              <a:t>Solve the equation:</a:t>
            </a:r>
          </a:p>
          <a:p>
            <a:pPr>
              <a:spcBef>
                <a:spcPts val="1200"/>
              </a:spcBef>
            </a:pPr>
            <a:r>
              <a:rPr lang="en-US" dirty="0"/>
              <a:t>Round the answer to two decimal places.  </a:t>
            </a:r>
          </a:p>
          <a:p>
            <a:pPr>
              <a:spcBef>
                <a:spcPts val="1200"/>
              </a:spcBef>
            </a:pPr>
            <a:r>
              <a:rPr lang="en-US" dirty="0"/>
              <a:t>To avoid rounding errors, solve for </a:t>
            </a:r>
            <a:r>
              <a:rPr lang="en-US" i="1" dirty="0">
                <a:latin typeface="+mn-lt"/>
              </a:rPr>
              <a:t>x</a:t>
            </a:r>
            <a:r>
              <a:rPr lang="en-US" dirty="0"/>
              <a:t> before using a calculator.</a:t>
            </a:r>
          </a:p>
        </p:txBody>
      </p:sp>
      <p:graphicFrame>
        <p:nvGraphicFramePr>
          <p:cNvPr id="4" name="Object 3">
            <a:extLst>
              <a:ext uri="{FF2B5EF4-FFF2-40B4-BE49-F238E27FC236}">
                <a16:creationId xmlns:a16="http://schemas.microsoft.com/office/drawing/2014/main" id="{BB5A2080-9D20-443A-9EB0-0F9DBCD27B1E}"/>
              </a:ext>
            </a:extLst>
          </p:cNvPr>
          <p:cNvGraphicFramePr>
            <a:graphicFrameLocks noChangeAspect="1"/>
          </p:cNvGraphicFramePr>
          <p:nvPr>
            <p:extLst>
              <p:ext uri="{D42A27DB-BD31-4B8C-83A1-F6EECF244321}">
                <p14:modId xmlns:p14="http://schemas.microsoft.com/office/powerpoint/2010/main" val="3054645679"/>
              </p:ext>
            </p:extLst>
          </p:nvPr>
        </p:nvGraphicFramePr>
        <p:xfrm>
          <a:off x="3860333" y="1311198"/>
          <a:ext cx="2984500" cy="774700"/>
        </p:xfrm>
        <a:graphic>
          <a:graphicData uri="http://schemas.openxmlformats.org/presentationml/2006/ole">
            <mc:AlternateContent xmlns:mc="http://schemas.openxmlformats.org/markup-compatibility/2006">
              <mc:Choice xmlns:v="urn:schemas-microsoft-com:vml" Requires="v">
                <p:oleObj spid="_x0000_s115810" name="Equation" r:id="rId3" imgW="2984400" imgH="774360" progId="Equation.DSMT4">
                  <p:embed/>
                </p:oleObj>
              </mc:Choice>
              <mc:Fallback>
                <p:oleObj name="Equation" r:id="rId3" imgW="2984400" imgH="774360" progId="Equation.DSMT4">
                  <p:embed/>
                  <p:pic>
                    <p:nvPicPr>
                      <p:cNvPr id="0" name=""/>
                      <p:cNvPicPr/>
                      <p:nvPr/>
                    </p:nvPicPr>
                    <p:blipFill>
                      <a:blip r:embed="rId4"/>
                      <a:stretch>
                        <a:fillRect/>
                      </a:stretch>
                    </p:blipFill>
                    <p:spPr>
                      <a:xfrm>
                        <a:off x="3860333" y="1311198"/>
                        <a:ext cx="29845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8D967CB-1820-4834-8F99-7BE1B30DB1D1}"/>
              </a:ext>
            </a:extLst>
          </p:cNvPr>
          <p:cNvGraphicFramePr>
            <a:graphicFrameLocks noChangeAspect="1"/>
          </p:cNvGraphicFramePr>
          <p:nvPr>
            <p:extLst>
              <p:ext uri="{D42A27DB-BD31-4B8C-83A1-F6EECF244321}">
                <p14:modId xmlns:p14="http://schemas.microsoft.com/office/powerpoint/2010/main" val="3756794939"/>
              </p:ext>
            </p:extLst>
          </p:nvPr>
        </p:nvGraphicFramePr>
        <p:xfrm>
          <a:off x="1146186" y="3648810"/>
          <a:ext cx="2984500" cy="774700"/>
        </p:xfrm>
        <a:graphic>
          <a:graphicData uri="http://schemas.openxmlformats.org/presentationml/2006/ole">
            <mc:AlternateContent xmlns:mc="http://schemas.openxmlformats.org/markup-compatibility/2006">
              <mc:Choice xmlns:v="urn:schemas-microsoft-com:vml" Requires="v">
                <p:oleObj spid="_x0000_s115811" name="Equation" r:id="rId5" imgW="2984400" imgH="774360" progId="Equation.DSMT4">
                  <p:embed/>
                </p:oleObj>
              </mc:Choice>
              <mc:Fallback>
                <p:oleObj name="Equation" r:id="rId5" imgW="2984400" imgH="774360" progId="Equation.DSMT4">
                  <p:embed/>
                  <p:pic>
                    <p:nvPicPr>
                      <p:cNvPr id="4" name="Object 3">
                        <a:extLst>
                          <a:ext uri="{FF2B5EF4-FFF2-40B4-BE49-F238E27FC236}">
                            <a16:creationId xmlns:a16="http://schemas.microsoft.com/office/drawing/2014/main" id="{BB5A2080-9D20-443A-9EB0-0F9DBCD27B1E}"/>
                          </a:ext>
                        </a:extLst>
                      </p:cNvPr>
                      <p:cNvPicPr/>
                      <p:nvPr/>
                    </p:nvPicPr>
                    <p:blipFill>
                      <a:blip r:embed="rId6"/>
                      <a:stretch>
                        <a:fillRect/>
                      </a:stretch>
                    </p:blipFill>
                    <p:spPr>
                      <a:xfrm>
                        <a:off x="1146186" y="3648810"/>
                        <a:ext cx="2984500"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4152D8E5-E7E2-4F43-8E48-44476D410D9A}"/>
              </a:ext>
            </a:extLst>
          </p:cNvPr>
          <p:cNvGraphicFramePr>
            <a:graphicFrameLocks noChangeAspect="1"/>
          </p:cNvGraphicFramePr>
          <p:nvPr>
            <p:extLst>
              <p:ext uri="{D42A27DB-BD31-4B8C-83A1-F6EECF244321}">
                <p14:modId xmlns:p14="http://schemas.microsoft.com/office/powerpoint/2010/main" val="4009768513"/>
              </p:ext>
            </p:extLst>
          </p:nvPr>
        </p:nvGraphicFramePr>
        <p:xfrm>
          <a:off x="4882815" y="3652027"/>
          <a:ext cx="3924300" cy="774700"/>
        </p:xfrm>
        <a:graphic>
          <a:graphicData uri="http://schemas.openxmlformats.org/presentationml/2006/ole">
            <mc:AlternateContent xmlns:mc="http://schemas.openxmlformats.org/markup-compatibility/2006">
              <mc:Choice xmlns:v="urn:schemas-microsoft-com:vml" Requires="v">
                <p:oleObj spid="_x0000_s115812" name="Equation" r:id="rId7" imgW="3924000" imgH="774360" progId="Equation.DSMT4">
                  <p:embed/>
                </p:oleObj>
              </mc:Choice>
              <mc:Fallback>
                <p:oleObj name="Equation" r:id="rId7" imgW="3924000" imgH="774360" progId="Equation.DSMT4">
                  <p:embed/>
                  <p:pic>
                    <p:nvPicPr>
                      <p:cNvPr id="6" name="Object 5">
                        <a:extLst>
                          <a:ext uri="{FF2B5EF4-FFF2-40B4-BE49-F238E27FC236}">
                            <a16:creationId xmlns:a16="http://schemas.microsoft.com/office/drawing/2014/main" id="{38D967CB-1820-4834-8F99-7BE1B30DB1D1}"/>
                          </a:ext>
                        </a:extLst>
                      </p:cNvPr>
                      <p:cNvPicPr/>
                      <p:nvPr/>
                    </p:nvPicPr>
                    <p:blipFill>
                      <a:blip r:embed="rId8"/>
                      <a:stretch>
                        <a:fillRect/>
                      </a:stretch>
                    </p:blipFill>
                    <p:spPr>
                      <a:xfrm>
                        <a:off x="4882815" y="3652027"/>
                        <a:ext cx="3924300" cy="7747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20916DE-B8BD-43EC-9E1D-A9ED02C58C9C}"/>
              </a:ext>
            </a:extLst>
          </p:cNvPr>
          <p:cNvGraphicFramePr>
            <a:graphicFrameLocks noChangeAspect="1"/>
          </p:cNvGraphicFramePr>
          <p:nvPr>
            <p:extLst>
              <p:ext uri="{D42A27DB-BD31-4B8C-83A1-F6EECF244321}">
                <p14:modId xmlns:p14="http://schemas.microsoft.com/office/powerpoint/2010/main" val="3154003802"/>
              </p:ext>
            </p:extLst>
          </p:nvPr>
        </p:nvGraphicFramePr>
        <p:xfrm>
          <a:off x="1586378" y="4658735"/>
          <a:ext cx="2603500" cy="1130300"/>
        </p:xfrm>
        <a:graphic>
          <a:graphicData uri="http://schemas.openxmlformats.org/presentationml/2006/ole">
            <mc:AlternateContent xmlns:mc="http://schemas.openxmlformats.org/markup-compatibility/2006">
              <mc:Choice xmlns:v="urn:schemas-microsoft-com:vml" Requires="v">
                <p:oleObj spid="_x0000_s115813" name="Equation" r:id="rId9" imgW="2603160" imgH="1130040" progId="Equation.DSMT4">
                  <p:embed/>
                </p:oleObj>
              </mc:Choice>
              <mc:Fallback>
                <p:oleObj name="Equation" r:id="rId9" imgW="2603160" imgH="1130040" progId="Equation.DSMT4">
                  <p:embed/>
                  <p:pic>
                    <p:nvPicPr>
                      <p:cNvPr id="6" name="Object 5">
                        <a:extLst>
                          <a:ext uri="{FF2B5EF4-FFF2-40B4-BE49-F238E27FC236}">
                            <a16:creationId xmlns:a16="http://schemas.microsoft.com/office/drawing/2014/main" id="{38D967CB-1820-4834-8F99-7BE1B30DB1D1}"/>
                          </a:ext>
                        </a:extLst>
                      </p:cNvPr>
                      <p:cNvPicPr/>
                      <p:nvPr/>
                    </p:nvPicPr>
                    <p:blipFill>
                      <a:blip r:embed="rId10"/>
                      <a:stretch>
                        <a:fillRect/>
                      </a:stretch>
                    </p:blipFill>
                    <p:spPr>
                      <a:xfrm>
                        <a:off x="1586378" y="4658735"/>
                        <a:ext cx="2603500" cy="11303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615D1274-EFF9-4978-A807-ADEB5677FDBC}"/>
              </a:ext>
            </a:extLst>
          </p:cNvPr>
          <p:cNvGraphicFramePr>
            <a:graphicFrameLocks noChangeAspect="1"/>
          </p:cNvGraphicFramePr>
          <p:nvPr>
            <p:extLst>
              <p:ext uri="{D42A27DB-BD31-4B8C-83A1-F6EECF244321}">
                <p14:modId xmlns:p14="http://schemas.microsoft.com/office/powerpoint/2010/main" val="2191747646"/>
              </p:ext>
            </p:extLst>
          </p:nvPr>
        </p:nvGraphicFramePr>
        <p:xfrm>
          <a:off x="4838701" y="5164643"/>
          <a:ext cx="3848100" cy="406400"/>
        </p:xfrm>
        <a:graphic>
          <a:graphicData uri="http://schemas.openxmlformats.org/presentationml/2006/ole">
            <mc:AlternateContent xmlns:mc="http://schemas.openxmlformats.org/markup-compatibility/2006">
              <mc:Choice xmlns:v="urn:schemas-microsoft-com:vml" Requires="v">
                <p:oleObj spid="_x0000_s115814" name="Equation" r:id="rId11" imgW="3848040" imgH="406080" progId="Equation.DSMT4">
                  <p:embed/>
                </p:oleObj>
              </mc:Choice>
              <mc:Fallback>
                <p:oleObj name="Equation" r:id="rId11" imgW="3848040" imgH="406080" progId="Equation.DSMT4">
                  <p:embed/>
                  <p:pic>
                    <p:nvPicPr>
                      <p:cNvPr id="7" name="Object 6">
                        <a:extLst>
                          <a:ext uri="{FF2B5EF4-FFF2-40B4-BE49-F238E27FC236}">
                            <a16:creationId xmlns:a16="http://schemas.microsoft.com/office/drawing/2014/main" id="{4152D8E5-E7E2-4F43-8E48-44476D410D9A}"/>
                          </a:ext>
                        </a:extLst>
                      </p:cNvPr>
                      <p:cNvPicPr/>
                      <p:nvPr/>
                    </p:nvPicPr>
                    <p:blipFill>
                      <a:blip r:embed="rId12"/>
                      <a:stretch>
                        <a:fillRect/>
                      </a:stretch>
                    </p:blipFill>
                    <p:spPr>
                      <a:xfrm>
                        <a:off x="4838701" y="5164643"/>
                        <a:ext cx="3848100" cy="406400"/>
                      </a:xfrm>
                      <a:prstGeom prst="rect">
                        <a:avLst/>
                      </a:prstGeom>
                    </p:spPr>
                  </p:pic>
                </p:oleObj>
              </mc:Fallback>
            </mc:AlternateContent>
          </a:graphicData>
        </a:graphic>
      </p:graphicFrame>
    </p:spTree>
    <p:extLst>
      <p:ext uri="{BB962C8B-B14F-4D97-AF65-F5344CB8AC3E}">
        <p14:creationId xmlns:p14="http://schemas.microsoft.com/office/powerpoint/2010/main" val="92581269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CB86C-8F86-489E-BF8A-C9D6478BAF66}"/>
              </a:ext>
            </a:extLst>
          </p:cNvPr>
          <p:cNvSpPr>
            <a:spLocks noGrp="1"/>
          </p:cNvSpPr>
          <p:nvPr>
            <p:ph type="title"/>
          </p:nvPr>
        </p:nvSpPr>
        <p:spPr/>
        <p:txBody>
          <a:bodyPr/>
          <a:lstStyle/>
          <a:p>
            <a:r>
              <a:rPr lang="en-US" b="1" dirty="0"/>
              <a:t>Example 3: </a:t>
            </a:r>
            <a:r>
              <a:rPr lang="en-US" dirty="0"/>
              <a:t>Solving a Linear Equation Using a Calculator </a:t>
            </a:r>
            <a:r>
              <a:rPr lang="en-US" sz="1800" dirty="0"/>
              <a:t>(2 of 2)</a:t>
            </a:r>
          </a:p>
        </p:txBody>
      </p:sp>
      <p:sp>
        <p:nvSpPr>
          <p:cNvPr id="3" name="Content Placeholder 2">
            <a:extLst>
              <a:ext uri="{FF2B5EF4-FFF2-40B4-BE49-F238E27FC236}">
                <a16:creationId xmlns:a16="http://schemas.microsoft.com/office/drawing/2014/main" id="{1F44A36D-CA34-4D24-8BD2-CF7C28BD0529}"/>
              </a:ext>
            </a:extLst>
          </p:cNvPr>
          <p:cNvSpPr>
            <a:spLocks noGrp="1"/>
          </p:cNvSpPr>
          <p:nvPr>
            <p:ph idx="1"/>
          </p:nvPr>
        </p:nvSpPr>
        <p:spPr/>
        <p:txBody>
          <a:bodyPr/>
          <a:lstStyle/>
          <a:p>
            <a:r>
              <a:rPr lang="en-US" dirty="0"/>
              <a:t>Now use your calculator. </a:t>
            </a:r>
          </a:p>
          <a:p>
            <a:endParaRPr lang="en-US" sz="2000" dirty="0"/>
          </a:p>
          <a:p>
            <a:endParaRPr lang="en-US" sz="2000" dirty="0"/>
          </a:p>
          <a:p>
            <a:r>
              <a:rPr lang="en-US" dirty="0"/>
              <a:t>The solution, rounded to two decimal places, </a:t>
            </a:r>
            <a:br>
              <a:rPr lang="en-US" dirty="0"/>
            </a:br>
            <a:r>
              <a:rPr lang="en-US" dirty="0"/>
              <a:t>is </a:t>
            </a:r>
            <a:r>
              <a:rPr lang="en-US" dirty="0">
                <a:latin typeface="+mn-lt"/>
              </a:rPr>
              <a:t>0.07</a:t>
            </a:r>
            <a:r>
              <a:rPr lang="en-US" dirty="0"/>
              <a:t>.</a:t>
            </a:r>
          </a:p>
          <a:p>
            <a:r>
              <a:rPr lang="en-US" dirty="0"/>
              <a:t>Store the calculator solution </a:t>
            </a:r>
            <a:r>
              <a:rPr lang="en-US" dirty="0">
                <a:solidFill>
                  <a:srgbClr val="B40000"/>
                </a:solidFill>
                <a:latin typeface="+mn-lt"/>
              </a:rPr>
              <a:t>0.0682486167</a:t>
            </a:r>
            <a:r>
              <a:rPr lang="en-US" dirty="0"/>
              <a:t> in </a:t>
            </a:r>
          </a:p>
          <a:p>
            <a:pPr>
              <a:spcBef>
                <a:spcPts val="1200"/>
              </a:spcBef>
            </a:pPr>
            <a:r>
              <a:rPr lang="en-US" dirty="0"/>
              <a:t>memory and proceed to evaluate</a:t>
            </a:r>
          </a:p>
        </p:txBody>
      </p:sp>
      <p:graphicFrame>
        <p:nvGraphicFramePr>
          <p:cNvPr id="8" name="Object 7">
            <a:extLst>
              <a:ext uri="{FF2B5EF4-FFF2-40B4-BE49-F238E27FC236}">
                <a16:creationId xmlns:a16="http://schemas.microsoft.com/office/drawing/2014/main" id="{220916DE-B8BD-43EC-9E1D-A9ED02C58C9C}"/>
              </a:ext>
            </a:extLst>
          </p:cNvPr>
          <p:cNvGraphicFramePr>
            <a:graphicFrameLocks noChangeAspect="1"/>
          </p:cNvGraphicFramePr>
          <p:nvPr>
            <p:extLst>
              <p:ext uri="{D42A27DB-BD31-4B8C-83A1-F6EECF244321}">
                <p14:modId xmlns:p14="http://schemas.microsoft.com/office/powerpoint/2010/main" val="1702512124"/>
              </p:ext>
            </p:extLst>
          </p:nvPr>
        </p:nvGraphicFramePr>
        <p:xfrm>
          <a:off x="5244765" y="994451"/>
          <a:ext cx="2603500" cy="1130300"/>
        </p:xfrm>
        <a:graphic>
          <a:graphicData uri="http://schemas.openxmlformats.org/presentationml/2006/ole">
            <mc:AlternateContent xmlns:mc="http://schemas.openxmlformats.org/markup-compatibility/2006">
              <mc:Choice xmlns:v="urn:schemas-microsoft-com:vml" Requires="v">
                <p:oleObj spid="_x0000_s116828" name="Equation" r:id="rId3" imgW="2603160" imgH="1130040" progId="Equation.DSMT4">
                  <p:embed/>
                </p:oleObj>
              </mc:Choice>
              <mc:Fallback>
                <p:oleObj name="Equation" r:id="rId3" imgW="2603160" imgH="1130040" progId="Equation.DSMT4">
                  <p:embed/>
                  <p:pic>
                    <p:nvPicPr>
                      <p:cNvPr id="8" name="Object 7">
                        <a:extLst>
                          <a:ext uri="{FF2B5EF4-FFF2-40B4-BE49-F238E27FC236}">
                            <a16:creationId xmlns:a16="http://schemas.microsoft.com/office/drawing/2014/main" id="{220916DE-B8BD-43EC-9E1D-A9ED02C58C9C}"/>
                          </a:ext>
                        </a:extLst>
                      </p:cNvPr>
                      <p:cNvPicPr/>
                      <p:nvPr/>
                    </p:nvPicPr>
                    <p:blipFill>
                      <a:blip r:embed="rId4"/>
                      <a:stretch>
                        <a:fillRect/>
                      </a:stretch>
                    </p:blipFill>
                    <p:spPr>
                      <a:xfrm>
                        <a:off x="5244765" y="994451"/>
                        <a:ext cx="2603500" cy="11303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B1862C6-E101-4765-BAB8-3F128D6C8F21}"/>
              </a:ext>
            </a:extLst>
          </p:cNvPr>
          <p:cNvGraphicFramePr>
            <a:graphicFrameLocks noChangeAspect="1"/>
          </p:cNvGraphicFramePr>
          <p:nvPr>
            <p:extLst>
              <p:ext uri="{D42A27DB-BD31-4B8C-83A1-F6EECF244321}">
                <p14:modId xmlns:p14="http://schemas.microsoft.com/office/powerpoint/2010/main" val="4183833693"/>
              </p:ext>
            </p:extLst>
          </p:nvPr>
        </p:nvGraphicFramePr>
        <p:xfrm>
          <a:off x="5508367" y="2328160"/>
          <a:ext cx="2362200" cy="317500"/>
        </p:xfrm>
        <a:graphic>
          <a:graphicData uri="http://schemas.openxmlformats.org/presentationml/2006/ole">
            <mc:AlternateContent xmlns:mc="http://schemas.openxmlformats.org/markup-compatibility/2006">
              <mc:Choice xmlns:v="urn:schemas-microsoft-com:vml" Requires="v">
                <p:oleObj spid="_x0000_s116829" name="Equation" r:id="rId5" imgW="2361960" imgH="317160" progId="Equation.DSMT4">
                  <p:embed/>
                </p:oleObj>
              </mc:Choice>
              <mc:Fallback>
                <p:oleObj name="Equation" r:id="rId5" imgW="2361960" imgH="317160" progId="Equation.DSMT4">
                  <p:embed/>
                  <p:pic>
                    <p:nvPicPr>
                      <p:cNvPr id="8" name="Object 7">
                        <a:extLst>
                          <a:ext uri="{FF2B5EF4-FFF2-40B4-BE49-F238E27FC236}">
                            <a16:creationId xmlns:a16="http://schemas.microsoft.com/office/drawing/2014/main" id="{220916DE-B8BD-43EC-9E1D-A9ED02C58C9C}"/>
                          </a:ext>
                        </a:extLst>
                      </p:cNvPr>
                      <p:cNvPicPr/>
                      <p:nvPr/>
                    </p:nvPicPr>
                    <p:blipFill>
                      <a:blip r:embed="rId6"/>
                      <a:stretch>
                        <a:fillRect/>
                      </a:stretch>
                    </p:blipFill>
                    <p:spPr>
                      <a:xfrm>
                        <a:off x="5508367" y="2328160"/>
                        <a:ext cx="2362200" cy="3175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850833B-174A-492C-BEB8-CF936E8ACB3D}"/>
              </a:ext>
            </a:extLst>
          </p:cNvPr>
          <p:cNvGraphicFramePr>
            <a:graphicFrameLocks noChangeAspect="1"/>
          </p:cNvGraphicFramePr>
          <p:nvPr>
            <p:extLst>
              <p:ext uri="{D42A27DB-BD31-4B8C-83A1-F6EECF244321}">
                <p14:modId xmlns:p14="http://schemas.microsoft.com/office/powerpoint/2010/main" val="3446301917"/>
              </p:ext>
            </p:extLst>
          </p:nvPr>
        </p:nvGraphicFramePr>
        <p:xfrm>
          <a:off x="5796621" y="4097070"/>
          <a:ext cx="1917700" cy="774700"/>
        </p:xfrm>
        <a:graphic>
          <a:graphicData uri="http://schemas.openxmlformats.org/presentationml/2006/ole">
            <mc:AlternateContent xmlns:mc="http://schemas.openxmlformats.org/markup-compatibility/2006">
              <mc:Choice xmlns:v="urn:schemas-microsoft-com:vml" Requires="v">
                <p:oleObj spid="_x0000_s116830" name="Equation" r:id="rId7" imgW="1917360" imgH="774360" progId="Equation.DSMT4">
                  <p:embed/>
                </p:oleObj>
              </mc:Choice>
              <mc:Fallback>
                <p:oleObj name="Equation" r:id="rId7" imgW="1917360" imgH="774360" progId="Equation.DSMT4">
                  <p:embed/>
                  <p:pic>
                    <p:nvPicPr>
                      <p:cNvPr id="4" name="Object 3">
                        <a:extLst>
                          <a:ext uri="{FF2B5EF4-FFF2-40B4-BE49-F238E27FC236}">
                            <a16:creationId xmlns:a16="http://schemas.microsoft.com/office/drawing/2014/main" id="{BB5A2080-9D20-443A-9EB0-0F9DBCD27B1E}"/>
                          </a:ext>
                        </a:extLst>
                      </p:cNvPr>
                      <p:cNvPicPr/>
                      <p:nvPr/>
                    </p:nvPicPr>
                    <p:blipFill>
                      <a:blip r:embed="rId8"/>
                      <a:stretch>
                        <a:fillRect/>
                      </a:stretch>
                    </p:blipFill>
                    <p:spPr>
                      <a:xfrm>
                        <a:off x="5796621" y="4097070"/>
                        <a:ext cx="1917700" cy="7747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F7E78B3E-0C24-4329-9177-7B529F3DF5D2}"/>
              </a:ext>
            </a:extLst>
          </p:cNvPr>
          <p:cNvGraphicFramePr>
            <a:graphicFrameLocks noChangeAspect="1"/>
          </p:cNvGraphicFramePr>
          <p:nvPr>
            <p:extLst>
              <p:ext uri="{D42A27DB-BD31-4B8C-83A1-F6EECF244321}">
                <p14:modId xmlns:p14="http://schemas.microsoft.com/office/powerpoint/2010/main" val="3687782690"/>
              </p:ext>
            </p:extLst>
          </p:nvPr>
        </p:nvGraphicFramePr>
        <p:xfrm>
          <a:off x="800797" y="5034961"/>
          <a:ext cx="3873500" cy="774700"/>
        </p:xfrm>
        <a:graphic>
          <a:graphicData uri="http://schemas.openxmlformats.org/presentationml/2006/ole">
            <mc:AlternateContent xmlns:mc="http://schemas.openxmlformats.org/markup-compatibility/2006">
              <mc:Choice xmlns:v="urn:schemas-microsoft-com:vml" Requires="v">
                <p:oleObj spid="_x0000_s116831" name="Equation" r:id="rId9" imgW="3873240" imgH="774360" progId="Equation.DSMT4">
                  <p:embed/>
                </p:oleObj>
              </mc:Choice>
              <mc:Fallback>
                <p:oleObj name="Equation" r:id="rId9" imgW="3873240" imgH="774360" progId="Equation.DSMT4">
                  <p:embed/>
                  <p:pic>
                    <p:nvPicPr>
                      <p:cNvPr id="11" name="Object 10">
                        <a:extLst>
                          <a:ext uri="{FF2B5EF4-FFF2-40B4-BE49-F238E27FC236}">
                            <a16:creationId xmlns:a16="http://schemas.microsoft.com/office/drawing/2014/main" id="{E850833B-174A-492C-BEB8-CF936E8ACB3D}"/>
                          </a:ext>
                        </a:extLst>
                      </p:cNvPr>
                      <p:cNvPicPr/>
                      <p:nvPr/>
                    </p:nvPicPr>
                    <p:blipFill>
                      <a:blip r:embed="rId10"/>
                      <a:stretch>
                        <a:fillRect/>
                      </a:stretch>
                    </p:blipFill>
                    <p:spPr>
                      <a:xfrm>
                        <a:off x="800797" y="5034961"/>
                        <a:ext cx="38735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5FA15B3A-CB26-4A57-AE62-1B94F5D6312F}"/>
              </a:ext>
            </a:extLst>
          </p:cNvPr>
          <p:cNvGraphicFramePr>
            <a:graphicFrameLocks noChangeAspect="1"/>
          </p:cNvGraphicFramePr>
          <p:nvPr>
            <p:extLst>
              <p:ext uri="{D42A27DB-BD31-4B8C-83A1-F6EECF244321}">
                <p14:modId xmlns:p14="http://schemas.microsoft.com/office/powerpoint/2010/main" val="1658989815"/>
              </p:ext>
            </p:extLst>
          </p:nvPr>
        </p:nvGraphicFramePr>
        <p:xfrm>
          <a:off x="4838700" y="5263561"/>
          <a:ext cx="1104900" cy="317500"/>
        </p:xfrm>
        <a:graphic>
          <a:graphicData uri="http://schemas.openxmlformats.org/presentationml/2006/ole">
            <mc:AlternateContent xmlns:mc="http://schemas.openxmlformats.org/markup-compatibility/2006">
              <mc:Choice xmlns:v="urn:schemas-microsoft-com:vml" Requires="v">
                <p:oleObj spid="_x0000_s116832" name="Equation" r:id="rId11" imgW="1104840" imgH="317160" progId="Equation.DSMT4">
                  <p:embed/>
                </p:oleObj>
              </mc:Choice>
              <mc:Fallback>
                <p:oleObj name="Equation" r:id="rId11" imgW="1104840" imgH="317160" progId="Equation.DSMT4">
                  <p:embed/>
                  <p:pic>
                    <p:nvPicPr>
                      <p:cNvPr id="0" name=""/>
                      <p:cNvPicPr/>
                      <p:nvPr/>
                    </p:nvPicPr>
                    <p:blipFill>
                      <a:blip r:embed="rId12"/>
                      <a:stretch>
                        <a:fillRect/>
                      </a:stretch>
                    </p:blipFill>
                    <p:spPr>
                      <a:xfrm>
                        <a:off x="4838700" y="5263561"/>
                        <a:ext cx="1104900" cy="317500"/>
                      </a:xfrm>
                      <a:prstGeom prst="rect">
                        <a:avLst/>
                      </a:prstGeom>
                    </p:spPr>
                  </p:pic>
                </p:oleObj>
              </mc:Fallback>
            </mc:AlternateContent>
          </a:graphicData>
        </a:graphic>
      </p:graphicFrame>
    </p:spTree>
    <p:extLst>
      <p:ext uri="{BB962C8B-B14F-4D97-AF65-F5344CB8AC3E}">
        <p14:creationId xmlns:p14="http://schemas.microsoft.com/office/powerpoint/2010/main" val="282724169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4B56-9A2C-42FA-8A21-AC19CBF9D7DF}"/>
              </a:ext>
            </a:extLst>
          </p:cNvPr>
          <p:cNvSpPr>
            <a:spLocks noGrp="1"/>
          </p:cNvSpPr>
          <p:nvPr>
            <p:ph type="title"/>
          </p:nvPr>
        </p:nvSpPr>
        <p:spPr/>
        <p:txBody>
          <a:bodyPr/>
          <a:lstStyle/>
          <a:p>
            <a:r>
              <a:rPr lang="en-US" b="1" dirty="0"/>
              <a:t>Example 4:</a:t>
            </a:r>
            <a:r>
              <a:rPr lang="en-US" dirty="0"/>
              <a:t> Solving an Equation That Leads to a Linear Equation </a:t>
            </a:r>
            <a:r>
              <a:rPr lang="en-US" sz="1800" dirty="0"/>
              <a:t>(1 of 2)</a:t>
            </a:r>
          </a:p>
        </p:txBody>
      </p:sp>
      <p:sp>
        <p:nvSpPr>
          <p:cNvPr id="3" name="Content Placeholder 2">
            <a:extLst>
              <a:ext uri="{FF2B5EF4-FFF2-40B4-BE49-F238E27FC236}">
                <a16:creationId xmlns:a16="http://schemas.microsoft.com/office/drawing/2014/main" id="{9156C1A5-BCC8-4B94-801E-B1AD6A7E6F46}"/>
              </a:ext>
            </a:extLst>
          </p:cNvPr>
          <p:cNvSpPr>
            <a:spLocks noGrp="1"/>
          </p:cNvSpPr>
          <p:nvPr>
            <p:ph idx="1"/>
          </p:nvPr>
        </p:nvSpPr>
        <p:spPr/>
        <p:txBody>
          <a:bodyPr/>
          <a:lstStyle/>
          <a:p>
            <a:r>
              <a:rPr lang="en-US" dirty="0"/>
              <a:t>Solve the equation: </a:t>
            </a:r>
            <a:r>
              <a:rPr lang="en-US" i="1" dirty="0">
                <a:latin typeface="+mn-lt"/>
              </a:rPr>
              <a:t>x</a:t>
            </a:r>
            <a:r>
              <a:rPr lang="en-US" dirty="0">
                <a:latin typeface="+mn-lt"/>
              </a:rPr>
              <a:t>(1 + 2</a:t>
            </a:r>
            <a:r>
              <a:rPr lang="en-US" i="1" dirty="0">
                <a:latin typeface="+mn-lt"/>
              </a:rPr>
              <a:t>x</a:t>
            </a:r>
            <a:r>
              <a:rPr lang="en-US" dirty="0">
                <a:latin typeface="+mn-lt"/>
              </a:rPr>
              <a:t>) = (2</a:t>
            </a:r>
            <a:r>
              <a:rPr lang="en-US" i="1" dirty="0">
                <a:latin typeface="+mn-lt"/>
              </a:rPr>
              <a:t>x</a:t>
            </a:r>
            <a:r>
              <a:rPr lang="en-US" dirty="0">
                <a:latin typeface="+mn-lt"/>
              </a:rPr>
              <a:t> – 1)(</a:t>
            </a:r>
            <a:r>
              <a:rPr lang="en-US" i="1" dirty="0">
                <a:latin typeface="+mn-lt"/>
              </a:rPr>
              <a:t>x</a:t>
            </a:r>
            <a:r>
              <a:rPr lang="en-US" dirty="0">
                <a:latin typeface="+mn-lt"/>
              </a:rPr>
              <a:t> – 2)</a:t>
            </a:r>
          </a:p>
          <a:p>
            <a:endParaRPr lang="en-US" dirty="0">
              <a:latin typeface="+mn-lt"/>
            </a:endParaRPr>
          </a:p>
          <a:p>
            <a:r>
              <a:rPr lang="en-US" i="1" dirty="0">
                <a:latin typeface="+mn-lt"/>
              </a:rPr>
              <a:t>x</a:t>
            </a:r>
            <a:r>
              <a:rPr lang="en-US" dirty="0">
                <a:latin typeface="+mn-lt"/>
              </a:rPr>
              <a:t> + 2</a:t>
            </a:r>
            <a:r>
              <a:rPr lang="en-US" i="1" dirty="0">
                <a:latin typeface="+mn-lt"/>
              </a:rPr>
              <a:t>x</a:t>
            </a:r>
            <a:r>
              <a:rPr lang="en-US" baseline="45000" dirty="0">
                <a:latin typeface="+mn-lt"/>
              </a:rPr>
              <a:t>2 </a:t>
            </a:r>
            <a:r>
              <a:rPr lang="en-US" dirty="0">
                <a:latin typeface="+mn-lt"/>
              </a:rPr>
              <a:t>= 2</a:t>
            </a:r>
            <a:r>
              <a:rPr lang="en-US" i="1" dirty="0">
                <a:latin typeface="+mn-lt"/>
              </a:rPr>
              <a:t>x</a:t>
            </a:r>
            <a:r>
              <a:rPr lang="en-US" baseline="45000" dirty="0">
                <a:latin typeface="+mn-lt"/>
              </a:rPr>
              <a:t>2</a:t>
            </a:r>
            <a:r>
              <a:rPr lang="en-US" dirty="0">
                <a:latin typeface="+mn-lt"/>
              </a:rPr>
              <a:t> – 5</a:t>
            </a:r>
            <a:r>
              <a:rPr lang="en-US" i="1" dirty="0">
                <a:latin typeface="+mn-lt"/>
              </a:rPr>
              <a:t>x</a:t>
            </a:r>
            <a:r>
              <a:rPr lang="en-US" dirty="0">
                <a:latin typeface="+mn-lt"/>
              </a:rPr>
              <a:t> + 2	</a:t>
            </a:r>
            <a:r>
              <a:rPr lang="en-US" dirty="0">
                <a:solidFill>
                  <a:srgbClr val="0B3081"/>
                </a:solidFill>
              </a:rPr>
              <a:t>Multiply and combine 					like terms.</a:t>
            </a:r>
          </a:p>
          <a:p>
            <a:r>
              <a:rPr lang="en-US" i="1" dirty="0">
                <a:latin typeface="+mn-lt"/>
              </a:rPr>
              <a:t>         x</a:t>
            </a:r>
            <a:r>
              <a:rPr lang="en-US" dirty="0">
                <a:latin typeface="+mn-lt"/>
              </a:rPr>
              <a:t> = –5</a:t>
            </a:r>
            <a:r>
              <a:rPr lang="en-US" i="1" dirty="0">
                <a:latin typeface="+mn-lt"/>
              </a:rPr>
              <a:t>x</a:t>
            </a:r>
            <a:r>
              <a:rPr lang="en-US" dirty="0">
                <a:latin typeface="+mn-lt"/>
              </a:rPr>
              <a:t> + 2</a:t>
            </a:r>
            <a:r>
              <a:rPr lang="en-US" dirty="0"/>
              <a:t>		</a:t>
            </a:r>
            <a:r>
              <a:rPr lang="en-US" dirty="0">
                <a:solidFill>
                  <a:srgbClr val="0B3081"/>
                </a:solidFill>
              </a:rPr>
              <a:t>Subtract </a:t>
            </a:r>
            <a:r>
              <a:rPr lang="en-US" dirty="0">
                <a:solidFill>
                  <a:srgbClr val="0B3081"/>
                </a:solidFill>
                <a:latin typeface="+mn-lt"/>
              </a:rPr>
              <a:t>2</a:t>
            </a:r>
            <a:r>
              <a:rPr lang="en-US" i="1" dirty="0">
                <a:solidFill>
                  <a:srgbClr val="0B3081"/>
                </a:solidFill>
                <a:latin typeface="+mn-lt"/>
              </a:rPr>
              <a:t>x</a:t>
            </a:r>
            <a:r>
              <a:rPr lang="en-US" baseline="45000" dirty="0">
                <a:solidFill>
                  <a:srgbClr val="0B3081"/>
                </a:solidFill>
                <a:latin typeface="+mn-lt"/>
              </a:rPr>
              <a:t>2 </a:t>
            </a:r>
            <a:r>
              <a:rPr lang="en-US" dirty="0">
                <a:solidFill>
                  <a:srgbClr val="0B3081"/>
                </a:solidFill>
              </a:rPr>
              <a:t>from both sides.</a:t>
            </a:r>
          </a:p>
          <a:p>
            <a:r>
              <a:rPr lang="en-US" i="1" dirty="0">
                <a:latin typeface="+mn-lt"/>
              </a:rPr>
              <a:t>       </a:t>
            </a:r>
            <a:r>
              <a:rPr lang="en-US" dirty="0">
                <a:latin typeface="+mn-lt"/>
              </a:rPr>
              <a:t>6</a:t>
            </a:r>
            <a:r>
              <a:rPr lang="en-US" i="1" dirty="0">
                <a:latin typeface="+mn-lt"/>
              </a:rPr>
              <a:t>x</a:t>
            </a:r>
            <a:r>
              <a:rPr lang="en-US" dirty="0">
                <a:latin typeface="+mn-lt"/>
              </a:rPr>
              <a:t> = 2 </a:t>
            </a:r>
            <a:r>
              <a:rPr lang="en-US" dirty="0"/>
              <a:t>			</a:t>
            </a:r>
            <a:r>
              <a:rPr lang="en-US" dirty="0">
                <a:solidFill>
                  <a:srgbClr val="0B3081"/>
                </a:solidFill>
              </a:rPr>
              <a:t>Add </a:t>
            </a:r>
            <a:r>
              <a:rPr lang="en-US" dirty="0">
                <a:solidFill>
                  <a:srgbClr val="0B3081"/>
                </a:solidFill>
                <a:latin typeface="+mn-lt"/>
              </a:rPr>
              <a:t>–5</a:t>
            </a:r>
            <a:r>
              <a:rPr lang="en-US" i="1" dirty="0">
                <a:solidFill>
                  <a:srgbClr val="0B3081"/>
                </a:solidFill>
                <a:latin typeface="+mn-lt"/>
              </a:rPr>
              <a:t>x</a:t>
            </a:r>
            <a:r>
              <a:rPr lang="en-US" dirty="0">
                <a:solidFill>
                  <a:srgbClr val="0B3081"/>
                </a:solidFill>
                <a:latin typeface="+mn-lt"/>
              </a:rPr>
              <a:t> </a:t>
            </a:r>
            <a:r>
              <a:rPr lang="en-US" dirty="0">
                <a:solidFill>
                  <a:srgbClr val="0B3081"/>
                </a:solidFill>
              </a:rPr>
              <a:t>to both sides.</a:t>
            </a:r>
          </a:p>
          <a:p>
            <a:pPr>
              <a:spcBef>
                <a:spcPts val="1800"/>
              </a:spcBef>
            </a:pPr>
            <a:r>
              <a:rPr lang="en-US" dirty="0"/>
              <a:t>				</a:t>
            </a:r>
            <a:r>
              <a:rPr lang="en-US" dirty="0">
                <a:solidFill>
                  <a:srgbClr val="0B3081"/>
                </a:solidFill>
              </a:rPr>
              <a:t>Divide both sides by </a:t>
            </a:r>
            <a:r>
              <a:rPr lang="en-US" dirty="0">
                <a:solidFill>
                  <a:srgbClr val="0B3081"/>
                </a:solidFill>
                <a:latin typeface="+mn-lt"/>
              </a:rPr>
              <a:t>6.</a:t>
            </a:r>
            <a:endParaRPr lang="en-US" dirty="0">
              <a:solidFill>
                <a:srgbClr val="0B3081"/>
              </a:solidFill>
            </a:endParaRPr>
          </a:p>
          <a:p>
            <a:endParaRPr lang="en-US" dirty="0"/>
          </a:p>
          <a:p>
            <a:endParaRPr lang="en-US" dirty="0">
              <a:latin typeface="+mn-lt"/>
            </a:endParaRPr>
          </a:p>
        </p:txBody>
      </p:sp>
      <p:graphicFrame>
        <p:nvGraphicFramePr>
          <p:cNvPr id="4" name="Object 3">
            <a:extLst>
              <a:ext uri="{FF2B5EF4-FFF2-40B4-BE49-F238E27FC236}">
                <a16:creationId xmlns:a16="http://schemas.microsoft.com/office/drawing/2014/main" id="{FF527FD8-DD51-46EB-B0BB-69A0E91D23B9}"/>
              </a:ext>
            </a:extLst>
          </p:cNvPr>
          <p:cNvGraphicFramePr>
            <a:graphicFrameLocks noChangeAspect="1"/>
          </p:cNvGraphicFramePr>
          <p:nvPr>
            <p:extLst>
              <p:ext uri="{D42A27DB-BD31-4B8C-83A1-F6EECF244321}">
                <p14:modId xmlns:p14="http://schemas.microsoft.com/office/powerpoint/2010/main" val="2754480683"/>
              </p:ext>
            </p:extLst>
          </p:nvPr>
        </p:nvGraphicFramePr>
        <p:xfrm>
          <a:off x="1201544" y="4444692"/>
          <a:ext cx="800100" cy="774700"/>
        </p:xfrm>
        <a:graphic>
          <a:graphicData uri="http://schemas.openxmlformats.org/presentationml/2006/ole">
            <mc:AlternateContent xmlns:mc="http://schemas.openxmlformats.org/markup-compatibility/2006">
              <mc:Choice xmlns:v="urn:schemas-microsoft-com:vml" Requires="v">
                <p:oleObj spid="_x0000_s117781" name="Equation" r:id="rId3" imgW="799920" imgH="774360" progId="Equation.DSMT4">
                  <p:embed/>
                </p:oleObj>
              </mc:Choice>
              <mc:Fallback>
                <p:oleObj name="Equation" r:id="rId3" imgW="799920" imgH="774360" progId="Equation.DSMT4">
                  <p:embed/>
                  <p:pic>
                    <p:nvPicPr>
                      <p:cNvPr id="0" name=""/>
                      <p:cNvPicPr/>
                      <p:nvPr/>
                    </p:nvPicPr>
                    <p:blipFill>
                      <a:blip r:embed="rId4"/>
                      <a:stretch>
                        <a:fillRect/>
                      </a:stretch>
                    </p:blipFill>
                    <p:spPr>
                      <a:xfrm>
                        <a:off x="1201544" y="4444692"/>
                        <a:ext cx="800100" cy="774700"/>
                      </a:xfrm>
                      <a:prstGeom prst="rect">
                        <a:avLst/>
                      </a:prstGeom>
                    </p:spPr>
                  </p:pic>
                </p:oleObj>
              </mc:Fallback>
            </mc:AlternateContent>
          </a:graphicData>
        </a:graphic>
      </p:graphicFrame>
    </p:spTree>
    <p:extLst>
      <p:ext uri="{BB962C8B-B14F-4D97-AF65-F5344CB8AC3E}">
        <p14:creationId xmlns:p14="http://schemas.microsoft.com/office/powerpoint/2010/main" val="88315100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4B56-9A2C-42FA-8A21-AC19CBF9D7DF}"/>
              </a:ext>
            </a:extLst>
          </p:cNvPr>
          <p:cNvSpPr>
            <a:spLocks noGrp="1"/>
          </p:cNvSpPr>
          <p:nvPr>
            <p:ph type="title"/>
          </p:nvPr>
        </p:nvSpPr>
        <p:spPr/>
        <p:txBody>
          <a:bodyPr/>
          <a:lstStyle/>
          <a:p>
            <a:r>
              <a:rPr lang="en-US" b="1" dirty="0"/>
              <a:t>Example 4:</a:t>
            </a:r>
            <a:r>
              <a:rPr lang="en-US" dirty="0"/>
              <a:t> Solving an Equation That Leads to a Linear Equation </a:t>
            </a:r>
            <a:r>
              <a:rPr lang="en-US" sz="1800" dirty="0"/>
              <a:t>(1 of 2)</a:t>
            </a:r>
          </a:p>
        </p:txBody>
      </p:sp>
      <p:sp>
        <p:nvSpPr>
          <p:cNvPr id="3" name="Content Placeholder 2">
            <a:extLst>
              <a:ext uri="{FF2B5EF4-FFF2-40B4-BE49-F238E27FC236}">
                <a16:creationId xmlns:a16="http://schemas.microsoft.com/office/drawing/2014/main" id="{9156C1A5-BCC8-4B94-801E-B1AD6A7E6F46}"/>
              </a:ext>
            </a:extLst>
          </p:cNvPr>
          <p:cNvSpPr>
            <a:spLocks noGrp="1"/>
          </p:cNvSpPr>
          <p:nvPr>
            <p:ph idx="1"/>
          </p:nvPr>
        </p:nvSpPr>
        <p:spPr/>
        <p:txBody>
          <a:bodyPr/>
          <a:lstStyle/>
          <a:p>
            <a:r>
              <a:rPr lang="en-US" dirty="0"/>
              <a:t>Check: </a:t>
            </a:r>
            <a:r>
              <a:rPr lang="en-US" i="1" dirty="0">
                <a:latin typeface="+mn-lt"/>
              </a:rPr>
              <a:t>x</a:t>
            </a:r>
            <a:r>
              <a:rPr lang="en-US" dirty="0">
                <a:latin typeface="+mn-lt"/>
              </a:rPr>
              <a:t>(1 + 2</a:t>
            </a:r>
            <a:r>
              <a:rPr lang="en-US" i="1" dirty="0">
                <a:latin typeface="+mn-lt"/>
              </a:rPr>
              <a:t>x</a:t>
            </a:r>
            <a:r>
              <a:rPr lang="en-US" dirty="0">
                <a:latin typeface="+mn-lt"/>
              </a:rPr>
              <a:t>) = (2</a:t>
            </a:r>
            <a:r>
              <a:rPr lang="en-US" i="1" dirty="0">
                <a:latin typeface="+mn-lt"/>
              </a:rPr>
              <a:t>x</a:t>
            </a:r>
            <a:r>
              <a:rPr lang="en-US" dirty="0">
                <a:latin typeface="+mn-lt"/>
              </a:rPr>
              <a:t> – 1)(</a:t>
            </a:r>
            <a:r>
              <a:rPr lang="en-US" i="1" dirty="0">
                <a:latin typeface="+mn-lt"/>
              </a:rPr>
              <a:t>x</a:t>
            </a:r>
            <a:r>
              <a:rPr lang="en-US" dirty="0">
                <a:latin typeface="+mn-lt"/>
              </a:rPr>
              <a:t> – 2)</a:t>
            </a:r>
          </a:p>
          <a:p>
            <a:endParaRPr lang="en-US" dirty="0">
              <a:latin typeface="+mn-lt"/>
            </a:endParaRPr>
          </a:p>
          <a:p>
            <a:endParaRPr lang="en-US" dirty="0">
              <a:latin typeface="+mn-lt"/>
            </a:endParaRPr>
          </a:p>
          <a:p>
            <a:endParaRPr lang="en-US" dirty="0">
              <a:latin typeface="+mn-lt"/>
            </a:endParaRPr>
          </a:p>
          <a:p>
            <a:endParaRPr lang="en-US" dirty="0">
              <a:latin typeface="+mn-lt"/>
            </a:endParaRPr>
          </a:p>
          <a:p>
            <a:endParaRPr lang="en-US" dirty="0">
              <a:latin typeface="+mn-lt"/>
            </a:endParaRPr>
          </a:p>
          <a:p>
            <a:r>
              <a:rPr lang="en-US" dirty="0"/>
              <a:t>The two expressions are equal, so the solution checks. </a:t>
            </a:r>
          </a:p>
          <a:p>
            <a:r>
              <a:rPr lang="en-US" dirty="0"/>
              <a:t>The solution set is </a:t>
            </a:r>
            <a:endParaRPr lang="en-US" dirty="0">
              <a:latin typeface="+mn-lt"/>
            </a:endParaRPr>
          </a:p>
          <a:p>
            <a:endParaRPr lang="en-US" dirty="0">
              <a:latin typeface="+mn-lt"/>
            </a:endParaRPr>
          </a:p>
        </p:txBody>
      </p:sp>
      <p:graphicFrame>
        <p:nvGraphicFramePr>
          <p:cNvPr id="5" name="Object 4">
            <a:extLst>
              <a:ext uri="{FF2B5EF4-FFF2-40B4-BE49-F238E27FC236}">
                <a16:creationId xmlns:a16="http://schemas.microsoft.com/office/drawing/2014/main" id="{F4A8D9FA-3D83-42FE-ADF9-DAA4CBC2246F}"/>
              </a:ext>
            </a:extLst>
          </p:cNvPr>
          <p:cNvGraphicFramePr>
            <a:graphicFrameLocks noChangeAspect="1"/>
          </p:cNvGraphicFramePr>
          <p:nvPr>
            <p:extLst>
              <p:ext uri="{D42A27DB-BD31-4B8C-83A1-F6EECF244321}">
                <p14:modId xmlns:p14="http://schemas.microsoft.com/office/powerpoint/2010/main" val="2136845680"/>
              </p:ext>
            </p:extLst>
          </p:nvPr>
        </p:nvGraphicFramePr>
        <p:xfrm>
          <a:off x="2097088" y="2422525"/>
          <a:ext cx="1854200" cy="825500"/>
        </p:xfrm>
        <a:graphic>
          <a:graphicData uri="http://schemas.openxmlformats.org/presentationml/2006/ole">
            <mc:AlternateContent xmlns:mc="http://schemas.openxmlformats.org/markup-compatibility/2006">
              <mc:Choice xmlns:v="urn:schemas-microsoft-com:vml" Requires="v">
                <p:oleObj spid="_x0000_s118976" name="Equation" r:id="rId3" imgW="1854000" imgH="825480" progId="Equation.DSMT4">
                  <p:embed/>
                </p:oleObj>
              </mc:Choice>
              <mc:Fallback>
                <p:oleObj name="Equation" r:id="rId3" imgW="1854000" imgH="825480" progId="Equation.DSMT4">
                  <p:embed/>
                  <p:pic>
                    <p:nvPicPr>
                      <p:cNvPr id="0" name=""/>
                      <p:cNvPicPr/>
                      <p:nvPr/>
                    </p:nvPicPr>
                    <p:blipFill>
                      <a:blip r:embed="rId4"/>
                      <a:stretch>
                        <a:fillRect/>
                      </a:stretch>
                    </p:blipFill>
                    <p:spPr>
                      <a:xfrm>
                        <a:off x="2097088" y="2422525"/>
                        <a:ext cx="1854200" cy="8255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4D9451A8-D629-45EE-B371-C6A47994562A}"/>
              </a:ext>
            </a:extLst>
          </p:cNvPr>
          <p:cNvGraphicFramePr>
            <a:graphicFrameLocks noChangeAspect="1"/>
          </p:cNvGraphicFramePr>
          <p:nvPr>
            <p:extLst>
              <p:ext uri="{D42A27DB-BD31-4B8C-83A1-F6EECF244321}">
                <p14:modId xmlns:p14="http://schemas.microsoft.com/office/powerpoint/2010/main" val="1399463525"/>
              </p:ext>
            </p:extLst>
          </p:nvPr>
        </p:nvGraphicFramePr>
        <p:xfrm>
          <a:off x="2815503" y="3688761"/>
          <a:ext cx="2641600" cy="825500"/>
        </p:xfrm>
        <a:graphic>
          <a:graphicData uri="http://schemas.openxmlformats.org/presentationml/2006/ole">
            <mc:AlternateContent xmlns:mc="http://schemas.openxmlformats.org/markup-compatibility/2006">
              <mc:Choice xmlns:v="urn:schemas-microsoft-com:vml" Requires="v">
                <p:oleObj spid="_x0000_s118977" name="Equation" r:id="rId5" imgW="2641320" imgH="825480" progId="Equation.DSMT4">
                  <p:embed/>
                </p:oleObj>
              </mc:Choice>
              <mc:Fallback>
                <p:oleObj name="Equation" r:id="rId5" imgW="2641320" imgH="825480" progId="Equation.DSMT4">
                  <p:embed/>
                  <p:pic>
                    <p:nvPicPr>
                      <p:cNvPr id="0" name=""/>
                      <p:cNvPicPr/>
                      <p:nvPr/>
                    </p:nvPicPr>
                    <p:blipFill>
                      <a:blip r:embed="rId6"/>
                      <a:stretch>
                        <a:fillRect/>
                      </a:stretch>
                    </p:blipFill>
                    <p:spPr>
                      <a:xfrm>
                        <a:off x="2815503" y="3688761"/>
                        <a:ext cx="2641600" cy="8255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0EC64A4-8913-4586-B02E-2B09DC91992A}"/>
              </a:ext>
            </a:extLst>
          </p:cNvPr>
          <p:cNvGraphicFramePr>
            <a:graphicFrameLocks noChangeAspect="1"/>
          </p:cNvGraphicFramePr>
          <p:nvPr>
            <p:extLst>
              <p:ext uri="{D42A27DB-BD31-4B8C-83A1-F6EECF244321}">
                <p14:modId xmlns:p14="http://schemas.microsoft.com/office/powerpoint/2010/main" val="3461005531"/>
              </p:ext>
            </p:extLst>
          </p:nvPr>
        </p:nvGraphicFramePr>
        <p:xfrm>
          <a:off x="560194" y="2638425"/>
          <a:ext cx="1282700" cy="393700"/>
        </p:xfrm>
        <a:graphic>
          <a:graphicData uri="http://schemas.openxmlformats.org/presentationml/2006/ole">
            <mc:AlternateContent xmlns:mc="http://schemas.openxmlformats.org/markup-compatibility/2006">
              <mc:Choice xmlns:v="urn:schemas-microsoft-com:vml" Requires="v">
                <p:oleObj spid="_x0000_s118978" name="Equation" r:id="rId7" imgW="1282680" imgH="393480" progId="Equation.DSMT4">
                  <p:embed/>
                </p:oleObj>
              </mc:Choice>
              <mc:Fallback>
                <p:oleObj name="Equation" r:id="rId7" imgW="1282680" imgH="393480" progId="Equation.DSMT4">
                  <p:embed/>
                  <p:pic>
                    <p:nvPicPr>
                      <p:cNvPr id="0" name=""/>
                      <p:cNvPicPr/>
                      <p:nvPr/>
                    </p:nvPicPr>
                    <p:blipFill>
                      <a:blip r:embed="rId8"/>
                      <a:stretch>
                        <a:fillRect/>
                      </a:stretch>
                    </p:blipFill>
                    <p:spPr>
                      <a:xfrm>
                        <a:off x="560194" y="2638425"/>
                        <a:ext cx="1282700" cy="3937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00A269D-47B2-4FC2-977D-A2EDC5EF6FC4}"/>
              </a:ext>
            </a:extLst>
          </p:cNvPr>
          <p:cNvGraphicFramePr>
            <a:graphicFrameLocks noChangeAspect="1"/>
          </p:cNvGraphicFramePr>
          <p:nvPr>
            <p:extLst>
              <p:ext uri="{D42A27DB-BD31-4B8C-83A1-F6EECF244321}">
                <p14:modId xmlns:p14="http://schemas.microsoft.com/office/powerpoint/2010/main" val="4031720431"/>
              </p:ext>
            </p:extLst>
          </p:nvPr>
        </p:nvGraphicFramePr>
        <p:xfrm>
          <a:off x="4178299" y="2447925"/>
          <a:ext cx="1092200" cy="774700"/>
        </p:xfrm>
        <a:graphic>
          <a:graphicData uri="http://schemas.openxmlformats.org/presentationml/2006/ole">
            <mc:AlternateContent xmlns:mc="http://schemas.openxmlformats.org/markup-compatibility/2006">
              <mc:Choice xmlns:v="urn:schemas-microsoft-com:vml" Requires="v">
                <p:oleObj spid="_x0000_s118979" name="Equation" r:id="rId9" imgW="1091880" imgH="774360" progId="Equation.DSMT4">
                  <p:embed/>
                </p:oleObj>
              </mc:Choice>
              <mc:Fallback>
                <p:oleObj name="Equation" r:id="rId9" imgW="1091880" imgH="774360" progId="Equation.DSMT4">
                  <p:embed/>
                  <p:pic>
                    <p:nvPicPr>
                      <p:cNvPr id="5" name="Object 4">
                        <a:extLst>
                          <a:ext uri="{FF2B5EF4-FFF2-40B4-BE49-F238E27FC236}">
                            <a16:creationId xmlns:a16="http://schemas.microsoft.com/office/drawing/2014/main" id="{F4A8D9FA-3D83-42FE-ADF9-DAA4CBC2246F}"/>
                          </a:ext>
                        </a:extLst>
                      </p:cNvPr>
                      <p:cNvPicPr/>
                      <p:nvPr/>
                    </p:nvPicPr>
                    <p:blipFill>
                      <a:blip r:embed="rId10"/>
                      <a:stretch>
                        <a:fillRect/>
                      </a:stretch>
                    </p:blipFill>
                    <p:spPr>
                      <a:xfrm>
                        <a:off x="4178299" y="2447925"/>
                        <a:ext cx="1092200" cy="7747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FC672B8-498C-423D-9A87-BDCBBC69A4CE}"/>
              </a:ext>
            </a:extLst>
          </p:cNvPr>
          <p:cNvGraphicFramePr>
            <a:graphicFrameLocks noChangeAspect="1"/>
          </p:cNvGraphicFramePr>
          <p:nvPr>
            <p:extLst>
              <p:ext uri="{D42A27DB-BD31-4B8C-83A1-F6EECF244321}">
                <p14:modId xmlns:p14="http://schemas.microsoft.com/office/powerpoint/2010/main" val="1064574191"/>
              </p:ext>
            </p:extLst>
          </p:nvPr>
        </p:nvGraphicFramePr>
        <p:xfrm>
          <a:off x="5546465" y="2473496"/>
          <a:ext cx="1104900" cy="774700"/>
        </p:xfrm>
        <a:graphic>
          <a:graphicData uri="http://schemas.openxmlformats.org/presentationml/2006/ole">
            <mc:AlternateContent xmlns:mc="http://schemas.openxmlformats.org/markup-compatibility/2006">
              <mc:Choice xmlns:v="urn:schemas-microsoft-com:vml" Requires="v">
                <p:oleObj spid="_x0000_s118980" name="Equation" r:id="rId11" imgW="1104840" imgH="774360" progId="Equation.DSMT4">
                  <p:embed/>
                </p:oleObj>
              </mc:Choice>
              <mc:Fallback>
                <p:oleObj name="Equation" r:id="rId11" imgW="1104840" imgH="774360" progId="Equation.DSMT4">
                  <p:embed/>
                  <p:pic>
                    <p:nvPicPr>
                      <p:cNvPr id="8" name="Object 7">
                        <a:extLst>
                          <a:ext uri="{FF2B5EF4-FFF2-40B4-BE49-F238E27FC236}">
                            <a16:creationId xmlns:a16="http://schemas.microsoft.com/office/drawing/2014/main" id="{E00A269D-47B2-4FC2-977D-A2EDC5EF6FC4}"/>
                          </a:ext>
                        </a:extLst>
                      </p:cNvPr>
                      <p:cNvPicPr/>
                      <p:nvPr/>
                    </p:nvPicPr>
                    <p:blipFill>
                      <a:blip r:embed="rId12"/>
                      <a:stretch>
                        <a:fillRect/>
                      </a:stretch>
                    </p:blipFill>
                    <p:spPr>
                      <a:xfrm>
                        <a:off x="5546465" y="2473496"/>
                        <a:ext cx="1104900" cy="7747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04330932-40F6-4630-8DBD-082425BDFB95}"/>
              </a:ext>
            </a:extLst>
          </p:cNvPr>
          <p:cNvGraphicFramePr>
            <a:graphicFrameLocks noChangeAspect="1"/>
          </p:cNvGraphicFramePr>
          <p:nvPr>
            <p:extLst>
              <p:ext uri="{D42A27DB-BD31-4B8C-83A1-F6EECF244321}">
                <p14:modId xmlns:p14="http://schemas.microsoft.com/office/powerpoint/2010/main" val="1409915669"/>
              </p:ext>
            </p:extLst>
          </p:nvPr>
        </p:nvGraphicFramePr>
        <p:xfrm>
          <a:off x="6825455" y="2473325"/>
          <a:ext cx="546100" cy="774700"/>
        </p:xfrm>
        <a:graphic>
          <a:graphicData uri="http://schemas.openxmlformats.org/presentationml/2006/ole">
            <mc:AlternateContent xmlns:mc="http://schemas.openxmlformats.org/markup-compatibility/2006">
              <mc:Choice xmlns:v="urn:schemas-microsoft-com:vml" Requires="v">
                <p:oleObj spid="_x0000_s118981" name="Equation" r:id="rId13" imgW="545760" imgH="774360" progId="Equation.DSMT4">
                  <p:embed/>
                </p:oleObj>
              </mc:Choice>
              <mc:Fallback>
                <p:oleObj name="Equation" r:id="rId13" imgW="545760" imgH="774360" progId="Equation.DSMT4">
                  <p:embed/>
                  <p:pic>
                    <p:nvPicPr>
                      <p:cNvPr id="9" name="Object 8">
                        <a:extLst>
                          <a:ext uri="{FF2B5EF4-FFF2-40B4-BE49-F238E27FC236}">
                            <a16:creationId xmlns:a16="http://schemas.microsoft.com/office/drawing/2014/main" id="{EFC672B8-498C-423D-9A87-BDCBBC69A4CE}"/>
                          </a:ext>
                        </a:extLst>
                      </p:cNvPr>
                      <p:cNvPicPr/>
                      <p:nvPr/>
                    </p:nvPicPr>
                    <p:blipFill>
                      <a:blip r:embed="rId14"/>
                      <a:stretch>
                        <a:fillRect/>
                      </a:stretch>
                    </p:blipFill>
                    <p:spPr>
                      <a:xfrm>
                        <a:off x="6825455" y="2473325"/>
                        <a:ext cx="546100" cy="7747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EBD009BC-4B2B-431B-B15D-012D8997F1E4}"/>
              </a:ext>
            </a:extLst>
          </p:cNvPr>
          <p:cNvGraphicFramePr>
            <a:graphicFrameLocks noChangeAspect="1"/>
          </p:cNvGraphicFramePr>
          <p:nvPr>
            <p:extLst>
              <p:ext uri="{D42A27DB-BD31-4B8C-83A1-F6EECF244321}">
                <p14:modId xmlns:p14="http://schemas.microsoft.com/office/powerpoint/2010/main" val="783090273"/>
              </p:ext>
            </p:extLst>
          </p:nvPr>
        </p:nvGraphicFramePr>
        <p:xfrm>
          <a:off x="560194" y="3904661"/>
          <a:ext cx="2032000" cy="393700"/>
        </p:xfrm>
        <a:graphic>
          <a:graphicData uri="http://schemas.openxmlformats.org/presentationml/2006/ole">
            <mc:AlternateContent xmlns:mc="http://schemas.openxmlformats.org/markup-compatibility/2006">
              <mc:Choice xmlns:v="urn:schemas-microsoft-com:vml" Requires="v">
                <p:oleObj spid="_x0000_s118982" name="Equation" r:id="rId15" imgW="2031840" imgH="393480" progId="Equation.DSMT4">
                  <p:embed/>
                </p:oleObj>
              </mc:Choice>
              <mc:Fallback>
                <p:oleObj name="Equation" r:id="rId15" imgW="2031840" imgH="393480" progId="Equation.DSMT4">
                  <p:embed/>
                  <p:pic>
                    <p:nvPicPr>
                      <p:cNvPr id="0" name=""/>
                      <p:cNvPicPr/>
                      <p:nvPr/>
                    </p:nvPicPr>
                    <p:blipFill>
                      <a:blip r:embed="rId16"/>
                      <a:stretch>
                        <a:fillRect/>
                      </a:stretch>
                    </p:blipFill>
                    <p:spPr>
                      <a:xfrm>
                        <a:off x="560194" y="3904661"/>
                        <a:ext cx="2032000" cy="3937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A40A718C-1B20-4D21-8EF8-AAEA55F17CB5}"/>
              </a:ext>
            </a:extLst>
          </p:cNvPr>
          <p:cNvGraphicFramePr>
            <a:graphicFrameLocks noChangeAspect="1"/>
          </p:cNvGraphicFramePr>
          <p:nvPr>
            <p:extLst>
              <p:ext uri="{D42A27DB-BD31-4B8C-83A1-F6EECF244321}">
                <p14:modId xmlns:p14="http://schemas.microsoft.com/office/powerpoint/2010/main" val="3614733344"/>
              </p:ext>
            </p:extLst>
          </p:nvPr>
        </p:nvGraphicFramePr>
        <p:xfrm>
          <a:off x="5501138" y="3688761"/>
          <a:ext cx="1803400" cy="825500"/>
        </p:xfrm>
        <a:graphic>
          <a:graphicData uri="http://schemas.openxmlformats.org/presentationml/2006/ole">
            <mc:AlternateContent xmlns:mc="http://schemas.openxmlformats.org/markup-compatibility/2006">
              <mc:Choice xmlns:v="urn:schemas-microsoft-com:vml" Requires="v">
                <p:oleObj spid="_x0000_s118983" name="Equation" r:id="rId17" imgW="1803240" imgH="825480" progId="Equation.DSMT4">
                  <p:embed/>
                </p:oleObj>
              </mc:Choice>
              <mc:Fallback>
                <p:oleObj name="Equation" r:id="rId17" imgW="1803240" imgH="825480" progId="Equation.DSMT4">
                  <p:embed/>
                  <p:pic>
                    <p:nvPicPr>
                      <p:cNvPr id="6" name="Object 5">
                        <a:extLst>
                          <a:ext uri="{FF2B5EF4-FFF2-40B4-BE49-F238E27FC236}">
                            <a16:creationId xmlns:a16="http://schemas.microsoft.com/office/drawing/2014/main" id="{4D9451A8-D629-45EE-B371-C6A47994562A}"/>
                          </a:ext>
                        </a:extLst>
                      </p:cNvPr>
                      <p:cNvPicPr/>
                      <p:nvPr/>
                    </p:nvPicPr>
                    <p:blipFill>
                      <a:blip r:embed="rId18"/>
                      <a:stretch>
                        <a:fillRect/>
                      </a:stretch>
                    </p:blipFill>
                    <p:spPr>
                      <a:xfrm>
                        <a:off x="5501138" y="3688761"/>
                        <a:ext cx="1803400" cy="8255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DE84BA4E-D6A8-4E4F-874E-F75CE4721CB3}"/>
              </a:ext>
            </a:extLst>
          </p:cNvPr>
          <p:cNvGraphicFramePr>
            <a:graphicFrameLocks noChangeAspect="1"/>
          </p:cNvGraphicFramePr>
          <p:nvPr>
            <p:extLst>
              <p:ext uri="{D42A27DB-BD31-4B8C-83A1-F6EECF244321}">
                <p14:modId xmlns:p14="http://schemas.microsoft.com/office/powerpoint/2010/main" val="2291723010"/>
              </p:ext>
            </p:extLst>
          </p:nvPr>
        </p:nvGraphicFramePr>
        <p:xfrm>
          <a:off x="7415970" y="3714161"/>
          <a:ext cx="546100" cy="774700"/>
        </p:xfrm>
        <a:graphic>
          <a:graphicData uri="http://schemas.openxmlformats.org/presentationml/2006/ole">
            <mc:AlternateContent xmlns:mc="http://schemas.openxmlformats.org/markup-compatibility/2006">
              <mc:Choice xmlns:v="urn:schemas-microsoft-com:vml" Requires="v">
                <p:oleObj spid="_x0000_s118984" name="Equation" r:id="rId19" imgW="545760" imgH="774360" progId="Equation.DSMT4">
                  <p:embed/>
                </p:oleObj>
              </mc:Choice>
              <mc:Fallback>
                <p:oleObj name="Equation" r:id="rId19" imgW="545760" imgH="774360" progId="Equation.DSMT4">
                  <p:embed/>
                  <p:pic>
                    <p:nvPicPr>
                      <p:cNvPr id="13" name="Object 12">
                        <a:extLst>
                          <a:ext uri="{FF2B5EF4-FFF2-40B4-BE49-F238E27FC236}">
                            <a16:creationId xmlns:a16="http://schemas.microsoft.com/office/drawing/2014/main" id="{A40A718C-1B20-4D21-8EF8-AAEA55F17CB5}"/>
                          </a:ext>
                        </a:extLst>
                      </p:cNvPr>
                      <p:cNvPicPr/>
                      <p:nvPr/>
                    </p:nvPicPr>
                    <p:blipFill>
                      <a:blip r:embed="rId20"/>
                      <a:stretch>
                        <a:fillRect/>
                      </a:stretch>
                    </p:blipFill>
                    <p:spPr>
                      <a:xfrm>
                        <a:off x="7415970" y="3714161"/>
                        <a:ext cx="546100" cy="7747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934D3FF3-D6F3-408A-85B4-8016A941A481}"/>
              </a:ext>
            </a:extLst>
          </p:cNvPr>
          <p:cNvGraphicFramePr>
            <a:graphicFrameLocks noChangeAspect="1"/>
          </p:cNvGraphicFramePr>
          <p:nvPr>
            <p:extLst>
              <p:ext uri="{D42A27DB-BD31-4B8C-83A1-F6EECF244321}">
                <p14:modId xmlns:p14="http://schemas.microsoft.com/office/powerpoint/2010/main" val="3372228852"/>
              </p:ext>
            </p:extLst>
          </p:nvPr>
        </p:nvGraphicFramePr>
        <p:xfrm>
          <a:off x="3429442" y="5282713"/>
          <a:ext cx="584200" cy="850900"/>
        </p:xfrm>
        <a:graphic>
          <a:graphicData uri="http://schemas.openxmlformats.org/presentationml/2006/ole">
            <mc:AlternateContent xmlns:mc="http://schemas.openxmlformats.org/markup-compatibility/2006">
              <mc:Choice xmlns:v="urn:schemas-microsoft-com:vml" Requires="v">
                <p:oleObj spid="_x0000_s118985" name="Equation" r:id="rId21" imgW="583920" imgH="850680" progId="Equation.DSMT4">
                  <p:embed/>
                </p:oleObj>
              </mc:Choice>
              <mc:Fallback>
                <p:oleObj name="Equation" r:id="rId21" imgW="583920" imgH="850680" progId="Equation.DSMT4">
                  <p:embed/>
                  <p:pic>
                    <p:nvPicPr>
                      <p:cNvPr id="0" name=""/>
                      <p:cNvPicPr/>
                      <p:nvPr/>
                    </p:nvPicPr>
                    <p:blipFill>
                      <a:blip r:embed="rId22"/>
                      <a:stretch>
                        <a:fillRect/>
                      </a:stretch>
                    </p:blipFill>
                    <p:spPr>
                      <a:xfrm>
                        <a:off x="3429442" y="5282713"/>
                        <a:ext cx="584200" cy="850900"/>
                      </a:xfrm>
                      <a:prstGeom prst="rect">
                        <a:avLst/>
                      </a:prstGeom>
                    </p:spPr>
                  </p:pic>
                </p:oleObj>
              </mc:Fallback>
            </mc:AlternateContent>
          </a:graphicData>
        </a:graphic>
      </p:graphicFrame>
    </p:spTree>
    <p:extLst>
      <p:ext uri="{BB962C8B-B14F-4D97-AF65-F5344CB8AC3E}">
        <p14:creationId xmlns:p14="http://schemas.microsoft.com/office/powerpoint/2010/main" val="267566049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500"/>
                                        <p:tgtEl>
                                          <p:spTgt spid="3">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500"/>
                                        <p:tgtEl>
                                          <p:spTgt spid="3">
                                            <p:txEl>
                                              <p:pRg st="7" end="7"/>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F7665-9809-4CBA-9F2D-0F67BA03047E}"/>
              </a:ext>
            </a:extLst>
          </p:cNvPr>
          <p:cNvSpPr>
            <a:spLocks noGrp="1"/>
          </p:cNvSpPr>
          <p:nvPr>
            <p:ph type="title"/>
          </p:nvPr>
        </p:nvSpPr>
        <p:spPr/>
        <p:txBody>
          <a:bodyPr/>
          <a:lstStyle/>
          <a:p>
            <a:r>
              <a:rPr lang="en-US" b="1" dirty="0"/>
              <a:t>Example 5: </a:t>
            </a:r>
            <a:r>
              <a:rPr lang="en-US" dirty="0"/>
              <a:t>Solving an Equation That Leads to a Linear Equation </a:t>
            </a:r>
            <a:r>
              <a:rPr lang="en-US" sz="1800" dirty="0"/>
              <a:t>(1 of 4)</a:t>
            </a:r>
          </a:p>
        </p:txBody>
      </p:sp>
      <p:sp>
        <p:nvSpPr>
          <p:cNvPr id="3" name="Content Placeholder 2">
            <a:extLst>
              <a:ext uri="{FF2B5EF4-FFF2-40B4-BE49-F238E27FC236}">
                <a16:creationId xmlns:a16="http://schemas.microsoft.com/office/drawing/2014/main" id="{A9E9B35D-4D0F-41F7-8EAD-7753838BAFCA}"/>
              </a:ext>
            </a:extLst>
          </p:cNvPr>
          <p:cNvSpPr>
            <a:spLocks noGrp="1"/>
          </p:cNvSpPr>
          <p:nvPr>
            <p:ph idx="1"/>
          </p:nvPr>
        </p:nvSpPr>
        <p:spPr/>
        <p:txBody>
          <a:bodyPr/>
          <a:lstStyle/>
          <a:p>
            <a:r>
              <a:rPr lang="en-US" dirty="0"/>
              <a:t>Solve the equation:</a:t>
            </a:r>
          </a:p>
          <a:p>
            <a:endParaRPr lang="en-US" dirty="0"/>
          </a:p>
          <a:p>
            <a:r>
              <a:rPr lang="en-US" dirty="0"/>
              <a:t>First, notice that the domain of the variable is </a:t>
            </a:r>
            <a:br>
              <a:rPr lang="en-US" dirty="0"/>
            </a:br>
            <a:endParaRPr lang="en-US" dirty="0"/>
          </a:p>
          <a:p>
            <a:endParaRPr lang="en-US" dirty="0"/>
          </a:p>
          <a:p>
            <a:r>
              <a:rPr lang="en-US" dirty="0"/>
              <a:t>Clear the equation of fractions by multiplying both sides by the least common multiple of the denominators of the three fractions, </a:t>
            </a:r>
            <a:r>
              <a:rPr lang="en-US" dirty="0">
                <a:latin typeface="+mn-lt"/>
              </a:rPr>
              <a:t>(2</a:t>
            </a:r>
            <a:r>
              <a:rPr lang="en-US" i="1" dirty="0">
                <a:latin typeface="+mn-lt"/>
              </a:rPr>
              <a:t>x</a:t>
            </a:r>
            <a:r>
              <a:rPr lang="en-US" dirty="0">
                <a:latin typeface="+mn-lt"/>
              </a:rPr>
              <a:t> + 3)(</a:t>
            </a:r>
            <a:r>
              <a:rPr lang="en-US" i="1" dirty="0">
                <a:latin typeface="+mn-lt"/>
              </a:rPr>
              <a:t>x</a:t>
            </a:r>
            <a:r>
              <a:rPr lang="en-US" dirty="0">
                <a:latin typeface="+mn-lt"/>
              </a:rPr>
              <a:t> – 1).</a:t>
            </a:r>
          </a:p>
        </p:txBody>
      </p:sp>
      <p:graphicFrame>
        <p:nvGraphicFramePr>
          <p:cNvPr id="4" name="Object 3">
            <a:extLst>
              <a:ext uri="{FF2B5EF4-FFF2-40B4-BE49-F238E27FC236}">
                <a16:creationId xmlns:a16="http://schemas.microsoft.com/office/drawing/2014/main" id="{802B488E-8B03-4B34-A2BE-7A0642A170A3}"/>
              </a:ext>
            </a:extLst>
          </p:cNvPr>
          <p:cNvGraphicFramePr>
            <a:graphicFrameLocks noChangeAspect="1"/>
          </p:cNvGraphicFramePr>
          <p:nvPr>
            <p:extLst>
              <p:ext uri="{D42A27DB-BD31-4B8C-83A1-F6EECF244321}">
                <p14:modId xmlns:p14="http://schemas.microsoft.com/office/powerpoint/2010/main" val="924376675"/>
              </p:ext>
            </p:extLst>
          </p:nvPr>
        </p:nvGraphicFramePr>
        <p:xfrm>
          <a:off x="3716145" y="1288896"/>
          <a:ext cx="4343400" cy="850900"/>
        </p:xfrm>
        <a:graphic>
          <a:graphicData uri="http://schemas.openxmlformats.org/presentationml/2006/ole">
            <mc:AlternateContent xmlns:mc="http://schemas.openxmlformats.org/markup-compatibility/2006">
              <mc:Choice xmlns:v="urn:schemas-microsoft-com:vml" Requires="v">
                <p:oleObj spid="_x0000_s119842" name="Equation" r:id="rId3" imgW="4343400" imgH="850680" progId="Equation.DSMT4">
                  <p:embed/>
                </p:oleObj>
              </mc:Choice>
              <mc:Fallback>
                <p:oleObj name="Equation" r:id="rId3" imgW="4343400" imgH="850680" progId="Equation.DSMT4">
                  <p:embed/>
                  <p:pic>
                    <p:nvPicPr>
                      <p:cNvPr id="0" name=""/>
                      <p:cNvPicPr/>
                      <p:nvPr/>
                    </p:nvPicPr>
                    <p:blipFill>
                      <a:blip r:embed="rId4"/>
                      <a:stretch>
                        <a:fillRect/>
                      </a:stretch>
                    </p:blipFill>
                    <p:spPr>
                      <a:xfrm>
                        <a:off x="3716145" y="1288896"/>
                        <a:ext cx="4343400" cy="8509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410091E1-E4D2-487A-AF75-6369F7AE7AFD}"/>
              </a:ext>
            </a:extLst>
          </p:cNvPr>
          <p:cNvGraphicFramePr>
            <a:graphicFrameLocks noChangeAspect="1"/>
          </p:cNvGraphicFramePr>
          <p:nvPr>
            <p:extLst>
              <p:ext uri="{D42A27DB-BD31-4B8C-83A1-F6EECF244321}">
                <p14:modId xmlns:p14="http://schemas.microsoft.com/office/powerpoint/2010/main" val="2081184329"/>
              </p:ext>
            </p:extLst>
          </p:nvPr>
        </p:nvGraphicFramePr>
        <p:xfrm>
          <a:off x="457199" y="2906829"/>
          <a:ext cx="2590800" cy="838200"/>
        </p:xfrm>
        <a:graphic>
          <a:graphicData uri="http://schemas.openxmlformats.org/presentationml/2006/ole">
            <mc:AlternateContent xmlns:mc="http://schemas.openxmlformats.org/markup-compatibility/2006">
              <mc:Choice xmlns:v="urn:schemas-microsoft-com:vml" Requires="v">
                <p:oleObj spid="_x0000_s119843" name="Equation" r:id="rId5" imgW="2590560" imgH="838080" progId="Equation.DSMT4">
                  <p:embed/>
                </p:oleObj>
              </mc:Choice>
              <mc:Fallback>
                <p:oleObj name="Equation" r:id="rId5" imgW="2590560" imgH="838080" progId="Equation.DSMT4">
                  <p:embed/>
                  <p:pic>
                    <p:nvPicPr>
                      <p:cNvPr id="0" name=""/>
                      <p:cNvPicPr/>
                      <p:nvPr/>
                    </p:nvPicPr>
                    <p:blipFill>
                      <a:blip r:embed="rId6"/>
                      <a:stretch>
                        <a:fillRect/>
                      </a:stretch>
                    </p:blipFill>
                    <p:spPr>
                      <a:xfrm>
                        <a:off x="457199" y="2906829"/>
                        <a:ext cx="2590800" cy="838200"/>
                      </a:xfrm>
                      <a:prstGeom prst="rect">
                        <a:avLst/>
                      </a:prstGeom>
                    </p:spPr>
                  </p:pic>
                </p:oleObj>
              </mc:Fallback>
            </mc:AlternateContent>
          </a:graphicData>
        </a:graphic>
      </p:graphicFrame>
    </p:spTree>
    <p:extLst>
      <p:ext uri="{BB962C8B-B14F-4D97-AF65-F5344CB8AC3E}">
        <p14:creationId xmlns:p14="http://schemas.microsoft.com/office/powerpoint/2010/main" val="267534351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7" y="692150"/>
            <a:ext cx="8174479"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eaLnBrk="1" hangingPunct="1">
              <a:defRPr/>
            </a:pPr>
            <a:r>
              <a:rPr lang="en-GB" altLang="en-US" sz="6600" kern="0" dirty="0"/>
              <a:t>Section 1.1</a:t>
            </a: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1989138"/>
            <a:ext cx="817447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a:defRPr/>
            </a:pPr>
            <a:r>
              <a:rPr lang="en-US" sz="4800" b="1" dirty="0"/>
              <a:t>Linear Equations</a:t>
            </a:r>
            <a:endParaRPr lang="en-GB" altLang="en-US" sz="4800" kern="0" dirty="0"/>
          </a:p>
        </p:txBody>
      </p:sp>
    </p:spTree>
    <p:extLst>
      <p:ext uri="{BB962C8B-B14F-4D97-AF65-F5344CB8AC3E}">
        <p14:creationId xmlns:p14="http://schemas.microsoft.com/office/powerpoint/2010/main" val="63442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F7665-9809-4CBA-9F2D-0F67BA03047E}"/>
              </a:ext>
            </a:extLst>
          </p:cNvPr>
          <p:cNvSpPr>
            <a:spLocks noGrp="1"/>
          </p:cNvSpPr>
          <p:nvPr>
            <p:ph type="title"/>
          </p:nvPr>
        </p:nvSpPr>
        <p:spPr/>
        <p:txBody>
          <a:bodyPr/>
          <a:lstStyle/>
          <a:p>
            <a:r>
              <a:rPr lang="en-US" b="1" dirty="0"/>
              <a:t>Example 5: </a:t>
            </a:r>
            <a:r>
              <a:rPr lang="en-US" dirty="0"/>
              <a:t>Solving an Equation That Leads to a Linear Equation </a:t>
            </a:r>
            <a:r>
              <a:rPr lang="en-US" sz="1800" dirty="0"/>
              <a:t>(2 of 4)</a:t>
            </a:r>
          </a:p>
        </p:txBody>
      </p:sp>
      <p:sp>
        <p:nvSpPr>
          <p:cNvPr id="3" name="Content Placeholder 2">
            <a:extLst>
              <a:ext uri="{FF2B5EF4-FFF2-40B4-BE49-F238E27FC236}">
                <a16:creationId xmlns:a16="http://schemas.microsoft.com/office/drawing/2014/main" id="{A9E9B35D-4D0F-41F7-8EAD-7753838BAFCA}"/>
              </a:ext>
            </a:extLst>
          </p:cNvPr>
          <p:cNvSpPr>
            <a:spLocks noGrp="1"/>
          </p:cNvSpPr>
          <p:nvPr>
            <p:ph idx="1"/>
          </p:nvPr>
        </p:nvSpPr>
        <p:spPr/>
        <p:txBody>
          <a:bodyPr/>
          <a:lstStyle/>
          <a:p>
            <a:endParaRPr lang="en-US" sz="2400" dirty="0"/>
          </a:p>
          <a:p>
            <a:pPr marL="3200400" lvl="4"/>
            <a:endParaRPr lang="en-US" sz="2400" dirty="0">
              <a:solidFill>
                <a:srgbClr val="0B3081"/>
              </a:solidFill>
            </a:endParaRPr>
          </a:p>
          <a:p>
            <a:pPr marL="3200400" lvl="4"/>
            <a:r>
              <a:rPr lang="en-US" sz="2400" dirty="0">
                <a:solidFill>
                  <a:srgbClr val="0B3081"/>
                </a:solidFill>
              </a:rPr>
              <a:t>Multiply both sides by </a:t>
            </a:r>
            <a:r>
              <a:rPr lang="en-US" sz="2400" dirty="0">
                <a:solidFill>
                  <a:srgbClr val="0B3081"/>
                </a:solidFill>
                <a:latin typeface="+mn-lt"/>
              </a:rPr>
              <a:t>(2</a:t>
            </a:r>
            <a:r>
              <a:rPr lang="en-US" sz="2400" i="1" dirty="0">
                <a:solidFill>
                  <a:srgbClr val="0B3081"/>
                </a:solidFill>
                <a:latin typeface="+mn-lt"/>
              </a:rPr>
              <a:t>x</a:t>
            </a:r>
            <a:r>
              <a:rPr lang="en-US" sz="2400" dirty="0">
                <a:solidFill>
                  <a:srgbClr val="0B3081"/>
                </a:solidFill>
                <a:latin typeface="+mn-lt"/>
              </a:rPr>
              <a:t> + 3)(</a:t>
            </a:r>
            <a:r>
              <a:rPr lang="en-US" sz="2400" i="1" dirty="0">
                <a:solidFill>
                  <a:srgbClr val="0B3081"/>
                </a:solidFill>
                <a:latin typeface="+mn-lt"/>
              </a:rPr>
              <a:t>x</a:t>
            </a:r>
            <a:r>
              <a:rPr lang="en-US" sz="2400" dirty="0">
                <a:solidFill>
                  <a:srgbClr val="0B3081"/>
                </a:solidFill>
                <a:latin typeface="+mn-lt"/>
              </a:rPr>
              <a:t> – 1).</a:t>
            </a:r>
          </a:p>
          <a:p>
            <a:pPr marL="3200400" lvl="4">
              <a:lnSpc>
                <a:spcPct val="200000"/>
              </a:lnSpc>
            </a:pPr>
            <a:endParaRPr lang="en-US" sz="2400" dirty="0">
              <a:solidFill>
                <a:srgbClr val="0B3081"/>
              </a:solidFill>
              <a:latin typeface="+mn-lt"/>
            </a:endParaRPr>
          </a:p>
          <a:p>
            <a:pPr marL="3200400" lvl="4">
              <a:spcBef>
                <a:spcPts val="1800"/>
              </a:spcBef>
            </a:pPr>
            <a:r>
              <a:rPr lang="en-US" sz="2400" dirty="0">
                <a:solidFill>
                  <a:srgbClr val="0B3081"/>
                </a:solidFill>
              </a:rPr>
              <a:t>Use the Distributive Property on the right side.</a:t>
            </a:r>
          </a:p>
          <a:p>
            <a:pPr marL="3200400" lvl="4"/>
            <a:endParaRPr lang="en-US" sz="2400" dirty="0">
              <a:solidFill>
                <a:srgbClr val="0B3081"/>
              </a:solidFill>
            </a:endParaRPr>
          </a:p>
          <a:p>
            <a:pPr marL="3200400" lvl="4"/>
            <a:endParaRPr lang="en-US" sz="2400" dirty="0">
              <a:solidFill>
                <a:srgbClr val="0B3081"/>
              </a:solidFill>
            </a:endParaRPr>
          </a:p>
          <a:p>
            <a:pPr marL="3200400" lvl="4">
              <a:spcBef>
                <a:spcPts val="0"/>
              </a:spcBef>
            </a:pPr>
            <a:r>
              <a:rPr lang="en-US" sz="2400" dirty="0">
                <a:solidFill>
                  <a:srgbClr val="0B3081"/>
                </a:solidFill>
              </a:rPr>
              <a:t>Simplify.</a:t>
            </a:r>
          </a:p>
        </p:txBody>
      </p:sp>
      <p:graphicFrame>
        <p:nvGraphicFramePr>
          <p:cNvPr id="4" name="Object 3">
            <a:extLst>
              <a:ext uri="{FF2B5EF4-FFF2-40B4-BE49-F238E27FC236}">
                <a16:creationId xmlns:a16="http://schemas.microsoft.com/office/drawing/2014/main" id="{802B488E-8B03-4B34-A2BE-7A0642A170A3}"/>
              </a:ext>
            </a:extLst>
          </p:cNvPr>
          <p:cNvGraphicFramePr>
            <a:graphicFrameLocks noChangeAspect="1"/>
          </p:cNvGraphicFramePr>
          <p:nvPr>
            <p:extLst>
              <p:ext uri="{D42A27DB-BD31-4B8C-83A1-F6EECF244321}">
                <p14:modId xmlns:p14="http://schemas.microsoft.com/office/powerpoint/2010/main" val="684117261"/>
              </p:ext>
            </p:extLst>
          </p:nvPr>
        </p:nvGraphicFramePr>
        <p:xfrm>
          <a:off x="2400300" y="1329940"/>
          <a:ext cx="4343400" cy="850900"/>
        </p:xfrm>
        <a:graphic>
          <a:graphicData uri="http://schemas.openxmlformats.org/presentationml/2006/ole">
            <mc:AlternateContent xmlns:mc="http://schemas.openxmlformats.org/markup-compatibility/2006">
              <mc:Choice xmlns:v="urn:schemas-microsoft-com:vml" Requires="v">
                <p:oleObj spid="_x0000_s120900" name="Equation" r:id="rId3" imgW="4343400" imgH="850680" progId="Equation.DSMT4">
                  <p:embed/>
                </p:oleObj>
              </mc:Choice>
              <mc:Fallback>
                <p:oleObj name="Equation" r:id="rId3" imgW="4343400" imgH="850680" progId="Equation.DSMT4">
                  <p:embed/>
                  <p:pic>
                    <p:nvPicPr>
                      <p:cNvPr id="4" name="Object 3">
                        <a:extLst>
                          <a:ext uri="{FF2B5EF4-FFF2-40B4-BE49-F238E27FC236}">
                            <a16:creationId xmlns:a16="http://schemas.microsoft.com/office/drawing/2014/main" id="{802B488E-8B03-4B34-A2BE-7A0642A170A3}"/>
                          </a:ext>
                        </a:extLst>
                      </p:cNvPr>
                      <p:cNvPicPr/>
                      <p:nvPr/>
                    </p:nvPicPr>
                    <p:blipFill>
                      <a:blip r:embed="rId4"/>
                      <a:stretch>
                        <a:fillRect/>
                      </a:stretch>
                    </p:blipFill>
                    <p:spPr>
                      <a:xfrm>
                        <a:off x="2400300" y="1329940"/>
                        <a:ext cx="4343400" cy="8509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13D5456B-C32F-4587-A657-6346683C3454}"/>
              </a:ext>
            </a:extLst>
          </p:cNvPr>
          <p:cNvGraphicFramePr>
            <a:graphicFrameLocks noChangeAspect="1"/>
          </p:cNvGraphicFramePr>
          <p:nvPr>
            <p:extLst>
              <p:ext uri="{D42A27DB-BD31-4B8C-83A1-F6EECF244321}">
                <p14:modId xmlns:p14="http://schemas.microsoft.com/office/powerpoint/2010/main" val="1601940374"/>
              </p:ext>
            </p:extLst>
          </p:nvPr>
        </p:nvGraphicFramePr>
        <p:xfrm>
          <a:off x="234950" y="2808288"/>
          <a:ext cx="8674100" cy="889000"/>
        </p:xfrm>
        <a:graphic>
          <a:graphicData uri="http://schemas.openxmlformats.org/presentationml/2006/ole">
            <mc:AlternateContent xmlns:mc="http://schemas.openxmlformats.org/markup-compatibility/2006">
              <mc:Choice xmlns:v="urn:schemas-microsoft-com:vml" Requires="v">
                <p:oleObj spid="_x0000_s120901" name="Equation" r:id="rId5" imgW="8673840" imgH="888840" progId="Equation.DSMT4">
                  <p:embed/>
                </p:oleObj>
              </mc:Choice>
              <mc:Fallback>
                <p:oleObj name="Equation" r:id="rId5" imgW="8673840" imgH="888840" progId="Equation.DSMT4">
                  <p:embed/>
                  <p:pic>
                    <p:nvPicPr>
                      <p:cNvPr id="4" name="Object 3">
                        <a:extLst>
                          <a:ext uri="{FF2B5EF4-FFF2-40B4-BE49-F238E27FC236}">
                            <a16:creationId xmlns:a16="http://schemas.microsoft.com/office/drawing/2014/main" id="{802B488E-8B03-4B34-A2BE-7A0642A170A3}"/>
                          </a:ext>
                        </a:extLst>
                      </p:cNvPr>
                      <p:cNvPicPr/>
                      <p:nvPr/>
                    </p:nvPicPr>
                    <p:blipFill>
                      <a:blip r:embed="rId6"/>
                      <a:stretch>
                        <a:fillRect/>
                      </a:stretch>
                    </p:blipFill>
                    <p:spPr>
                      <a:xfrm>
                        <a:off x="234950" y="2808288"/>
                        <a:ext cx="8674100" cy="889000"/>
                      </a:xfrm>
                      <a:prstGeom prst="rect">
                        <a:avLst/>
                      </a:prstGeom>
                    </p:spPr>
                  </p:pic>
                </p:oleObj>
              </mc:Fallback>
            </mc:AlternateContent>
          </a:graphicData>
        </a:graphic>
      </p:graphicFrame>
      <p:cxnSp>
        <p:nvCxnSpPr>
          <p:cNvPr id="8" name="Straight Connector 7">
            <a:extLst>
              <a:ext uri="{FF2B5EF4-FFF2-40B4-BE49-F238E27FC236}">
                <a16:creationId xmlns:a16="http://schemas.microsoft.com/office/drawing/2014/main" id="{07344088-354A-483B-869D-074F04468449}"/>
              </a:ext>
            </a:extLst>
          </p:cNvPr>
          <p:cNvCxnSpPr/>
          <p:nvPr/>
        </p:nvCxnSpPr>
        <p:spPr bwMode="auto">
          <a:xfrm>
            <a:off x="241300" y="3044283"/>
            <a:ext cx="1096846" cy="384717"/>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02654510-A081-4BC6-9D2A-41D5E92B6BA6}"/>
              </a:ext>
            </a:extLst>
          </p:cNvPr>
          <p:cNvCxnSpPr/>
          <p:nvPr/>
        </p:nvCxnSpPr>
        <p:spPr bwMode="auto">
          <a:xfrm>
            <a:off x="2267105" y="3304099"/>
            <a:ext cx="1096846" cy="384717"/>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55EF75A0-F132-4B7D-8566-CFBBAAC4EC76}"/>
              </a:ext>
            </a:extLst>
          </p:cNvPr>
          <p:cNvCxnSpPr/>
          <p:nvPr/>
        </p:nvCxnSpPr>
        <p:spPr bwMode="auto">
          <a:xfrm>
            <a:off x="1170259" y="3058588"/>
            <a:ext cx="1096846" cy="384717"/>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46FC0219-F8DA-4FA3-BB89-6AD9D2943BA8}"/>
              </a:ext>
            </a:extLst>
          </p:cNvPr>
          <p:cNvCxnSpPr/>
          <p:nvPr/>
        </p:nvCxnSpPr>
        <p:spPr bwMode="auto">
          <a:xfrm>
            <a:off x="3268366" y="3316369"/>
            <a:ext cx="1096846" cy="384717"/>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 name="Object 11">
            <a:extLst>
              <a:ext uri="{FF2B5EF4-FFF2-40B4-BE49-F238E27FC236}">
                <a16:creationId xmlns:a16="http://schemas.microsoft.com/office/drawing/2014/main" id="{586B67D2-83AD-40C6-9043-7CB76F6AD722}"/>
              </a:ext>
            </a:extLst>
          </p:cNvPr>
          <p:cNvGraphicFramePr>
            <a:graphicFrameLocks noChangeAspect="1"/>
          </p:cNvGraphicFramePr>
          <p:nvPr>
            <p:extLst>
              <p:ext uri="{D42A27DB-BD31-4B8C-83A1-F6EECF244321}">
                <p14:modId xmlns:p14="http://schemas.microsoft.com/office/powerpoint/2010/main" val="2356575502"/>
              </p:ext>
            </p:extLst>
          </p:nvPr>
        </p:nvGraphicFramePr>
        <p:xfrm>
          <a:off x="360097" y="4324350"/>
          <a:ext cx="6438900" cy="774700"/>
        </p:xfrm>
        <a:graphic>
          <a:graphicData uri="http://schemas.openxmlformats.org/presentationml/2006/ole">
            <mc:AlternateContent xmlns:mc="http://schemas.openxmlformats.org/markup-compatibility/2006">
              <mc:Choice xmlns:v="urn:schemas-microsoft-com:vml" Requires="v">
                <p:oleObj spid="_x0000_s120902" name="Equation" r:id="rId7" imgW="6438600" imgH="774360" progId="Equation.DSMT4">
                  <p:embed/>
                </p:oleObj>
              </mc:Choice>
              <mc:Fallback>
                <p:oleObj name="Equation" r:id="rId7" imgW="6438600" imgH="774360" progId="Equation.DSMT4">
                  <p:embed/>
                  <p:pic>
                    <p:nvPicPr>
                      <p:cNvPr id="6" name="Object 5">
                        <a:extLst>
                          <a:ext uri="{FF2B5EF4-FFF2-40B4-BE49-F238E27FC236}">
                            <a16:creationId xmlns:a16="http://schemas.microsoft.com/office/drawing/2014/main" id="{13D5456B-C32F-4587-A657-6346683C3454}"/>
                          </a:ext>
                        </a:extLst>
                      </p:cNvPr>
                      <p:cNvPicPr/>
                      <p:nvPr/>
                    </p:nvPicPr>
                    <p:blipFill>
                      <a:blip r:embed="rId8"/>
                      <a:stretch>
                        <a:fillRect/>
                      </a:stretch>
                    </p:blipFill>
                    <p:spPr>
                      <a:xfrm>
                        <a:off x="360097" y="4324350"/>
                        <a:ext cx="6438900" cy="774700"/>
                      </a:xfrm>
                      <a:prstGeom prst="rect">
                        <a:avLst/>
                      </a:prstGeom>
                    </p:spPr>
                  </p:pic>
                </p:oleObj>
              </mc:Fallback>
            </mc:AlternateContent>
          </a:graphicData>
        </a:graphic>
      </p:graphicFrame>
      <p:cxnSp>
        <p:nvCxnSpPr>
          <p:cNvPr id="14" name="Straight Connector 13">
            <a:extLst>
              <a:ext uri="{FF2B5EF4-FFF2-40B4-BE49-F238E27FC236}">
                <a16:creationId xmlns:a16="http://schemas.microsoft.com/office/drawing/2014/main" id="{B65D28A4-8E2F-4295-AC84-876F70D38143}"/>
              </a:ext>
            </a:extLst>
          </p:cNvPr>
          <p:cNvCxnSpPr>
            <a:cxnSpLocks/>
          </p:cNvCxnSpPr>
          <p:nvPr/>
        </p:nvCxnSpPr>
        <p:spPr bwMode="auto">
          <a:xfrm>
            <a:off x="2847086" y="4795293"/>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C89F1F63-84B9-4F26-911A-D254A758C635}"/>
              </a:ext>
            </a:extLst>
          </p:cNvPr>
          <p:cNvCxnSpPr>
            <a:cxnSpLocks/>
          </p:cNvCxnSpPr>
          <p:nvPr/>
        </p:nvCxnSpPr>
        <p:spPr bwMode="auto">
          <a:xfrm>
            <a:off x="1997166" y="4611871"/>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3D0FE577-BCA2-46A1-AB34-DC7071F24655}"/>
              </a:ext>
            </a:extLst>
          </p:cNvPr>
          <p:cNvCxnSpPr>
            <a:cxnSpLocks/>
          </p:cNvCxnSpPr>
          <p:nvPr/>
        </p:nvCxnSpPr>
        <p:spPr bwMode="auto">
          <a:xfrm>
            <a:off x="5942727" y="4803946"/>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AC05ECDD-0CB6-4C81-A5E0-B34451632F0A}"/>
              </a:ext>
            </a:extLst>
          </p:cNvPr>
          <p:cNvCxnSpPr>
            <a:cxnSpLocks/>
          </p:cNvCxnSpPr>
          <p:nvPr/>
        </p:nvCxnSpPr>
        <p:spPr bwMode="auto">
          <a:xfrm>
            <a:off x="4052845" y="4611871"/>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2" name="Object 21">
            <a:extLst>
              <a:ext uri="{FF2B5EF4-FFF2-40B4-BE49-F238E27FC236}">
                <a16:creationId xmlns:a16="http://schemas.microsoft.com/office/drawing/2014/main" id="{3AE91E26-37AA-4170-86A2-009027E5FDD1}"/>
              </a:ext>
            </a:extLst>
          </p:cNvPr>
          <p:cNvGraphicFramePr>
            <a:graphicFrameLocks noChangeAspect="1"/>
          </p:cNvGraphicFramePr>
          <p:nvPr>
            <p:extLst>
              <p:ext uri="{D42A27DB-BD31-4B8C-83A1-F6EECF244321}">
                <p14:modId xmlns:p14="http://schemas.microsoft.com/office/powerpoint/2010/main" val="3035076971"/>
              </p:ext>
            </p:extLst>
          </p:nvPr>
        </p:nvGraphicFramePr>
        <p:xfrm>
          <a:off x="357621" y="5759592"/>
          <a:ext cx="3187700" cy="393700"/>
        </p:xfrm>
        <a:graphic>
          <a:graphicData uri="http://schemas.openxmlformats.org/presentationml/2006/ole">
            <mc:AlternateContent xmlns:mc="http://schemas.openxmlformats.org/markup-compatibility/2006">
              <mc:Choice xmlns:v="urn:schemas-microsoft-com:vml" Requires="v">
                <p:oleObj spid="_x0000_s120903" name="Equation" r:id="rId9" imgW="3187440" imgH="393480" progId="Equation.DSMT4">
                  <p:embed/>
                </p:oleObj>
              </mc:Choice>
              <mc:Fallback>
                <p:oleObj name="Equation" r:id="rId9" imgW="3187440" imgH="393480" progId="Equation.DSMT4">
                  <p:embed/>
                  <p:pic>
                    <p:nvPicPr>
                      <p:cNvPr id="12" name="Object 11">
                        <a:extLst>
                          <a:ext uri="{FF2B5EF4-FFF2-40B4-BE49-F238E27FC236}">
                            <a16:creationId xmlns:a16="http://schemas.microsoft.com/office/drawing/2014/main" id="{586B67D2-83AD-40C6-9043-7CB76F6AD722}"/>
                          </a:ext>
                        </a:extLst>
                      </p:cNvPr>
                      <p:cNvPicPr/>
                      <p:nvPr/>
                    </p:nvPicPr>
                    <p:blipFill>
                      <a:blip r:embed="rId10"/>
                      <a:stretch>
                        <a:fillRect/>
                      </a:stretch>
                    </p:blipFill>
                    <p:spPr>
                      <a:xfrm>
                        <a:off x="357621" y="5759592"/>
                        <a:ext cx="3187700" cy="393700"/>
                      </a:xfrm>
                      <a:prstGeom prst="rect">
                        <a:avLst/>
                      </a:prstGeom>
                    </p:spPr>
                  </p:pic>
                </p:oleObj>
              </mc:Fallback>
            </mc:AlternateContent>
          </a:graphicData>
        </a:graphic>
      </p:graphicFrame>
    </p:spTree>
    <p:extLst>
      <p:ext uri="{BB962C8B-B14F-4D97-AF65-F5344CB8AC3E}">
        <p14:creationId xmlns:p14="http://schemas.microsoft.com/office/powerpoint/2010/main" val="1248443119"/>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par>
                                <p:cTn id="16" presetID="22" presetClass="entr" presetSubtype="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par>
                                <p:cTn id="24" presetID="22" presetClass="entr" presetSubtype="8"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par>
                                <p:cTn id="40" presetID="22" presetClass="entr" presetSubtype="8"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par>
                                <p:cTn id="48" presetID="22" presetClass="entr" presetSubtype="8"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left)">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500"/>
                                        <p:tgtEl>
                                          <p:spTgt spid="3">
                                            <p:txEl>
                                              <p:pRg st="7" end="7"/>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8D175-F210-4FA8-87EB-6EDD134F55CD}"/>
              </a:ext>
            </a:extLst>
          </p:cNvPr>
          <p:cNvSpPr>
            <a:spLocks noGrp="1"/>
          </p:cNvSpPr>
          <p:nvPr>
            <p:ph type="title"/>
          </p:nvPr>
        </p:nvSpPr>
        <p:spPr/>
        <p:txBody>
          <a:bodyPr/>
          <a:lstStyle/>
          <a:p>
            <a:r>
              <a:rPr lang="en-US" b="1" dirty="0"/>
              <a:t>Example 5: </a:t>
            </a:r>
            <a:r>
              <a:rPr lang="en-US" dirty="0"/>
              <a:t>Solving an Equation That Leads to a Linear Equation </a:t>
            </a:r>
            <a:r>
              <a:rPr lang="en-US" sz="1800" dirty="0"/>
              <a:t>(3 of 4)</a:t>
            </a:r>
            <a:endParaRPr lang="en-US" dirty="0"/>
          </a:p>
        </p:txBody>
      </p:sp>
      <p:sp>
        <p:nvSpPr>
          <p:cNvPr id="3" name="Content Placeholder 2">
            <a:extLst>
              <a:ext uri="{FF2B5EF4-FFF2-40B4-BE49-F238E27FC236}">
                <a16:creationId xmlns:a16="http://schemas.microsoft.com/office/drawing/2014/main" id="{AE9998DE-B753-4826-948D-56126C2FD483}"/>
              </a:ext>
            </a:extLst>
          </p:cNvPr>
          <p:cNvSpPr>
            <a:spLocks noGrp="1"/>
          </p:cNvSpPr>
          <p:nvPr>
            <p:ph idx="1"/>
          </p:nvPr>
        </p:nvSpPr>
        <p:spPr/>
        <p:txBody>
          <a:bodyPr/>
          <a:lstStyle/>
          <a:p>
            <a:endParaRPr lang="en-US" dirty="0"/>
          </a:p>
          <a:p>
            <a:r>
              <a:rPr lang="en-US" dirty="0">
                <a:solidFill>
                  <a:srgbClr val="0B3081"/>
                </a:solidFill>
              </a:rPr>
              <a:t>				Apply the Distributive 					Property.</a:t>
            </a:r>
          </a:p>
          <a:p>
            <a:r>
              <a:rPr lang="en-US" dirty="0">
                <a:solidFill>
                  <a:srgbClr val="0B3081"/>
                </a:solidFill>
              </a:rPr>
              <a:t>				Combine like terms.</a:t>
            </a:r>
          </a:p>
          <a:p>
            <a:r>
              <a:rPr lang="en-US" dirty="0">
                <a:solidFill>
                  <a:srgbClr val="0B3081"/>
                </a:solidFill>
              </a:rPr>
              <a:t>				Subtract </a:t>
            </a:r>
            <a:r>
              <a:rPr lang="en-US" dirty="0">
                <a:solidFill>
                  <a:srgbClr val="0B3081"/>
                </a:solidFill>
                <a:latin typeface="+mn-lt"/>
              </a:rPr>
              <a:t>7</a:t>
            </a:r>
            <a:r>
              <a:rPr lang="en-US" dirty="0">
                <a:solidFill>
                  <a:srgbClr val="0B3081"/>
                </a:solidFill>
              </a:rPr>
              <a:t> from both sides.</a:t>
            </a:r>
          </a:p>
          <a:p>
            <a:r>
              <a:rPr lang="en-US" dirty="0">
                <a:solidFill>
                  <a:srgbClr val="0B3081"/>
                </a:solidFill>
              </a:rPr>
              <a:t>				Divide both sides by </a:t>
            </a:r>
            <a:r>
              <a:rPr lang="en-US" dirty="0">
                <a:solidFill>
                  <a:srgbClr val="0B3081"/>
                </a:solidFill>
                <a:latin typeface="+mn-lt"/>
              </a:rPr>
              <a:t>–2</a:t>
            </a:r>
            <a:r>
              <a:rPr lang="en-US" dirty="0">
                <a:solidFill>
                  <a:srgbClr val="0B3081"/>
                </a:solidFill>
              </a:rPr>
              <a:t>. </a:t>
            </a:r>
          </a:p>
        </p:txBody>
      </p:sp>
      <p:graphicFrame>
        <p:nvGraphicFramePr>
          <p:cNvPr id="4" name="Object 3">
            <a:extLst>
              <a:ext uri="{FF2B5EF4-FFF2-40B4-BE49-F238E27FC236}">
                <a16:creationId xmlns:a16="http://schemas.microsoft.com/office/drawing/2014/main" id="{FB317C1D-B67C-47D2-A6FE-06043DB6DE55}"/>
              </a:ext>
            </a:extLst>
          </p:cNvPr>
          <p:cNvGraphicFramePr>
            <a:graphicFrameLocks noChangeAspect="1"/>
          </p:cNvGraphicFramePr>
          <p:nvPr>
            <p:extLst>
              <p:ext uri="{D42A27DB-BD31-4B8C-83A1-F6EECF244321}">
                <p14:modId xmlns:p14="http://schemas.microsoft.com/office/powerpoint/2010/main" val="1519323461"/>
              </p:ext>
            </p:extLst>
          </p:nvPr>
        </p:nvGraphicFramePr>
        <p:xfrm>
          <a:off x="2978150" y="1473200"/>
          <a:ext cx="3187700" cy="393700"/>
        </p:xfrm>
        <a:graphic>
          <a:graphicData uri="http://schemas.openxmlformats.org/presentationml/2006/ole">
            <mc:AlternateContent xmlns:mc="http://schemas.openxmlformats.org/markup-compatibility/2006">
              <mc:Choice xmlns:v="urn:schemas-microsoft-com:vml" Requires="v">
                <p:oleObj spid="_x0000_s121931" name="Equation" r:id="rId3" imgW="3187440" imgH="393480" progId="Equation.DSMT4">
                  <p:embed/>
                </p:oleObj>
              </mc:Choice>
              <mc:Fallback>
                <p:oleObj name="Equation" r:id="rId3" imgW="3187440" imgH="393480" progId="Equation.DSMT4">
                  <p:embed/>
                  <p:pic>
                    <p:nvPicPr>
                      <p:cNvPr id="22" name="Object 21">
                        <a:extLst>
                          <a:ext uri="{FF2B5EF4-FFF2-40B4-BE49-F238E27FC236}">
                            <a16:creationId xmlns:a16="http://schemas.microsoft.com/office/drawing/2014/main" id="{3AE91E26-37AA-4170-86A2-009027E5FDD1}"/>
                          </a:ext>
                        </a:extLst>
                      </p:cNvPr>
                      <p:cNvPicPr/>
                      <p:nvPr/>
                    </p:nvPicPr>
                    <p:blipFill>
                      <a:blip r:embed="rId4"/>
                      <a:stretch>
                        <a:fillRect/>
                      </a:stretch>
                    </p:blipFill>
                    <p:spPr>
                      <a:xfrm>
                        <a:off x="2978150" y="1473200"/>
                        <a:ext cx="3187700" cy="393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8F823B0-05B4-42D5-ABDB-836AB894E464}"/>
              </a:ext>
            </a:extLst>
          </p:cNvPr>
          <p:cNvGraphicFramePr>
            <a:graphicFrameLocks noChangeAspect="1"/>
          </p:cNvGraphicFramePr>
          <p:nvPr>
            <p:extLst>
              <p:ext uri="{D42A27DB-BD31-4B8C-83A1-F6EECF244321}">
                <p14:modId xmlns:p14="http://schemas.microsoft.com/office/powerpoint/2010/main" val="3246599646"/>
              </p:ext>
            </p:extLst>
          </p:nvPr>
        </p:nvGraphicFramePr>
        <p:xfrm>
          <a:off x="801340" y="2168055"/>
          <a:ext cx="2565400" cy="317500"/>
        </p:xfrm>
        <a:graphic>
          <a:graphicData uri="http://schemas.openxmlformats.org/presentationml/2006/ole">
            <mc:AlternateContent xmlns:mc="http://schemas.openxmlformats.org/markup-compatibility/2006">
              <mc:Choice xmlns:v="urn:schemas-microsoft-com:vml" Requires="v">
                <p:oleObj spid="_x0000_s121932" name="Equation" r:id="rId5" imgW="2565360" imgH="317160" progId="Equation.DSMT4">
                  <p:embed/>
                </p:oleObj>
              </mc:Choice>
              <mc:Fallback>
                <p:oleObj name="Equation" r:id="rId5" imgW="2565360" imgH="317160" progId="Equation.DSMT4">
                  <p:embed/>
                  <p:pic>
                    <p:nvPicPr>
                      <p:cNvPr id="4" name="Object 3">
                        <a:extLst>
                          <a:ext uri="{FF2B5EF4-FFF2-40B4-BE49-F238E27FC236}">
                            <a16:creationId xmlns:a16="http://schemas.microsoft.com/office/drawing/2014/main" id="{FB317C1D-B67C-47D2-A6FE-06043DB6DE55}"/>
                          </a:ext>
                        </a:extLst>
                      </p:cNvPr>
                      <p:cNvPicPr/>
                      <p:nvPr/>
                    </p:nvPicPr>
                    <p:blipFill>
                      <a:blip r:embed="rId6"/>
                      <a:stretch>
                        <a:fillRect/>
                      </a:stretch>
                    </p:blipFill>
                    <p:spPr>
                      <a:xfrm>
                        <a:off x="801340" y="2168055"/>
                        <a:ext cx="2565400" cy="3175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00B96736-E3AF-4ADD-B3A6-7A89F059F8D9}"/>
              </a:ext>
            </a:extLst>
          </p:cNvPr>
          <p:cNvGraphicFramePr>
            <a:graphicFrameLocks noChangeAspect="1"/>
          </p:cNvGraphicFramePr>
          <p:nvPr>
            <p:extLst>
              <p:ext uri="{D42A27DB-BD31-4B8C-83A1-F6EECF244321}">
                <p14:modId xmlns:p14="http://schemas.microsoft.com/office/powerpoint/2010/main" val="1011189981"/>
              </p:ext>
            </p:extLst>
          </p:nvPr>
        </p:nvGraphicFramePr>
        <p:xfrm>
          <a:off x="801340" y="2933944"/>
          <a:ext cx="1587500" cy="317500"/>
        </p:xfrm>
        <a:graphic>
          <a:graphicData uri="http://schemas.openxmlformats.org/presentationml/2006/ole">
            <mc:AlternateContent xmlns:mc="http://schemas.openxmlformats.org/markup-compatibility/2006">
              <mc:Choice xmlns:v="urn:schemas-microsoft-com:vml" Requires="v">
                <p:oleObj spid="_x0000_s121933" name="Equation" r:id="rId7" imgW="1587240" imgH="317160" progId="Equation.DSMT4">
                  <p:embed/>
                </p:oleObj>
              </mc:Choice>
              <mc:Fallback>
                <p:oleObj name="Equation" r:id="rId7" imgW="1587240" imgH="317160" progId="Equation.DSMT4">
                  <p:embed/>
                  <p:pic>
                    <p:nvPicPr>
                      <p:cNvPr id="5" name="Object 4">
                        <a:extLst>
                          <a:ext uri="{FF2B5EF4-FFF2-40B4-BE49-F238E27FC236}">
                            <a16:creationId xmlns:a16="http://schemas.microsoft.com/office/drawing/2014/main" id="{C8F823B0-05B4-42D5-ABDB-836AB894E464}"/>
                          </a:ext>
                        </a:extLst>
                      </p:cNvPr>
                      <p:cNvPicPr/>
                      <p:nvPr/>
                    </p:nvPicPr>
                    <p:blipFill>
                      <a:blip r:embed="rId8"/>
                      <a:stretch>
                        <a:fillRect/>
                      </a:stretch>
                    </p:blipFill>
                    <p:spPr>
                      <a:xfrm>
                        <a:off x="801340" y="2933944"/>
                        <a:ext cx="1587500" cy="3175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E1DCE5C-3C9F-442B-BE18-1FC033A6AF8E}"/>
              </a:ext>
            </a:extLst>
          </p:cNvPr>
          <p:cNvGraphicFramePr>
            <a:graphicFrameLocks noChangeAspect="1"/>
          </p:cNvGraphicFramePr>
          <p:nvPr>
            <p:extLst>
              <p:ext uri="{D42A27DB-BD31-4B8C-83A1-F6EECF244321}">
                <p14:modId xmlns:p14="http://schemas.microsoft.com/office/powerpoint/2010/main" val="2407643819"/>
              </p:ext>
            </p:extLst>
          </p:nvPr>
        </p:nvGraphicFramePr>
        <p:xfrm>
          <a:off x="525504" y="3506179"/>
          <a:ext cx="1333500" cy="317500"/>
        </p:xfrm>
        <a:graphic>
          <a:graphicData uri="http://schemas.openxmlformats.org/presentationml/2006/ole">
            <mc:AlternateContent xmlns:mc="http://schemas.openxmlformats.org/markup-compatibility/2006">
              <mc:Choice xmlns:v="urn:schemas-microsoft-com:vml" Requires="v">
                <p:oleObj spid="_x0000_s121934" name="Equation" r:id="rId9" imgW="1333440" imgH="317160" progId="Equation.DSMT4">
                  <p:embed/>
                </p:oleObj>
              </mc:Choice>
              <mc:Fallback>
                <p:oleObj name="Equation" r:id="rId9" imgW="1333440" imgH="317160" progId="Equation.DSMT4">
                  <p:embed/>
                  <p:pic>
                    <p:nvPicPr>
                      <p:cNvPr id="6" name="Object 5">
                        <a:extLst>
                          <a:ext uri="{FF2B5EF4-FFF2-40B4-BE49-F238E27FC236}">
                            <a16:creationId xmlns:a16="http://schemas.microsoft.com/office/drawing/2014/main" id="{00B96736-E3AF-4ADD-B3A6-7A89F059F8D9}"/>
                          </a:ext>
                        </a:extLst>
                      </p:cNvPr>
                      <p:cNvPicPr/>
                      <p:nvPr/>
                    </p:nvPicPr>
                    <p:blipFill>
                      <a:blip r:embed="rId10"/>
                      <a:stretch>
                        <a:fillRect/>
                      </a:stretch>
                    </p:blipFill>
                    <p:spPr>
                      <a:xfrm>
                        <a:off x="525504" y="3506179"/>
                        <a:ext cx="1333500" cy="3175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5D50299-D55E-4D72-8966-924D42A85A49}"/>
              </a:ext>
            </a:extLst>
          </p:cNvPr>
          <p:cNvGraphicFramePr>
            <a:graphicFrameLocks noChangeAspect="1"/>
          </p:cNvGraphicFramePr>
          <p:nvPr>
            <p:extLst>
              <p:ext uri="{D42A27DB-BD31-4B8C-83A1-F6EECF244321}">
                <p14:modId xmlns:p14="http://schemas.microsoft.com/office/powerpoint/2010/main" val="972671523"/>
              </p:ext>
            </p:extLst>
          </p:nvPr>
        </p:nvGraphicFramePr>
        <p:xfrm>
          <a:off x="725603" y="4015649"/>
          <a:ext cx="736600" cy="317500"/>
        </p:xfrm>
        <a:graphic>
          <a:graphicData uri="http://schemas.openxmlformats.org/presentationml/2006/ole">
            <mc:AlternateContent xmlns:mc="http://schemas.openxmlformats.org/markup-compatibility/2006">
              <mc:Choice xmlns:v="urn:schemas-microsoft-com:vml" Requires="v">
                <p:oleObj spid="_x0000_s121935" name="Equation" r:id="rId11" imgW="736560" imgH="317160" progId="Equation.DSMT4">
                  <p:embed/>
                </p:oleObj>
              </mc:Choice>
              <mc:Fallback>
                <p:oleObj name="Equation" r:id="rId11" imgW="736560" imgH="317160" progId="Equation.DSMT4">
                  <p:embed/>
                  <p:pic>
                    <p:nvPicPr>
                      <p:cNvPr id="7" name="Object 6">
                        <a:extLst>
                          <a:ext uri="{FF2B5EF4-FFF2-40B4-BE49-F238E27FC236}">
                            <a16:creationId xmlns:a16="http://schemas.microsoft.com/office/drawing/2014/main" id="{CE1DCE5C-3C9F-442B-BE18-1FC033A6AF8E}"/>
                          </a:ext>
                        </a:extLst>
                      </p:cNvPr>
                      <p:cNvPicPr/>
                      <p:nvPr/>
                    </p:nvPicPr>
                    <p:blipFill>
                      <a:blip r:embed="rId12"/>
                      <a:stretch>
                        <a:fillRect/>
                      </a:stretch>
                    </p:blipFill>
                    <p:spPr>
                      <a:xfrm>
                        <a:off x="725603" y="4015649"/>
                        <a:ext cx="736600" cy="317500"/>
                      </a:xfrm>
                      <a:prstGeom prst="rect">
                        <a:avLst/>
                      </a:prstGeom>
                    </p:spPr>
                  </p:pic>
                </p:oleObj>
              </mc:Fallback>
            </mc:AlternateContent>
          </a:graphicData>
        </a:graphic>
      </p:graphicFrame>
    </p:spTree>
    <p:extLst>
      <p:ext uri="{BB962C8B-B14F-4D97-AF65-F5344CB8AC3E}">
        <p14:creationId xmlns:p14="http://schemas.microsoft.com/office/powerpoint/2010/main" val="354963427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8D175-F210-4FA8-87EB-6EDD134F55CD}"/>
              </a:ext>
            </a:extLst>
          </p:cNvPr>
          <p:cNvSpPr>
            <a:spLocks noGrp="1"/>
          </p:cNvSpPr>
          <p:nvPr>
            <p:ph type="title"/>
          </p:nvPr>
        </p:nvSpPr>
        <p:spPr/>
        <p:txBody>
          <a:bodyPr/>
          <a:lstStyle/>
          <a:p>
            <a:r>
              <a:rPr lang="en-US" b="1" dirty="0"/>
              <a:t>Example 5: </a:t>
            </a:r>
            <a:r>
              <a:rPr lang="en-US" dirty="0"/>
              <a:t>Solving an Equation That Leads to a Linear Equation </a:t>
            </a:r>
            <a:r>
              <a:rPr lang="en-US" sz="1800" dirty="0"/>
              <a:t>(4 of 4)</a:t>
            </a:r>
            <a:endParaRPr lang="en-US" dirty="0"/>
          </a:p>
        </p:txBody>
      </p:sp>
      <p:sp>
        <p:nvSpPr>
          <p:cNvPr id="3" name="Content Placeholder 2">
            <a:extLst>
              <a:ext uri="{FF2B5EF4-FFF2-40B4-BE49-F238E27FC236}">
                <a16:creationId xmlns:a16="http://schemas.microsoft.com/office/drawing/2014/main" id="{AE9998DE-B753-4826-948D-56126C2FD483}"/>
              </a:ext>
            </a:extLst>
          </p:cNvPr>
          <p:cNvSpPr>
            <a:spLocks noGrp="1"/>
          </p:cNvSpPr>
          <p:nvPr>
            <p:ph idx="1"/>
          </p:nvPr>
        </p:nvSpPr>
        <p:spPr/>
        <p:txBody>
          <a:bodyPr/>
          <a:lstStyle/>
          <a:p>
            <a:r>
              <a:rPr lang="en-US" dirty="0">
                <a:solidFill>
                  <a:srgbClr val="0B3081"/>
                </a:solidFill>
              </a:rPr>
              <a:t>Check:</a:t>
            </a:r>
          </a:p>
          <a:p>
            <a:endParaRPr lang="en-US" dirty="0">
              <a:solidFill>
                <a:srgbClr val="0B3081"/>
              </a:solidFill>
            </a:endParaRPr>
          </a:p>
          <a:p>
            <a:endParaRPr lang="en-US" dirty="0">
              <a:solidFill>
                <a:srgbClr val="0B3081"/>
              </a:solidFill>
            </a:endParaRPr>
          </a:p>
          <a:p>
            <a:endParaRPr lang="en-US" dirty="0">
              <a:solidFill>
                <a:srgbClr val="0B3081"/>
              </a:solidFill>
            </a:endParaRPr>
          </a:p>
          <a:p>
            <a:endParaRPr lang="en-US" dirty="0">
              <a:solidFill>
                <a:srgbClr val="0B3081"/>
              </a:solidFill>
            </a:endParaRPr>
          </a:p>
          <a:p>
            <a:endParaRPr lang="en-US" dirty="0">
              <a:solidFill>
                <a:srgbClr val="0B3081"/>
              </a:solidFill>
            </a:endParaRPr>
          </a:p>
          <a:p>
            <a:r>
              <a:rPr lang="en-US" dirty="0">
                <a:solidFill>
                  <a:srgbClr val="000000"/>
                </a:solidFill>
              </a:rPr>
              <a:t>The solution checks. The solution set is </a:t>
            </a:r>
            <a:r>
              <a:rPr lang="en-US" dirty="0">
                <a:solidFill>
                  <a:srgbClr val="000000"/>
                </a:solidFill>
                <a:latin typeface="+mn-lt"/>
              </a:rPr>
              <a:t>{3}.</a:t>
            </a:r>
          </a:p>
        </p:txBody>
      </p:sp>
      <p:graphicFrame>
        <p:nvGraphicFramePr>
          <p:cNvPr id="9" name="Object 8">
            <a:extLst>
              <a:ext uri="{FF2B5EF4-FFF2-40B4-BE49-F238E27FC236}">
                <a16:creationId xmlns:a16="http://schemas.microsoft.com/office/drawing/2014/main" id="{831629D0-DAB7-470E-A8D8-12A8A74B85BE}"/>
              </a:ext>
            </a:extLst>
          </p:cNvPr>
          <p:cNvGraphicFramePr>
            <a:graphicFrameLocks noChangeAspect="1"/>
          </p:cNvGraphicFramePr>
          <p:nvPr>
            <p:extLst>
              <p:ext uri="{D42A27DB-BD31-4B8C-83A1-F6EECF244321}">
                <p14:modId xmlns:p14="http://schemas.microsoft.com/office/powerpoint/2010/main" val="3305120722"/>
              </p:ext>
            </p:extLst>
          </p:nvPr>
        </p:nvGraphicFramePr>
        <p:xfrm>
          <a:off x="457199" y="2029268"/>
          <a:ext cx="4572000" cy="850900"/>
        </p:xfrm>
        <a:graphic>
          <a:graphicData uri="http://schemas.openxmlformats.org/presentationml/2006/ole">
            <mc:AlternateContent xmlns:mc="http://schemas.openxmlformats.org/markup-compatibility/2006">
              <mc:Choice xmlns:v="urn:schemas-microsoft-com:vml" Requires="v">
                <p:oleObj spid="_x0000_s122980" name="Equation" r:id="rId3" imgW="4572000" imgH="850680" progId="Equation.DSMT4">
                  <p:embed/>
                </p:oleObj>
              </mc:Choice>
              <mc:Fallback>
                <p:oleObj name="Equation" r:id="rId3" imgW="4572000" imgH="850680" progId="Equation.DSMT4">
                  <p:embed/>
                  <p:pic>
                    <p:nvPicPr>
                      <p:cNvPr id="9" name="Object 8">
                        <a:extLst>
                          <a:ext uri="{FF2B5EF4-FFF2-40B4-BE49-F238E27FC236}">
                            <a16:creationId xmlns:a16="http://schemas.microsoft.com/office/drawing/2014/main" id="{60B7C588-4207-4643-B3E9-693E5CEF6686}"/>
                          </a:ext>
                        </a:extLst>
                      </p:cNvPr>
                      <p:cNvPicPr/>
                      <p:nvPr/>
                    </p:nvPicPr>
                    <p:blipFill>
                      <a:blip r:embed="rId4"/>
                      <a:stretch>
                        <a:fillRect/>
                      </a:stretch>
                    </p:blipFill>
                    <p:spPr>
                      <a:xfrm>
                        <a:off x="457199" y="2029268"/>
                        <a:ext cx="4572000" cy="8509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40ECE30-1FDA-46A3-9BB2-8475EB312A4C}"/>
              </a:ext>
            </a:extLst>
          </p:cNvPr>
          <p:cNvGraphicFramePr>
            <a:graphicFrameLocks noChangeAspect="1"/>
          </p:cNvGraphicFramePr>
          <p:nvPr>
            <p:extLst>
              <p:ext uri="{D42A27DB-BD31-4B8C-83A1-F6EECF244321}">
                <p14:modId xmlns:p14="http://schemas.microsoft.com/office/powerpoint/2010/main" val="2481986982"/>
              </p:ext>
            </p:extLst>
          </p:nvPr>
        </p:nvGraphicFramePr>
        <p:xfrm>
          <a:off x="457199" y="3183937"/>
          <a:ext cx="4368800" cy="774700"/>
        </p:xfrm>
        <a:graphic>
          <a:graphicData uri="http://schemas.openxmlformats.org/presentationml/2006/ole">
            <mc:AlternateContent xmlns:mc="http://schemas.openxmlformats.org/markup-compatibility/2006">
              <mc:Choice xmlns:v="urn:schemas-microsoft-com:vml" Requires="v">
                <p:oleObj spid="_x0000_s122981" name="Equation" r:id="rId5" imgW="4368600" imgH="774360" progId="Equation.DSMT4">
                  <p:embed/>
                </p:oleObj>
              </mc:Choice>
              <mc:Fallback>
                <p:oleObj name="Equation" r:id="rId5" imgW="4368600" imgH="774360" progId="Equation.DSMT4">
                  <p:embed/>
                  <p:pic>
                    <p:nvPicPr>
                      <p:cNvPr id="9" name="Object 8">
                        <a:extLst>
                          <a:ext uri="{FF2B5EF4-FFF2-40B4-BE49-F238E27FC236}">
                            <a16:creationId xmlns:a16="http://schemas.microsoft.com/office/drawing/2014/main" id="{60B7C588-4207-4643-B3E9-693E5CEF6686}"/>
                          </a:ext>
                        </a:extLst>
                      </p:cNvPr>
                      <p:cNvPicPr/>
                      <p:nvPr/>
                    </p:nvPicPr>
                    <p:blipFill>
                      <a:blip r:embed="rId6"/>
                      <a:stretch>
                        <a:fillRect/>
                      </a:stretch>
                    </p:blipFill>
                    <p:spPr>
                      <a:xfrm>
                        <a:off x="457199" y="3183937"/>
                        <a:ext cx="4368800" cy="7747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B518675F-7FA9-4FEF-83AF-7A41F43B6CBD}"/>
              </a:ext>
            </a:extLst>
          </p:cNvPr>
          <p:cNvGraphicFramePr>
            <a:graphicFrameLocks noChangeAspect="1"/>
          </p:cNvGraphicFramePr>
          <p:nvPr>
            <p:extLst>
              <p:ext uri="{D42A27DB-BD31-4B8C-83A1-F6EECF244321}">
                <p14:modId xmlns:p14="http://schemas.microsoft.com/office/powerpoint/2010/main" val="4136172130"/>
              </p:ext>
            </p:extLst>
          </p:nvPr>
        </p:nvGraphicFramePr>
        <p:xfrm>
          <a:off x="5334000" y="2066925"/>
          <a:ext cx="901700" cy="774700"/>
        </p:xfrm>
        <a:graphic>
          <a:graphicData uri="http://schemas.openxmlformats.org/presentationml/2006/ole">
            <mc:AlternateContent xmlns:mc="http://schemas.openxmlformats.org/markup-compatibility/2006">
              <mc:Choice xmlns:v="urn:schemas-microsoft-com:vml" Requires="v">
                <p:oleObj spid="_x0000_s122982" name="Equation" r:id="rId7" imgW="901440" imgH="774360" progId="Equation.DSMT4">
                  <p:embed/>
                </p:oleObj>
              </mc:Choice>
              <mc:Fallback>
                <p:oleObj name="Equation" r:id="rId7" imgW="901440" imgH="774360" progId="Equation.DSMT4">
                  <p:embed/>
                  <p:pic>
                    <p:nvPicPr>
                      <p:cNvPr id="9" name="Object 8">
                        <a:extLst>
                          <a:ext uri="{FF2B5EF4-FFF2-40B4-BE49-F238E27FC236}">
                            <a16:creationId xmlns:a16="http://schemas.microsoft.com/office/drawing/2014/main" id="{831629D0-DAB7-470E-A8D8-12A8A74B85BE}"/>
                          </a:ext>
                        </a:extLst>
                      </p:cNvPr>
                      <p:cNvPicPr/>
                      <p:nvPr/>
                    </p:nvPicPr>
                    <p:blipFill>
                      <a:blip r:embed="rId8"/>
                      <a:stretch>
                        <a:fillRect/>
                      </a:stretch>
                    </p:blipFill>
                    <p:spPr>
                      <a:xfrm>
                        <a:off x="5334000" y="2066925"/>
                        <a:ext cx="901700" cy="7747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85D79038-E73A-4178-BF23-C113B535EA02}"/>
              </a:ext>
            </a:extLst>
          </p:cNvPr>
          <p:cNvGraphicFramePr>
            <a:graphicFrameLocks noChangeAspect="1"/>
          </p:cNvGraphicFramePr>
          <p:nvPr>
            <p:extLst>
              <p:ext uri="{D42A27DB-BD31-4B8C-83A1-F6EECF244321}">
                <p14:modId xmlns:p14="http://schemas.microsoft.com/office/powerpoint/2010/main" val="2800662686"/>
              </p:ext>
            </p:extLst>
          </p:nvPr>
        </p:nvGraphicFramePr>
        <p:xfrm>
          <a:off x="6541893" y="2048652"/>
          <a:ext cx="685800" cy="774700"/>
        </p:xfrm>
        <a:graphic>
          <a:graphicData uri="http://schemas.openxmlformats.org/presentationml/2006/ole">
            <mc:AlternateContent xmlns:mc="http://schemas.openxmlformats.org/markup-compatibility/2006">
              <mc:Choice xmlns:v="urn:schemas-microsoft-com:vml" Requires="v">
                <p:oleObj spid="_x0000_s122983" name="Equation" r:id="rId9" imgW="685800" imgH="774360" progId="Equation.DSMT4">
                  <p:embed/>
                </p:oleObj>
              </mc:Choice>
              <mc:Fallback>
                <p:oleObj name="Equation" r:id="rId9" imgW="685800" imgH="774360" progId="Equation.DSMT4">
                  <p:embed/>
                  <p:pic>
                    <p:nvPicPr>
                      <p:cNvPr id="11" name="Object 10">
                        <a:extLst>
                          <a:ext uri="{FF2B5EF4-FFF2-40B4-BE49-F238E27FC236}">
                            <a16:creationId xmlns:a16="http://schemas.microsoft.com/office/drawing/2014/main" id="{B518675F-7FA9-4FEF-83AF-7A41F43B6CBD}"/>
                          </a:ext>
                        </a:extLst>
                      </p:cNvPr>
                      <p:cNvPicPr/>
                      <p:nvPr/>
                    </p:nvPicPr>
                    <p:blipFill>
                      <a:blip r:embed="rId10"/>
                      <a:stretch>
                        <a:fillRect/>
                      </a:stretch>
                    </p:blipFill>
                    <p:spPr>
                      <a:xfrm>
                        <a:off x="6541893" y="2048652"/>
                        <a:ext cx="685800" cy="7747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31CF6592-F50B-400F-9E37-8BFFA139B3BC}"/>
              </a:ext>
            </a:extLst>
          </p:cNvPr>
          <p:cNvGraphicFramePr>
            <a:graphicFrameLocks noChangeAspect="1"/>
          </p:cNvGraphicFramePr>
          <p:nvPr>
            <p:extLst>
              <p:ext uri="{D42A27DB-BD31-4B8C-83A1-F6EECF244321}">
                <p14:modId xmlns:p14="http://schemas.microsoft.com/office/powerpoint/2010/main" val="306157725"/>
              </p:ext>
            </p:extLst>
          </p:nvPr>
        </p:nvGraphicFramePr>
        <p:xfrm>
          <a:off x="4946313" y="3183937"/>
          <a:ext cx="1308100" cy="774700"/>
        </p:xfrm>
        <a:graphic>
          <a:graphicData uri="http://schemas.openxmlformats.org/presentationml/2006/ole">
            <mc:AlternateContent xmlns:mc="http://schemas.openxmlformats.org/markup-compatibility/2006">
              <mc:Choice xmlns:v="urn:schemas-microsoft-com:vml" Requires="v">
                <p:oleObj spid="_x0000_s122984" name="Equation" r:id="rId11" imgW="1307880" imgH="774360" progId="Equation.DSMT4">
                  <p:embed/>
                </p:oleObj>
              </mc:Choice>
              <mc:Fallback>
                <p:oleObj name="Equation" r:id="rId11" imgW="1307880" imgH="774360" progId="Equation.DSMT4">
                  <p:embed/>
                  <p:pic>
                    <p:nvPicPr>
                      <p:cNvPr id="10" name="Object 9">
                        <a:extLst>
                          <a:ext uri="{FF2B5EF4-FFF2-40B4-BE49-F238E27FC236}">
                            <a16:creationId xmlns:a16="http://schemas.microsoft.com/office/drawing/2014/main" id="{140ECE30-1FDA-46A3-9BB2-8475EB312A4C}"/>
                          </a:ext>
                        </a:extLst>
                      </p:cNvPr>
                      <p:cNvPicPr/>
                      <p:nvPr/>
                    </p:nvPicPr>
                    <p:blipFill>
                      <a:blip r:embed="rId12"/>
                      <a:stretch>
                        <a:fillRect/>
                      </a:stretch>
                    </p:blipFill>
                    <p:spPr>
                      <a:xfrm>
                        <a:off x="4946313" y="3183937"/>
                        <a:ext cx="1308100" cy="7747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F690CB7D-24CE-4ACB-BC66-75ACF0C3BD9F}"/>
              </a:ext>
            </a:extLst>
          </p:cNvPr>
          <p:cNvGraphicFramePr>
            <a:graphicFrameLocks noChangeAspect="1"/>
          </p:cNvGraphicFramePr>
          <p:nvPr>
            <p:extLst>
              <p:ext uri="{D42A27DB-BD31-4B8C-83A1-F6EECF244321}">
                <p14:modId xmlns:p14="http://schemas.microsoft.com/office/powerpoint/2010/main" val="1850183036"/>
              </p:ext>
            </p:extLst>
          </p:nvPr>
        </p:nvGraphicFramePr>
        <p:xfrm>
          <a:off x="6374727" y="3198467"/>
          <a:ext cx="1435100" cy="774700"/>
        </p:xfrm>
        <a:graphic>
          <a:graphicData uri="http://schemas.openxmlformats.org/presentationml/2006/ole">
            <mc:AlternateContent xmlns:mc="http://schemas.openxmlformats.org/markup-compatibility/2006">
              <mc:Choice xmlns:v="urn:schemas-microsoft-com:vml" Requires="v">
                <p:oleObj spid="_x0000_s122985" name="Equation" r:id="rId13" imgW="1434960" imgH="774360" progId="Equation.DSMT4">
                  <p:embed/>
                </p:oleObj>
              </mc:Choice>
              <mc:Fallback>
                <p:oleObj name="Equation" r:id="rId13" imgW="1434960" imgH="774360" progId="Equation.DSMT4">
                  <p:embed/>
                  <p:pic>
                    <p:nvPicPr>
                      <p:cNvPr id="13" name="Object 12">
                        <a:extLst>
                          <a:ext uri="{FF2B5EF4-FFF2-40B4-BE49-F238E27FC236}">
                            <a16:creationId xmlns:a16="http://schemas.microsoft.com/office/drawing/2014/main" id="{31CF6592-F50B-400F-9E37-8BFFA139B3BC}"/>
                          </a:ext>
                        </a:extLst>
                      </p:cNvPr>
                      <p:cNvPicPr/>
                      <p:nvPr/>
                    </p:nvPicPr>
                    <p:blipFill>
                      <a:blip r:embed="rId14"/>
                      <a:stretch>
                        <a:fillRect/>
                      </a:stretch>
                    </p:blipFill>
                    <p:spPr>
                      <a:xfrm>
                        <a:off x="6374727" y="3198467"/>
                        <a:ext cx="1435100" cy="7747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A946C98C-F21E-4AFD-BF14-04112DE0593B}"/>
              </a:ext>
            </a:extLst>
          </p:cNvPr>
          <p:cNvGraphicFramePr>
            <a:graphicFrameLocks noChangeAspect="1"/>
          </p:cNvGraphicFramePr>
          <p:nvPr>
            <p:extLst>
              <p:ext uri="{D42A27DB-BD31-4B8C-83A1-F6EECF244321}">
                <p14:modId xmlns:p14="http://schemas.microsoft.com/office/powerpoint/2010/main" val="4140027920"/>
              </p:ext>
            </p:extLst>
          </p:nvPr>
        </p:nvGraphicFramePr>
        <p:xfrm>
          <a:off x="7930141" y="3183937"/>
          <a:ext cx="685800" cy="774700"/>
        </p:xfrm>
        <a:graphic>
          <a:graphicData uri="http://schemas.openxmlformats.org/presentationml/2006/ole">
            <mc:AlternateContent xmlns:mc="http://schemas.openxmlformats.org/markup-compatibility/2006">
              <mc:Choice xmlns:v="urn:schemas-microsoft-com:vml" Requires="v">
                <p:oleObj spid="_x0000_s122986" name="Equation" r:id="rId15" imgW="685800" imgH="774360" progId="Equation.DSMT4">
                  <p:embed/>
                </p:oleObj>
              </mc:Choice>
              <mc:Fallback>
                <p:oleObj name="Equation" r:id="rId15" imgW="685800" imgH="774360" progId="Equation.DSMT4">
                  <p:embed/>
                  <p:pic>
                    <p:nvPicPr>
                      <p:cNvPr id="14" name="Object 13">
                        <a:extLst>
                          <a:ext uri="{FF2B5EF4-FFF2-40B4-BE49-F238E27FC236}">
                            <a16:creationId xmlns:a16="http://schemas.microsoft.com/office/drawing/2014/main" id="{F690CB7D-24CE-4ACB-BC66-75ACF0C3BD9F}"/>
                          </a:ext>
                        </a:extLst>
                      </p:cNvPr>
                      <p:cNvPicPr/>
                      <p:nvPr/>
                    </p:nvPicPr>
                    <p:blipFill>
                      <a:blip r:embed="rId16"/>
                      <a:stretch>
                        <a:fillRect/>
                      </a:stretch>
                    </p:blipFill>
                    <p:spPr>
                      <a:xfrm>
                        <a:off x="7930141" y="3183937"/>
                        <a:ext cx="685800" cy="774700"/>
                      </a:xfrm>
                      <a:prstGeom prst="rect">
                        <a:avLst/>
                      </a:prstGeom>
                    </p:spPr>
                  </p:pic>
                </p:oleObj>
              </mc:Fallback>
            </mc:AlternateContent>
          </a:graphicData>
        </a:graphic>
      </p:graphicFrame>
    </p:spTree>
    <p:extLst>
      <p:ext uri="{BB962C8B-B14F-4D97-AF65-F5344CB8AC3E}">
        <p14:creationId xmlns:p14="http://schemas.microsoft.com/office/powerpoint/2010/main" val="160290666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E6934-C6FC-4465-A23D-B9061B4C3746}"/>
              </a:ext>
            </a:extLst>
          </p:cNvPr>
          <p:cNvSpPr>
            <a:spLocks noGrp="1"/>
          </p:cNvSpPr>
          <p:nvPr>
            <p:ph type="title"/>
          </p:nvPr>
        </p:nvSpPr>
        <p:spPr/>
        <p:txBody>
          <a:bodyPr/>
          <a:lstStyle/>
          <a:p>
            <a:r>
              <a:rPr lang="en-US" b="1" dirty="0"/>
              <a:t>Example 6:</a:t>
            </a:r>
            <a:r>
              <a:rPr lang="en-US" dirty="0"/>
              <a:t> An Equation with </a:t>
            </a:r>
            <a:br>
              <a:rPr lang="en-US" dirty="0"/>
            </a:br>
            <a:r>
              <a:rPr lang="en-US" dirty="0"/>
              <a:t>No Solution </a:t>
            </a:r>
            <a:r>
              <a:rPr lang="en-US" sz="1800" dirty="0"/>
              <a:t>(1 of 3)</a:t>
            </a:r>
          </a:p>
        </p:txBody>
      </p:sp>
      <p:sp>
        <p:nvSpPr>
          <p:cNvPr id="3" name="Content Placeholder 2">
            <a:extLst>
              <a:ext uri="{FF2B5EF4-FFF2-40B4-BE49-F238E27FC236}">
                <a16:creationId xmlns:a16="http://schemas.microsoft.com/office/drawing/2014/main" id="{097B4A1F-197B-4056-926D-6596897BC609}"/>
              </a:ext>
            </a:extLst>
          </p:cNvPr>
          <p:cNvSpPr>
            <a:spLocks noGrp="1"/>
          </p:cNvSpPr>
          <p:nvPr>
            <p:ph idx="1"/>
          </p:nvPr>
        </p:nvSpPr>
        <p:spPr/>
        <p:txBody>
          <a:bodyPr/>
          <a:lstStyle/>
          <a:p>
            <a:r>
              <a:rPr lang="en-US" dirty="0"/>
              <a:t>Solve the equation:</a:t>
            </a:r>
          </a:p>
          <a:p>
            <a:endParaRPr lang="en-US" dirty="0"/>
          </a:p>
          <a:p>
            <a:r>
              <a:rPr lang="en-US" dirty="0"/>
              <a:t>First, note that the domain of the variable is </a:t>
            </a:r>
            <a:br>
              <a:rPr lang="en-US" dirty="0"/>
            </a:br>
            <a:r>
              <a:rPr lang="en-US" dirty="0">
                <a:latin typeface="+mn-lt"/>
              </a:rPr>
              <a:t>{</a:t>
            </a:r>
            <a:r>
              <a:rPr lang="en-US" i="1" dirty="0" err="1">
                <a:latin typeface="+mn-lt"/>
              </a:rPr>
              <a:t>x</a:t>
            </a:r>
            <a:r>
              <a:rPr lang="en-US" dirty="0" err="1">
                <a:latin typeface="+mn-lt"/>
              </a:rPr>
              <a:t>|</a:t>
            </a:r>
            <a:r>
              <a:rPr lang="en-US" i="1" dirty="0" err="1">
                <a:latin typeface="+mn-lt"/>
              </a:rPr>
              <a:t>x</a:t>
            </a:r>
            <a:r>
              <a:rPr lang="en-US" dirty="0">
                <a:latin typeface="+mn-lt"/>
              </a:rPr>
              <a:t> ≠ –3}. </a:t>
            </a:r>
          </a:p>
          <a:p>
            <a:r>
              <a:rPr lang="en-US" dirty="0"/>
              <a:t>Since the two quotients in the equation have the same denominator, </a:t>
            </a:r>
            <a:r>
              <a:rPr lang="en-US" i="1" dirty="0">
                <a:latin typeface="+mn-lt"/>
              </a:rPr>
              <a:t>x</a:t>
            </a:r>
            <a:r>
              <a:rPr lang="en-US" dirty="0">
                <a:latin typeface="+mn-lt"/>
              </a:rPr>
              <a:t> + 3</a:t>
            </a:r>
            <a:r>
              <a:rPr lang="en-US" dirty="0"/>
              <a:t>, simplify by multiplying both sides by </a:t>
            </a:r>
            <a:r>
              <a:rPr lang="en-US" i="1" dirty="0">
                <a:latin typeface="+mn-lt"/>
              </a:rPr>
              <a:t>x</a:t>
            </a:r>
            <a:r>
              <a:rPr lang="en-US" dirty="0">
                <a:latin typeface="+mn-lt"/>
              </a:rPr>
              <a:t> + 3</a:t>
            </a:r>
            <a:r>
              <a:rPr lang="en-US" dirty="0"/>
              <a:t>. </a:t>
            </a:r>
          </a:p>
          <a:p>
            <a:r>
              <a:rPr lang="en-US" dirty="0"/>
              <a:t>The resulting equation is equivalent to the original equation, since we are multiplying by </a:t>
            </a:r>
            <a:r>
              <a:rPr lang="en-US" i="1" dirty="0">
                <a:latin typeface="+mn-lt"/>
              </a:rPr>
              <a:t>x</a:t>
            </a:r>
            <a:r>
              <a:rPr lang="en-US" dirty="0">
                <a:latin typeface="+mn-lt"/>
              </a:rPr>
              <a:t> + 3</a:t>
            </a:r>
            <a:r>
              <a:rPr lang="en-US" dirty="0"/>
              <a:t>, which is not </a:t>
            </a:r>
            <a:r>
              <a:rPr lang="en-US" dirty="0">
                <a:latin typeface="+mn-lt"/>
              </a:rPr>
              <a:t>0</a:t>
            </a:r>
            <a:r>
              <a:rPr lang="en-US" dirty="0"/>
              <a:t>. (Remember, </a:t>
            </a:r>
            <a:r>
              <a:rPr lang="en-US" i="1" dirty="0">
                <a:latin typeface="+mn-lt"/>
              </a:rPr>
              <a:t>x</a:t>
            </a:r>
            <a:r>
              <a:rPr lang="en-US" dirty="0">
                <a:latin typeface="+mn-lt"/>
              </a:rPr>
              <a:t> ≠ –3</a:t>
            </a:r>
            <a:r>
              <a:rPr lang="en-US" dirty="0"/>
              <a:t>). </a:t>
            </a:r>
          </a:p>
        </p:txBody>
      </p:sp>
      <p:graphicFrame>
        <p:nvGraphicFramePr>
          <p:cNvPr id="4" name="Object 3">
            <a:extLst>
              <a:ext uri="{FF2B5EF4-FFF2-40B4-BE49-F238E27FC236}">
                <a16:creationId xmlns:a16="http://schemas.microsoft.com/office/drawing/2014/main" id="{0E6587D2-5898-4EC0-BD4F-62865F3815D5}"/>
              </a:ext>
            </a:extLst>
          </p:cNvPr>
          <p:cNvGraphicFramePr>
            <a:graphicFrameLocks noChangeAspect="1"/>
          </p:cNvGraphicFramePr>
          <p:nvPr>
            <p:extLst>
              <p:ext uri="{D42A27DB-BD31-4B8C-83A1-F6EECF244321}">
                <p14:modId xmlns:p14="http://schemas.microsoft.com/office/powerpoint/2010/main" val="1466110891"/>
              </p:ext>
            </p:extLst>
          </p:nvPr>
        </p:nvGraphicFramePr>
        <p:xfrm>
          <a:off x="3725631" y="1333500"/>
          <a:ext cx="2362200" cy="774700"/>
        </p:xfrm>
        <a:graphic>
          <a:graphicData uri="http://schemas.openxmlformats.org/presentationml/2006/ole">
            <mc:AlternateContent xmlns:mc="http://schemas.openxmlformats.org/markup-compatibility/2006">
              <mc:Choice xmlns:v="urn:schemas-microsoft-com:vml" Requires="v">
                <p:oleObj spid="_x0000_s123920" name="Equation" r:id="rId3" imgW="2361960" imgH="774360" progId="Equation.DSMT4">
                  <p:embed/>
                </p:oleObj>
              </mc:Choice>
              <mc:Fallback>
                <p:oleObj name="Equation" r:id="rId3" imgW="2361960" imgH="774360" progId="Equation.DSMT4">
                  <p:embed/>
                  <p:pic>
                    <p:nvPicPr>
                      <p:cNvPr id="4" name="Object 3">
                        <a:extLst>
                          <a:ext uri="{FF2B5EF4-FFF2-40B4-BE49-F238E27FC236}">
                            <a16:creationId xmlns:a16="http://schemas.microsoft.com/office/drawing/2014/main" id="{802B488E-8B03-4B34-A2BE-7A0642A170A3}"/>
                          </a:ext>
                        </a:extLst>
                      </p:cNvPr>
                      <p:cNvPicPr/>
                      <p:nvPr/>
                    </p:nvPicPr>
                    <p:blipFill>
                      <a:blip r:embed="rId4"/>
                      <a:stretch>
                        <a:fillRect/>
                      </a:stretch>
                    </p:blipFill>
                    <p:spPr>
                      <a:xfrm>
                        <a:off x="3725631" y="1333500"/>
                        <a:ext cx="2362200" cy="774700"/>
                      </a:xfrm>
                      <a:prstGeom prst="rect">
                        <a:avLst/>
                      </a:prstGeom>
                    </p:spPr>
                  </p:pic>
                </p:oleObj>
              </mc:Fallback>
            </mc:AlternateContent>
          </a:graphicData>
        </a:graphic>
      </p:graphicFrame>
    </p:spTree>
    <p:extLst>
      <p:ext uri="{BB962C8B-B14F-4D97-AF65-F5344CB8AC3E}">
        <p14:creationId xmlns:p14="http://schemas.microsoft.com/office/powerpoint/2010/main" val="116890428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E6934-C6FC-4465-A23D-B9061B4C3746}"/>
              </a:ext>
            </a:extLst>
          </p:cNvPr>
          <p:cNvSpPr>
            <a:spLocks noGrp="1"/>
          </p:cNvSpPr>
          <p:nvPr>
            <p:ph type="title"/>
          </p:nvPr>
        </p:nvSpPr>
        <p:spPr/>
        <p:txBody>
          <a:bodyPr/>
          <a:lstStyle/>
          <a:p>
            <a:r>
              <a:rPr lang="en-US" b="1" dirty="0"/>
              <a:t>Example 6:</a:t>
            </a:r>
            <a:r>
              <a:rPr lang="en-US" dirty="0"/>
              <a:t> An Equation with </a:t>
            </a:r>
            <a:br>
              <a:rPr lang="en-US" dirty="0"/>
            </a:br>
            <a:r>
              <a:rPr lang="en-US" dirty="0"/>
              <a:t>No Solution </a:t>
            </a:r>
            <a:r>
              <a:rPr lang="en-US" sz="1800" dirty="0"/>
              <a:t>(2 of 3)</a:t>
            </a:r>
          </a:p>
        </p:txBody>
      </p:sp>
      <p:sp>
        <p:nvSpPr>
          <p:cNvPr id="3" name="Content Placeholder 2">
            <a:extLst>
              <a:ext uri="{FF2B5EF4-FFF2-40B4-BE49-F238E27FC236}">
                <a16:creationId xmlns:a16="http://schemas.microsoft.com/office/drawing/2014/main" id="{097B4A1F-197B-4056-926D-6596897BC609}"/>
              </a:ext>
            </a:extLst>
          </p:cNvPr>
          <p:cNvSpPr>
            <a:spLocks noGrp="1"/>
          </p:cNvSpPr>
          <p:nvPr>
            <p:ph idx="1"/>
          </p:nvPr>
        </p:nvSpPr>
        <p:spPr/>
        <p:txBody>
          <a:bodyPr/>
          <a:lstStyle/>
          <a:p>
            <a:pPr marL="3657600" lvl="4"/>
            <a:endParaRPr lang="en-US" sz="2400" dirty="0"/>
          </a:p>
          <a:p>
            <a:pPr marL="3657600" lvl="4">
              <a:lnSpc>
                <a:spcPct val="200000"/>
              </a:lnSpc>
              <a:spcBef>
                <a:spcPts val="1200"/>
              </a:spcBef>
            </a:pPr>
            <a:r>
              <a:rPr lang="en-US" sz="2400" dirty="0">
                <a:solidFill>
                  <a:srgbClr val="0B3081"/>
                </a:solidFill>
              </a:rPr>
              <a:t>Multiply both sides by </a:t>
            </a:r>
            <a:r>
              <a:rPr lang="en-US" sz="2400" i="1" dirty="0">
                <a:solidFill>
                  <a:srgbClr val="0B3081"/>
                </a:solidFill>
                <a:latin typeface="+mn-lt"/>
              </a:rPr>
              <a:t>x</a:t>
            </a:r>
            <a:r>
              <a:rPr lang="en-US" sz="2400" dirty="0">
                <a:solidFill>
                  <a:srgbClr val="0B3081"/>
                </a:solidFill>
                <a:latin typeface="+mn-lt"/>
              </a:rPr>
              <a:t> + 3</a:t>
            </a:r>
            <a:r>
              <a:rPr lang="en-US" sz="2400" dirty="0">
                <a:solidFill>
                  <a:srgbClr val="0B3081"/>
                </a:solidFill>
              </a:rPr>
              <a:t>.</a:t>
            </a:r>
          </a:p>
          <a:p>
            <a:pPr marL="3657600" lvl="4"/>
            <a:endParaRPr lang="en-US" sz="2400" dirty="0">
              <a:solidFill>
                <a:srgbClr val="0B3081"/>
              </a:solidFill>
            </a:endParaRPr>
          </a:p>
          <a:p>
            <a:pPr marL="3657600" lvl="4"/>
            <a:endParaRPr lang="en-US" sz="2400" dirty="0">
              <a:solidFill>
                <a:srgbClr val="0B3081"/>
              </a:solidFill>
            </a:endParaRPr>
          </a:p>
          <a:p>
            <a:pPr marL="3657600" lvl="4"/>
            <a:r>
              <a:rPr lang="en-US" sz="2400" dirty="0">
                <a:solidFill>
                  <a:srgbClr val="0B3081"/>
                </a:solidFill>
              </a:rPr>
              <a:t>Use the Distributive Property on the right.</a:t>
            </a:r>
          </a:p>
          <a:p>
            <a:pPr marL="3657600" lvl="4"/>
            <a:endParaRPr lang="en-US" sz="2400" dirty="0">
              <a:solidFill>
                <a:srgbClr val="0B3081"/>
              </a:solidFill>
            </a:endParaRPr>
          </a:p>
          <a:p>
            <a:pPr marL="3657600" lvl="4"/>
            <a:endParaRPr lang="en-US" sz="2400" dirty="0">
              <a:solidFill>
                <a:srgbClr val="0B3081"/>
              </a:solidFill>
            </a:endParaRPr>
          </a:p>
          <a:p>
            <a:pPr marL="3657600" lvl="4">
              <a:lnSpc>
                <a:spcPct val="200000"/>
              </a:lnSpc>
            </a:pPr>
            <a:r>
              <a:rPr lang="en-US" sz="2400" dirty="0">
                <a:solidFill>
                  <a:srgbClr val="0B3081"/>
                </a:solidFill>
              </a:rPr>
              <a:t>Simplify.</a:t>
            </a:r>
          </a:p>
        </p:txBody>
      </p:sp>
      <p:graphicFrame>
        <p:nvGraphicFramePr>
          <p:cNvPr id="4" name="Object 3">
            <a:extLst>
              <a:ext uri="{FF2B5EF4-FFF2-40B4-BE49-F238E27FC236}">
                <a16:creationId xmlns:a16="http://schemas.microsoft.com/office/drawing/2014/main" id="{0E6587D2-5898-4EC0-BD4F-62865F3815D5}"/>
              </a:ext>
            </a:extLst>
          </p:cNvPr>
          <p:cNvGraphicFramePr>
            <a:graphicFrameLocks noChangeAspect="1"/>
          </p:cNvGraphicFramePr>
          <p:nvPr>
            <p:extLst>
              <p:ext uri="{D42A27DB-BD31-4B8C-83A1-F6EECF244321}">
                <p14:modId xmlns:p14="http://schemas.microsoft.com/office/powerpoint/2010/main" val="238264960"/>
              </p:ext>
            </p:extLst>
          </p:nvPr>
        </p:nvGraphicFramePr>
        <p:xfrm>
          <a:off x="3390900" y="1333500"/>
          <a:ext cx="2362200" cy="774700"/>
        </p:xfrm>
        <a:graphic>
          <a:graphicData uri="http://schemas.openxmlformats.org/presentationml/2006/ole">
            <mc:AlternateContent xmlns:mc="http://schemas.openxmlformats.org/markup-compatibility/2006">
              <mc:Choice xmlns:v="urn:schemas-microsoft-com:vml" Requires="v">
                <p:oleObj spid="_x0000_s124982" name="Equation" r:id="rId3" imgW="2361960" imgH="774360" progId="Equation.DSMT4">
                  <p:embed/>
                </p:oleObj>
              </mc:Choice>
              <mc:Fallback>
                <p:oleObj name="Equation" r:id="rId3" imgW="2361960" imgH="774360" progId="Equation.DSMT4">
                  <p:embed/>
                  <p:pic>
                    <p:nvPicPr>
                      <p:cNvPr id="4" name="Object 3">
                        <a:extLst>
                          <a:ext uri="{FF2B5EF4-FFF2-40B4-BE49-F238E27FC236}">
                            <a16:creationId xmlns:a16="http://schemas.microsoft.com/office/drawing/2014/main" id="{0E6587D2-5898-4EC0-BD4F-62865F3815D5}"/>
                          </a:ext>
                        </a:extLst>
                      </p:cNvPr>
                      <p:cNvPicPr/>
                      <p:nvPr/>
                    </p:nvPicPr>
                    <p:blipFill>
                      <a:blip r:embed="rId4"/>
                      <a:stretch>
                        <a:fillRect/>
                      </a:stretch>
                    </p:blipFill>
                    <p:spPr>
                      <a:xfrm>
                        <a:off x="3390900" y="1333500"/>
                        <a:ext cx="23622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BA2093AA-FE57-4662-B2E1-6671D638F7DA}"/>
              </a:ext>
            </a:extLst>
          </p:cNvPr>
          <p:cNvGraphicFramePr>
            <a:graphicFrameLocks noChangeAspect="1"/>
          </p:cNvGraphicFramePr>
          <p:nvPr>
            <p:extLst>
              <p:ext uri="{D42A27DB-BD31-4B8C-83A1-F6EECF244321}">
                <p14:modId xmlns:p14="http://schemas.microsoft.com/office/powerpoint/2010/main" val="1315968088"/>
              </p:ext>
            </p:extLst>
          </p:nvPr>
        </p:nvGraphicFramePr>
        <p:xfrm>
          <a:off x="557563" y="2726302"/>
          <a:ext cx="4838700" cy="825500"/>
        </p:xfrm>
        <a:graphic>
          <a:graphicData uri="http://schemas.openxmlformats.org/presentationml/2006/ole">
            <mc:AlternateContent xmlns:mc="http://schemas.openxmlformats.org/markup-compatibility/2006">
              <mc:Choice xmlns:v="urn:schemas-microsoft-com:vml" Requires="v">
                <p:oleObj spid="_x0000_s124983" name="Equation" r:id="rId5" imgW="4838400" imgH="825480" progId="Equation.DSMT4">
                  <p:embed/>
                </p:oleObj>
              </mc:Choice>
              <mc:Fallback>
                <p:oleObj name="Equation" r:id="rId5" imgW="4838400" imgH="825480" progId="Equation.DSMT4">
                  <p:embed/>
                  <p:pic>
                    <p:nvPicPr>
                      <p:cNvPr id="4" name="Object 3">
                        <a:extLst>
                          <a:ext uri="{FF2B5EF4-FFF2-40B4-BE49-F238E27FC236}">
                            <a16:creationId xmlns:a16="http://schemas.microsoft.com/office/drawing/2014/main" id="{0E6587D2-5898-4EC0-BD4F-62865F3815D5}"/>
                          </a:ext>
                        </a:extLst>
                      </p:cNvPr>
                      <p:cNvPicPr/>
                      <p:nvPr/>
                    </p:nvPicPr>
                    <p:blipFill>
                      <a:blip r:embed="rId6"/>
                      <a:stretch>
                        <a:fillRect/>
                      </a:stretch>
                    </p:blipFill>
                    <p:spPr>
                      <a:xfrm>
                        <a:off x="557563" y="2726302"/>
                        <a:ext cx="4838700" cy="825500"/>
                      </a:xfrm>
                      <a:prstGeom prst="rect">
                        <a:avLst/>
                      </a:prstGeom>
                    </p:spPr>
                  </p:pic>
                </p:oleObj>
              </mc:Fallback>
            </mc:AlternateContent>
          </a:graphicData>
        </a:graphic>
      </p:graphicFrame>
      <p:cxnSp>
        <p:nvCxnSpPr>
          <p:cNvPr id="6" name="Straight Connector 5">
            <a:extLst>
              <a:ext uri="{FF2B5EF4-FFF2-40B4-BE49-F238E27FC236}">
                <a16:creationId xmlns:a16="http://schemas.microsoft.com/office/drawing/2014/main" id="{79FA7AC4-910A-4642-86C3-60C48DBDE5CD}"/>
              </a:ext>
            </a:extLst>
          </p:cNvPr>
          <p:cNvCxnSpPr>
            <a:cxnSpLocks/>
          </p:cNvCxnSpPr>
          <p:nvPr/>
        </p:nvCxnSpPr>
        <p:spPr bwMode="auto">
          <a:xfrm>
            <a:off x="1617859" y="3249518"/>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6EE2817A-20FD-404C-939A-8B3F6295DA0D}"/>
              </a:ext>
            </a:extLst>
          </p:cNvPr>
          <p:cNvCxnSpPr>
            <a:cxnSpLocks/>
          </p:cNvCxnSpPr>
          <p:nvPr/>
        </p:nvCxnSpPr>
        <p:spPr bwMode="auto">
          <a:xfrm>
            <a:off x="622043" y="3030104"/>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 name="Object 7">
            <a:extLst>
              <a:ext uri="{FF2B5EF4-FFF2-40B4-BE49-F238E27FC236}">
                <a16:creationId xmlns:a16="http://schemas.microsoft.com/office/drawing/2014/main" id="{2FC0AC72-06C9-4E66-9F8D-344068027E4B}"/>
              </a:ext>
            </a:extLst>
          </p:cNvPr>
          <p:cNvGraphicFramePr>
            <a:graphicFrameLocks noChangeAspect="1"/>
          </p:cNvGraphicFramePr>
          <p:nvPr>
            <p:extLst>
              <p:ext uri="{D42A27DB-BD31-4B8C-83A1-F6EECF244321}">
                <p14:modId xmlns:p14="http://schemas.microsoft.com/office/powerpoint/2010/main" val="28854600"/>
              </p:ext>
            </p:extLst>
          </p:nvPr>
        </p:nvGraphicFramePr>
        <p:xfrm>
          <a:off x="681556" y="4381775"/>
          <a:ext cx="4203700" cy="774700"/>
        </p:xfrm>
        <a:graphic>
          <a:graphicData uri="http://schemas.openxmlformats.org/presentationml/2006/ole">
            <mc:AlternateContent xmlns:mc="http://schemas.openxmlformats.org/markup-compatibility/2006">
              <mc:Choice xmlns:v="urn:schemas-microsoft-com:vml" Requires="v">
                <p:oleObj spid="_x0000_s124984" name="Equation" r:id="rId7" imgW="4203360" imgH="774360" progId="Equation.DSMT4">
                  <p:embed/>
                </p:oleObj>
              </mc:Choice>
              <mc:Fallback>
                <p:oleObj name="Equation" r:id="rId7" imgW="4203360" imgH="774360" progId="Equation.DSMT4">
                  <p:embed/>
                  <p:pic>
                    <p:nvPicPr>
                      <p:cNvPr id="5" name="Object 4">
                        <a:extLst>
                          <a:ext uri="{FF2B5EF4-FFF2-40B4-BE49-F238E27FC236}">
                            <a16:creationId xmlns:a16="http://schemas.microsoft.com/office/drawing/2014/main" id="{BA2093AA-FE57-4662-B2E1-6671D638F7DA}"/>
                          </a:ext>
                        </a:extLst>
                      </p:cNvPr>
                      <p:cNvPicPr/>
                      <p:nvPr/>
                    </p:nvPicPr>
                    <p:blipFill>
                      <a:blip r:embed="rId8"/>
                      <a:stretch>
                        <a:fillRect/>
                      </a:stretch>
                    </p:blipFill>
                    <p:spPr>
                      <a:xfrm>
                        <a:off x="681556" y="4381775"/>
                        <a:ext cx="4203700" cy="774700"/>
                      </a:xfrm>
                      <a:prstGeom prst="rect">
                        <a:avLst/>
                      </a:prstGeom>
                    </p:spPr>
                  </p:pic>
                </p:oleObj>
              </mc:Fallback>
            </mc:AlternateContent>
          </a:graphicData>
        </a:graphic>
      </p:graphicFrame>
      <p:cxnSp>
        <p:nvCxnSpPr>
          <p:cNvPr id="9" name="Straight Connector 8">
            <a:extLst>
              <a:ext uri="{FF2B5EF4-FFF2-40B4-BE49-F238E27FC236}">
                <a16:creationId xmlns:a16="http://schemas.microsoft.com/office/drawing/2014/main" id="{229CC304-238A-401F-9375-8DC85604D07A}"/>
              </a:ext>
            </a:extLst>
          </p:cNvPr>
          <p:cNvCxnSpPr>
            <a:cxnSpLocks/>
          </p:cNvCxnSpPr>
          <p:nvPr/>
        </p:nvCxnSpPr>
        <p:spPr bwMode="auto">
          <a:xfrm>
            <a:off x="1356809" y="4858367"/>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E00F6CC1-5F0E-488E-9D45-8A07AF86E4F6}"/>
              </a:ext>
            </a:extLst>
          </p:cNvPr>
          <p:cNvCxnSpPr>
            <a:cxnSpLocks/>
          </p:cNvCxnSpPr>
          <p:nvPr/>
        </p:nvCxnSpPr>
        <p:spPr bwMode="auto">
          <a:xfrm>
            <a:off x="2368213" y="4638638"/>
            <a:ext cx="849920" cy="298108"/>
          </a:xfrm>
          <a:prstGeom prst="line">
            <a:avLst/>
          </a:prstGeom>
          <a:solidFill>
            <a:schemeClr val="accent1"/>
          </a:solidFill>
          <a:ln w="5715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 name="Object 10">
            <a:extLst>
              <a:ext uri="{FF2B5EF4-FFF2-40B4-BE49-F238E27FC236}">
                <a16:creationId xmlns:a16="http://schemas.microsoft.com/office/drawing/2014/main" id="{A6E05AA1-9006-45DD-87AB-EE1E122734F6}"/>
              </a:ext>
            </a:extLst>
          </p:cNvPr>
          <p:cNvGraphicFramePr>
            <a:graphicFrameLocks noChangeAspect="1"/>
          </p:cNvGraphicFramePr>
          <p:nvPr>
            <p:extLst>
              <p:ext uri="{D42A27DB-BD31-4B8C-83A1-F6EECF244321}">
                <p14:modId xmlns:p14="http://schemas.microsoft.com/office/powerpoint/2010/main" val="634798843"/>
              </p:ext>
            </p:extLst>
          </p:nvPr>
        </p:nvGraphicFramePr>
        <p:xfrm>
          <a:off x="681556" y="5632606"/>
          <a:ext cx="2336800" cy="317500"/>
        </p:xfrm>
        <a:graphic>
          <a:graphicData uri="http://schemas.openxmlformats.org/presentationml/2006/ole">
            <mc:AlternateContent xmlns:mc="http://schemas.openxmlformats.org/markup-compatibility/2006">
              <mc:Choice xmlns:v="urn:schemas-microsoft-com:vml" Requires="v">
                <p:oleObj spid="_x0000_s124985" name="Equation" r:id="rId9" imgW="2336760" imgH="317160" progId="Equation.DSMT4">
                  <p:embed/>
                </p:oleObj>
              </mc:Choice>
              <mc:Fallback>
                <p:oleObj name="Equation" r:id="rId9" imgW="2336760" imgH="317160" progId="Equation.DSMT4">
                  <p:embed/>
                  <p:pic>
                    <p:nvPicPr>
                      <p:cNvPr id="8" name="Object 7">
                        <a:extLst>
                          <a:ext uri="{FF2B5EF4-FFF2-40B4-BE49-F238E27FC236}">
                            <a16:creationId xmlns:a16="http://schemas.microsoft.com/office/drawing/2014/main" id="{2FC0AC72-06C9-4E66-9F8D-344068027E4B}"/>
                          </a:ext>
                        </a:extLst>
                      </p:cNvPr>
                      <p:cNvPicPr/>
                      <p:nvPr/>
                    </p:nvPicPr>
                    <p:blipFill>
                      <a:blip r:embed="rId10"/>
                      <a:stretch>
                        <a:fillRect/>
                      </a:stretch>
                    </p:blipFill>
                    <p:spPr>
                      <a:xfrm>
                        <a:off x="681556" y="5632606"/>
                        <a:ext cx="2336800" cy="317500"/>
                      </a:xfrm>
                      <a:prstGeom prst="rect">
                        <a:avLst/>
                      </a:prstGeom>
                    </p:spPr>
                  </p:pic>
                </p:oleObj>
              </mc:Fallback>
            </mc:AlternateContent>
          </a:graphicData>
        </a:graphic>
      </p:graphicFrame>
    </p:spTree>
    <p:extLst>
      <p:ext uri="{BB962C8B-B14F-4D97-AF65-F5344CB8AC3E}">
        <p14:creationId xmlns:p14="http://schemas.microsoft.com/office/powerpoint/2010/main" val="149838179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par>
                                <p:cTn id="32" presetID="22" presetClass="entr" presetSubtype="8"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E6934-C6FC-4465-A23D-B9061B4C3746}"/>
              </a:ext>
            </a:extLst>
          </p:cNvPr>
          <p:cNvSpPr>
            <a:spLocks noGrp="1"/>
          </p:cNvSpPr>
          <p:nvPr>
            <p:ph type="title"/>
          </p:nvPr>
        </p:nvSpPr>
        <p:spPr/>
        <p:txBody>
          <a:bodyPr/>
          <a:lstStyle/>
          <a:p>
            <a:r>
              <a:rPr lang="en-US" b="1" dirty="0"/>
              <a:t>Example 6:</a:t>
            </a:r>
            <a:r>
              <a:rPr lang="en-US" dirty="0"/>
              <a:t> An Equation with </a:t>
            </a:r>
            <a:br>
              <a:rPr lang="en-US" dirty="0"/>
            </a:br>
            <a:r>
              <a:rPr lang="en-US" dirty="0"/>
              <a:t>No Solution </a:t>
            </a:r>
            <a:r>
              <a:rPr lang="en-US" sz="1800" dirty="0"/>
              <a:t>(3 of 3)</a:t>
            </a:r>
          </a:p>
        </p:txBody>
      </p:sp>
      <p:sp>
        <p:nvSpPr>
          <p:cNvPr id="3" name="Content Placeholder 2">
            <a:extLst>
              <a:ext uri="{FF2B5EF4-FFF2-40B4-BE49-F238E27FC236}">
                <a16:creationId xmlns:a16="http://schemas.microsoft.com/office/drawing/2014/main" id="{097B4A1F-197B-4056-926D-6596897BC609}"/>
              </a:ext>
            </a:extLst>
          </p:cNvPr>
          <p:cNvSpPr>
            <a:spLocks noGrp="1"/>
          </p:cNvSpPr>
          <p:nvPr>
            <p:ph idx="1"/>
          </p:nvPr>
        </p:nvSpPr>
        <p:spPr/>
        <p:txBody>
          <a:bodyPr/>
          <a:lstStyle/>
          <a:p>
            <a:endParaRPr lang="en-US" dirty="0"/>
          </a:p>
          <a:p>
            <a:r>
              <a:rPr lang="en-US" dirty="0">
                <a:solidFill>
                  <a:srgbClr val="0B3081"/>
                </a:solidFill>
              </a:rPr>
              <a:t>					Combine like terms.</a:t>
            </a:r>
          </a:p>
          <a:p>
            <a:r>
              <a:rPr lang="en-US" dirty="0">
                <a:solidFill>
                  <a:srgbClr val="0B3081"/>
                </a:solidFill>
              </a:rPr>
              <a:t>					Add </a:t>
            </a:r>
            <a:r>
              <a:rPr lang="en-US" dirty="0">
                <a:solidFill>
                  <a:srgbClr val="0B3081"/>
                </a:solidFill>
                <a:latin typeface="+mn-lt"/>
              </a:rPr>
              <a:t>2</a:t>
            </a:r>
            <a:r>
              <a:rPr lang="en-US" i="1" dirty="0">
                <a:solidFill>
                  <a:srgbClr val="0B3081"/>
                </a:solidFill>
                <a:latin typeface="+mn-lt"/>
              </a:rPr>
              <a:t>x</a:t>
            </a:r>
            <a:r>
              <a:rPr lang="en-US" dirty="0">
                <a:solidFill>
                  <a:srgbClr val="0B3081"/>
                </a:solidFill>
              </a:rPr>
              <a:t> to both sides.</a:t>
            </a:r>
          </a:p>
          <a:p>
            <a:r>
              <a:rPr lang="en-US" dirty="0">
                <a:solidFill>
                  <a:srgbClr val="0B3081"/>
                </a:solidFill>
              </a:rPr>
              <a:t>					Divide both sides by </a:t>
            </a:r>
            <a:r>
              <a:rPr lang="en-US" dirty="0">
                <a:solidFill>
                  <a:srgbClr val="0B3081"/>
                </a:solidFill>
                <a:latin typeface="+mn-lt"/>
              </a:rPr>
              <a:t>4</a:t>
            </a:r>
            <a:r>
              <a:rPr lang="en-US" dirty="0">
                <a:solidFill>
                  <a:srgbClr val="0B3081"/>
                </a:solidFill>
              </a:rPr>
              <a:t>.</a:t>
            </a:r>
          </a:p>
          <a:p>
            <a:endParaRPr lang="en-US" dirty="0">
              <a:solidFill>
                <a:srgbClr val="0B3081"/>
              </a:solidFill>
            </a:endParaRPr>
          </a:p>
          <a:p>
            <a:r>
              <a:rPr lang="en-US" dirty="0">
                <a:solidFill>
                  <a:srgbClr val="000000"/>
                </a:solidFill>
              </a:rPr>
              <a:t>The solution appears to be </a:t>
            </a:r>
            <a:r>
              <a:rPr lang="en-US" dirty="0">
                <a:solidFill>
                  <a:srgbClr val="000000"/>
                </a:solidFill>
                <a:latin typeface="+mn-lt"/>
              </a:rPr>
              <a:t>–3</a:t>
            </a:r>
            <a:r>
              <a:rPr lang="en-US" dirty="0">
                <a:solidFill>
                  <a:srgbClr val="000000"/>
                </a:solidFill>
              </a:rPr>
              <a:t>. But recall that </a:t>
            </a:r>
            <a:r>
              <a:rPr lang="en-US" dirty="0">
                <a:solidFill>
                  <a:srgbClr val="000000"/>
                </a:solidFill>
                <a:latin typeface="+mn-lt"/>
              </a:rPr>
              <a:t>–3</a:t>
            </a:r>
            <a:r>
              <a:rPr lang="en-US" dirty="0">
                <a:solidFill>
                  <a:srgbClr val="000000"/>
                </a:solidFill>
              </a:rPr>
              <a:t> is not in the domain of the variable, so this value must be discarded.</a:t>
            </a:r>
          </a:p>
          <a:p>
            <a:r>
              <a:rPr lang="en-US" dirty="0">
                <a:solidFill>
                  <a:srgbClr val="000000"/>
                </a:solidFill>
              </a:rPr>
              <a:t>The equation has no solution. The solution set is </a:t>
            </a:r>
            <a:r>
              <a:rPr lang="en-US" dirty="0">
                <a:solidFill>
                  <a:srgbClr val="000000"/>
                </a:solidFill>
                <a:latin typeface="+mn-lt"/>
                <a:ea typeface="Cambria Math" panose="02040503050406030204" pitchFamily="18" charset="0"/>
              </a:rPr>
              <a:t>∅</a:t>
            </a:r>
            <a:r>
              <a:rPr lang="en-US" dirty="0">
                <a:solidFill>
                  <a:srgbClr val="000000"/>
                </a:solidFill>
                <a:latin typeface="Cambria Math" panose="02040503050406030204" pitchFamily="18" charset="0"/>
                <a:ea typeface="Cambria Math" panose="02040503050406030204" pitchFamily="18" charset="0"/>
              </a:rPr>
              <a:t>.</a:t>
            </a:r>
            <a:endParaRPr lang="en-US" dirty="0">
              <a:solidFill>
                <a:srgbClr val="000000"/>
              </a:solidFill>
            </a:endParaRPr>
          </a:p>
          <a:p>
            <a:endParaRPr lang="en-US" dirty="0">
              <a:solidFill>
                <a:srgbClr val="000000"/>
              </a:solidFill>
            </a:endParaRPr>
          </a:p>
          <a:p>
            <a:endParaRPr lang="en-US" dirty="0">
              <a:solidFill>
                <a:srgbClr val="0B3081"/>
              </a:solidFill>
            </a:endParaRPr>
          </a:p>
        </p:txBody>
      </p:sp>
      <p:graphicFrame>
        <p:nvGraphicFramePr>
          <p:cNvPr id="4" name="Object 3">
            <a:extLst>
              <a:ext uri="{FF2B5EF4-FFF2-40B4-BE49-F238E27FC236}">
                <a16:creationId xmlns:a16="http://schemas.microsoft.com/office/drawing/2014/main" id="{0E6587D2-5898-4EC0-BD4F-62865F3815D5}"/>
              </a:ext>
            </a:extLst>
          </p:cNvPr>
          <p:cNvGraphicFramePr>
            <a:graphicFrameLocks noChangeAspect="1"/>
          </p:cNvGraphicFramePr>
          <p:nvPr>
            <p:extLst>
              <p:ext uri="{D42A27DB-BD31-4B8C-83A1-F6EECF244321}">
                <p14:modId xmlns:p14="http://schemas.microsoft.com/office/powerpoint/2010/main" val="4272848426"/>
              </p:ext>
            </p:extLst>
          </p:nvPr>
        </p:nvGraphicFramePr>
        <p:xfrm>
          <a:off x="3403600" y="1417137"/>
          <a:ext cx="2336800" cy="317500"/>
        </p:xfrm>
        <a:graphic>
          <a:graphicData uri="http://schemas.openxmlformats.org/presentationml/2006/ole">
            <mc:AlternateContent xmlns:mc="http://schemas.openxmlformats.org/markup-compatibility/2006">
              <mc:Choice xmlns:v="urn:schemas-microsoft-com:vml" Requires="v">
                <p:oleObj spid="_x0000_s126006" name="Equation" r:id="rId3" imgW="2336760" imgH="317160" progId="Equation.DSMT4">
                  <p:embed/>
                </p:oleObj>
              </mc:Choice>
              <mc:Fallback>
                <p:oleObj name="Equation" r:id="rId3" imgW="2336760" imgH="317160" progId="Equation.DSMT4">
                  <p:embed/>
                  <p:pic>
                    <p:nvPicPr>
                      <p:cNvPr id="4" name="Object 3">
                        <a:extLst>
                          <a:ext uri="{FF2B5EF4-FFF2-40B4-BE49-F238E27FC236}">
                            <a16:creationId xmlns:a16="http://schemas.microsoft.com/office/drawing/2014/main" id="{0E6587D2-5898-4EC0-BD4F-62865F3815D5}"/>
                          </a:ext>
                        </a:extLst>
                      </p:cNvPr>
                      <p:cNvPicPr/>
                      <p:nvPr/>
                    </p:nvPicPr>
                    <p:blipFill>
                      <a:blip r:embed="rId4"/>
                      <a:stretch>
                        <a:fillRect/>
                      </a:stretch>
                    </p:blipFill>
                    <p:spPr>
                      <a:xfrm>
                        <a:off x="3403600" y="1417137"/>
                        <a:ext cx="2336800" cy="3175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BA2093AA-FE57-4662-B2E1-6671D638F7DA}"/>
              </a:ext>
            </a:extLst>
          </p:cNvPr>
          <p:cNvGraphicFramePr>
            <a:graphicFrameLocks noChangeAspect="1"/>
          </p:cNvGraphicFramePr>
          <p:nvPr>
            <p:extLst>
              <p:ext uri="{D42A27DB-BD31-4B8C-83A1-F6EECF244321}">
                <p14:modId xmlns:p14="http://schemas.microsoft.com/office/powerpoint/2010/main" val="3965534124"/>
              </p:ext>
            </p:extLst>
          </p:nvPr>
        </p:nvGraphicFramePr>
        <p:xfrm>
          <a:off x="1231900" y="2062996"/>
          <a:ext cx="1968500" cy="317500"/>
        </p:xfrm>
        <a:graphic>
          <a:graphicData uri="http://schemas.openxmlformats.org/presentationml/2006/ole">
            <mc:AlternateContent xmlns:mc="http://schemas.openxmlformats.org/markup-compatibility/2006">
              <mc:Choice xmlns:v="urn:schemas-microsoft-com:vml" Requires="v">
                <p:oleObj spid="_x0000_s126007" name="Equation" r:id="rId5" imgW="1968480" imgH="317160" progId="Equation.DSMT4">
                  <p:embed/>
                </p:oleObj>
              </mc:Choice>
              <mc:Fallback>
                <p:oleObj name="Equation" r:id="rId5" imgW="1968480" imgH="317160" progId="Equation.DSMT4">
                  <p:embed/>
                  <p:pic>
                    <p:nvPicPr>
                      <p:cNvPr id="5" name="Object 4">
                        <a:extLst>
                          <a:ext uri="{FF2B5EF4-FFF2-40B4-BE49-F238E27FC236}">
                            <a16:creationId xmlns:a16="http://schemas.microsoft.com/office/drawing/2014/main" id="{BA2093AA-FE57-4662-B2E1-6671D638F7DA}"/>
                          </a:ext>
                        </a:extLst>
                      </p:cNvPr>
                      <p:cNvPicPr/>
                      <p:nvPr/>
                    </p:nvPicPr>
                    <p:blipFill>
                      <a:blip r:embed="rId6"/>
                      <a:stretch>
                        <a:fillRect/>
                      </a:stretch>
                    </p:blipFill>
                    <p:spPr>
                      <a:xfrm>
                        <a:off x="1231900" y="2062996"/>
                        <a:ext cx="1968500" cy="3175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FA94C39E-2B23-4A12-9E4C-10A6D2E4B20D}"/>
              </a:ext>
            </a:extLst>
          </p:cNvPr>
          <p:cNvGraphicFramePr>
            <a:graphicFrameLocks noChangeAspect="1"/>
          </p:cNvGraphicFramePr>
          <p:nvPr>
            <p:extLst>
              <p:ext uri="{D42A27DB-BD31-4B8C-83A1-F6EECF244321}">
                <p14:modId xmlns:p14="http://schemas.microsoft.com/office/powerpoint/2010/main" val="2336133352"/>
              </p:ext>
            </p:extLst>
          </p:nvPr>
        </p:nvGraphicFramePr>
        <p:xfrm>
          <a:off x="1221219" y="2584335"/>
          <a:ext cx="1320800" cy="317500"/>
        </p:xfrm>
        <a:graphic>
          <a:graphicData uri="http://schemas.openxmlformats.org/presentationml/2006/ole">
            <mc:AlternateContent xmlns:mc="http://schemas.openxmlformats.org/markup-compatibility/2006">
              <mc:Choice xmlns:v="urn:schemas-microsoft-com:vml" Requires="v">
                <p:oleObj spid="_x0000_s126008" name="Equation" r:id="rId7" imgW="1320480" imgH="317160" progId="Equation.DSMT4">
                  <p:embed/>
                </p:oleObj>
              </mc:Choice>
              <mc:Fallback>
                <p:oleObj name="Equation" r:id="rId7" imgW="1320480" imgH="317160" progId="Equation.DSMT4">
                  <p:embed/>
                  <p:pic>
                    <p:nvPicPr>
                      <p:cNvPr id="5" name="Object 4">
                        <a:extLst>
                          <a:ext uri="{FF2B5EF4-FFF2-40B4-BE49-F238E27FC236}">
                            <a16:creationId xmlns:a16="http://schemas.microsoft.com/office/drawing/2014/main" id="{BA2093AA-FE57-4662-B2E1-6671D638F7DA}"/>
                          </a:ext>
                        </a:extLst>
                      </p:cNvPr>
                      <p:cNvPicPr/>
                      <p:nvPr/>
                    </p:nvPicPr>
                    <p:blipFill>
                      <a:blip r:embed="rId8"/>
                      <a:stretch>
                        <a:fillRect/>
                      </a:stretch>
                    </p:blipFill>
                    <p:spPr>
                      <a:xfrm>
                        <a:off x="1221219" y="2584335"/>
                        <a:ext cx="1320800" cy="3175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226EBEB9-E8D1-4C6B-B642-62A9D5407D90}"/>
              </a:ext>
            </a:extLst>
          </p:cNvPr>
          <p:cNvGraphicFramePr>
            <a:graphicFrameLocks noChangeAspect="1"/>
          </p:cNvGraphicFramePr>
          <p:nvPr>
            <p:extLst>
              <p:ext uri="{D42A27DB-BD31-4B8C-83A1-F6EECF244321}">
                <p14:modId xmlns:p14="http://schemas.microsoft.com/office/powerpoint/2010/main" val="1857595423"/>
              </p:ext>
            </p:extLst>
          </p:nvPr>
        </p:nvGraphicFramePr>
        <p:xfrm>
          <a:off x="1400137" y="3093884"/>
          <a:ext cx="939800" cy="317500"/>
        </p:xfrm>
        <a:graphic>
          <a:graphicData uri="http://schemas.openxmlformats.org/presentationml/2006/ole">
            <mc:AlternateContent xmlns:mc="http://schemas.openxmlformats.org/markup-compatibility/2006">
              <mc:Choice xmlns:v="urn:schemas-microsoft-com:vml" Requires="v">
                <p:oleObj spid="_x0000_s126009" name="Equation" r:id="rId9" imgW="939600" imgH="317160" progId="Equation.DSMT4">
                  <p:embed/>
                </p:oleObj>
              </mc:Choice>
              <mc:Fallback>
                <p:oleObj name="Equation" r:id="rId9" imgW="939600" imgH="317160" progId="Equation.DSMT4">
                  <p:embed/>
                  <p:pic>
                    <p:nvPicPr>
                      <p:cNvPr id="13" name="Object 12">
                        <a:extLst>
                          <a:ext uri="{FF2B5EF4-FFF2-40B4-BE49-F238E27FC236}">
                            <a16:creationId xmlns:a16="http://schemas.microsoft.com/office/drawing/2014/main" id="{FA94C39E-2B23-4A12-9E4C-10A6D2E4B20D}"/>
                          </a:ext>
                        </a:extLst>
                      </p:cNvPr>
                      <p:cNvPicPr/>
                      <p:nvPr/>
                    </p:nvPicPr>
                    <p:blipFill>
                      <a:blip r:embed="rId10"/>
                      <a:stretch>
                        <a:fillRect/>
                      </a:stretch>
                    </p:blipFill>
                    <p:spPr>
                      <a:xfrm>
                        <a:off x="1400137" y="3093884"/>
                        <a:ext cx="939800" cy="317500"/>
                      </a:xfrm>
                      <a:prstGeom prst="rect">
                        <a:avLst/>
                      </a:prstGeom>
                    </p:spPr>
                  </p:pic>
                </p:oleObj>
              </mc:Fallback>
            </mc:AlternateContent>
          </a:graphicData>
        </a:graphic>
      </p:graphicFrame>
    </p:spTree>
    <p:extLst>
      <p:ext uri="{BB962C8B-B14F-4D97-AF65-F5344CB8AC3E}">
        <p14:creationId xmlns:p14="http://schemas.microsoft.com/office/powerpoint/2010/main" val="258412212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CB06E-D6E3-42AC-A7BF-D9AD04E8FD3A}"/>
              </a:ext>
            </a:extLst>
          </p:cNvPr>
          <p:cNvSpPr>
            <a:spLocks noGrp="1"/>
          </p:cNvSpPr>
          <p:nvPr>
            <p:ph type="title"/>
          </p:nvPr>
        </p:nvSpPr>
        <p:spPr/>
        <p:txBody>
          <a:bodyPr/>
          <a:lstStyle/>
          <a:p>
            <a:r>
              <a:rPr lang="en-US" b="1" dirty="0"/>
              <a:t>Example 7: </a:t>
            </a:r>
            <a:r>
              <a:rPr lang="en-US" dirty="0"/>
              <a:t>Converting Temperature to Celsius from Fahrenheit </a:t>
            </a:r>
            <a:r>
              <a:rPr lang="en-US" sz="1800" dirty="0"/>
              <a:t>(1 of 3)</a:t>
            </a:r>
          </a:p>
        </p:txBody>
      </p:sp>
      <p:sp>
        <p:nvSpPr>
          <p:cNvPr id="3" name="Content Placeholder 2">
            <a:extLst>
              <a:ext uri="{FF2B5EF4-FFF2-40B4-BE49-F238E27FC236}">
                <a16:creationId xmlns:a16="http://schemas.microsoft.com/office/drawing/2014/main" id="{0258BE9E-B4A2-4DEB-8B0A-639767BEF005}"/>
              </a:ext>
            </a:extLst>
          </p:cNvPr>
          <p:cNvSpPr>
            <a:spLocks noGrp="1"/>
          </p:cNvSpPr>
          <p:nvPr>
            <p:ph idx="1"/>
          </p:nvPr>
        </p:nvSpPr>
        <p:spPr/>
        <p:txBody>
          <a:bodyPr/>
          <a:lstStyle/>
          <a:p>
            <a:r>
              <a:rPr lang="en-US" dirty="0"/>
              <a:t>Temperature is measured in both degrees Fahrenheit </a:t>
            </a:r>
            <a:r>
              <a:rPr lang="en-US" dirty="0">
                <a:latin typeface="+mn-lt"/>
              </a:rPr>
              <a:t>(°F) </a:t>
            </a:r>
            <a:r>
              <a:rPr lang="en-US" dirty="0"/>
              <a:t>and degrees Celsius </a:t>
            </a:r>
            <a:r>
              <a:rPr lang="en-US" dirty="0">
                <a:latin typeface="+mn-lt"/>
              </a:rPr>
              <a:t>(°C)</a:t>
            </a:r>
            <a:r>
              <a:rPr lang="en-US" dirty="0"/>
              <a:t>, which are related by the formula </a:t>
            </a:r>
          </a:p>
          <a:p>
            <a:endParaRPr lang="en-US" dirty="0"/>
          </a:p>
          <a:p>
            <a:endParaRPr lang="en-US" dirty="0"/>
          </a:p>
          <a:p>
            <a:r>
              <a:rPr lang="en-US" dirty="0"/>
              <a:t>What are the Celsius temperatures corresponding to Fahrenheit temperatures of </a:t>
            </a:r>
            <a:r>
              <a:rPr lang="en-US" dirty="0">
                <a:latin typeface="+mn-lt"/>
              </a:rPr>
              <a:t>32°, 50°, 68°,</a:t>
            </a:r>
            <a:r>
              <a:rPr lang="en-US" dirty="0"/>
              <a:t> and </a:t>
            </a:r>
            <a:r>
              <a:rPr lang="en-US" dirty="0">
                <a:latin typeface="+mn-lt"/>
              </a:rPr>
              <a:t>86°F</a:t>
            </a:r>
            <a:r>
              <a:rPr lang="en-US" dirty="0"/>
              <a:t>?</a:t>
            </a:r>
          </a:p>
        </p:txBody>
      </p:sp>
      <p:graphicFrame>
        <p:nvGraphicFramePr>
          <p:cNvPr id="4" name="Object 3">
            <a:extLst>
              <a:ext uri="{FF2B5EF4-FFF2-40B4-BE49-F238E27FC236}">
                <a16:creationId xmlns:a16="http://schemas.microsoft.com/office/drawing/2014/main" id="{62FA9D2F-C42B-40A9-B532-2EBACECCA9D5}"/>
              </a:ext>
            </a:extLst>
          </p:cNvPr>
          <p:cNvGraphicFramePr>
            <a:graphicFrameLocks noChangeAspect="1"/>
          </p:cNvGraphicFramePr>
          <p:nvPr>
            <p:extLst>
              <p:ext uri="{D42A27DB-BD31-4B8C-83A1-F6EECF244321}">
                <p14:modId xmlns:p14="http://schemas.microsoft.com/office/powerpoint/2010/main" val="800237764"/>
              </p:ext>
            </p:extLst>
          </p:nvPr>
        </p:nvGraphicFramePr>
        <p:xfrm>
          <a:off x="3613150" y="2849563"/>
          <a:ext cx="1917700" cy="774700"/>
        </p:xfrm>
        <a:graphic>
          <a:graphicData uri="http://schemas.openxmlformats.org/presentationml/2006/ole">
            <mc:AlternateContent xmlns:mc="http://schemas.openxmlformats.org/markup-compatibility/2006">
              <mc:Choice xmlns:v="urn:schemas-microsoft-com:vml" Requires="v">
                <p:oleObj spid="_x0000_s126992" name="Equation" r:id="rId3" imgW="1917360" imgH="774360" progId="Equation.DSMT4">
                  <p:embed/>
                </p:oleObj>
              </mc:Choice>
              <mc:Fallback>
                <p:oleObj name="Equation" r:id="rId3" imgW="1917360" imgH="774360" progId="Equation.DSMT4">
                  <p:embed/>
                  <p:pic>
                    <p:nvPicPr>
                      <p:cNvPr id="0" name=""/>
                      <p:cNvPicPr/>
                      <p:nvPr/>
                    </p:nvPicPr>
                    <p:blipFill>
                      <a:blip r:embed="rId4"/>
                      <a:stretch>
                        <a:fillRect/>
                      </a:stretch>
                    </p:blipFill>
                    <p:spPr>
                      <a:xfrm>
                        <a:off x="3613150" y="2849563"/>
                        <a:ext cx="1917700" cy="774700"/>
                      </a:xfrm>
                      <a:prstGeom prst="rect">
                        <a:avLst/>
                      </a:prstGeom>
                    </p:spPr>
                  </p:pic>
                </p:oleObj>
              </mc:Fallback>
            </mc:AlternateContent>
          </a:graphicData>
        </a:graphic>
      </p:graphicFrame>
    </p:spTree>
    <p:extLst>
      <p:ext uri="{BB962C8B-B14F-4D97-AF65-F5344CB8AC3E}">
        <p14:creationId xmlns:p14="http://schemas.microsoft.com/office/powerpoint/2010/main" val="10856068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CB06E-D6E3-42AC-A7BF-D9AD04E8FD3A}"/>
              </a:ext>
            </a:extLst>
          </p:cNvPr>
          <p:cNvSpPr>
            <a:spLocks noGrp="1"/>
          </p:cNvSpPr>
          <p:nvPr>
            <p:ph type="title"/>
          </p:nvPr>
        </p:nvSpPr>
        <p:spPr/>
        <p:txBody>
          <a:bodyPr/>
          <a:lstStyle/>
          <a:p>
            <a:r>
              <a:rPr lang="en-US" b="1" dirty="0"/>
              <a:t>Example 7: </a:t>
            </a:r>
            <a:r>
              <a:rPr lang="en-US" dirty="0"/>
              <a:t>Converting Temperature to Fahrenheit from Celsius </a:t>
            </a:r>
            <a:r>
              <a:rPr lang="en-US" sz="1800" dirty="0"/>
              <a:t>(2 of 3)</a:t>
            </a:r>
          </a:p>
        </p:txBody>
      </p:sp>
      <p:sp>
        <p:nvSpPr>
          <p:cNvPr id="3" name="Content Placeholder 2">
            <a:extLst>
              <a:ext uri="{FF2B5EF4-FFF2-40B4-BE49-F238E27FC236}">
                <a16:creationId xmlns:a16="http://schemas.microsoft.com/office/drawing/2014/main" id="{0258BE9E-B4A2-4DEB-8B0A-639767BEF005}"/>
              </a:ext>
            </a:extLst>
          </p:cNvPr>
          <p:cNvSpPr>
            <a:spLocks noGrp="1"/>
          </p:cNvSpPr>
          <p:nvPr>
            <p:ph idx="1"/>
          </p:nvPr>
        </p:nvSpPr>
        <p:spPr/>
        <p:txBody>
          <a:bodyPr/>
          <a:lstStyle/>
          <a:p>
            <a:r>
              <a:rPr lang="en-US" dirty="0"/>
              <a:t>We could solve four equations for </a:t>
            </a:r>
            <a:r>
              <a:rPr lang="en-US" i="1" dirty="0">
                <a:latin typeface="+mn-lt"/>
              </a:rPr>
              <a:t>C</a:t>
            </a:r>
            <a:r>
              <a:rPr lang="en-US" i="1" dirty="0"/>
              <a:t> </a:t>
            </a:r>
            <a:r>
              <a:rPr lang="en-US" dirty="0"/>
              <a:t>by replacing </a:t>
            </a:r>
            <a:r>
              <a:rPr lang="en-US" i="1" dirty="0">
                <a:latin typeface="+mn-lt"/>
              </a:rPr>
              <a:t>F</a:t>
            </a:r>
            <a:r>
              <a:rPr lang="en-US" i="1" dirty="0"/>
              <a:t> </a:t>
            </a:r>
            <a:r>
              <a:rPr lang="en-US" dirty="0"/>
              <a:t>each time by </a:t>
            </a:r>
            <a:r>
              <a:rPr lang="en-US" dirty="0">
                <a:latin typeface="+mn-lt"/>
              </a:rPr>
              <a:t>32, 50, 68</a:t>
            </a:r>
            <a:r>
              <a:rPr lang="en-US" dirty="0"/>
              <a:t>, and </a:t>
            </a:r>
            <a:r>
              <a:rPr lang="en-US" dirty="0">
                <a:latin typeface="+mn-lt"/>
              </a:rPr>
              <a:t>86</a:t>
            </a:r>
            <a:r>
              <a:rPr lang="en-US" dirty="0"/>
              <a:t>.</a:t>
            </a:r>
          </a:p>
          <a:p>
            <a:r>
              <a:rPr lang="en-US" dirty="0"/>
              <a:t>Instead, it is much easier and faster to first solve</a:t>
            </a:r>
          </a:p>
          <a:p>
            <a:pPr>
              <a:spcBef>
                <a:spcPts val="1800"/>
              </a:spcBef>
            </a:pPr>
            <a:r>
              <a:rPr lang="en-US" dirty="0"/>
              <a:t>the equation                     for </a:t>
            </a:r>
            <a:r>
              <a:rPr lang="en-US" i="1" dirty="0">
                <a:latin typeface="+mn-lt"/>
              </a:rPr>
              <a:t>C</a:t>
            </a:r>
            <a:r>
              <a:rPr lang="en-US" dirty="0"/>
              <a:t> and then to</a:t>
            </a:r>
          </a:p>
          <a:p>
            <a:pPr>
              <a:spcBef>
                <a:spcPts val="1800"/>
              </a:spcBef>
            </a:pPr>
            <a:r>
              <a:rPr lang="en-US" dirty="0"/>
              <a:t>substitute in the values of </a:t>
            </a:r>
            <a:r>
              <a:rPr lang="en-US" i="1" dirty="0">
                <a:latin typeface="+mn-lt"/>
              </a:rPr>
              <a:t>F</a:t>
            </a:r>
            <a:r>
              <a:rPr lang="en-US" dirty="0"/>
              <a:t>. </a:t>
            </a:r>
          </a:p>
          <a:p>
            <a:pPr>
              <a:lnSpc>
                <a:spcPct val="200000"/>
              </a:lnSpc>
            </a:pPr>
            <a:r>
              <a:rPr lang="en-US" dirty="0">
                <a:solidFill>
                  <a:srgbClr val="0B3081"/>
                </a:solidFill>
              </a:rPr>
              <a:t>				Subtract </a:t>
            </a:r>
            <a:r>
              <a:rPr lang="en-US" dirty="0">
                <a:solidFill>
                  <a:srgbClr val="0B3081"/>
                </a:solidFill>
                <a:latin typeface="+mn-lt"/>
              </a:rPr>
              <a:t>32</a:t>
            </a:r>
            <a:r>
              <a:rPr lang="en-US" dirty="0">
                <a:solidFill>
                  <a:srgbClr val="0B3081"/>
                </a:solidFill>
              </a:rPr>
              <a:t> from both sides.</a:t>
            </a:r>
          </a:p>
          <a:p>
            <a:pPr>
              <a:lnSpc>
                <a:spcPct val="150000"/>
              </a:lnSpc>
            </a:pPr>
            <a:r>
              <a:rPr lang="en-US" dirty="0">
                <a:solidFill>
                  <a:srgbClr val="0B3081"/>
                </a:solidFill>
              </a:rPr>
              <a:t>				Multiply both sides by </a:t>
            </a:r>
          </a:p>
          <a:p>
            <a:pPr>
              <a:spcBef>
                <a:spcPts val="1800"/>
              </a:spcBef>
            </a:pPr>
            <a:endParaRPr lang="en-US" dirty="0"/>
          </a:p>
        </p:txBody>
      </p:sp>
      <p:graphicFrame>
        <p:nvGraphicFramePr>
          <p:cNvPr id="4" name="Object 3">
            <a:extLst>
              <a:ext uri="{FF2B5EF4-FFF2-40B4-BE49-F238E27FC236}">
                <a16:creationId xmlns:a16="http://schemas.microsoft.com/office/drawing/2014/main" id="{62FA9D2F-C42B-40A9-B532-2EBACECCA9D5}"/>
              </a:ext>
            </a:extLst>
          </p:cNvPr>
          <p:cNvGraphicFramePr>
            <a:graphicFrameLocks noChangeAspect="1"/>
          </p:cNvGraphicFramePr>
          <p:nvPr>
            <p:extLst>
              <p:ext uri="{D42A27DB-BD31-4B8C-83A1-F6EECF244321}">
                <p14:modId xmlns:p14="http://schemas.microsoft.com/office/powerpoint/2010/main" val="3763758567"/>
              </p:ext>
            </p:extLst>
          </p:nvPr>
        </p:nvGraphicFramePr>
        <p:xfrm>
          <a:off x="2496522" y="2890838"/>
          <a:ext cx="1854200" cy="774700"/>
        </p:xfrm>
        <a:graphic>
          <a:graphicData uri="http://schemas.openxmlformats.org/presentationml/2006/ole">
            <mc:AlternateContent xmlns:mc="http://schemas.openxmlformats.org/markup-compatibility/2006">
              <mc:Choice xmlns:v="urn:schemas-microsoft-com:vml" Requires="v">
                <p:oleObj spid="_x0000_s128048" name="Equation" r:id="rId3" imgW="1854000" imgH="774360" progId="Equation.DSMT4">
                  <p:embed/>
                </p:oleObj>
              </mc:Choice>
              <mc:Fallback>
                <p:oleObj name="Equation" r:id="rId3" imgW="1854000" imgH="774360" progId="Equation.DSMT4">
                  <p:embed/>
                  <p:pic>
                    <p:nvPicPr>
                      <p:cNvPr id="4" name="Object 3">
                        <a:extLst>
                          <a:ext uri="{FF2B5EF4-FFF2-40B4-BE49-F238E27FC236}">
                            <a16:creationId xmlns:a16="http://schemas.microsoft.com/office/drawing/2014/main" id="{62FA9D2F-C42B-40A9-B532-2EBACECCA9D5}"/>
                          </a:ext>
                        </a:extLst>
                      </p:cNvPr>
                      <p:cNvPicPr/>
                      <p:nvPr/>
                    </p:nvPicPr>
                    <p:blipFill>
                      <a:blip r:embed="rId4"/>
                      <a:stretch>
                        <a:fillRect/>
                      </a:stretch>
                    </p:blipFill>
                    <p:spPr>
                      <a:xfrm>
                        <a:off x="2496522" y="2890838"/>
                        <a:ext cx="18542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49E46D55-533C-4354-B115-22F4F64B1CAB}"/>
              </a:ext>
            </a:extLst>
          </p:cNvPr>
          <p:cNvGraphicFramePr>
            <a:graphicFrameLocks noChangeAspect="1"/>
          </p:cNvGraphicFramePr>
          <p:nvPr>
            <p:extLst>
              <p:ext uri="{D42A27DB-BD31-4B8C-83A1-F6EECF244321}">
                <p14:modId xmlns:p14="http://schemas.microsoft.com/office/powerpoint/2010/main" val="4288815994"/>
              </p:ext>
            </p:extLst>
          </p:nvPr>
        </p:nvGraphicFramePr>
        <p:xfrm>
          <a:off x="1195195" y="4356980"/>
          <a:ext cx="1841500" cy="774700"/>
        </p:xfrm>
        <a:graphic>
          <a:graphicData uri="http://schemas.openxmlformats.org/presentationml/2006/ole">
            <mc:AlternateContent xmlns:mc="http://schemas.openxmlformats.org/markup-compatibility/2006">
              <mc:Choice xmlns:v="urn:schemas-microsoft-com:vml" Requires="v">
                <p:oleObj spid="_x0000_s128049" name="Equation" r:id="rId5" imgW="1841400" imgH="774360" progId="Equation.DSMT4">
                  <p:embed/>
                </p:oleObj>
              </mc:Choice>
              <mc:Fallback>
                <p:oleObj name="Equation" r:id="rId5" imgW="1841400" imgH="774360" progId="Equation.DSMT4">
                  <p:embed/>
                  <p:pic>
                    <p:nvPicPr>
                      <p:cNvPr id="5" name="Object 4">
                        <a:extLst>
                          <a:ext uri="{FF2B5EF4-FFF2-40B4-BE49-F238E27FC236}">
                            <a16:creationId xmlns:a16="http://schemas.microsoft.com/office/drawing/2014/main" id="{7F6AB5E0-BE1A-4CF6-872C-B463C6C945B9}"/>
                          </a:ext>
                        </a:extLst>
                      </p:cNvPr>
                      <p:cNvPicPr/>
                      <p:nvPr/>
                    </p:nvPicPr>
                    <p:blipFill>
                      <a:blip r:embed="rId6"/>
                      <a:stretch>
                        <a:fillRect/>
                      </a:stretch>
                    </p:blipFill>
                    <p:spPr>
                      <a:xfrm>
                        <a:off x="1195195" y="4356980"/>
                        <a:ext cx="18415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AF22008-E84D-4AB6-9E0F-C8BF0EE58897}"/>
              </a:ext>
            </a:extLst>
          </p:cNvPr>
          <p:cNvGraphicFramePr>
            <a:graphicFrameLocks noChangeAspect="1"/>
          </p:cNvGraphicFramePr>
          <p:nvPr>
            <p:extLst>
              <p:ext uri="{D42A27DB-BD31-4B8C-83A1-F6EECF244321}">
                <p14:modId xmlns:p14="http://schemas.microsoft.com/office/powerpoint/2010/main" val="67323538"/>
              </p:ext>
            </p:extLst>
          </p:nvPr>
        </p:nvGraphicFramePr>
        <p:xfrm>
          <a:off x="665201" y="5165291"/>
          <a:ext cx="2120900" cy="774700"/>
        </p:xfrm>
        <a:graphic>
          <a:graphicData uri="http://schemas.openxmlformats.org/presentationml/2006/ole">
            <mc:AlternateContent xmlns:mc="http://schemas.openxmlformats.org/markup-compatibility/2006">
              <mc:Choice xmlns:v="urn:schemas-microsoft-com:vml" Requires="v">
                <p:oleObj spid="_x0000_s128050" name="Equation" r:id="rId7" imgW="2120760" imgH="774360" progId="Equation.DSMT4">
                  <p:embed/>
                </p:oleObj>
              </mc:Choice>
              <mc:Fallback>
                <p:oleObj name="Equation" r:id="rId7" imgW="2120760" imgH="774360" progId="Equation.DSMT4">
                  <p:embed/>
                  <p:pic>
                    <p:nvPicPr>
                      <p:cNvPr id="6" name="Object 5">
                        <a:extLst>
                          <a:ext uri="{FF2B5EF4-FFF2-40B4-BE49-F238E27FC236}">
                            <a16:creationId xmlns:a16="http://schemas.microsoft.com/office/drawing/2014/main" id="{8B0E9F03-7CD6-4827-9AD6-C311EF6D6FDE}"/>
                          </a:ext>
                        </a:extLst>
                      </p:cNvPr>
                      <p:cNvPicPr/>
                      <p:nvPr/>
                    </p:nvPicPr>
                    <p:blipFill>
                      <a:blip r:embed="rId8"/>
                      <a:stretch>
                        <a:fillRect/>
                      </a:stretch>
                    </p:blipFill>
                    <p:spPr>
                      <a:xfrm>
                        <a:off x="665201" y="5165291"/>
                        <a:ext cx="2120900"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E86E9F70-2C73-4E0E-95D0-34BC53586FF0}"/>
              </a:ext>
            </a:extLst>
          </p:cNvPr>
          <p:cNvGraphicFramePr>
            <a:graphicFrameLocks noChangeAspect="1"/>
          </p:cNvGraphicFramePr>
          <p:nvPr>
            <p:extLst>
              <p:ext uri="{D42A27DB-BD31-4B8C-83A1-F6EECF244321}">
                <p14:modId xmlns:p14="http://schemas.microsoft.com/office/powerpoint/2010/main" val="813145622"/>
              </p:ext>
            </p:extLst>
          </p:nvPr>
        </p:nvGraphicFramePr>
        <p:xfrm>
          <a:off x="7600951" y="5193169"/>
          <a:ext cx="342900" cy="774700"/>
        </p:xfrm>
        <a:graphic>
          <a:graphicData uri="http://schemas.openxmlformats.org/presentationml/2006/ole">
            <mc:AlternateContent xmlns:mc="http://schemas.openxmlformats.org/markup-compatibility/2006">
              <mc:Choice xmlns:v="urn:schemas-microsoft-com:vml" Requires="v">
                <p:oleObj spid="_x0000_s128051" name="Equation" r:id="rId9" imgW="342720" imgH="774360" progId="Equation.DSMT4">
                  <p:embed/>
                </p:oleObj>
              </mc:Choice>
              <mc:Fallback>
                <p:oleObj name="Equation" r:id="rId9" imgW="342720" imgH="774360" progId="Equation.DSMT4">
                  <p:embed/>
                  <p:pic>
                    <p:nvPicPr>
                      <p:cNvPr id="7" name="Object 6">
                        <a:extLst>
                          <a:ext uri="{FF2B5EF4-FFF2-40B4-BE49-F238E27FC236}">
                            <a16:creationId xmlns:a16="http://schemas.microsoft.com/office/drawing/2014/main" id="{949DE3FC-E650-478C-8CF7-577D41D93C46}"/>
                          </a:ext>
                        </a:extLst>
                      </p:cNvPr>
                      <p:cNvPicPr/>
                      <p:nvPr/>
                    </p:nvPicPr>
                    <p:blipFill>
                      <a:blip r:embed="rId10"/>
                      <a:stretch>
                        <a:fillRect/>
                      </a:stretch>
                    </p:blipFill>
                    <p:spPr>
                      <a:xfrm>
                        <a:off x="7600951" y="5193169"/>
                        <a:ext cx="342900" cy="774700"/>
                      </a:xfrm>
                      <a:prstGeom prst="rect">
                        <a:avLst/>
                      </a:prstGeom>
                    </p:spPr>
                  </p:pic>
                </p:oleObj>
              </mc:Fallback>
            </mc:AlternateContent>
          </a:graphicData>
        </a:graphic>
      </p:graphicFrame>
    </p:spTree>
    <p:extLst>
      <p:ext uri="{BB962C8B-B14F-4D97-AF65-F5344CB8AC3E}">
        <p14:creationId xmlns:p14="http://schemas.microsoft.com/office/powerpoint/2010/main" val="2668460810"/>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CB06E-D6E3-42AC-A7BF-D9AD04E8FD3A}"/>
              </a:ext>
            </a:extLst>
          </p:cNvPr>
          <p:cNvSpPr>
            <a:spLocks noGrp="1"/>
          </p:cNvSpPr>
          <p:nvPr>
            <p:ph type="title"/>
          </p:nvPr>
        </p:nvSpPr>
        <p:spPr/>
        <p:txBody>
          <a:bodyPr/>
          <a:lstStyle/>
          <a:p>
            <a:r>
              <a:rPr lang="en-US" b="1" dirty="0"/>
              <a:t>Example 7: </a:t>
            </a:r>
            <a:r>
              <a:rPr lang="en-US" dirty="0"/>
              <a:t>Converting Temperature to Fahrenheit from Celsius </a:t>
            </a:r>
            <a:r>
              <a:rPr lang="en-US" sz="1800" dirty="0"/>
              <a:t>(3 of 3)</a:t>
            </a:r>
          </a:p>
        </p:txBody>
      </p:sp>
      <p:sp>
        <p:nvSpPr>
          <p:cNvPr id="3" name="Content Placeholder 2">
            <a:extLst>
              <a:ext uri="{FF2B5EF4-FFF2-40B4-BE49-F238E27FC236}">
                <a16:creationId xmlns:a16="http://schemas.microsoft.com/office/drawing/2014/main" id="{0258BE9E-B4A2-4DEB-8B0A-639767BEF005}"/>
              </a:ext>
            </a:extLst>
          </p:cNvPr>
          <p:cNvSpPr>
            <a:spLocks noGrp="1"/>
          </p:cNvSpPr>
          <p:nvPr>
            <p:ph idx="1"/>
          </p:nvPr>
        </p:nvSpPr>
        <p:spPr>
          <a:xfrm>
            <a:off x="336885" y="1476030"/>
            <a:ext cx="8349916" cy="4775981"/>
          </a:xfrm>
        </p:spPr>
        <p:txBody>
          <a:bodyPr/>
          <a:lstStyle/>
          <a:p>
            <a:pPr>
              <a:lnSpc>
                <a:spcPct val="150000"/>
              </a:lnSpc>
            </a:pPr>
            <a:r>
              <a:rPr lang="en-US" dirty="0">
                <a:solidFill>
                  <a:srgbClr val="000000"/>
                </a:solidFill>
              </a:rPr>
              <a:t>Now do the required arithmetic.</a:t>
            </a:r>
          </a:p>
          <a:p>
            <a:pPr>
              <a:lnSpc>
                <a:spcPct val="200000"/>
              </a:lnSpc>
            </a:pPr>
            <a:endParaRPr lang="en-US" dirty="0"/>
          </a:p>
        </p:txBody>
      </p:sp>
      <p:graphicFrame>
        <p:nvGraphicFramePr>
          <p:cNvPr id="8" name="Object 7">
            <a:extLst>
              <a:ext uri="{FF2B5EF4-FFF2-40B4-BE49-F238E27FC236}">
                <a16:creationId xmlns:a16="http://schemas.microsoft.com/office/drawing/2014/main" id="{83F0A0C6-3262-4744-AAA4-4B99B5F60066}"/>
              </a:ext>
            </a:extLst>
          </p:cNvPr>
          <p:cNvGraphicFramePr>
            <a:graphicFrameLocks noChangeAspect="1"/>
          </p:cNvGraphicFramePr>
          <p:nvPr>
            <p:extLst>
              <p:ext uri="{D42A27DB-BD31-4B8C-83A1-F6EECF244321}">
                <p14:modId xmlns:p14="http://schemas.microsoft.com/office/powerpoint/2010/main" val="3283041322"/>
              </p:ext>
            </p:extLst>
          </p:nvPr>
        </p:nvGraphicFramePr>
        <p:xfrm>
          <a:off x="1201738" y="2336800"/>
          <a:ext cx="3048000" cy="774700"/>
        </p:xfrm>
        <a:graphic>
          <a:graphicData uri="http://schemas.openxmlformats.org/presentationml/2006/ole">
            <mc:AlternateContent xmlns:mc="http://schemas.openxmlformats.org/markup-compatibility/2006">
              <mc:Choice xmlns:v="urn:schemas-microsoft-com:vml" Requires="v">
                <p:oleObj spid="_x0000_s130167" name="Equation" r:id="rId3" imgW="3047760" imgH="774360" progId="Equation.DSMT4">
                  <p:embed/>
                </p:oleObj>
              </mc:Choice>
              <mc:Fallback>
                <p:oleObj name="Equation" r:id="rId3" imgW="3047760" imgH="774360" progId="Equation.DSMT4">
                  <p:embed/>
                  <p:pic>
                    <p:nvPicPr>
                      <p:cNvPr id="8" name="Object 7">
                        <a:extLst>
                          <a:ext uri="{FF2B5EF4-FFF2-40B4-BE49-F238E27FC236}">
                            <a16:creationId xmlns:a16="http://schemas.microsoft.com/office/drawing/2014/main" id="{83F0A0C6-3262-4744-AAA4-4B99B5F60066}"/>
                          </a:ext>
                        </a:extLst>
                      </p:cNvPr>
                      <p:cNvPicPr/>
                      <p:nvPr/>
                    </p:nvPicPr>
                    <p:blipFill>
                      <a:blip r:embed="rId4"/>
                      <a:stretch>
                        <a:fillRect/>
                      </a:stretch>
                    </p:blipFill>
                    <p:spPr>
                      <a:xfrm>
                        <a:off x="1201738" y="2336800"/>
                        <a:ext cx="3048000" cy="7747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FE3E0ED1-D200-4170-80F7-6679F68FCF33}"/>
              </a:ext>
            </a:extLst>
          </p:cNvPr>
          <p:cNvGraphicFramePr>
            <a:graphicFrameLocks noChangeAspect="1"/>
          </p:cNvGraphicFramePr>
          <p:nvPr>
            <p:extLst>
              <p:ext uri="{D42A27DB-BD31-4B8C-83A1-F6EECF244321}">
                <p14:modId xmlns:p14="http://schemas.microsoft.com/office/powerpoint/2010/main" val="492070856"/>
              </p:ext>
            </p:extLst>
          </p:nvPr>
        </p:nvGraphicFramePr>
        <p:xfrm>
          <a:off x="4445000" y="2540000"/>
          <a:ext cx="838200" cy="381000"/>
        </p:xfrm>
        <a:graphic>
          <a:graphicData uri="http://schemas.openxmlformats.org/presentationml/2006/ole">
            <mc:AlternateContent xmlns:mc="http://schemas.openxmlformats.org/markup-compatibility/2006">
              <mc:Choice xmlns:v="urn:schemas-microsoft-com:vml" Requires="v">
                <p:oleObj spid="_x0000_s130168" name="Equation" r:id="rId5" imgW="838080" imgH="380880" progId="Equation.DSMT4">
                  <p:embed/>
                </p:oleObj>
              </mc:Choice>
              <mc:Fallback>
                <p:oleObj name="Equation" r:id="rId5" imgW="838080" imgH="380880" progId="Equation.DSMT4">
                  <p:embed/>
                  <p:pic>
                    <p:nvPicPr>
                      <p:cNvPr id="9" name="Object 8">
                        <a:extLst>
                          <a:ext uri="{FF2B5EF4-FFF2-40B4-BE49-F238E27FC236}">
                            <a16:creationId xmlns:a16="http://schemas.microsoft.com/office/drawing/2014/main" id="{FE3E0ED1-D200-4170-80F7-6679F68FCF33}"/>
                          </a:ext>
                        </a:extLst>
                      </p:cNvPr>
                      <p:cNvPicPr/>
                      <p:nvPr/>
                    </p:nvPicPr>
                    <p:blipFill>
                      <a:blip r:embed="rId6"/>
                      <a:stretch>
                        <a:fillRect/>
                      </a:stretch>
                    </p:blipFill>
                    <p:spPr>
                      <a:xfrm>
                        <a:off x="4445000" y="2540000"/>
                        <a:ext cx="838200" cy="3810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1C93DA8-DFF1-4669-BAFC-8C442A2577CD}"/>
              </a:ext>
            </a:extLst>
          </p:cNvPr>
          <p:cNvGraphicFramePr>
            <a:graphicFrameLocks noChangeAspect="1"/>
          </p:cNvGraphicFramePr>
          <p:nvPr>
            <p:extLst>
              <p:ext uri="{D42A27DB-BD31-4B8C-83A1-F6EECF244321}">
                <p14:modId xmlns:p14="http://schemas.microsoft.com/office/powerpoint/2010/main" val="4015843851"/>
              </p:ext>
            </p:extLst>
          </p:nvPr>
        </p:nvGraphicFramePr>
        <p:xfrm>
          <a:off x="1201738" y="3316288"/>
          <a:ext cx="3048000" cy="774700"/>
        </p:xfrm>
        <a:graphic>
          <a:graphicData uri="http://schemas.openxmlformats.org/presentationml/2006/ole">
            <mc:AlternateContent xmlns:mc="http://schemas.openxmlformats.org/markup-compatibility/2006">
              <mc:Choice xmlns:v="urn:schemas-microsoft-com:vml" Requires="v">
                <p:oleObj spid="_x0000_s130169" name="Equation" r:id="rId7" imgW="3047760" imgH="774360" progId="Equation.DSMT4">
                  <p:embed/>
                </p:oleObj>
              </mc:Choice>
              <mc:Fallback>
                <p:oleObj name="Equation" r:id="rId7" imgW="3047760" imgH="774360" progId="Equation.DSMT4">
                  <p:embed/>
                  <p:pic>
                    <p:nvPicPr>
                      <p:cNvPr id="10" name="Object 9">
                        <a:extLst>
                          <a:ext uri="{FF2B5EF4-FFF2-40B4-BE49-F238E27FC236}">
                            <a16:creationId xmlns:a16="http://schemas.microsoft.com/office/drawing/2014/main" id="{31C93DA8-DFF1-4669-BAFC-8C442A2577CD}"/>
                          </a:ext>
                        </a:extLst>
                      </p:cNvPr>
                      <p:cNvPicPr/>
                      <p:nvPr/>
                    </p:nvPicPr>
                    <p:blipFill>
                      <a:blip r:embed="rId8"/>
                      <a:stretch>
                        <a:fillRect/>
                      </a:stretch>
                    </p:blipFill>
                    <p:spPr>
                      <a:xfrm>
                        <a:off x="1201738" y="3316288"/>
                        <a:ext cx="3048000" cy="7747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C0B5772A-5DCC-41FD-87AE-3A99340DF98A}"/>
              </a:ext>
            </a:extLst>
          </p:cNvPr>
          <p:cNvGraphicFramePr>
            <a:graphicFrameLocks noChangeAspect="1"/>
          </p:cNvGraphicFramePr>
          <p:nvPr>
            <p:extLst>
              <p:ext uri="{D42A27DB-BD31-4B8C-83A1-F6EECF244321}">
                <p14:modId xmlns:p14="http://schemas.microsoft.com/office/powerpoint/2010/main" val="442169174"/>
              </p:ext>
            </p:extLst>
          </p:nvPr>
        </p:nvGraphicFramePr>
        <p:xfrm>
          <a:off x="4438650" y="3487738"/>
          <a:ext cx="990600" cy="381000"/>
        </p:xfrm>
        <a:graphic>
          <a:graphicData uri="http://schemas.openxmlformats.org/presentationml/2006/ole">
            <mc:AlternateContent xmlns:mc="http://schemas.openxmlformats.org/markup-compatibility/2006">
              <mc:Choice xmlns:v="urn:schemas-microsoft-com:vml" Requires="v">
                <p:oleObj spid="_x0000_s130170" name="Equation" r:id="rId9" imgW="990360" imgH="380880" progId="Equation.DSMT4">
                  <p:embed/>
                </p:oleObj>
              </mc:Choice>
              <mc:Fallback>
                <p:oleObj name="Equation" r:id="rId9" imgW="990360" imgH="380880" progId="Equation.DSMT4">
                  <p:embed/>
                  <p:pic>
                    <p:nvPicPr>
                      <p:cNvPr id="11" name="Object 10">
                        <a:extLst>
                          <a:ext uri="{FF2B5EF4-FFF2-40B4-BE49-F238E27FC236}">
                            <a16:creationId xmlns:a16="http://schemas.microsoft.com/office/drawing/2014/main" id="{C0B5772A-5DCC-41FD-87AE-3A99340DF98A}"/>
                          </a:ext>
                        </a:extLst>
                      </p:cNvPr>
                      <p:cNvPicPr/>
                      <p:nvPr/>
                    </p:nvPicPr>
                    <p:blipFill>
                      <a:blip r:embed="rId10"/>
                      <a:stretch>
                        <a:fillRect/>
                      </a:stretch>
                    </p:blipFill>
                    <p:spPr>
                      <a:xfrm>
                        <a:off x="4438650" y="3487738"/>
                        <a:ext cx="990600" cy="3810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E46FB7F2-8841-46DB-B2B7-4C1B0CA198C8}"/>
              </a:ext>
            </a:extLst>
          </p:cNvPr>
          <p:cNvGraphicFramePr>
            <a:graphicFrameLocks noChangeAspect="1"/>
          </p:cNvGraphicFramePr>
          <p:nvPr>
            <p:extLst>
              <p:ext uri="{D42A27DB-BD31-4B8C-83A1-F6EECF244321}">
                <p14:modId xmlns:p14="http://schemas.microsoft.com/office/powerpoint/2010/main" val="2055363208"/>
              </p:ext>
            </p:extLst>
          </p:nvPr>
        </p:nvGraphicFramePr>
        <p:xfrm>
          <a:off x="1201738" y="4271963"/>
          <a:ext cx="3048000" cy="774700"/>
        </p:xfrm>
        <a:graphic>
          <a:graphicData uri="http://schemas.openxmlformats.org/presentationml/2006/ole">
            <mc:AlternateContent xmlns:mc="http://schemas.openxmlformats.org/markup-compatibility/2006">
              <mc:Choice xmlns:v="urn:schemas-microsoft-com:vml" Requires="v">
                <p:oleObj spid="_x0000_s130171" name="Equation" r:id="rId11" imgW="3047760" imgH="774360" progId="Equation.DSMT4">
                  <p:embed/>
                </p:oleObj>
              </mc:Choice>
              <mc:Fallback>
                <p:oleObj name="Equation" r:id="rId11" imgW="3047760" imgH="774360" progId="Equation.DSMT4">
                  <p:embed/>
                  <p:pic>
                    <p:nvPicPr>
                      <p:cNvPr id="12" name="Object 11">
                        <a:extLst>
                          <a:ext uri="{FF2B5EF4-FFF2-40B4-BE49-F238E27FC236}">
                            <a16:creationId xmlns:a16="http://schemas.microsoft.com/office/drawing/2014/main" id="{E46FB7F2-8841-46DB-B2B7-4C1B0CA198C8}"/>
                          </a:ext>
                        </a:extLst>
                      </p:cNvPr>
                      <p:cNvPicPr/>
                      <p:nvPr/>
                    </p:nvPicPr>
                    <p:blipFill>
                      <a:blip r:embed="rId12"/>
                      <a:stretch>
                        <a:fillRect/>
                      </a:stretch>
                    </p:blipFill>
                    <p:spPr>
                      <a:xfrm>
                        <a:off x="1201738" y="4271963"/>
                        <a:ext cx="3048000" cy="7747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707AF09C-246A-4416-9F3F-4E29AD86C071}"/>
              </a:ext>
            </a:extLst>
          </p:cNvPr>
          <p:cNvGraphicFramePr>
            <a:graphicFrameLocks noChangeAspect="1"/>
          </p:cNvGraphicFramePr>
          <p:nvPr>
            <p:extLst>
              <p:ext uri="{D42A27DB-BD31-4B8C-83A1-F6EECF244321}">
                <p14:modId xmlns:p14="http://schemas.microsoft.com/office/powerpoint/2010/main" val="471601123"/>
              </p:ext>
            </p:extLst>
          </p:nvPr>
        </p:nvGraphicFramePr>
        <p:xfrm>
          <a:off x="4438650" y="4451350"/>
          <a:ext cx="1028700" cy="381000"/>
        </p:xfrm>
        <a:graphic>
          <a:graphicData uri="http://schemas.openxmlformats.org/presentationml/2006/ole">
            <mc:AlternateContent xmlns:mc="http://schemas.openxmlformats.org/markup-compatibility/2006">
              <mc:Choice xmlns:v="urn:schemas-microsoft-com:vml" Requires="v">
                <p:oleObj spid="_x0000_s130172" name="Equation" r:id="rId13" imgW="1028520" imgH="380880" progId="Equation.DSMT4">
                  <p:embed/>
                </p:oleObj>
              </mc:Choice>
              <mc:Fallback>
                <p:oleObj name="Equation" r:id="rId13" imgW="1028520" imgH="380880" progId="Equation.DSMT4">
                  <p:embed/>
                  <p:pic>
                    <p:nvPicPr>
                      <p:cNvPr id="13" name="Object 12">
                        <a:extLst>
                          <a:ext uri="{FF2B5EF4-FFF2-40B4-BE49-F238E27FC236}">
                            <a16:creationId xmlns:a16="http://schemas.microsoft.com/office/drawing/2014/main" id="{707AF09C-246A-4416-9F3F-4E29AD86C071}"/>
                          </a:ext>
                        </a:extLst>
                      </p:cNvPr>
                      <p:cNvPicPr/>
                      <p:nvPr/>
                    </p:nvPicPr>
                    <p:blipFill>
                      <a:blip r:embed="rId14"/>
                      <a:stretch>
                        <a:fillRect/>
                      </a:stretch>
                    </p:blipFill>
                    <p:spPr>
                      <a:xfrm>
                        <a:off x="4438650" y="4451350"/>
                        <a:ext cx="1028700" cy="3810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C406EC8A-EE72-44E2-9BF8-FB0437431336}"/>
              </a:ext>
            </a:extLst>
          </p:cNvPr>
          <p:cNvGraphicFramePr>
            <a:graphicFrameLocks noChangeAspect="1"/>
          </p:cNvGraphicFramePr>
          <p:nvPr>
            <p:extLst>
              <p:ext uri="{D42A27DB-BD31-4B8C-83A1-F6EECF244321}">
                <p14:modId xmlns:p14="http://schemas.microsoft.com/office/powerpoint/2010/main" val="957583169"/>
              </p:ext>
            </p:extLst>
          </p:nvPr>
        </p:nvGraphicFramePr>
        <p:xfrm>
          <a:off x="1214438" y="5241925"/>
          <a:ext cx="3035300" cy="774700"/>
        </p:xfrm>
        <a:graphic>
          <a:graphicData uri="http://schemas.openxmlformats.org/presentationml/2006/ole">
            <mc:AlternateContent xmlns:mc="http://schemas.openxmlformats.org/markup-compatibility/2006">
              <mc:Choice xmlns:v="urn:schemas-microsoft-com:vml" Requires="v">
                <p:oleObj spid="_x0000_s130173" name="Equation" r:id="rId15" imgW="3035160" imgH="774360" progId="Equation.DSMT4">
                  <p:embed/>
                </p:oleObj>
              </mc:Choice>
              <mc:Fallback>
                <p:oleObj name="Equation" r:id="rId15" imgW="3035160" imgH="774360" progId="Equation.DSMT4">
                  <p:embed/>
                  <p:pic>
                    <p:nvPicPr>
                      <p:cNvPr id="14" name="Object 13">
                        <a:extLst>
                          <a:ext uri="{FF2B5EF4-FFF2-40B4-BE49-F238E27FC236}">
                            <a16:creationId xmlns:a16="http://schemas.microsoft.com/office/drawing/2014/main" id="{C406EC8A-EE72-44E2-9BF8-FB0437431336}"/>
                          </a:ext>
                        </a:extLst>
                      </p:cNvPr>
                      <p:cNvPicPr/>
                      <p:nvPr/>
                    </p:nvPicPr>
                    <p:blipFill>
                      <a:blip r:embed="rId16"/>
                      <a:stretch>
                        <a:fillRect/>
                      </a:stretch>
                    </p:blipFill>
                    <p:spPr>
                      <a:xfrm>
                        <a:off x="1214438" y="5241925"/>
                        <a:ext cx="3035300" cy="7747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2221BD64-842D-4375-96D8-21EF6BC2B099}"/>
              </a:ext>
            </a:extLst>
          </p:cNvPr>
          <p:cNvGraphicFramePr>
            <a:graphicFrameLocks noChangeAspect="1"/>
          </p:cNvGraphicFramePr>
          <p:nvPr>
            <p:extLst>
              <p:ext uri="{D42A27DB-BD31-4B8C-83A1-F6EECF244321}">
                <p14:modId xmlns:p14="http://schemas.microsoft.com/office/powerpoint/2010/main" val="2496858529"/>
              </p:ext>
            </p:extLst>
          </p:nvPr>
        </p:nvGraphicFramePr>
        <p:xfrm>
          <a:off x="4483100" y="5441950"/>
          <a:ext cx="1016000" cy="381000"/>
        </p:xfrm>
        <a:graphic>
          <a:graphicData uri="http://schemas.openxmlformats.org/presentationml/2006/ole">
            <mc:AlternateContent xmlns:mc="http://schemas.openxmlformats.org/markup-compatibility/2006">
              <mc:Choice xmlns:v="urn:schemas-microsoft-com:vml" Requires="v">
                <p:oleObj spid="_x0000_s130174" name="Equation" r:id="rId17" imgW="1015920" imgH="380880" progId="Equation.DSMT4">
                  <p:embed/>
                </p:oleObj>
              </mc:Choice>
              <mc:Fallback>
                <p:oleObj name="Equation" r:id="rId17" imgW="1015920" imgH="380880" progId="Equation.DSMT4">
                  <p:embed/>
                  <p:pic>
                    <p:nvPicPr>
                      <p:cNvPr id="15" name="Object 14">
                        <a:extLst>
                          <a:ext uri="{FF2B5EF4-FFF2-40B4-BE49-F238E27FC236}">
                            <a16:creationId xmlns:a16="http://schemas.microsoft.com/office/drawing/2014/main" id="{2221BD64-842D-4375-96D8-21EF6BC2B099}"/>
                          </a:ext>
                        </a:extLst>
                      </p:cNvPr>
                      <p:cNvPicPr/>
                      <p:nvPr/>
                    </p:nvPicPr>
                    <p:blipFill>
                      <a:blip r:embed="rId18"/>
                      <a:stretch>
                        <a:fillRect/>
                      </a:stretch>
                    </p:blipFill>
                    <p:spPr>
                      <a:xfrm>
                        <a:off x="4483100" y="5441950"/>
                        <a:ext cx="1016000" cy="3810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5E8142CA-1F6E-4947-B04C-7B1F74E26C8D}"/>
              </a:ext>
            </a:extLst>
          </p:cNvPr>
          <p:cNvGraphicFramePr>
            <a:graphicFrameLocks noChangeAspect="1"/>
          </p:cNvGraphicFramePr>
          <p:nvPr>
            <p:extLst>
              <p:ext uri="{D42A27DB-BD31-4B8C-83A1-F6EECF244321}">
                <p14:modId xmlns:p14="http://schemas.microsoft.com/office/powerpoint/2010/main" val="4167609227"/>
              </p:ext>
            </p:extLst>
          </p:nvPr>
        </p:nvGraphicFramePr>
        <p:xfrm>
          <a:off x="6064250" y="1442520"/>
          <a:ext cx="2120900" cy="774700"/>
        </p:xfrm>
        <a:graphic>
          <a:graphicData uri="http://schemas.openxmlformats.org/presentationml/2006/ole">
            <mc:AlternateContent xmlns:mc="http://schemas.openxmlformats.org/markup-compatibility/2006">
              <mc:Choice xmlns:v="urn:schemas-microsoft-com:vml" Requires="v">
                <p:oleObj spid="_x0000_s130175" name="Equation" r:id="rId19" imgW="2120760" imgH="774360" progId="Equation.DSMT4">
                  <p:embed/>
                </p:oleObj>
              </mc:Choice>
              <mc:Fallback>
                <p:oleObj name="Equation" r:id="rId19" imgW="2120760" imgH="774360" progId="Equation.DSMT4">
                  <p:embed/>
                  <p:pic>
                    <p:nvPicPr>
                      <p:cNvPr id="16" name="Object 15">
                        <a:extLst>
                          <a:ext uri="{FF2B5EF4-FFF2-40B4-BE49-F238E27FC236}">
                            <a16:creationId xmlns:a16="http://schemas.microsoft.com/office/drawing/2014/main" id="{5E8142CA-1F6E-4947-B04C-7B1F74E26C8D}"/>
                          </a:ext>
                        </a:extLst>
                      </p:cNvPr>
                      <p:cNvPicPr/>
                      <p:nvPr/>
                    </p:nvPicPr>
                    <p:blipFill>
                      <a:blip r:embed="rId20"/>
                      <a:stretch>
                        <a:fillRect/>
                      </a:stretch>
                    </p:blipFill>
                    <p:spPr>
                      <a:xfrm>
                        <a:off x="6064250" y="1442520"/>
                        <a:ext cx="2120900" cy="774700"/>
                      </a:xfrm>
                      <a:prstGeom prst="rect">
                        <a:avLst/>
                      </a:prstGeom>
                    </p:spPr>
                  </p:pic>
                </p:oleObj>
              </mc:Fallback>
            </mc:AlternateContent>
          </a:graphicData>
        </a:graphic>
      </p:graphicFrame>
    </p:spTree>
    <p:extLst>
      <p:ext uri="{BB962C8B-B14F-4D97-AF65-F5344CB8AC3E}">
        <p14:creationId xmlns:p14="http://schemas.microsoft.com/office/powerpoint/2010/main" val="46611985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D2441-C7C5-48AA-BE8E-3B9606BE01F5}"/>
              </a:ext>
            </a:extLst>
          </p:cNvPr>
          <p:cNvSpPr>
            <a:spLocks noGrp="1"/>
          </p:cNvSpPr>
          <p:nvPr>
            <p:ph type="title"/>
          </p:nvPr>
        </p:nvSpPr>
        <p:spPr/>
        <p:txBody>
          <a:bodyPr/>
          <a:lstStyle/>
          <a:p>
            <a:r>
              <a:rPr lang="en-US" dirty="0"/>
              <a:t>Steps for Solving Applied Problems </a:t>
            </a:r>
            <a:r>
              <a:rPr lang="en-US" sz="1800" dirty="0"/>
              <a:t>(1 of 3)</a:t>
            </a:r>
          </a:p>
        </p:txBody>
      </p:sp>
      <p:sp>
        <p:nvSpPr>
          <p:cNvPr id="3" name="Content Placeholder 2">
            <a:extLst>
              <a:ext uri="{FF2B5EF4-FFF2-40B4-BE49-F238E27FC236}">
                <a16:creationId xmlns:a16="http://schemas.microsoft.com/office/drawing/2014/main" id="{3CB03074-7BC6-49AF-A02E-8D2FE04EAACA}"/>
              </a:ext>
            </a:extLst>
          </p:cNvPr>
          <p:cNvSpPr>
            <a:spLocks noGrp="1"/>
          </p:cNvSpPr>
          <p:nvPr>
            <p:ph idx="1"/>
          </p:nvPr>
        </p:nvSpPr>
        <p:spPr/>
        <p:txBody>
          <a:bodyPr/>
          <a:lstStyle/>
          <a:p>
            <a:pPr marL="1260475" indent="-1260475"/>
            <a:r>
              <a:rPr lang="en-US" b="1" dirty="0"/>
              <a:t>Step 1: </a:t>
            </a:r>
            <a:r>
              <a:rPr lang="en-US" dirty="0"/>
              <a:t>Read the problem carefully, perhaps two or three times. Pay particular attention to the question being asked in order to identify what you are looking for. Identify any relevant formulas you may need (</a:t>
            </a:r>
            <a:r>
              <a:rPr lang="en-US" i="1" dirty="0">
                <a:latin typeface="+mn-lt"/>
              </a:rPr>
              <a:t>d </a:t>
            </a:r>
            <a:r>
              <a:rPr lang="en-US" dirty="0">
                <a:latin typeface="+mn-lt"/>
              </a:rPr>
              <a:t>= </a:t>
            </a:r>
            <a:r>
              <a:rPr lang="en-US" i="1" dirty="0">
                <a:latin typeface="+mn-lt"/>
              </a:rPr>
              <a:t>rt</a:t>
            </a:r>
            <a:r>
              <a:rPr lang="en-US" dirty="0">
                <a:latin typeface="+mn-lt"/>
              </a:rPr>
              <a:t>, </a:t>
            </a:r>
            <a:br>
              <a:rPr lang="en-US" dirty="0">
                <a:latin typeface="+mn-lt"/>
              </a:rPr>
            </a:br>
            <a:r>
              <a:rPr lang="en-US" i="1" dirty="0">
                <a:latin typeface="+mn-lt"/>
              </a:rPr>
              <a:t>A </a:t>
            </a:r>
            <a:r>
              <a:rPr lang="en-US" dirty="0">
                <a:latin typeface="+mn-lt"/>
              </a:rPr>
              <a:t>= </a:t>
            </a:r>
            <a:r>
              <a:rPr lang="en-US" i="1" dirty="0">
                <a:latin typeface="+mn-lt"/>
                <a:sym typeface="Symbol" panose="05050102010706020507" pitchFamily="18" charset="2"/>
              </a:rPr>
              <a:t></a:t>
            </a:r>
            <a:r>
              <a:rPr lang="en-US" i="1" dirty="0">
                <a:latin typeface="+mn-lt"/>
              </a:rPr>
              <a:t>r</a:t>
            </a:r>
            <a:r>
              <a:rPr lang="en-US" baseline="45000" dirty="0">
                <a:latin typeface="+mn-lt"/>
              </a:rPr>
              <a:t>2</a:t>
            </a:r>
            <a:r>
              <a:rPr lang="en-US" dirty="0"/>
              <a:t>, etc.). If you can, determine realistic possibilities for the answer.</a:t>
            </a:r>
          </a:p>
          <a:p>
            <a:pPr marL="1260475" indent="-1260475"/>
            <a:r>
              <a:rPr lang="en-US" b="1" dirty="0"/>
              <a:t>Step 2: </a:t>
            </a:r>
            <a:r>
              <a:rPr lang="en-US" dirty="0"/>
              <a:t>Assign a letter (variable) to represent what you are looking for, and, if necessary, express any remaining unknown quantities in terms of this variable.</a:t>
            </a:r>
          </a:p>
        </p:txBody>
      </p:sp>
    </p:spTree>
    <p:extLst>
      <p:ext uri="{BB962C8B-B14F-4D97-AF65-F5344CB8AC3E}">
        <p14:creationId xmlns:p14="http://schemas.microsoft.com/office/powerpoint/2010/main" val="49965879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CB815D-2DB2-4285-AEDD-3809679D6C4B}"/>
              </a:ext>
            </a:extLst>
          </p:cNvPr>
          <p:cNvSpPr>
            <a:spLocks noGrp="1"/>
          </p:cNvSpPr>
          <p:nvPr>
            <p:ph type="title"/>
          </p:nvPr>
        </p:nvSpPr>
        <p:spPr/>
        <p:txBody>
          <a:bodyPr/>
          <a:lstStyle/>
          <a:p>
            <a:r>
              <a:rPr lang="en-US" dirty="0"/>
              <a:t>Objectives</a:t>
            </a:r>
          </a:p>
        </p:txBody>
      </p:sp>
      <p:sp>
        <p:nvSpPr>
          <p:cNvPr id="4100" name="Rectangle 3">
            <a:extLst>
              <a:ext uri="{FF2B5EF4-FFF2-40B4-BE49-F238E27FC236}">
                <a16:creationId xmlns:a16="http://schemas.microsoft.com/office/drawing/2014/main" id="{E7954603-800D-40D0-BE66-6C67AA3B3CA0}"/>
              </a:ext>
            </a:extLst>
          </p:cNvPr>
          <p:cNvSpPr>
            <a:spLocks noGrp="1" noChangeArrowheads="1"/>
          </p:cNvSpPr>
          <p:nvPr>
            <p:ph idx="1"/>
          </p:nvPr>
        </p:nvSpPr>
        <p:spPr>
          <a:xfrm>
            <a:off x="685800" y="1137517"/>
            <a:ext cx="7772400" cy="5213587"/>
          </a:xfrm>
        </p:spPr>
        <p:txBody>
          <a:bodyPr/>
          <a:lstStyle/>
          <a:p>
            <a:pPr marL="457200" indent="-457200">
              <a:buFont typeface="Arial" panose="020B0604020202020204" pitchFamily="34" charset="0"/>
              <a:buChar char="•"/>
            </a:pPr>
            <a:r>
              <a:rPr lang="en-US" altLang="en-US" dirty="0">
                <a:cs typeface="Times New Roman" panose="02020603050405020304" pitchFamily="18" charset="0"/>
              </a:rPr>
              <a:t>Solve a Linear Equation</a:t>
            </a:r>
          </a:p>
          <a:p>
            <a:pPr marL="457200" indent="-457200">
              <a:buFont typeface="Arial" panose="020B0604020202020204" pitchFamily="34" charset="0"/>
              <a:buChar char="•"/>
            </a:pPr>
            <a:r>
              <a:rPr lang="en-US" altLang="en-US" dirty="0">
                <a:cs typeface="Times New Roman" panose="02020603050405020304" pitchFamily="18" charset="0"/>
              </a:rPr>
              <a:t>Solve Equations That Lead to Linear Equations</a:t>
            </a:r>
          </a:p>
          <a:p>
            <a:pPr marL="457200" indent="-457200">
              <a:buFont typeface="Arial" panose="020B0604020202020204" pitchFamily="34" charset="0"/>
              <a:buChar char="•"/>
            </a:pPr>
            <a:r>
              <a:rPr lang="en-US" altLang="en-US" dirty="0">
                <a:cs typeface="Times New Roman" panose="02020603050405020304" pitchFamily="18" charset="0"/>
              </a:rPr>
              <a:t>Solve Problems That Can Be Modeled by Linear Equations</a:t>
            </a:r>
            <a:endParaRPr lang="en-US" altLang="en-US" dirty="0"/>
          </a:p>
        </p:txBody>
      </p:sp>
    </p:spTree>
    <p:extLst>
      <p:ext uri="{BB962C8B-B14F-4D97-AF65-F5344CB8AC3E}">
        <p14:creationId xmlns:p14="http://schemas.microsoft.com/office/powerpoint/2010/main" val="1048693323"/>
      </p:ext>
    </p:extLst>
  </p:cSld>
  <p:clrMapOvr>
    <a:masterClrMapping/>
  </p:clrMapOvr>
  <p:transition>
    <p:pull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D2441-C7C5-48AA-BE8E-3B9606BE01F5}"/>
              </a:ext>
            </a:extLst>
          </p:cNvPr>
          <p:cNvSpPr>
            <a:spLocks noGrp="1"/>
          </p:cNvSpPr>
          <p:nvPr>
            <p:ph type="title"/>
          </p:nvPr>
        </p:nvSpPr>
        <p:spPr/>
        <p:txBody>
          <a:bodyPr/>
          <a:lstStyle/>
          <a:p>
            <a:r>
              <a:rPr lang="en-US" dirty="0"/>
              <a:t>Steps for Solving Applied Problems </a:t>
            </a:r>
            <a:r>
              <a:rPr lang="en-US" sz="1800" dirty="0"/>
              <a:t>(2 of 3)</a:t>
            </a:r>
          </a:p>
        </p:txBody>
      </p:sp>
      <p:sp>
        <p:nvSpPr>
          <p:cNvPr id="3" name="Content Placeholder 2">
            <a:extLst>
              <a:ext uri="{FF2B5EF4-FFF2-40B4-BE49-F238E27FC236}">
                <a16:creationId xmlns:a16="http://schemas.microsoft.com/office/drawing/2014/main" id="{3CB03074-7BC6-49AF-A02E-8D2FE04EAACA}"/>
              </a:ext>
            </a:extLst>
          </p:cNvPr>
          <p:cNvSpPr>
            <a:spLocks noGrp="1"/>
          </p:cNvSpPr>
          <p:nvPr>
            <p:ph idx="1"/>
          </p:nvPr>
        </p:nvSpPr>
        <p:spPr/>
        <p:txBody>
          <a:bodyPr/>
          <a:lstStyle/>
          <a:p>
            <a:pPr marL="1260475" indent="-1260475"/>
            <a:r>
              <a:rPr lang="en-US" b="1" dirty="0"/>
              <a:t>Step 3: </a:t>
            </a:r>
            <a:r>
              <a:rPr lang="en-US" dirty="0"/>
              <a:t>Make a list of all the known facts, and translate them into mathematical expressions. These may take the form of an equation (or, later, an inequality) involving the variable. The equation (or inequality) is called the </a:t>
            </a:r>
            <a:r>
              <a:rPr lang="en-US" b="1" dirty="0"/>
              <a:t>model</a:t>
            </a:r>
            <a:r>
              <a:rPr lang="en-US" dirty="0"/>
              <a:t>. If possible, draw an appropriately labeled diagram to assist you. Sometimes a table or chart helps.</a:t>
            </a:r>
          </a:p>
        </p:txBody>
      </p:sp>
    </p:spTree>
    <p:extLst>
      <p:ext uri="{BB962C8B-B14F-4D97-AF65-F5344CB8AC3E}">
        <p14:creationId xmlns:p14="http://schemas.microsoft.com/office/powerpoint/2010/main" val="3498433694"/>
      </p:ext>
    </p:extLst>
  </p:cSld>
  <p:clrMapOvr>
    <a:masterClrMapping/>
  </p:clrMapOvr>
  <p:transition>
    <p:pull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D2441-C7C5-48AA-BE8E-3B9606BE01F5}"/>
              </a:ext>
            </a:extLst>
          </p:cNvPr>
          <p:cNvSpPr>
            <a:spLocks noGrp="1"/>
          </p:cNvSpPr>
          <p:nvPr>
            <p:ph type="title"/>
          </p:nvPr>
        </p:nvSpPr>
        <p:spPr/>
        <p:txBody>
          <a:bodyPr/>
          <a:lstStyle/>
          <a:p>
            <a:r>
              <a:rPr lang="en-US" dirty="0"/>
              <a:t>Steps for Solving Applied Problems </a:t>
            </a:r>
            <a:r>
              <a:rPr lang="en-US" sz="1800" dirty="0"/>
              <a:t>(3 of 3)</a:t>
            </a:r>
          </a:p>
        </p:txBody>
      </p:sp>
      <p:sp>
        <p:nvSpPr>
          <p:cNvPr id="3" name="Content Placeholder 2">
            <a:extLst>
              <a:ext uri="{FF2B5EF4-FFF2-40B4-BE49-F238E27FC236}">
                <a16:creationId xmlns:a16="http://schemas.microsoft.com/office/drawing/2014/main" id="{3CB03074-7BC6-49AF-A02E-8D2FE04EAACA}"/>
              </a:ext>
            </a:extLst>
          </p:cNvPr>
          <p:cNvSpPr>
            <a:spLocks noGrp="1"/>
          </p:cNvSpPr>
          <p:nvPr>
            <p:ph idx="1"/>
          </p:nvPr>
        </p:nvSpPr>
        <p:spPr/>
        <p:txBody>
          <a:bodyPr/>
          <a:lstStyle/>
          <a:p>
            <a:pPr marL="1260475" indent="-1260475"/>
            <a:r>
              <a:rPr lang="en-US" b="1" dirty="0"/>
              <a:t>Step 4: </a:t>
            </a:r>
            <a:r>
              <a:rPr lang="en-US" dirty="0"/>
              <a:t>Solve the equation for the variable, and then answer the question, using a complete sentence.</a:t>
            </a:r>
          </a:p>
          <a:p>
            <a:pPr marL="1260475" indent="-1260475"/>
            <a:r>
              <a:rPr lang="en-US" b="1" dirty="0"/>
              <a:t>Step 5: </a:t>
            </a:r>
            <a:r>
              <a:rPr lang="en-US" dirty="0"/>
              <a:t>Check the answer with the facts in the problem. If it agrees, congratulations! If it does not agree, review your work and try again.</a:t>
            </a:r>
          </a:p>
        </p:txBody>
      </p:sp>
    </p:spTree>
    <p:extLst>
      <p:ext uri="{BB962C8B-B14F-4D97-AF65-F5344CB8AC3E}">
        <p14:creationId xmlns:p14="http://schemas.microsoft.com/office/powerpoint/2010/main" val="3219488550"/>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AA0F-829D-4B69-928D-CE3F667094D7}"/>
              </a:ext>
            </a:extLst>
          </p:cNvPr>
          <p:cNvSpPr>
            <a:spLocks noGrp="1"/>
          </p:cNvSpPr>
          <p:nvPr>
            <p:ph type="title"/>
          </p:nvPr>
        </p:nvSpPr>
        <p:spPr/>
        <p:txBody>
          <a:bodyPr/>
          <a:lstStyle/>
          <a:p>
            <a:r>
              <a:rPr lang="en-US" b="1" dirty="0"/>
              <a:t>Example 8:</a:t>
            </a:r>
            <a:r>
              <a:rPr lang="en-US" dirty="0"/>
              <a:t> Investments </a:t>
            </a:r>
            <a:r>
              <a:rPr lang="en-US" sz="1800" dirty="0"/>
              <a:t>(1 of 5)</a:t>
            </a:r>
          </a:p>
        </p:txBody>
      </p:sp>
      <p:sp>
        <p:nvSpPr>
          <p:cNvPr id="3" name="Content Placeholder 2">
            <a:extLst>
              <a:ext uri="{FF2B5EF4-FFF2-40B4-BE49-F238E27FC236}">
                <a16:creationId xmlns:a16="http://schemas.microsoft.com/office/drawing/2014/main" id="{9486CE61-5A3B-4D74-B7F5-9E137DAAA758}"/>
              </a:ext>
            </a:extLst>
          </p:cNvPr>
          <p:cNvSpPr>
            <a:spLocks noGrp="1"/>
          </p:cNvSpPr>
          <p:nvPr>
            <p:ph idx="1"/>
          </p:nvPr>
        </p:nvSpPr>
        <p:spPr/>
        <p:txBody>
          <a:bodyPr/>
          <a:lstStyle/>
          <a:p>
            <a:r>
              <a:rPr lang="en-US" dirty="0"/>
              <a:t>A total of </a:t>
            </a:r>
            <a:r>
              <a:rPr lang="en-US" dirty="0">
                <a:latin typeface="+mn-lt"/>
              </a:rPr>
              <a:t>$10,000 </a:t>
            </a:r>
            <a:r>
              <a:rPr lang="en-US" dirty="0"/>
              <a:t>is to be invested, some in stocks and some in bonds. If the amount invested in bonds is one-fourth that invested in stocks, how much is invested in each category? </a:t>
            </a:r>
          </a:p>
          <a:p>
            <a:pPr marL="1260475" indent="-1260475"/>
            <a:endParaRPr lang="en-US" b="1" dirty="0"/>
          </a:p>
          <a:p>
            <a:pPr marL="1252538" indent="-1252538"/>
            <a:r>
              <a:rPr lang="en-US" b="1" dirty="0"/>
              <a:t>Step 1:</a:t>
            </a:r>
            <a:r>
              <a:rPr lang="en-US" dirty="0"/>
              <a:t> Determine what you are looking for.</a:t>
            </a:r>
          </a:p>
          <a:p>
            <a:pPr marL="1252538" indent="-1252538"/>
            <a:r>
              <a:rPr lang="en-US" dirty="0"/>
              <a:t>	We are being asked to find the amount of two investments. These amounts must total </a:t>
            </a:r>
            <a:r>
              <a:rPr lang="en-US" dirty="0">
                <a:latin typeface="+mn-lt"/>
              </a:rPr>
              <a:t>$10,000</a:t>
            </a:r>
            <a:r>
              <a:rPr lang="en-US" dirty="0"/>
              <a:t>. </a:t>
            </a:r>
          </a:p>
        </p:txBody>
      </p:sp>
    </p:spTree>
    <p:extLst>
      <p:ext uri="{BB962C8B-B14F-4D97-AF65-F5344CB8AC3E}">
        <p14:creationId xmlns:p14="http://schemas.microsoft.com/office/powerpoint/2010/main" val="1303485999"/>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AA0F-829D-4B69-928D-CE3F667094D7}"/>
              </a:ext>
            </a:extLst>
          </p:cNvPr>
          <p:cNvSpPr>
            <a:spLocks noGrp="1"/>
          </p:cNvSpPr>
          <p:nvPr>
            <p:ph type="title"/>
          </p:nvPr>
        </p:nvSpPr>
        <p:spPr/>
        <p:txBody>
          <a:bodyPr/>
          <a:lstStyle/>
          <a:p>
            <a:r>
              <a:rPr lang="en-US" b="1" dirty="0"/>
              <a:t>Example 8:</a:t>
            </a:r>
            <a:r>
              <a:rPr lang="en-US" dirty="0"/>
              <a:t> Investments </a:t>
            </a:r>
            <a:r>
              <a:rPr lang="en-US" sz="1800" dirty="0"/>
              <a:t>(2 of 5)</a:t>
            </a:r>
          </a:p>
        </p:txBody>
      </p:sp>
      <p:sp>
        <p:nvSpPr>
          <p:cNvPr id="3" name="Content Placeholder 2">
            <a:extLst>
              <a:ext uri="{FF2B5EF4-FFF2-40B4-BE49-F238E27FC236}">
                <a16:creationId xmlns:a16="http://schemas.microsoft.com/office/drawing/2014/main" id="{9486CE61-5A3B-4D74-B7F5-9E137DAAA758}"/>
              </a:ext>
            </a:extLst>
          </p:cNvPr>
          <p:cNvSpPr>
            <a:spLocks noGrp="1"/>
          </p:cNvSpPr>
          <p:nvPr>
            <p:ph idx="1"/>
          </p:nvPr>
        </p:nvSpPr>
        <p:spPr/>
        <p:txBody>
          <a:bodyPr/>
          <a:lstStyle/>
          <a:p>
            <a:pPr marL="1260475" indent="-1260475"/>
            <a:r>
              <a:rPr lang="en-US" b="1" dirty="0"/>
              <a:t>Step 2:</a:t>
            </a:r>
            <a:r>
              <a:rPr lang="en-US" dirty="0"/>
              <a:t> Assign a variable to represent what you are looking for. If necessary, express any remaining unknown quantities in terms of this variable.</a:t>
            </a:r>
          </a:p>
          <a:p>
            <a:r>
              <a:rPr lang="en-US" dirty="0"/>
              <a:t>If </a:t>
            </a:r>
            <a:r>
              <a:rPr lang="en-US" i="1" dirty="0">
                <a:latin typeface="+mn-lt"/>
              </a:rPr>
              <a:t>s</a:t>
            </a:r>
            <a:r>
              <a:rPr lang="en-US" dirty="0"/>
              <a:t> equals the amount invested in stocks, then the rest of the money, </a:t>
            </a:r>
            <a:r>
              <a:rPr lang="en-US" dirty="0">
                <a:latin typeface="+mn-lt"/>
              </a:rPr>
              <a:t>$10,000 – </a:t>
            </a:r>
            <a:r>
              <a:rPr lang="en-US" i="1" dirty="0">
                <a:latin typeface="+mn-lt"/>
              </a:rPr>
              <a:t>s</a:t>
            </a:r>
            <a:r>
              <a:rPr lang="en-US" dirty="0"/>
              <a:t>, is the amount invested in bonds. </a:t>
            </a:r>
          </a:p>
        </p:txBody>
      </p:sp>
    </p:spTree>
    <p:extLst>
      <p:ext uri="{BB962C8B-B14F-4D97-AF65-F5344CB8AC3E}">
        <p14:creationId xmlns:p14="http://schemas.microsoft.com/office/powerpoint/2010/main" val="3603156939"/>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AA0F-829D-4B69-928D-CE3F667094D7}"/>
              </a:ext>
            </a:extLst>
          </p:cNvPr>
          <p:cNvSpPr>
            <a:spLocks noGrp="1"/>
          </p:cNvSpPr>
          <p:nvPr>
            <p:ph type="title"/>
          </p:nvPr>
        </p:nvSpPr>
        <p:spPr/>
        <p:txBody>
          <a:bodyPr/>
          <a:lstStyle/>
          <a:p>
            <a:r>
              <a:rPr lang="en-US" b="1" dirty="0"/>
              <a:t>Example 8:</a:t>
            </a:r>
            <a:r>
              <a:rPr lang="en-US" dirty="0"/>
              <a:t> Investments </a:t>
            </a:r>
            <a:r>
              <a:rPr lang="en-US" sz="1800" dirty="0"/>
              <a:t>(3 of 5)</a:t>
            </a:r>
          </a:p>
        </p:txBody>
      </p:sp>
      <p:sp>
        <p:nvSpPr>
          <p:cNvPr id="3" name="Content Placeholder 2">
            <a:extLst>
              <a:ext uri="{FF2B5EF4-FFF2-40B4-BE49-F238E27FC236}">
                <a16:creationId xmlns:a16="http://schemas.microsoft.com/office/drawing/2014/main" id="{9486CE61-5A3B-4D74-B7F5-9E137DAAA758}"/>
              </a:ext>
            </a:extLst>
          </p:cNvPr>
          <p:cNvSpPr>
            <a:spLocks noGrp="1"/>
          </p:cNvSpPr>
          <p:nvPr>
            <p:ph idx="1"/>
          </p:nvPr>
        </p:nvSpPr>
        <p:spPr/>
        <p:txBody>
          <a:bodyPr/>
          <a:lstStyle/>
          <a:p>
            <a:pPr marL="1260475" indent="-1260475"/>
            <a:r>
              <a:rPr lang="en-US" b="1" dirty="0"/>
              <a:t>Step 3:</a:t>
            </a:r>
            <a:r>
              <a:rPr lang="en-US" dirty="0"/>
              <a:t> Translate the English into mathematical statements. Sometimes a table can be used to organize the information. </a:t>
            </a:r>
          </a:p>
          <a:p>
            <a:pPr marL="1260475" indent="-1260475"/>
            <a:r>
              <a:rPr lang="en-US" dirty="0"/>
              <a:t>Set up a table:</a:t>
            </a:r>
          </a:p>
          <a:p>
            <a:pPr marL="1260475" indent="-1260475"/>
            <a:endParaRPr lang="en-US" dirty="0"/>
          </a:p>
          <a:p>
            <a:pPr marL="1260475" indent="-1260475"/>
            <a:endParaRPr lang="en-US" sz="3200" dirty="0"/>
          </a:p>
          <a:p>
            <a:pPr marL="1260475" indent="-1260475"/>
            <a:r>
              <a:rPr lang="en-US" dirty="0"/>
              <a:t>We also know that:</a:t>
            </a:r>
          </a:p>
          <a:p>
            <a:pPr marL="1260475" indent="-1260475"/>
            <a:endParaRPr lang="en-US" dirty="0"/>
          </a:p>
        </p:txBody>
      </p:sp>
      <p:graphicFrame>
        <p:nvGraphicFramePr>
          <p:cNvPr id="4" name="Table 3">
            <a:extLst>
              <a:ext uri="{FF2B5EF4-FFF2-40B4-BE49-F238E27FC236}">
                <a16:creationId xmlns:a16="http://schemas.microsoft.com/office/drawing/2014/main" id="{EB966E16-B773-4408-8BC0-368A3EAEB062}"/>
              </a:ext>
            </a:extLst>
          </p:cNvPr>
          <p:cNvGraphicFramePr>
            <a:graphicFrameLocks noGrp="1"/>
          </p:cNvGraphicFramePr>
          <p:nvPr>
            <p:extLst>
              <p:ext uri="{D42A27DB-BD31-4B8C-83A1-F6EECF244321}">
                <p14:modId xmlns:p14="http://schemas.microsoft.com/office/powerpoint/2010/main" val="3287476980"/>
              </p:ext>
            </p:extLst>
          </p:nvPr>
        </p:nvGraphicFramePr>
        <p:xfrm>
          <a:off x="2913686" y="2921246"/>
          <a:ext cx="5930912" cy="1524000"/>
        </p:xfrm>
        <a:graphic>
          <a:graphicData uri="http://schemas.openxmlformats.org/drawingml/2006/table">
            <a:tbl>
              <a:tblPr firstRow="1" bandRow="1">
                <a:tableStyleId>{5C22544A-7EE6-4342-B048-85BDC9FD1C3A}</a:tableStyleId>
              </a:tblPr>
              <a:tblGrid>
                <a:gridCol w="1661532">
                  <a:extLst>
                    <a:ext uri="{9D8B030D-6E8A-4147-A177-3AD203B41FA5}">
                      <a16:colId xmlns:a16="http://schemas.microsoft.com/office/drawing/2014/main" val="748719665"/>
                    </a:ext>
                  </a:extLst>
                </a:gridCol>
                <a:gridCol w="1784195">
                  <a:extLst>
                    <a:ext uri="{9D8B030D-6E8A-4147-A177-3AD203B41FA5}">
                      <a16:colId xmlns:a16="http://schemas.microsoft.com/office/drawing/2014/main" val="1007435599"/>
                    </a:ext>
                  </a:extLst>
                </a:gridCol>
                <a:gridCol w="2485185">
                  <a:extLst>
                    <a:ext uri="{9D8B030D-6E8A-4147-A177-3AD203B41FA5}">
                      <a16:colId xmlns:a16="http://schemas.microsoft.com/office/drawing/2014/main" val="1045893620"/>
                    </a:ext>
                  </a:extLst>
                </a:gridCol>
              </a:tblGrid>
              <a:tr h="719489">
                <a:tc>
                  <a:txBody>
                    <a:bodyPr/>
                    <a:lstStyle/>
                    <a:p>
                      <a:pPr algn="ctr"/>
                      <a:r>
                        <a:rPr lang="en-US" sz="2200" dirty="0">
                          <a:solidFill>
                            <a:srgbClr val="000000"/>
                          </a:solidFill>
                          <a:latin typeface="+mj-lt"/>
                        </a:rPr>
                        <a:t>Amount in Stocks</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tc>
                  <a:txBody>
                    <a:bodyPr/>
                    <a:lstStyle/>
                    <a:p>
                      <a:pPr algn="ctr"/>
                      <a:r>
                        <a:rPr lang="en-US" sz="2200" dirty="0">
                          <a:solidFill>
                            <a:srgbClr val="000000"/>
                          </a:solidFill>
                          <a:latin typeface="+mj-lt"/>
                        </a:rPr>
                        <a:t>Amount in Bonds</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tc>
                  <a:txBody>
                    <a:bodyPr/>
                    <a:lstStyle/>
                    <a:p>
                      <a:pPr algn="ctr"/>
                      <a:r>
                        <a:rPr lang="en-US" sz="2200" dirty="0">
                          <a:solidFill>
                            <a:srgbClr val="000000"/>
                          </a:solidFill>
                          <a:latin typeface="+mj-lt"/>
                        </a:rPr>
                        <a:t>Reason</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extLst>
                  <a:ext uri="{0D108BD9-81ED-4DB2-BD59-A6C34878D82A}">
                    <a16:rowId xmlns:a16="http://schemas.microsoft.com/office/drawing/2014/main" val="692772160"/>
                  </a:ext>
                </a:extLst>
              </a:tr>
              <a:tr h="719489">
                <a:tc>
                  <a:txBody>
                    <a:bodyPr/>
                    <a:lstStyle/>
                    <a:p>
                      <a:pPr algn="ctr"/>
                      <a:r>
                        <a:rPr lang="en-US" sz="2800" i="1" dirty="0">
                          <a:solidFill>
                            <a:srgbClr val="000000"/>
                          </a:solidFill>
                          <a:latin typeface="+mn-lt"/>
                        </a:rPr>
                        <a:t>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000000"/>
                          </a:solidFill>
                          <a:latin typeface="+mn-lt"/>
                        </a:rPr>
                        <a:t>10,000 – </a:t>
                      </a:r>
                      <a:r>
                        <a:rPr lang="en-US" sz="2800" i="1" dirty="0">
                          <a:solidFill>
                            <a:srgbClr val="000000"/>
                          </a:solidFill>
                          <a:latin typeface="+mn-lt"/>
                        </a:rPr>
                        <a:t>s</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200" dirty="0">
                          <a:solidFill>
                            <a:srgbClr val="000000"/>
                          </a:solidFill>
                          <a:latin typeface="+mj-lt"/>
                        </a:rPr>
                        <a:t>Total invested is $10,000</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5173362"/>
                  </a:ext>
                </a:extLst>
              </a:tr>
            </a:tbl>
          </a:graphicData>
        </a:graphic>
      </p:graphicFrame>
      <p:graphicFrame>
        <p:nvGraphicFramePr>
          <p:cNvPr id="5" name="Object 4">
            <a:extLst>
              <a:ext uri="{FF2B5EF4-FFF2-40B4-BE49-F238E27FC236}">
                <a16:creationId xmlns:a16="http://schemas.microsoft.com/office/drawing/2014/main" id="{33DD3241-E304-426F-B7FC-7C8E18366668}"/>
              </a:ext>
            </a:extLst>
          </p:cNvPr>
          <p:cNvGraphicFramePr>
            <a:graphicFrameLocks noChangeAspect="1"/>
          </p:cNvGraphicFramePr>
          <p:nvPr>
            <p:extLst>
              <p:ext uri="{D42A27DB-BD31-4B8C-83A1-F6EECF244321}">
                <p14:modId xmlns:p14="http://schemas.microsoft.com/office/powerpoint/2010/main" val="2620854496"/>
              </p:ext>
            </p:extLst>
          </p:nvPr>
        </p:nvGraphicFramePr>
        <p:xfrm>
          <a:off x="1782137" y="5764017"/>
          <a:ext cx="1485900" cy="368300"/>
        </p:xfrm>
        <a:graphic>
          <a:graphicData uri="http://schemas.openxmlformats.org/presentationml/2006/ole">
            <mc:AlternateContent xmlns:mc="http://schemas.openxmlformats.org/markup-compatibility/2006">
              <mc:Choice xmlns:v="urn:schemas-microsoft-com:vml" Requires="v">
                <p:oleObj spid="_x0000_s131116" name="Equation" r:id="rId3" imgW="1485720" imgH="368280" progId="Equation.DSMT4">
                  <p:embed/>
                </p:oleObj>
              </mc:Choice>
              <mc:Fallback>
                <p:oleObj name="Equation" r:id="rId3" imgW="1485720" imgH="368280" progId="Equation.DSMT4">
                  <p:embed/>
                  <p:pic>
                    <p:nvPicPr>
                      <p:cNvPr id="0" name=""/>
                      <p:cNvPicPr/>
                      <p:nvPr/>
                    </p:nvPicPr>
                    <p:blipFill>
                      <a:blip r:embed="rId4"/>
                      <a:stretch>
                        <a:fillRect/>
                      </a:stretch>
                    </p:blipFill>
                    <p:spPr>
                      <a:xfrm>
                        <a:off x="1782137" y="5764017"/>
                        <a:ext cx="1485900" cy="3683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D3F58D5B-16CC-433E-A338-1004E42950F9}"/>
              </a:ext>
            </a:extLst>
          </p:cNvPr>
          <p:cNvGraphicFramePr>
            <a:graphicFrameLocks noChangeAspect="1"/>
          </p:cNvGraphicFramePr>
          <p:nvPr>
            <p:extLst>
              <p:ext uri="{D42A27DB-BD31-4B8C-83A1-F6EECF244321}">
                <p14:modId xmlns:p14="http://schemas.microsoft.com/office/powerpoint/2010/main" val="4217060290"/>
              </p:ext>
            </p:extLst>
          </p:nvPr>
        </p:nvGraphicFramePr>
        <p:xfrm>
          <a:off x="4371505" y="5841380"/>
          <a:ext cx="228600" cy="190500"/>
        </p:xfrm>
        <a:graphic>
          <a:graphicData uri="http://schemas.openxmlformats.org/presentationml/2006/ole">
            <mc:AlternateContent xmlns:mc="http://schemas.openxmlformats.org/markup-compatibility/2006">
              <mc:Choice xmlns:v="urn:schemas-microsoft-com:vml" Requires="v">
                <p:oleObj spid="_x0000_s131117" name="Equation" r:id="rId5" imgW="228600" imgH="190440" progId="Equation.DSMT4">
                  <p:embed/>
                </p:oleObj>
              </mc:Choice>
              <mc:Fallback>
                <p:oleObj name="Equation" r:id="rId5" imgW="228600" imgH="190440" progId="Equation.DSMT4">
                  <p:embed/>
                  <p:pic>
                    <p:nvPicPr>
                      <p:cNvPr id="5" name="Object 4">
                        <a:extLst>
                          <a:ext uri="{FF2B5EF4-FFF2-40B4-BE49-F238E27FC236}">
                            <a16:creationId xmlns:a16="http://schemas.microsoft.com/office/drawing/2014/main" id="{33DD3241-E304-426F-B7FC-7C8E18366668}"/>
                          </a:ext>
                        </a:extLst>
                      </p:cNvPr>
                      <p:cNvPicPr/>
                      <p:nvPr/>
                    </p:nvPicPr>
                    <p:blipFill>
                      <a:blip r:embed="rId6"/>
                      <a:stretch>
                        <a:fillRect/>
                      </a:stretch>
                    </p:blipFill>
                    <p:spPr>
                      <a:xfrm>
                        <a:off x="4371505" y="5841380"/>
                        <a:ext cx="228600" cy="1905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AE32EC5-D307-468E-81BD-185F8CE424F7}"/>
              </a:ext>
            </a:extLst>
          </p:cNvPr>
          <p:cNvGraphicFramePr>
            <a:graphicFrameLocks noChangeAspect="1"/>
          </p:cNvGraphicFramePr>
          <p:nvPr>
            <p:extLst>
              <p:ext uri="{D42A27DB-BD31-4B8C-83A1-F6EECF244321}">
                <p14:modId xmlns:p14="http://schemas.microsoft.com/office/powerpoint/2010/main" val="2479825490"/>
              </p:ext>
            </p:extLst>
          </p:nvPr>
        </p:nvGraphicFramePr>
        <p:xfrm>
          <a:off x="6199188" y="5498480"/>
          <a:ext cx="457200" cy="774700"/>
        </p:xfrm>
        <a:graphic>
          <a:graphicData uri="http://schemas.openxmlformats.org/presentationml/2006/ole">
            <mc:AlternateContent xmlns:mc="http://schemas.openxmlformats.org/markup-compatibility/2006">
              <mc:Choice xmlns:v="urn:schemas-microsoft-com:vml" Requires="v">
                <p:oleObj spid="_x0000_s131118" name="Equation" r:id="rId7" imgW="457200" imgH="774360" progId="Equation.DSMT4">
                  <p:embed/>
                </p:oleObj>
              </mc:Choice>
              <mc:Fallback>
                <p:oleObj name="Equation" r:id="rId7" imgW="457200" imgH="774360" progId="Equation.DSMT4">
                  <p:embed/>
                  <p:pic>
                    <p:nvPicPr>
                      <p:cNvPr id="5" name="Object 4">
                        <a:extLst>
                          <a:ext uri="{FF2B5EF4-FFF2-40B4-BE49-F238E27FC236}">
                            <a16:creationId xmlns:a16="http://schemas.microsoft.com/office/drawing/2014/main" id="{33DD3241-E304-426F-B7FC-7C8E18366668}"/>
                          </a:ext>
                        </a:extLst>
                      </p:cNvPr>
                      <p:cNvPicPr/>
                      <p:nvPr/>
                    </p:nvPicPr>
                    <p:blipFill>
                      <a:blip r:embed="rId8"/>
                      <a:stretch>
                        <a:fillRect/>
                      </a:stretch>
                    </p:blipFill>
                    <p:spPr>
                      <a:xfrm>
                        <a:off x="6199188" y="5498480"/>
                        <a:ext cx="457200" cy="7747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7B814A4C-7DB1-4C02-A802-333649B22895}"/>
              </a:ext>
            </a:extLst>
          </p:cNvPr>
          <p:cNvSpPr txBox="1"/>
          <p:nvPr/>
        </p:nvSpPr>
        <p:spPr>
          <a:xfrm>
            <a:off x="541182" y="4949737"/>
            <a:ext cx="3740557" cy="461665"/>
          </a:xfrm>
          <a:prstGeom prst="rect">
            <a:avLst/>
          </a:prstGeom>
          <a:noFill/>
        </p:spPr>
        <p:txBody>
          <a:bodyPr wrap="square" rtlCol="0">
            <a:spAutoFit/>
          </a:bodyPr>
          <a:lstStyle/>
          <a:p>
            <a:r>
              <a:rPr lang="en-US" sz="2400" dirty="0">
                <a:latin typeface="+mj-lt"/>
              </a:rPr>
              <a:t>Amount invested in bonds</a:t>
            </a:r>
          </a:p>
        </p:txBody>
      </p:sp>
      <p:sp>
        <p:nvSpPr>
          <p:cNvPr id="9" name="TextBox 8">
            <a:extLst>
              <a:ext uri="{FF2B5EF4-FFF2-40B4-BE49-F238E27FC236}">
                <a16:creationId xmlns:a16="http://schemas.microsoft.com/office/drawing/2014/main" id="{F8830D5B-C593-4F54-8E16-EB1D116E329B}"/>
              </a:ext>
            </a:extLst>
          </p:cNvPr>
          <p:cNvSpPr txBox="1"/>
          <p:nvPr/>
        </p:nvSpPr>
        <p:spPr>
          <a:xfrm>
            <a:off x="4159765" y="4949737"/>
            <a:ext cx="519812" cy="461665"/>
          </a:xfrm>
          <a:prstGeom prst="rect">
            <a:avLst/>
          </a:prstGeom>
          <a:noFill/>
        </p:spPr>
        <p:txBody>
          <a:bodyPr wrap="square" rtlCol="0">
            <a:spAutoFit/>
          </a:bodyPr>
          <a:lstStyle/>
          <a:p>
            <a:r>
              <a:rPr lang="en-US" sz="2400" dirty="0">
                <a:latin typeface="+mj-lt"/>
              </a:rPr>
              <a:t>is</a:t>
            </a:r>
          </a:p>
        </p:txBody>
      </p:sp>
      <p:sp>
        <p:nvSpPr>
          <p:cNvPr id="10" name="TextBox 9">
            <a:extLst>
              <a:ext uri="{FF2B5EF4-FFF2-40B4-BE49-F238E27FC236}">
                <a16:creationId xmlns:a16="http://schemas.microsoft.com/office/drawing/2014/main" id="{9E442C04-CE5B-4011-9E11-3E372B9CC23C}"/>
              </a:ext>
            </a:extLst>
          </p:cNvPr>
          <p:cNvSpPr txBox="1"/>
          <p:nvPr/>
        </p:nvSpPr>
        <p:spPr>
          <a:xfrm>
            <a:off x="4514207" y="4948376"/>
            <a:ext cx="4117471" cy="461665"/>
          </a:xfrm>
          <a:prstGeom prst="rect">
            <a:avLst/>
          </a:prstGeom>
          <a:noFill/>
        </p:spPr>
        <p:txBody>
          <a:bodyPr wrap="square" rtlCol="0">
            <a:spAutoFit/>
          </a:bodyPr>
          <a:lstStyle/>
          <a:p>
            <a:r>
              <a:rPr lang="en-US" sz="2400" dirty="0">
                <a:latin typeface="+mj-lt"/>
              </a:rPr>
              <a:t>one-fourth that in stocks</a:t>
            </a:r>
          </a:p>
        </p:txBody>
      </p:sp>
    </p:spTree>
    <p:extLst>
      <p:ext uri="{BB962C8B-B14F-4D97-AF65-F5344CB8AC3E}">
        <p14:creationId xmlns:p14="http://schemas.microsoft.com/office/powerpoint/2010/main" val="167547052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AA0F-829D-4B69-928D-CE3F667094D7}"/>
              </a:ext>
            </a:extLst>
          </p:cNvPr>
          <p:cNvSpPr>
            <a:spLocks noGrp="1"/>
          </p:cNvSpPr>
          <p:nvPr>
            <p:ph type="title"/>
          </p:nvPr>
        </p:nvSpPr>
        <p:spPr/>
        <p:txBody>
          <a:bodyPr/>
          <a:lstStyle/>
          <a:p>
            <a:r>
              <a:rPr lang="en-US" b="1" dirty="0"/>
              <a:t>Example 8:</a:t>
            </a:r>
            <a:r>
              <a:rPr lang="en-US" dirty="0"/>
              <a:t> Investments </a:t>
            </a:r>
            <a:r>
              <a:rPr lang="en-US" sz="1800" dirty="0"/>
              <a:t>(4 of 5)</a:t>
            </a:r>
          </a:p>
        </p:txBody>
      </p:sp>
      <p:sp>
        <p:nvSpPr>
          <p:cNvPr id="3" name="Content Placeholder 2">
            <a:extLst>
              <a:ext uri="{FF2B5EF4-FFF2-40B4-BE49-F238E27FC236}">
                <a16:creationId xmlns:a16="http://schemas.microsoft.com/office/drawing/2014/main" id="{9486CE61-5A3B-4D74-B7F5-9E137DAAA758}"/>
              </a:ext>
            </a:extLst>
          </p:cNvPr>
          <p:cNvSpPr>
            <a:spLocks noGrp="1"/>
          </p:cNvSpPr>
          <p:nvPr>
            <p:ph idx="1"/>
          </p:nvPr>
        </p:nvSpPr>
        <p:spPr>
          <a:xfrm>
            <a:off x="309991" y="1126407"/>
            <a:ext cx="8349916" cy="4775981"/>
          </a:xfrm>
        </p:spPr>
        <p:txBody>
          <a:bodyPr/>
          <a:lstStyle/>
          <a:p>
            <a:pPr marL="1260475" indent="-1260475"/>
            <a:r>
              <a:rPr lang="en-US" b="1" dirty="0"/>
              <a:t>Step 4:</a:t>
            </a:r>
            <a:r>
              <a:rPr lang="en-US" dirty="0"/>
              <a:t> Solve the equation and answer the original question.</a:t>
            </a:r>
          </a:p>
          <a:p>
            <a:pPr marL="1260475" indent="-1260475"/>
            <a:r>
              <a:rPr lang="en-US" dirty="0"/>
              <a:t>					</a:t>
            </a:r>
            <a:endParaRPr lang="en-US" dirty="0">
              <a:solidFill>
                <a:srgbClr val="0B3081"/>
              </a:solidFill>
            </a:endParaRPr>
          </a:p>
          <a:p>
            <a:pPr marL="1260475" indent="-1260475">
              <a:lnSpc>
                <a:spcPct val="200000"/>
              </a:lnSpc>
            </a:pPr>
            <a:endParaRPr lang="en-US" dirty="0">
              <a:solidFill>
                <a:srgbClr val="0B3081"/>
              </a:solidFill>
            </a:endParaRPr>
          </a:p>
          <a:p>
            <a:pPr marL="1260475" indent="-1260475"/>
            <a:endParaRPr lang="en-US" dirty="0">
              <a:solidFill>
                <a:srgbClr val="0B3081"/>
              </a:solidFill>
            </a:endParaRPr>
          </a:p>
          <a:p>
            <a:pPr>
              <a:spcBef>
                <a:spcPts val="1200"/>
              </a:spcBef>
            </a:pPr>
            <a:endParaRPr lang="en-US" dirty="0">
              <a:solidFill>
                <a:srgbClr val="000000"/>
              </a:solidFill>
            </a:endParaRPr>
          </a:p>
          <a:p>
            <a:pPr>
              <a:spcBef>
                <a:spcPts val="1200"/>
              </a:spcBef>
            </a:pPr>
            <a:endParaRPr lang="en-US" dirty="0">
              <a:solidFill>
                <a:srgbClr val="000000"/>
              </a:solidFill>
            </a:endParaRPr>
          </a:p>
          <a:p>
            <a:pPr>
              <a:spcBef>
                <a:spcPts val="0"/>
              </a:spcBef>
            </a:pPr>
            <a:endParaRPr lang="en-US" dirty="0">
              <a:solidFill>
                <a:srgbClr val="000000"/>
              </a:solidFill>
            </a:endParaRPr>
          </a:p>
          <a:p>
            <a:pPr>
              <a:spcBef>
                <a:spcPts val="0"/>
              </a:spcBef>
            </a:pPr>
            <a:r>
              <a:rPr lang="en-US" dirty="0">
                <a:solidFill>
                  <a:srgbClr val="000000"/>
                </a:solidFill>
              </a:rPr>
              <a:t>So </a:t>
            </a:r>
            <a:r>
              <a:rPr lang="en-US" dirty="0">
                <a:solidFill>
                  <a:srgbClr val="000000"/>
                </a:solidFill>
                <a:latin typeface="+mn-lt"/>
              </a:rPr>
              <a:t>$8000 </a:t>
            </a:r>
            <a:r>
              <a:rPr lang="en-US" dirty="0">
                <a:solidFill>
                  <a:srgbClr val="000000"/>
                </a:solidFill>
              </a:rPr>
              <a:t>is invested in stocks, and </a:t>
            </a:r>
            <a:br>
              <a:rPr lang="en-US" dirty="0">
                <a:solidFill>
                  <a:srgbClr val="000000"/>
                </a:solidFill>
              </a:rPr>
            </a:br>
            <a:r>
              <a:rPr lang="en-US" dirty="0">
                <a:solidFill>
                  <a:srgbClr val="000000"/>
                </a:solidFill>
                <a:latin typeface="+mn-lt"/>
              </a:rPr>
              <a:t>$10,000 – $8000 = $2000</a:t>
            </a:r>
            <a:r>
              <a:rPr lang="en-US" dirty="0">
                <a:solidFill>
                  <a:srgbClr val="000000"/>
                </a:solidFill>
              </a:rPr>
              <a:t> is invested in bonds.</a:t>
            </a:r>
          </a:p>
          <a:p>
            <a:pPr marL="1260475" indent="-1260475">
              <a:lnSpc>
                <a:spcPct val="200000"/>
              </a:lnSpc>
            </a:pPr>
            <a:endParaRPr lang="en-US" dirty="0"/>
          </a:p>
        </p:txBody>
      </p:sp>
      <p:graphicFrame>
        <p:nvGraphicFramePr>
          <p:cNvPr id="4" name="Object 3">
            <a:extLst>
              <a:ext uri="{FF2B5EF4-FFF2-40B4-BE49-F238E27FC236}">
                <a16:creationId xmlns:a16="http://schemas.microsoft.com/office/drawing/2014/main" id="{599DBA2D-B87D-4B80-8065-2BE8F3762D2C}"/>
              </a:ext>
            </a:extLst>
          </p:cNvPr>
          <p:cNvGraphicFramePr>
            <a:graphicFrameLocks noChangeAspect="1"/>
          </p:cNvGraphicFramePr>
          <p:nvPr>
            <p:extLst>
              <p:ext uri="{D42A27DB-BD31-4B8C-83A1-F6EECF244321}">
                <p14:modId xmlns:p14="http://schemas.microsoft.com/office/powerpoint/2010/main" val="3787672538"/>
              </p:ext>
            </p:extLst>
          </p:nvPr>
        </p:nvGraphicFramePr>
        <p:xfrm>
          <a:off x="3708558" y="1722771"/>
          <a:ext cx="2273300" cy="774700"/>
        </p:xfrm>
        <a:graphic>
          <a:graphicData uri="http://schemas.openxmlformats.org/presentationml/2006/ole">
            <mc:AlternateContent xmlns:mc="http://schemas.openxmlformats.org/markup-compatibility/2006">
              <mc:Choice xmlns:v="urn:schemas-microsoft-com:vml" Requires="v">
                <p:oleObj spid="_x0000_s132204" name="Equation" r:id="rId3" imgW="2273040" imgH="774360" progId="Equation.DSMT4">
                  <p:embed/>
                </p:oleObj>
              </mc:Choice>
              <mc:Fallback>
                <p:oleObj name="Equation" r:id="rId3" imgW="2273040" imgH="774360" progId="Equation.DSMT4">
                  <p:embed/>
                  <p:pic>
                    <p:nvPicPr>
                      <p:cNvPr id="0" name=""/>
                      <p:cNvPicPr/>
                      <p:nvPr/>
                    </p:nvPicPr>
                    <p:blipFill>
                      <a:blip r:embed="rId4"/>
                      <a:stretch>
                        <a:fillRect/>
                      </a:stretch>
                    </p:blipFill>
                    <p:spPr>
                      <a:xfrm>
                        <a:off x="3708558" y="1722771"/>
                        <a:ext cx="22733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24E488E0-B9EB-4ECA-AB2D-63880467E4F5}"/>
              </a:ext>
            </a:extLst>
          </p:cNvPr>
          <p:cNvGraphicFramePr>
            <a:graphicFrameLocks noChangeAspect="1"/>
          </p:cNvGraphicFramePr>
          <p:nvPr>
            <p:extLst>
              <p:ext uri="{D42A27DB-BD31-4B8C-83A1-F6EECF244321}">
                <p14:modId xmlns:p14="http://schemas.microsoft.com/office/powerpoint/2010/main" val="2072580121"/>
              </p:ext>
            </p:extLst>
          </p:nvPr>
        </p:nvGraphicFramePr>
        <p:xfrm>
          <a:off x="3976009" y="3382860"/>
          <a:ext cx="1790700" cy="774700"/>
        </p:xfrm>
        <a:graphic>
          <a:graphicData uri="http://schemas.openxmlformats.org/presentationml/2006/ole">
            <mc:AlternateContent xmlns:mc="http://schemas.openxmlformats.org/markup-compatibility/2006">
              <mc:Choice xmlns:v="urn:schemas-microsoft-com:vml" Requires="v">
                <p:oleObj spid="_x0000_s132205" name="Equation" r:id="rId5" imgW="1790640" imgH="774360" progId="Equation.DSMT4">
                  <p:embed/>
                </p:oleObj>
              </mc:Choice>
              <mc:Fallback>
                <p:oleObj name="Equation" r:id="rId5" imgW="1790640" imgH="774360" progId="Equation.DSMT4">
                  <p:embed/>
                  <p:pic>
                    <p:nvPicPr>
                      <p:cNvPr id="4" name="Object 3">
                        <a:extLst>
                          <a:ext uri="{FF2B5EF4-FFF2-40B4-BE49-F238E27FC236}">
                            <a16:creationId xmlns:a16="http://schemas.microsoft.com/office/drawing/2014/main" id="{599DBA2D-B87D-4B80-8065-2BE8F3762D2C}"/>
                          </a:ext>
                        </a:extLst>
                      </p:cNvPr>
                      <p:cNvPicPr/>
                      <p:nvPr/>
                    </p:nvPicPr>
                    <p:blipFill>
                      <a:blip r:embed="rId6"/>
                      <a:stretch>
                        <a:fillRect/>
                      </a:stretch>
                    </p:blipFill>
                    <p:spPr>
                      <a:xfrm>
                        <a:off x="3976009" y="3382860"/>
                        <a:ext cx="1790700"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7E3FF45-DC99-43B9-B41E-24FB5FB87C5E}"/>
              </a:ext>
            </a:extLst>
          </p:cNvPr>
          <p:cNvGraphicFramePr>
            <a:graphicFrameLocks noChangeAspect="1"/>
          </p:cNvGraphicFramePr>
          <p:nvPr>
            <p:extLst>
              <p:ext uri="{D42A27DB-BD31-4B8C-83A1-F6EECF244321}">
                <p14:modId xmlns:p14="http://schemas.microsoft.com/office/powerpoint/2010/main" val="750514580"/>
              </p:ext>
            </p:extLst>
          </p:nvPr>
        </p:nvGraphicFramePr>
        <p:xfrm>
          <a:off x="3489511" y="4292655"/>
          <a:ext cx="2628900" cy="774700"/>
        </p:xfrm>
        <a:graphic>
          <a:graphicData uri="http://schemas.openxmlformats.org/presentationml/2006/ole">
            <mc:AlternateContent xmlns:mc="http://schemas.openxmlformats.org/markup-compatibility/2006">
              <mc:Choice xmlns:v="urn:schemas-microsoft-com:vml" Requires="v">
                <p:oleObj spid="_x0000_s132206" name="Equation" r:id="rId7" imgW="2628720" imgH="774360" progId="Equation.DSMT4">
                  <p:embed/>
                </p:oleObj>
              </mc:Choice>
              <mc:Fallback>
                <p:oleObj name="Equation" r:id="rId7" imgW="2628720" imgH="774360" progId="Equation.DSMT4">
                  <p:embed/>
                  <p:pic>
                    <p:nvPicPr>
                      <p:cNvPr id="5" name="Object 4">
                        <a:extLst>
                          <a:ext uri="{FF2B5EF4-FFF2-40B4-BE49-F238E27FC236}">
                            <a16:creationId xmlns:a16="http://schemas.microsoft.com/office/drawing/2014/main" id="{24E488E0-B9EB-4ECA-AB2D-63880467E4F5}"/>
                          </a:ext>
                        </a:extLst>
                      </p:cNvPr>
                      <p:cNvPicPr/>
                      <p:nvPr/>
                    </p:nvPicPr>
                    <p:blipFill>
                      <a:blip r:embed="rId8"/>
                      <a:stretch>
                        <a:fillRect/>
                      </a:stretch>
                    </p:blipFill>
                    <p:spPr>
                      <a:xfrm>
                        <a:off x="3489511" y="4292655"/>
                        <a:ext cx="2628900" cy="7747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813ED8-2CC2-4718-953B-F9E00E720D05}"/>
              </a:ext>
            </a:extLst>
          </p:cNvPr>
          <p:cNvGraphicFramePr>
            <a:graphicFrameLocks noChangeAspect="1"/>
          </p:cNvGraphicFramePr>
          <p:nvPr>
            <p:extLst>
              <p:ext uri="{D42A27DB-BD31-4B8C-83A1-F6EECF244321}">
                <p14:modId xmlns:p14="http://schemas.microsoft.com/office/powerpoint/2010/main" val="632101571"/>
              </p:ext>
            </p:extLst>
          </p:nvPr>
        </p:nvGraphicFramePr>
        <p:xfrm>
          <a:off x="4154488" y="5149850"/>
          <a:ext cx="1244600" cy="317500"/>
        </p:xfrm>
        <a:graphic>
          <a:graphicData uri="http://schemas.openxmlformats.org/presentationml/2006/ole">
            <mc:AlternateContent xmlns:mc="http://schemas.openxmlformats.org/markup-compatibility/2006">
              <mc:Choice xmlns:v="urn:schemas-microsoft-com:vml" Requires="v">
                <p:oleObj spid="_x0000_s132207" name="Equation" r:id="rId9" imgW="1244520" imgH="317160" progId="Equation.DSMT4">
                  <p:embed/>
                </p:oleObj>
              </mc:Choice>
              <mc:Fallback>
                <p:oleObj name="Equation" r:id="rId9" imgW="1244520" imgH="317160" progId="Equation.DSMT4">
                  <p:embed/>
                  <p:pic>
                    <p:nvPicPr>
                      <p:cNvPr id="7" name="Object 6">
                        <a:extLst>
                          <a:ext uri="{FF2B5EF4-FFF2-40B4-BE49-F238E27FC236}">
                            <a16:creationId xmlns:a16="http://schemas.microsoft.com/office/drawing/2014/main" id="{77E3FF45-DC99-43B9-B41E-24FB5FB87C5E}"/>
                          </a:ext>
                        </a:extLst>
                      </p:cNvPr>
                      <p:cNvPicPr/>
                      <p:nvPr/>
                    </p:nvPicPr>
                    <p:blipFill>
                      <a:blip r:embed="rId10"/>
                      <a:stretch>
                        <a:fillRect/>
                      </a:stretch>
                    </p:blipFill>
                    <p:spPr>
                      <a:xfrm>
                        <a:off x="4154488" y="5149850"/>
                        <a:ext cx="1244600" cy="3175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597003804"/>
              </p:ext>
            </p:extLst>
          </p:nvPr>
        </p:nvGraphicFramePr>
        <p:xfrm>
          <a:off x="3264809" y="2527637"/>
          <a:ext cx="3213100" cy="774700"/>
        </p:xfrm>
        <a:graphic>
          <a:graphicData uri="http://schemas.openxmlformats.org/presentationml/2006/ole">
            <mc:AlternateContent xmlns:mc="http://schemas.openxmlformats.org/markup-compatibility/2006">
              <mc:Choice xmlns:v="urn:schemas-microsoft-com:vml" Requires="v">
                <p:oleObj spid="_x0000_s132208" name="Equation" r:id="rId11" imgW="3213000" imgH="774360" progId="Equation.DSMT4">
                  <p:embed/>
                </p:oleObj>
              </mc:Choice>
              <mc:Fallback>
                <p:oleObj name="Equation" r:id="rId11" imgW="3213000" imgH="774360" progId="Equation.DSMT4">
                  <p:embed/>
                  <p:pic>
                    <p:nvPicPr>
                      <p:cNvPr id="0" name="Object 3"/>
                      <p:cNvPicPr>
                        <a:picLocks noChangeAspect="1" noChangeArrowheads="1"/>
                      </p:cNvPicPr>
                      <p:nvPr/>
                    </p:nvPicPr>
                    <p:blipFill>
                      <a:blip r:embed="rId12"/>
                      <a:srcRect/>
                      <a:stretch>
                        <a:fillRect/>
                      </a:stretch>
                    </p:blipFill>
                    <p:spPr bwMode="auto">
                      <a:xfrm>
                        <a:off x="3264809" y="2527637"/>
                        <a:ext cx="32131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1620703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AA0F-829D-4B69-928D-CE3F667094D7}"/>
              </a:ext>
            </a:extLst>
          </p:cNvPr>
          <p:cNvSpPr>
            <a:spLocks noGrp="1"/>
          </p:cNvSpPr>
          <p:nvPr>
            <p:ph type="title"/>
          </p:nvPr>
        </p:nvSpPr>
        <p:spPr/>
        <p:txBody>
          <a:bodyPr/>
          <a:lstStyle/>
          <a:p>
            <a:r>
              <a:rPr lang="en-US" b="1" dirty="0"/>
              <a:t>Example 8:</a:t>
            </a:r>
            <a:r>
              <a:rPr lang="en-US" dirty="0"/>
              <a:t> Investments </a:t>
            </a:r>
            <a:r>
              <a:rPr lang="en-US" sz="1800" dirty="0"/>
              <a:t>(5 of 5)</a:t>
            </a:r>
          </a:p>
        </p:txBody>
      </p:sp>
      <p:sp>
        <p:nvSpPr>
          <p:cNvPr id="3" name="Content Placeholder 2">
            <a:extLst>
              <a:ext uri="{FF2B5EF4-FFF2-40B4-BE49-F238E27FC236}">
                <a16:creationId xmlns:a16="http://schemas.microsoft.com/office/drawing/2014/main" id="{9486CE61-5A3B-4D74-B7F5-9E137DAAA758}"/>
              </a:ext>
            </a:extLst>
          </p:cNvPr>
          <p:cNvSpPr>
            <a:spLocks noGrp="1"/>
          </p:cNvSpPr>
          <p:nvPr>
            <p:ph idx="1"/>
          </p:nvPr>
        </p:nvSpPr>
        <p:spPr/>
        <p:txBody>
          <a:bodyPr/>
          <a:lstStyle/>
          <a:p>
            <a:pPr marL="1260475" indent="-1260475"/>
            <a:r>
              <a:rPr lang="en-US" b="1" dirty="0"/>
              <a:t>Step 5:</a:t>
            </a:r>
            <a:r>
              <a:rPr lang="en-US" dirty="0"/>
              <a:t> Check your answer with the facts presented in the problem.</a:t>
            </a:r>
          </a:p>
          <a:p>
            <a:r>
              <a:rPr lang="en-US" dirty="0"/>
              <a:t>The total invested is </a:t>
            </a:r>
            <a:r>
              <a:rPr lang="en-US" dirty="0">
                <a:latin typeface="+mn-lt"/>
              </a:rPr>
              <a:t>$8000 + $2000 = $10,000</a:t>
            </a:r>
            <a:r>
              <a:rPr lang="en-US" dirty="0"/>
              <a:t>, and the amount in bonds, </a:t>
            </a:r>
            <a:r>
              <a:rPr lang="en-US" dirty="0">
                <a:latin typeface="+mn-lt"/>
              </a:rPr>
              <a:t>$2000 </a:t>
            </a:r>
            <a:r>
              <a:rPr lang="en-US" dirty="0"/>
              <a:t>is one-fourth that in stocks, </a:t>
            </a:r>
            <a:r>
              <a:rPr lang="en-US" dirty="0">
                <a:latin typeface="+mn-lt"/>
              </a:rPr>
              <a:t>$8000</a:t>
            </a:r>
            <a:r>
              <a:rPr lang="en-US" dirty="0"/>
              <a:t>.</a:t>
            </a:r>
          </a:p>
          <a:p>
            <a:pPr marL="1260475" indent="-1260475"/>
            <a:r>
              <a:rPr lang="en-US" dirty="0"/>
              <a:t>					</a:t>
            </a:r>
            <a:endParaRPr lang="en-US" dirty="0">
              <a:solidFill>
                <a:srgbClr val="0B3081"/>
              </a:solidFill>
            </a:endParaRPr>
          </a:p>
          <a:p>
            <a:pPr marL="1260475" indent="-1260475"/>
            <a:endParaRPr lang="en-US" dirty="0">
              <a:solidFill>
                <a:srgbClr val="0B3081"/>
              </a:solidFill>
            </a:endParaRPr>
          </a:p>
          <a:p>
            <a:pPr marL="1260475" indent="-1260475">
              <a:lnSpc>
                <a:spcPct val="200000"/>
              </a:lnSpc>
            </a:pPr>
            <a:endParaRPr lang="en-US" dirty="0"/>
          </a:p>
        </p:txBody>
      </p:sp>
    </p:spTree>
    <p:extLst>
      <p:ext uri="{BB962C8B-B14F-4D97-AF65-F5344CB8AC3E}">
        <p14:creationId xmlns:p14="http://schemas.microsoft.com/office/powerpoint/2010/main" val="312274108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AE15D-2E00-43B3-9E08-6DF54553BE54}"/>
              </a:ext>
            </a:extLst>
          </p:cNvPr>
          <p:cNvSpPr>
            <a:spLocks noGrp="1"/>
          </p:cNvSpPr>
          <p:nvPr>
            <p:ph type="title"/>
          </p:nvPr>
        </p:nvSpPr>
        <p:spPr/>
        <p:txBody>
          <a:bodyPr/>
          <a:lstStyle/>
          <a:p>
            <a:r>
              <a:rPr lang="en-US" b="1" dirty="0"/>
              <a:t>Example 9: </a:t>
            </a:r>
            <a:r>
              <a:rPr lang="en-US" dirty="0"/>
              <a:t>Determining an Hourly Wage </a:t>
            </a:r>
            <a:r>
              <a:rPr lang="en-US" sz="1800" dirty="0"/>
              <a:t>(1 of 4)</a:t>
            </a:r>
          </a:p>
        </p:txBody>
      </p:sp>
      <p:sp>
        <p:nvSpPr>
          <p:cNvPr id="3" name="Content Placeholder 2">
            <a:extLst>
              <a:ext uri="{FF2B5EF4-FFF2-40B4-BE49-F238E27FC236}">
                <a16:creationId xmlns:a16="http://schemas.microsoft.com/office/drawing/2014/main" id="{048EA005-A5FF-4C3A-AF1D-8D5779B18D36}"/>
              </a:ext>
            </a:extLst>
          </p:cNvPr>
          <p:cNvSpPr>
            <a:spLocks noGrp="1"/>
          </p:cNvSpPr>
          <p:nvPr>
            <p:ph idx="1"/>
          </p:nvPr>
        </p:nvSpPr>
        <p:spPr/>
        <p:txBody>
          <a:bodyPr/>
          <a:lstStyle/>
          <a:p>
            <a:r>
              <a:rPr lang="en-US" dirty="0"/>
              <a:t>Leigh is paid time-and-a-half for hours worked in excess of </a:t>
            </a:r>
            <a:r>
              <a:rPr lang="en-US" dirty="0">
                <a:latin typeface="+mn-lt"/>
              </a:rPr>
              <a:t>40</a:t>
            </a:r>
            <a:r>
              <a:rPr lang="en-US" dirty="0"/>
              <a:t> hours and double-time for hours worked on Sunday. If Leigh had gross weekly wages of </a:t>
            </a:r>
            <a:r>
              <a:rPr lang="en-US" dirty="0">
                <a:latin typeface="+mn-lt"/>
              </a:rPr>
              <a:t>$1083 </a:t>
            </a:r>
            <a:r>
              <a:rPr lang="en-US" dirty="0"/>
              <a:t>for working </a:t>
            </a:r>
            <a:r>
              <a:rPr lang="en-US" dirty="0">
                <a:latin typeface="+mn-lt"/>
              </a:rPr>
              <a:t>50</a:t>
            </a:r>
            <a:r>
              <a:rPr lang="en-US" dirty="0"/>
              <a:t> hours, </a:t>
            </a:r>
            <a:r>
              <a:rPr lang="en-US" dirty="0">
                <a:latin typeface="+mn-lt"/>
              </a:rPr>
              <a:t>4</a:t>
            </a:r>
            <a:r>
              <a:rPr lang="en-US" dirty="0"/>
              <a:t> of which were on Sunday, what is her regular hourly rate?</a:t>
            </a:r>
          </a:p>
          <a:p>
            <a:pPr marL="1260475" indent="-1260475"/>
            <a:endParaRPr lang="en-US" b="1" dirty="0"/>
          </a:p>
          <a:p>
            <a:pPr marL="1260475" indent="-1260475"/>
            <a:r>
              <a:rPr lang="en-US" b="1" dirty="0"/>
              <a:t>Step 1:</a:t>
            </a:r>
            <a:r>
              <a:rPr lang="en-US" dirty="0"/>
              <a:t> We are looking for an hourly wage. Our answer will be expressed in dollars per hour.</a:t>
            </a:r>
          </a:p>
        </p:txBody>
      </p:sp>
    </p:spTree>
    <p:extLst>
      <p:ext uri="{BB962C8B-B14F-4D97-AF65-F5344CB8AC3E}">
        <p14:creationId xmlns:p14="http://schemas.microsoft.com/office/powerpoint/2010/main" val="3475684150"/>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AE15D-2E00-43B3-9E08-6DF54553BE54}"/>
              </a:ext>
            </a:extLst>
          </p:cNvPr>
          <p:cNvSpPr>
            <a:spLocks noGrp="1"/>
          </p:cNvSpPr>
          <p:nvPr>
            <p:ph type="title"/>
          </p:nvPr>
        </p:nvSpPr>
        <p:spPr/>
        <p:txBody>
          <a:bodyPr/>
          <a:lstStyle/>
          <a:p>
            <a:r>
              <a:rPr lang="en-US" b="1" dirty="0"/>
              <a:t>Example 9: </a:t>
            </a:r>
            <a:r>
              <a:rPr lang="en-US" dirty="0"/>
              <a:t>Determining an Hourly Wage </a:t>
            </a:r>
            <a:r>
              <a:rPr lang="en-US" sz="1800" dirty="0"/>
              <a:t>(2 of 4)</a:t>
            </a:r>
            <a:endParaRPr lang="en-US" dirty="0"/>
          </a:p>
        </p:txBody>
      </p:sp>
      <p:sp>
        <p:nvSpPr>
          <p:cNvPr id="3" name="Content Placeholder 2">
            <a:extLst>
              <a:ext uri="{FF2B5EF4-FFF2-40B4-BE49-F238E27FC236}">
                <a16:creationId xmlns:a16="http://schemas.microsoft.com/office/drawing/2014/main" id="{048EA005-A5FF-4C3A-AF1D-8D5779B18D36}"/>
              </a:ext>
            </a:extLst>
          </p:cNvPr>
          <p:cNvSpPr>
            <a:spLocks noGrp="1"/>
          </p:cNvSpPr>
          <p:nvPr>
            <p:ph idx="1"/>
          </p:nvPr>
        </p:nvSpPr>
        <p:spPr/>
        <p:txBody>
          <a:bodyPr/>
          <a:lstStyle/>
          <a:p>
            <a:pPr marL="1260475" indent="-1260475"/>
            <a:r>
              <a:rPr lang="en-US" b="1" dirty="0"/>
              <a:t>Step 2: </a:t>
            </a:r>
            <a:r>
              <a:rPr lang="en-US" dirty="0"/>
              <a:t>Let </a:t>
            </a:r>
            <a:r>
              <a:rPr lang="en-US" i="1" dirty="0">
                <a:latin typeface="+mn-lt"/>
              </a:rPr>
              <a:t>x</a:t>
            </a:r>
            <a:r>
              <a:rPr lang="en-US" dirty="0"/>
              <a:t> represent the regular hourly wage, measured in dollars per hour. </a:t>
            </a:r>
          </a:p>
          <a:p>
            <a:pPr marL="1260475" indent="-1260475"/>
            <a:r>
              <a:rPr lang="en-US" dirty="0"/>
              <a:t>	Then </a:t>
            </a:r>
            <a:r>
              <a:rPr lang="en-US" dirty="0">
                <a:latin typeface="+mn-lt"/>
              </a:rPr>
              <a:t>1.5</a:t>
            </a:r>
            <a:r>
              <a:rPr lang="en-US" i="1" dirty="0">
                <a:latin typeface="+mn-lt"/>
              </a:rPr>
              <a:t>x</a:t>
            </a:r>
            <a:r>
              <a:rPr lang="en-US" dirty="0"/>
              <a:t> is the overtime hourly wage, and </a:t>
            </a:r>
            <a:r>
              <a:rPr lang="en-US" dirty="0">
                <a:latin typeface="+mn-lt"/>
              </a:rPr>
              <a:t>2</a:t>
            </a:r>
            <a:r>
              <a:rPr lang="en-US" i="1" dirty="0">
                <a:latin typeface="+mn-lt"/>
              </a:rPr>
              <a:t>x</a:t>
            </a:r>
            <a:r>
              <a:rPr lang="en-US" dirty="0"/>
              <a:t> is the hourly wage for Sundays.</a:t>
            </a:r>
          </a:p>
          <a:p>
            <a:pPr marL="1260475" indent="-1260475"/>
            <a:r>
              <a:rPr lang="en-US" b="1" dirty="0"/>
              <a:t>Step 3:</a:t>
            </a:r>
            <a:r>
              <a:rPr lang="en-US" dirty="0"/>
              <a:t> Set up a table:</a:t>
            </a:r>
          </a:p>
          <a:p>
            <a:pPr marL="1260475" indent="-1260475"/>
            <a:endParaRPr lang="en-US" dirty="0"/>
          </a:p>
          <a:p>
            <a:pPr marL="1260475" indent="-1260475"/>
            <a:endParaRPr lang="en-US" dirty="0"/>
          </a:p>
          <a:p>
            <a:pPr marL="1260475" indent="-1260475"/>
            <a:endParaRPr lang="en-US" dirty="0"/>
          </a:p>
          <a:p>
            <a:pPr marL="1260475" indent="-1260475"/>
            <a:endParaRPr lang="en-US" dirty="0"/>
          </a:p>
        </p:txBody>
      </p:sp>
      <p:graphicFrame>
        <p:nvGraphicFramePr>
          <p:cNvPr id="4" name="Table 3">
            <a:extLst>
              <a:ext uri="{FF2B5EF4-FFF2-40B4-BE49-F238E27FC236}">
                <a16:creationId xmlns:a16="http://schemas.microsoft.com/office/drawing/2014/main" id="{ECB1B82A-B118-4F13-A264-DF55363211F4}"/>
              </a:ext>
            </a:extLst>
          </p:cNvPr>
          <p:cNvGraphicFramePr>
            <a:graphicFrameLocks noGrp="1"/>
          </p:cNvGraphicFramePr>
          <p:nvPr>
            <p:extLst>
              <p:ext uri="{D42A27DB-BD31-4B8C-83A1-F6EECF244321}">
                <p14:modId xmlns:p14="http://schemas.microsoft.com/office/powerpoint/2010/main" val="3774759676"/>
              </p:ext>
            </p:extLst>
          </p:nvPr>
        </p:nvGraphicFramePr>
        <p:xfrm>
          <a:off x="457199" y="3880624"/>
          <a:ext cx="8229600" cy="1828800"/>
        </p:xfrm>
        <a:graphic>
          <a:graphicData uri="http://schemas.openxmlformats.org/drawingml/2006/table">
            <a:tbl>
              <a:tblPr firstRow="1" bandRow="1">
                <a:tableStyleId>{5C22544A-7EE6-4342-B048-85BDC9FD1C3A}</a:tableStyleId>
              </a:tblPr>
              <a:tblGrid>
                <a:gridCol w="1800967">
                  <a:extLst>
                    <a:ext uri="{9D8B030D-6E8A-4147-A177-3AD203B41FA5}">
                      <a16:colId xmlns:a16="http://schemas.microsoft.com/office/drawing/2014/main" val="601434264"/>
                    </a:ext>
                  </a:extLst>
                </a:gridCol>
                <a:gridCol w="2146566">
                  <a:extLst>
                    <a:ext uri="{9D8B030D-6E8A-4147-A177-3AD203B41FA5}">
                      <a16:colId xmlns:a16="http://schemas.microsoft.com/office/drawing/2014/main" val="748719665"/>
                    </a:ext>
                  </a:extLst>
                </a:gridCol>
                <a:gridCol w="1884556">
                  <a:extLst>
                    <a:ext uri="{9D8B030D-6E8A-4147-A177-3AD203B41FA5}">
                      <a16:colId xmlns:a16="http://schemas.microsoft.com/office/drawing/2014/main" val="1007435599"/>
                    </a:ext>
                  </a:extLst>
                </a:gridCol>
                <a:gridCol w="2397511">
                  <a:extLst>
                    <a:ext uri="{9D8B030D-6E8A-4147-A177-3AD203B41FA5}">
                      <a16:colId xmlns:a16="http://schemas.microsoft.com/office/drawing/2014/main" val="1045893620"/>
                    </a:ext>
                  </a:extLst>
                </a:gridCol>
              </a:tblGrid>
              <a:tr h="454359">
                <a:tc>
                  <a:txBody>
                    <a:bodyPr/>
                    <a:lstStyle/>
                    <a:p>
                      <a:pPr algn="ctr"/>
                      <a:endParaRPr lang="en-US" sz="2400" dirty="0">
                        <a:solidFill>
                          <a:srgbClr val="000000"/>
                        </a:solidFill>
                        <a:latin typeface="+mj-lt"/>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tc>
                  <a:txBody>
                    <a:bodyPr/>
                    <a:lstStyle/>
                    <a:p>
                      <a:pPr algn="ctr"/>
                      <a:r>
                        <a:rPr lang="en-US" sz="2200" dirty="0">
                          <a:solidFill>
                            <a:srgbClr val="000000"/>
                          </a:solidFill>
                          <a:latin typeface="+mj-lt"/>
                        </a:rPr>
                        <a:t>Hours Worked</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tc>
                  <a:txBody>
                    <a:bodyPr/>
                    <a:lstStyle/>
                    <a:p>
                      <a:pPr algn="ctr"/>
                      <a:r>
                        <a:rPr lang="en-US" sz="2200" dirty="0">
                          <a:solidFill>
                            <a:srgbClr val="000000"/>
                          </a:solidFill>
                          <a:latin typeface="+mj-lt"/>
                        </a:rPr>
                        <a:t>Hourly Wage</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tc>
                  <a:txBody>
                    <a:bodyPr/>
                    <a:lstStyle/>
                    <a:p>
                      <a:pPr algn="ctr"/>
                      <a:r>
                        <a:rPr lang="en-US" sz="2200" dirty="0">
                          <a:solidFill>
                            <a:srgbClr val="000000"/>
                          </a:solidFill>
                          <a:latin typeface="+mj-lt"/>
                        </a:rPr>
                        <a:t>Salary</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DE0"/>
                    </a:solidFill>
                  </a:tcPr>
                </a:tc>
                <a:extLst>
                  <a:ext uri="{0D108BD9-81ED-4DB2-BD59-A6C34878D82A}">
                    <a16:rowId xmlns:a16="http://schemas.microsoft.com/office/drawing/2014/main" val="692772160"/>
                  </a:ext>
                </a:extLst>
              </a:tr>
              <a:tr h="454359">
                <a:tc>
                  <a:txBody>
                    <a:bodyPr/>
                    <a:lstStyle/>
                    <a:p>
                      <a:pPr algn="ctr"/>
                      <a:r>
                        <a:rPr lang="en-US" sz="2400" i="0" dirty="0">
                          <a:solidFill>
                            <a:srgbClr val="000000"/>
                          </a:solidFill>
                          <a:latin typeface="+mj-lt"/>
                        </a:rPr>
                        <a:t>Regular</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i="0" dirty="0">
                          <a:solidFill>
                            <a:srgbClr val="000000"/>
                          </a:solidFill>
                          <a:latin typeface="+mn-lt"/>
                        </a:rPr>
                        <a:t>40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i="1" dirty="0">
                          <a:solidFill>
                            <a:srgbClr val="000000"/>
                          </a:solidFill>
                          <a:latin typeface="+mn-lt"/>
                        </a:rPr>
                        <a:t>x</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000000"/>
                          </a:solidFill>
                          <a:latin typeface="+mn-lt"/>
                        </a:rPr>
                        <a:t>40</a:t>
                      </a:r>
                      <a:r>
                        <a:rPr lang="en-US" sz="2400" i="1" dirty="0">
                          <a:solidFill>
                            <a:srgbClr val="000000"/>
                          </a:solidFill>
                          <a:latin typeface="+mn-lt"/>
                        </a:rPr>
                        <a:t>x</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5173362"/>
                  </a:ext>
                </a:extLst>
              </a:tr>
              <a:tr h="454359">
                <a:tc>
                  <a:txBody>
                    <a:bodyPr/>
                    <a:lstStyle/>
                    <a:p>
                      <a:pPr algn="ctr"/>
                      <a:r>
                        <a:rPr lang="en-US" sz="2400" i="0" dirty="0">
                          <a:solidFill>
                            <a:srgbClr val="000000"/>
                          </a:solidFill>
                          <a:latin typeface="+mj-lt"/>
                        </a:rPr>
                        <a:t>Overtime</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i="0" dirty="0">
                          <a:solidFill>
                            <a:srgbClr val="000000"/>
                          </a:solidFill>
                          <a:latin typeface="+mn-lt"/>
                        </a:rPr>
                        <a:t>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latin typeface="+mn-lt"/>
                        </a:rPr>
                        <a:t>1.5</a:t>
                      </a:r>
                      <a:r>
                        <a:rPr lang="en-US" sz="2400" i="1" dirty="0">
                          <a:latin typeface="+mn-lt"/>
                        </a:rPr>
                        <a:t>x</a:t>
                      </a:r>
                      <a:endParaRPr lang="en-US" sz="2400" i="1" dirty="0">
                        <a:solidFill>
                          <a:srgbClr val="000000"/>
                        </a:solidFill>
                        <a:latin typeface="+mn-lt"/>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rPr>
                        <a:t>6(</a:t>
                      </a:r>
                      <a:r>
                        <a:rPr lang="en-US" sz="2400" dirty="0">
                          <a:latin typeface="+mn-lt"/>
                        </a:rPr>
                        <a:t>1.5</a:t>
                      </a:r>
                      <a:r>
                        <a:rPr lang="en-US" sz="2400" i="1" dirty="0">
                          <a:latin typeface="+mn-lt"/>
                        </a:rPr>
                        <a:t>x</a:t>
                      </a:r>
                      <a:r>
                        <a:rPr lang="en-US" sz="2400" i="0" dirty="0">
                          <a:solidFill>
                            <a:srgbClr val="000000"/>
                          </a:solidFill>
                          <a:latin typeface="+mn-lt"/>
                        </a:rPr>
                        <a:t>) = 9</a:t>
                      </a:r>
                      <a:r>
                        <a:rPr lang="en-US" sz="2400" i="1" dirty="0">
                          <a:solidFill>
                            <a:srgbClr val="000000"/>
                          </a:solidFill>
                          <a:latin typeface="+mn-lt"/>
                        </a:rPr>
                        <a:t>x</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776131"/>
                  </a:ext>
                </a:extLst>
              </a:tr>
              <a:tr h="454359">
                <a:tc>
                  <a:txBody>
                    <a:bodyPr/>
                    <a:lstStyle/>
                    <a:p>
                      <a:pPr algn="ctr"/>
                      <a:r>
                        <a:rPr lang="en-US" sz="2400" i="0" dirty="0">
                          <a:solidFill>
                            <a:srgbClr val="000000"/>
                          </a:solidFill>
                          <a:latin typeface="+mj-lt"/>
                        </a:rPr>
                        <a:t>Sundays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i="0" dirty="0">
                          <a:solidFill>
                            <a:srgbClr val="000000"/>
                          </a:solidFill>
                          <a:latin typeface="+mn-lt"/>
                        </a:rPr>
                        <a:t>4</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latin typeface="+mn-lt"/>
                        </a:rPr>
                        <a:t>2</a:t>
                      </a:r>
                      <a:r>
                        <a:rPr lang="en-US" sz="2400" i="1" dirty="0">
                          <a:latin typeface="+mn-lt"/>
                        </a:rPr>
                        <a:t>x</a:t>
                      </a:r>
                      <a:endParaRPr lang="en-US" sz="2400" i="1" dirty="0">
                        <a:solidFill>
                          <a:srgbClr val="000000"/>
                        </a:solidFill>
                        <a:latin typeface="+mn-lt"/>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rPr>
                        <a:t>4(</a:t>
                      </a:r>
                      <a:r>
                        <a:rPr lang="en-US" sz="2400" dirty="0">
                          <a:latin typeface="+mn-lt"/>
                        </a:rPr>
                        <a:t>2</a:t>
                      </a:r>
                      <a:r>
                        <a:rPr lang="en-US" sz="2400" i="1" dirty="0">
                          <a:latin typeface="+mn-lt"/>
                        </a:rPr>
                        <a:t>x</a:t>
                      </a:r>
                      <a:r>
                        <a:rPr lang="en-US" sz="2400" i="0" dirty="0">
                          <a:solidFill>
                            <a:srgbClr val="000000"/>
                          </a:solidFill>
                          <a:latin typeface="+mn-lt"/>
                        </a:rPr>
                        <a:t>) = 8</a:t>
                      </a:r>
                      <a:r>
                        <a:rPr lang="en-US" sz="2400" i="1" dirty="0">
                          <a:solidFill>
                            <a:srgbClr val="000000"/>
                          </a:solidFill>
                          <a:latin typeface="+mn-lt"/>
                        </a:rPr>
                        <a:t>x</a:t>
                      </a:r>
                      <a:endParaRPr lang="en-US" sz="2400" dirty="0">
                        <a:solidFill>
                          <a:srgbClr val="000000"/>
                        </a:solidFill>
                        <a:latin typeface="+mn-l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0300585"/>
                  </a:ext>
                </a:extLst>
              </a:tr>
            </a:tbl>
          </a:graphicData>
        </a:graphic>
      </p:graphicFrame>
    </p:spTree>
    <p:extLst>
      <p:ext uri="{BB962C8B-B14F-4D97-AF65-F5344CB8AC3E}">
        <p14:creationId xmlns:p14="http://schemas.microsoft.com/office/powerpoint/2010/main" val="203391341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AE15D-2E00-43B3-9E08-6DF54553BE54}"/>
              </a:ext>
            </a:extLst>
          </p:cNvPr>
          <p:cNvSpPr>
            <a:spLocks noGrp="1"/>
          </p:cNvSpPr>
          <p:nvPr>
            <p:ph type="title"/>
          </p:nvPr>
        </p:nvSpPr>
        <p:spPr/>
        <p:txBody>
          <a:bodyPr/>
          <a:lstStyle/>
          <a:p>
            <a:r>
              <a:rPr lang="en-US" b="1" dirty="0"/>
              <a:t>Example 9: </a:t>
            </a:r>
            <a:r>
              <a:rPr lang="en-US" dirty="0"/>
              <a:t>Determining an Hourly Wage </a:t>
            </a:r>
            <a:r>
              <a:rPr lang="en-US" sz="1800" dirty="0"/>
              <a:t>(3 of 4)</a:t>
            </a:r>
            <a:endParaRPr lang="en-US" dirty="0"/>
          </a:p>
        </p:txBody>
      </p:sp>
      <p:sp>
        <p:nvSpPr>
          <p:cNvPr id="3" name="Content Placeholder 2">
            <a:extLst>
              <a:ext uri="{FF2B5EF4-FFF2-40B4-BE49-F238E27FC236}">
                <a16:creationId xmlns:a16="http://schemas.microsoft.com/office/drawing/2014/main" id="{048EA005-A5FF-4C3A-AF1D-8D5779B18D36}"/>
              </a:ext>
            </a:extLst>
          </p:cNvPr>
          <p:cNvSpPr>
            <a:spLocks noGrp="1"/>
          </p:cNvSpPr>
          <p:nvPr>
            <p:ph idx="1"/>
          </p:nvPr>
        </p:nvSpPr>
        <p:spPr/>
        <p:txBody>
          <a:bodyPr/>
          <a:lstStyle/>
          <a:p>
            <a:pPr marL="1260475" indent="-1260475"/>
            <a:r>
              <a:rPr lang="en-US" b="1" dirty="0"/>
              <a:t>Step 3:</a:t>
            </a:r>
            <a:r>
              <a:rPr lang="en-US" dirty="0"/>
              <a:t> The sum of regular salary, overtime and Sundays will equal </a:t>
            </a:r>
            <a:r>
              <a:rPr lang="en-US" dirty="0">
                <a:latin typeface="+mn-lt"/>
              </a:rPr>
              <a:t>$1083</a:t>
            </a:r>
            <a:r>
              <a:rPr lang="en-US" dirty="0"/>
              <a:t>.</a:t>
            </a:r>
          </a:p>
          <a:p>
            <a:pPr marL="1260475" indent="-1260475"/>
            <a:r>
              <a:rPr lang="en-US" dirty="0"/>
              <a:t>From the table,   </a:t>
            </a:r>
            <a:r>
              <a:rPr lang="en-US" dirty="0">
                <a:latin typeface="+mn-lt"/>
              </a:rPr>
              <a:t>40</a:t>
            </a:r>
            <a:r>
              <a:rPr lang="en-US" i="1" dirty="0">
                <a:latin typeface="+mn-lt"/>
              </a:rPr>
              <a:t>x</a:t>
            </a:r>
            <a:r>
              <a:rPr lang="en-US" dirty="0">
                <a:latin typeface="+mn-lt"/>
              </a:rPr>
              <a:t> + 9</a:t>
            </a:r>
            <a:r>
              <a:rPr lang="en-US" i="1" dirty="0">
                <a:latin typeface="+mn-lt"/>
              </a:rPr>
              <a:t>x</a:t>
            </a:r>
            <a:r>
              <a:rPr lang="en-US" dirty="0">
                <a:latin typeface="+mn-lt"/>
              </a:rPr>
              <a:t> + 8</a:t>
            </a:r>
            <a:r>
              <a:rPr lang="en-US" i="1" dirty="0">
                <a:latin typeface="+mn-lt"/>
              </a:rPr>
              <a:t>x</a:t>
            </a:r>
            <a:r>
              <a:rPr lang="en-US" dirty="0">
                <a:latin typeface="+mn-lt"/>
              </a:rPr>
              <a:t> = 1083</a:t>
            </a:r>
            <a:r>
              <a:rPr lang="en-US" dirty="0"/>
              <a:t>.</a:t>
            </a:r>
          </a:p>
          <a:p>
            <a:pPr marL="1260475" indent="-1260475"/>
            <a:r>
              <a:rPr lang="en-US" b="1" dirty="0"/>
              <a:t>Step 4: </a:t>
            </a:r>
            <a:r>
              <a:rPr lang="en-US" dirty="0"/>
              <a:t>		</a:t>
            </a:r>
            <a:r>
              <a:rPr lang="en-US" dirty="0">
                <a:latin typeface="+mn-lt"/>
              </a:rPr>
              <a:t>40</a:t>
            </a:r>
            <a:r>
              <a:rPr lang="en-US" i="1" dirty="0">
                <a:latin typeface="+mn-lt"/>
              </a:rPr>
              <a:t>x</a:t>
            </a:r>
            <a:r>
              <a:rPr lang="en-US" dirty="0">
                <a:latin typeface="+mn-lt"/>
              </a:rPr>
              <a:t> + 9</a:t>
            </a:r>
            <a:r>
              <a:rPr lang="en-US" i="1" dirty="0">
                <a:latin typeface="+mn-lt"/>
              </a:rPr>
              <a:t>x</a:t>
            </a:r>
            <a:r>
              <a:rPr lang="en-US" dirty="0">
                <a:latin typeface="+mn-lt"/>
              </a:rPr>
              <a:t> + 8</a:t>
            </a:r>
            <a:r>
              <a:rPr lang="en-US" i="1" dirty="0">
                <a:latin typeface="+mn-lt"/>
              </a:rPr>
              <a:t>x</a:t>
            </a:r>
            <a:r>
              <a:rPr lang="en-US" dirty="0">
                <a:latin typeface="+mn-lt"/>
              </a:rPr>
              <a:t> = 1083	</a:t>
            </a:r>
            <a:r>
              <a:rPr lang="en-US" dirty="0">
                <a:solidFill>
                  <a:srgbClr val="0B3081"/>
                </a:solidFill>
              </a:rPr>
              <a:t>The Model</a:t>
            </a:r>
          </a:p>
          <a:p>
            <a:pPr marL="1260475" indent="-1260475"/>
            <a:r>
              <a:rPr lang="en-US" dirty="0">
                <a:latin typeface="+mn-lt"/>
              </a:rPr>
              <a:t>				      57</a:t>
            </a:r>
            <a:r>
              <a:rPr lang="en-US" i="1" dirty="0">
                <a:latin typeface="+mn-lt"/>
              </a:rPr>
              <a:t>x</a:t>
            </a:r>
            <a:r>
              <a:rPr lang="en-US" dirty="0">
                <a:latin typeface="+mn-lt"/>
              </a:rPr>
              <a:t> = 1083	</a:t>
            </a:r>
          </a:p>
          <a:p>
            <a:pPr marL="1260475" indent="-1260475"/>
            <a:r>
              <a:rPr lang="en-US" i="1" dirty="0">
                <a:latin typeface="+mn-lt"/>
              </a:rPr>
              <a:t>				          x</a:t>
            </a:r>
            <a:r>
              <a:rPr lang="en-US" dirty="0">
                <a:latin typeface="+mn-lt"/>
              </a:rPr>
              <a:t> = 19.00</a:t>
            </a:r>
          </a:p>
          <a:p>
            <a:pPr marL="1260475" indent="-1260475"/>
            <a:r>
              <a:rPr lang="en-US" dirty="0"/>
              <a:t>Leigh’s regularly hourly wage is </a:t>
            </a:r>
            <a:r>
              <a:rPr lang="en-US" dirty="0">
                <a:latin typeface="+mn-lt"/>
              </a:rPr>
              <a:t>$19.00 </a:t>
            </a:r>
            <a:r>
              <a:rPr lang="en-US" dirty="0"/>
              <a:t>per hour.</a:t>
            </a:r>
          </a:p>
          <a:p>
            <a:pPr marL="1260475" indent="-1260475"/>
            <a:endParaRPr lang="en-US" dirty="0"/>
          </a:p>
          <a:p>
            <a:pPr marL="1260475" indent="-1260475"/>
            <a:endParaRPr lang="en-US" dirty="0"/>
          </a:p>
        </p:txBody>
      </p:sp>
    </p:spTree>
    <p:extLst>
      <p:ext uri="{BB962C8B-B14F-4D97-AF65-F5344CB8AC3E}">
        <p14:creationId xmlns:p14="http://schemas.microsoft.com/office/powerpoint/2010/main" val="260527741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2695-9F6D-4674-8CA3-942A62DF5583}"/>
              </a:ext>
            </a:extLst>
          </p:cNvPr>
          <p:cNvSpPr>
            <a:spLocks noGrp="1"/>
          </p:cNvSpPr>
          <p:nvPr>
            <p:ph type="title"/>
          </p:nvPr>
        </p:nvSpPr>
        <p:spPr/>
        <p:txBody>
          <a:bodyPr/>
          <a:lstStyle/>
          <a:p>
            <a:r>
              <a:rPr lang="en-US" dirty="0"/>
              <a:t>Procedures That Result in Equivalent Equations </a:t>
            </a:r>
            <a:r>
              <a:rPr lang="en-US" sz="1800" dirty="0"/>
              <a:t>(1 of 2) </a:t>
            </a:r>
          </a:p>
        </p:txBody>
      </p:sp>
      <p:sp>
        <p:nvSpPr>
          <p:cNvPr id="3" name="Content Placeholder 2">
            <a:extLst>
              <a:ext uri="{FF2B5EF4-FFF2-40B4-BE49-F238E27FC236}">
                <a16:creationId xmlns:a16="http://schemas.microsoft.com/office/drawing/2014/main" id="{F5DB0464-FD0B-4F21-9D02-21B16472B6B8}"/>
              </a:ext>
            </a:extLst>
          </p:cNvPr>
          <p:cNvSpPr>
            <a:spLocks noGrp="1"/>
          </p:cNvSpPr>
          <p:nvPr>
            <p:ph idx="1"/>
          </p:nvPr>
        </p:nvSpPr>
        <p:spPr>
          <a:xfrm>
            <a:off x="336884" y="1383909"/>
            <a:ext cx="8349916" cy="4775981"/>
          </a:xfrm>
        </p:spPr>
        <p:txBody>
          <a:bodyPr/>
          <a:lstStyle/>
          <a:p>
            <a:pPr marL="457200" indent="-457200">
              <a:buFont typeface="Arial" panose="020B0604020202020204" pitchFamily="34" charset="0"/>
              <a:buChar char="•"/>
            </a:pPr>
            <a:r>
              <a:rPr lang="en-US" dirty="0"/>
              <a:t>Interchange the two sides of the equation:</a:t>
            </a:r>
          </a:p>
          <a:p>
            <a:pPr algn="ctr"/>
            <a:r>
              <a:rPr lang="en-US" dirty="0"/>
              <a:t>Replace </a:t>
            </a:r>
            <a:r>
              <a:rPr lang="en-US" dirty="0">
                <a:latin typeface="+mn-lt"/>
              </a:rPr>
              <a:t>3 = </a:t>
            </a:r>
            <a:r>
              <a:rPr lang="en-US" i="1" dirty="0">
                <a:latin typeface="+mn-lt"/>
              </a:rPr>
              <a:t>x</a:t>
            </a:r>
            <a:r>
              <a:rPr lang="en-US" i="1" dirty="0"/>
              <a:t> </a:t>
            </a:r>
            <a:r>
              <a:rPr lang="en-US" dirty="0"/>
              <a:t>by </a:t>
            </a:r>
            <a:r>
              <a:rPr lang="en-US" i="1" dirty="0">
                <a:latin typeface="+mn-lt"/>
              </a:rPr>
              <a:t>x </a:t>
            </a:r>
            <a:r>
              <a:rPr lang="en-US" dirty="0">
                <a:latin typeface="+mn-lt"/>
              </a:rPr>
              <a:t>= 3</a:t>
            </a:r>
          </a:p>
          <a:p>
            <a:pPr marL="457200" indent="-457200">
              <a:buFont typeface="Arial" panose="020B0604020202020204" pitchFamily="34" charset="0"/>
              <a:buChar char="•"/>
            </a:pPr>
            <a:r>
              <a:rPr lang="en-US" dirty="0"/>
              <a:t>Simplify the sides of the equation by combining like terms, eliminating parentheses, and so on:</a:t>
            </a:r>
          </a:p>
          <a:p>
            <a:pPr algn="ctr"/>
            <a:r>
              <a:rPr lang="en-US" dirty="0"/>
              <a:t>Replace </a:t>
            </a:r>
            <a:r>
              <a:rPr lang="en-US" dirty="0">
                <a:latin typeface="+mn-lt"/>
              </a:rPr>
              <a:t>(</a:t>
            </a:r>
            <a:r>
              <a:rPr lang="en-US" i="1" dirty="0">
                <a:latin typeface="+mn-lt"/>
              </a:rPr>
              <a:t>x </a:t>
            </a:r>
            <a:r>
              <a:rPr lang="en-US" dirty="0">
                <a:latin typeface="+mn-lt"/>
              </a:rPr>
              <a:t>+ 2) + 6 = 2</a:t>
            </a:r>
            <a:r>
              <a:rPr lang="en-US" i="1" dirty="0">
                <a:latin typeface="+mn-lt"/>
              </a:rPr>
              <a:t>x </a:t>
            </a:r>
            <a:r>
              <a:rPr lang="en-US" dirty="0">
                <a:latin typeface="+mn-lt"/>
              </a:rPr>
              <a:t>+ (</a:t>
            </a:r>
            <a:r>
              <a:rPr lang="en-US" i="1" dirty="0">
                <a:latin typeface="+mn-lt"/>
              </a:rPr>
              <a:t>x </a:t>
            </a:r>
            <a:r>
              <a:rPr lang="en-US" dirty="0">
                <a:latin typeface="+mn-lt"/>
              </a:rPr>
              <a:t>+ 1)</a:t>
            </a:r>
          </a:p>
          <a:p>
            <a:pPr algn="ctr"/>
            <a:r>
              <a:rPr lang="en-US" dirty="0"/>
              <a:t>by </a:t>
            </a:r>
            <a:r>
              <a:rPr lang="en-US" i="1" dirty="0">
                <a:latin typeface="+mn-lt"/>
              </a:rPr>
              <a:t>x </a:t>
            </a:r>
            <a:r>
              <a:rPr lang="en-US" dirty="0">
                <a:latin typeface="+mn-lt"/>
              </a:rPr>
              <a:t>+ 8 = 3</a:t>
            </a:r>
            <a:r>
              <a:rPr lang="en-US" i="1" dirty="0">
                <a:latin typeface="+mn-lt"/>
              </a:rPr>
              <a:t>x </a:t>
            </a:r>
            <a:r>
              <a:rPr lang="en-US" dirty="0">
                <a:latin typeface="+mn-lt"/>
              </a:rPr>
              <a:t>+ 1</a:t>
            </a:r>
          </a:p>
          <a:p>
            <a:pPr marL="457200" indent="-457200">
              <a:buFont typeface="Arial" panose="020B0604020202020204" pitchFamily="34" charset="0"/>
              <a:buChar char="•"/>
            </a:pPr>
            <a:r>
              <a:rPr lang="en-US" dirty="0"/>
              <a:t>Add or subtract the same expression on both sides of the equation:</a:t>
            </a:r>
          </a:p>
          <a:p>
            <a:pPr algn="ctr"/>
            <a:r>
              <a:rPr lang="en-US" dirty="0"/>
              <a:t>Replace 3</a:t>
            </a:r>
            <a:r>
              <a:rPr lang="en-US" i="1" dirty="0">
                <a:latin typeface="+mn-lt"/>
              </a:rPr>
              <a:t>x </a:t>
            </a:r>
            <a:r>
              <a:rPr lang="en-US" dirty="0">
                <a:latin typeface="+mn-lt"/>
              </a:rPr>
              <a:t>– 5 = 4</a:t>
            </a:r>
          </a:p>
          <a:p>
            <a:pPr algn="ctr"/>
            <a:r>
              <a:rPr lang="en-US" dirty="0"/>
              <a:t>by </a:t>
            </a:r>
            <a:r>
              <a:rPr lang="en-US" dirty="0">
                <a:latin typeface="+mn-lt"/>
              </a:rPr>
              <a:t>(3</a:t>
            </a:r>
            <a:r>
              <a:rPr lang="en-US" i="1" dirty="0">
                <a:latin typeface="+mn-lt"/>
              </a:rPr>
              <a:t>x </a:t>
            </a:r>
            <a:r>
              <a:rPr lang="en-US" dirty="0">
                <a:latin typeface="+mn-lt"/>
              </a:rPr>
              <a:t>– 5) + 5 = 4 + 5</a:t>
            </a:r>
          </a:p>
          <a:p>
            <a:r>
              <a:rPr lang="en-US" dirty="0"/>
              <a:t>• </a:t>
            </a:r>
          </a:p>
        </p:txBody>
      </p:sp>
    </p:spTree>
    <p:extLst>
      <p:ext uri="{BB962C8B-B14F-4D97-AF65-F5344CB8AC3E}">
        <p14:creationId xmlns:p14="http://schemas.microsoft.com/office/powerpoint/2010/main" val="252665585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AE15D-2E00-43B3-9E08-6DF54553BE54}"/>
              </a:ext>
            </a:extLst>
          </p:cNvPr>
          <p:cNvSpPr>
            <a:spLocks noGrp="1"/>
          </p:cNvSpPr>
          <p:nvPr>
            <p:ph type="title"/>
          </p:nvPr>
        </p:nvSpPr>
        <p:spPr/>
        <p:txBody>
          <a:bodyPr/>
          <a:lstStyle/>
          <a:p>
            <a:r>
              <a:rPr lang="en-US" b="1" dirty="0"/>
              <a:t>Example 9: </a:t>
            </a:r>
            <a:r>
              <a:rPr lang="en-US" dirty="0"/>
              <a:t>Determining an Hourly Wage </a:t>
            </a:r>
            <a:r>
              <a:rPr lang="en-US" sz="1800" dirty="0"/>
              <a:t>(4 of 4)</a:t>
            </a:r>
            <a:endParaRPr lang="en-US" dirty="0"/>
          </a:p>
        </p:txBody>
      </p:sp>
      <p:sp>
        <p:nvSpPr>
          <p:cNvPr id="3" name="Content Placeholder 2">
            <a:extLst>
              <a:ext uri="{FF2B5EF4-FFF2-40B4-BE49-F238E27FC236}">
                <a16:creationId xmlns:a16="http://schemas.microsoft.com/office/drawing/2014/main" id="{048EA005-A5FF-4C3A-AF1D-8D5779B18D36}"/>
              </a:ext>
            </a:extLst>
          </p:cNvPr>
          <p:cNvSpPr>
            <a:spLocks noGrp="1"/>
          </p:cNvSpPr>
          <p:nvPr>
            <p:ph idx="1"/>
          </p:nvPr>
        </p:nvSpPr>
        <p:spPr/>
        <p:txBody>
          <a:bodyPr/>
          <a:lstStyle/>
          <a:p>
            <a:pPr marL="1260475" indent="-1260475"/>
            <a:r>
              <a:rPr lang="en-US" b="1" dirty="0"/>
              <a:t>Step 5:</a:t>
            </a:r>
            <a:r>
              <a:rPr lang="en-US" dirty="0"/>
              <a:t> </a:t>
            </a:r>
          </a:p>
          <a:p>
            <a:r>
              <a:rPr lang="en-US" dirty="0"/>
              <a:t>Forty hours yields a salary of </a:t>
            </a:r>
            <a:r>
              <a:rPr lang="en-US" dirty="0">
                <a:latin typeface="+mn-lt"/>
              </a:rPr>
              <a:t>40(19.00) = $760</a:t>
            </a:r>
            <a:r>
              <a:rPr lang="en-US" dirty="0"/>
              <a:t>,</a:t>
            </a:r>
          </a:p>
          <a:p>
            <a:r>
              <a:rPr lang="en-US" dirty="0"/>
              <a:t>overtime yields a salary of </a:t>
            </a:r>
            <a:r>
              <a:rPr lang="en-US" dirty="0">
                <a:latin typeface="+mn-lt"/>
              </a:rPr>
              <a:t>6(1.5)(19.00) = $171</a:t>
            </a:r>
            <a:r>
              <a:rPr lang="en-US" dirty="0"/>
              <a:t>, and</a:t>
            </a:r>
          </a:p>
          <a:p>
            <a:r>
              <a:rPr lang="en-US" dirty="0"/>
              <a:t>Sundays yield a salary of </a:t>
            </a:r>
            <a:r>
              <a:rPr lang="en-US" dirty="0">
                <a:latin typeface="+mn-lt"/>
              </a:rPr>
              <a:t>4(2)(19.00) = $152</a:t>
            </a:r>
            <a:r>
              <a:rPr lang="en-US" dirty="0"/>
              <a:t>, for a</a:t>
            </a:r>
          </a:p>
          <a:p>
            <a:r>
              <a:rPr lang="en-US" dirty="0"/>
              <a:t>total of </a:t>
            </a:r>
            <a:r>
              <a:rPr lang="en-US" dirty="0">
                <a:latin typeface="+mn-lt"/>
              </a:rPr>
              <a:t>$760 + $171 + $152 = $1083</a:t>
            </a:r>
            <a:r>
              <a:rPr lang="en-US" dirty="0"/>
              <a:t>.</a:t>
            </a:r>
          </a:p>
          <a:p>
            <a:pPr marL="1260475" indent="-1260475"/>
            <a:endParaRPr lang="en-US" dirty="0"/>
          </a:p>
          <a:p>
            <a:pPr marL="1260475" indent="-1260475"/>
            <a:endParaRPr lang="en-US" dirty="0"/>
          </a:p>
          <a:p>
            <a:pPr marL="1260475" indent="-1260475"/>
            <a:endParaRPr lang="en-US" dirty="0"/>
          </a:p>
        </p:txBody>
      </p:sp>
    </p:spTree>
    <p:extLst>
      <p:ext uri="{BB962C8B-B14F-4D97-AF65-F5344CB8AC3E}">
        <p14:creationId xmlns:p14="http://schemas.microsoft.com/office/powerpoint/2010/main" val="426365331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2695-9F6D-4674-8CA3-942A62DF5583}"/>
              </a:ext>
            </a:extLst>
          </p:cNvPr>
          <p:cNvSpPr>
            <a:spLocks noGrp="1"/>
          </p:cNvSpPr>
          <p:nvPr>
            <p:ph type="title"/>
          </p:nvPr>
        </p:nvSpPr>
        <p:spPr/>
        <p:txBody>
          <a:bodyPr/>
          <a:lstStyle/>
          <a:p>
            <a:r>
              <a:rPr lang="en-US" dirty="0"/>
              <a:t>Procedures That Result in Equivalent Equations </a:t>
            </a:r>
            <a:r>
              <a:rPr lang="en-US" sz="1800" dirty="0"/>
              <a:t>(2 of 2) </a:t>
            </a:r>
          </a:p>
        </p:txBody>
      </p:sp>
      <p:sp>
        <p:nvSpPr>
          <p:cNvPr id="3" name="Content Placeholder 2">
            <a:extLst>
              <a:ext uri="{FF2B5EF4-FFF2-40B4-BE49-F238E27FC236}">
                <a16:creationId xmlns:a16="http://schemas.microsoft.com/office/drawing/2014/main" id="{F5DB0464-FD0B-4F21-9D02-21B16472B6B8}"/>
              </a:ext>
            </a:extLst>
          </p:cNvPr>
          <p:cNvSpPr>
            <a:spLocks noGrp="1"/>
          </p:cNvSpPr>
          <p:nvPr>
            <p:ph idx="1"/>
          </p:nvPr>
        </p:nvSpPr>
        <p:spPr>
          <a:xfrm>
            <a:off x="336884" y="1383909"/>
            <a:ext cx="8349916" cy="4775981"/>
          </a:xfrm>
        </p:spPr>
        <p:txBody>
          <a:bodyPr/>
          <a:lstStyle/>
          <a:p>
            <a:pPr marL="457200" indent="-457200">
              <a:buFont typeface="Arial" panose="020B0604020202020204" pitchFamily="34" charset="0"/>
              <a:buChar char="•"/>
            </a:pPr>
            <a:r>
              <a:rPr lang="en-US" dirty="0"/>
              <a:t>Multiply or divide both sides of the equation by the same nonzero expression:</a:t>
            </a:r>
          </a:p>
          <a:p>
            <a:pPr lvl="3">
              <a:spcBef>
                <a:spcPts val="1800"/>
              </a:spcBef>
            </a:pPr>
            <a:r>
              <a:rPr lang="en-US" dirty="0"/>
              <a:t>Replace</a:t>
            </a:r>
          </a:p>
          <a:p>
            <a:pPr lvl="3">
              <a:spcBef>
                <a:spcPts val="0"/>
              </a:spcBef>
            </a:pPr>
            <a:endParaRPr lang="en-US" dirty="0"/>
          </a:p>
          <a:p>
            <a:pPr lvl="3">
              <a:spcBef>
                <a:spcPts val="1800"/>
              </a:spcBef>
            </a:pPr>
            <a:r>
              <a:rPr lang="en-US" dirty="0"/>
              <a:t>by</a:t>
            </a:r>
          </a:p>
          <a:p>
            <a:pPr marL="457200" indent="-457200">
              <a:spcBef>
                <a:spcPts val="1800"/>
              </a:spcBef>
              <a:buFont typeface="Arial" panose="020B0604020202020204" pitchFamily="34" charset="0"/>
              <a:buChar char="•"/>
            </a:pPr>
            <a:r>
              <a:rPr lang="en-US" dirty="0"/>
              <a:t>If one side of the equation is </a:t>
            </a:r>
            <a:r>
              <a:rPr lang="en-US" dirty="0">
                <a:latin typeface="+mn-lt"/>
              </a:rPr>
              <a:t>0</a:t>
            </a:r>
            <a:r>
              <a:rPr lang="en-US" dirty="0"/>
              <a:t> and the other side can be factored, then write it as the product of factors:</a:t>
            </a:r>
          </a:p>
          <a:p>
            <a:pPr algn="ctr">
              <a:spcBef>
                <a:spcPts val="600"/>
              </a:spcBef>
            </a:pPr>
            <a:r>
              <a:rPr lang="en-US" dirty="0"/>
              <a:t>Replace </a:t>
            </a:r>
            <a:r>
              <a:rPr lang="en-US" i="1" dirty="0">
                <a:latin typeface="+mn-lt"/>
              </a:rPr>
              <a:t>x</a:t>
            </a:r>
            <a:r>
              <a:rPr lang="en-US" baseline="45000" dirty="0">
                <a:latin typeface="+mn-lt"/>
              </a:rPr>
              <a:t>2</a:t>
            </a:r>
            <a:r>
              <a:rPr lang="en-US" dirty="0">
                <a:latin typeface="+mn-lt"/>
              </a:rPr>
              <a:t> </a:t>
            </a:r>
            <a:r>
              <a:rPr lang="en-US" dirty="0">
                <a:latin typeface="+mn-lt"/>
                <a:sym typeface="Symbol" panose="05050102010706020507" pitchFamily="18" charset="2"/>
              </a:rPr>
              <a:t></a:t>
            </a:r>
            <a:r>
              <a:rPr lang="en-US" dirty="0">
                <a:latin typeface="+mn-lt"/>
              </a:rPr>
              <a:t> 3</a:t>
            </a:r>
            <a:r>
              <a:rPr lang="en-US" i="1" dirty="0">
                <a:latin typeface="+mn-lt"/>
              </a:rPr>
              <a:t>x</a:t>
            </a:r>
            <a:r>
              <a:rPr lang="en-US" dirty="0">
                <a:latin typeface="+mn-lt"/>
              </a:rPr>
              <a:t> = 0 </a:t>
            </a:r>
            <a:r>
              <a:rPr lang="en-US" dirty="0"/>
              <a:t>by</a:t>
            </a:r>
            <a:r>
              <a:rPr lang="en-US" dirty="0">
                <a:latin typeface="+mn-lt"/>
              </a:rPr>
              <a:t> </a:t>
            </a:r>
            <a:r>
              <a:rPr lang="en-US" i="1" dirty="0">
                <a:latin typeface="+mn-lt"/>
              </a:rPr>
              <a:t>x</a:t>
            </a:r>
            <a:r>
              <a:rPr lang="en-US" dirty="0">
                <a:latin typeface="+mn-lt"/>
              </a:rPr>
              <a:t>(</a:t>
            </a:r>
            <a:r>
              <a:rPr lang="en-US" i="1" dirty="0">
                <a:latin typeface="+mn-lt"/>
              </a:rPr>
              <a:t>x</a:t>
            </a:r>
            <a:r>
              <a:rPr lang="en-US" dirty="0">
                <a:latin typeface="+mn-lt"/>
              </a:rPr>
              <a:t> </a:t>
            </a:r>
            <a:r>
              <a:rPr lang="en-US" dirty="0">
                <a:sym typeface="Symbol" panose="05050102010706020507" pitchFamily="18" charset="2"/>
              </a:rPr>
              <a:t></a:t>
            </a:r>
            <a:r>
              <a:rPr lang="en-US" dirty="0">
                <a:latin typeface="+mn-lt"/>
              </a:rPr>
              <a:t> 3) = 0</a:t>
            </a:r>
          </a:p>
        </p:txBody>
      </p:sp>
      <p:graphicFrame>
        <p:nvGraphicFramePr>
          <p:cNvPr id="4" name="Object 3">
            <a:extLst>
              <a:ext uri="{FF2B5EF4-FFF2-40B4-BE49-F238E27FC236}">
                <a16:creationId xmlns:a16="http://schemas.microsoft.com/office/drawing/2014/main" id="{25DF05D3-792B-42A5-90DC-C64A48901F54}"/>
              </a:ext>
            </a:extLst>
          </p:cNvPr>
          <p:cNvGraphicFramePr>
            <a:graphicFrameLocks noChangeAspect="1"/>
          </p:cNvGraphicFramePr>
          <p:nvPr>
            <p:extLst>
              <p:ext uri="{D42A27DB-BD31-4B8C-83A1-F6EECF244321}">
                <p14:modId xmlns:p14="http://schemas.microsoft.com/office/powerpoint/2010/main" val="3030193195"/>
              </p:ext>
            </p:extLst>
          </p:nvPr>
        </p:nvGraphicFramePr>
        <p:xfrm>
          <a:off x="3348299" y="2335213"/>
          <a:ext cx="3009900" cy="774700"/>
        </p:xfrm>
        <a:graphic>
          <a:graphicData uri="http://schemas.openxmlformats.org/presentationml/2006/ole">
            <mc:AlternateContent xmlns:mc="http://schemas.openxmlformats.org/markup-compatibility/2006">
              <mc:Choice xmlns:v="urn:schemas-microsoft-com:vml" Requires="v">
                <p:oleObj spid="_x0000_s108592" name="Equation" r:id="rId3" imgW="3009600" imgH="774360" progId="Equation.DSMT4">
                  <p:embed/>
                </p:oleObj>
              </mc:Choice>
              <mc:Fallback>
                <p:oleObj name="Equation" r:id="rId3" imgW="3009600" imgH="774360" progId="Equation.DSMT4">
                  <p:embed/>
                  <p:pic>
                    <p:nvPicPr>
                      <p:cNvPr id="0" name=""/>
                      <p:cNvPicPr/>
                      <p:nvPr/>
                    </p:nvPicPr>
                    <p:blipFill>
                      <a:blip r:embed="rId4"/>
                      <a:stretch>
                        <a:fillRect/>
                      </a:stretch>
                    </p:blipFill>
                    <p:spPr>
                      <a:xfrm>
                        <a:off x="3348299" y="2335213"/>
                        <a:ext cx="30099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10770032-69CF-4C7E-9AEB-874AD74973B2}"/>
              </a:ext>
            </a:extLst>
          </p:cNvPr>
          <p:cNvGraphicFramePr>
            <a:graphicFrameLocks noChangeAspect="1"/>
          </p:cNvGraphicFramePr>
          <p:nvPr>
            <p:extLst>
              <p:ext uri="{D42A27DB-BD31-4B8C-83A1-F6EECF244321}">
                <p14:modId xmlns:p14="http://schemas.microsoft.com/office/powerpoint/2010/main" val="2227054873"/>
              </p:ext>
            </p:extLst>
          </p:nvPr>
        </p:nvGraphicFramePr>
        <p:xfrm>
          <a:off x="2587625" y="3417888"/>
          <a:ext cx="3848100" cy="774700"/>
        </p:xfrm>
        <a:graphic>
          <a:graphicData uri="http://schemas.openxmlformats.org/presentationml/2006/ole">
            <mc:AlternateContent xmlns:mc="http://schemas.openxmlformats.org/markup-compatibility/2006">
              <mc:Choice xmlns:v="urn:schemas-microsoft-com:vml" Requires="v">
                <p:oleObj spid="_x0000_s108593" name="Equation" r:id="rId5" imgW="3848040" imgH="774360" progId="Equation.DSMT4">
                  <p:embed/>
                </p:oleObj>
              </mc:Choice>
              <mc:Fallback>
                <p:oleObj name="Equation" r:id="rId5" imgW="3848040" imgH="774360" progId="Equation.DSMT4">
                  <p:embed/>
                  <p:pic>
                    <p:nvPicPr>
                      <p:cNvPr id="4" name="Object 3">
                        <a:extLst>
                          <a:ext uri="{FF2B5EF4-FFF2-40B4-BE49-F238E27FC236}">
                            <a16:creationId xmlns:a16="http://schemas.microsoft.com/office/drawing/2014/main" id="{25DF05D3-792B-42A5-90DC-C64A48901F54}"/>
                          </a:ext>
                        </a:extLst>
                      </p:cNvPr>
                      <p:cNvPicPr/>
                      <p:nvPr/>
                    </p:nvPicPr>
                    <p:blipFill>
                      <a:blip r:embed="rId6"/>
                      <a:stretch>
                        <a:fillRect/>
                      </a:stretch>
                    </p:blipFill>
                    <p:spPr>
                      <a:xfrm>
                        <a:off x="2587625" y="3417888"/>
                        <a:ext cx="3848100" cy="774700"/>
                      </a:xfrm>
                      <a:prstGeom prst="rect">
                        <a:avLst/>
                      </a:prstGeom>
                    </p:spPr>
                  </p:pic>
                </p:oleObj>
              </mc:Fallback>
            </mc:AlternateContent>
          </a:graphicData>
        </a:graphic>
      </p:graphicFrame>
    </p:spTree>
    <p:extLst>
      <p:ext uri="{BB962C8B-B14F-4D97-AF65-F5344CB8AC3E}">
        <p14:creationId xmlns:p14="http://schemas.microsoft.com/office/powerpoint/2010/main" val="159450112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D516-DFDE-432F-AF39-E0BEDB38FE1F}"/>
              </a:ext>
            </a:extLst>
          </p:cNvPr>
          <p:cNvSpPr>
            <a:spLocks noGrp="1"/>
          </p:cNvSpPr>
          <p:nvPr>
            <p:ph type="title"/>
          </p:nvPr>
        </p:nvSpPr>
        <p:spPr/>
        <p:txBody>
          <a:bodyPr/>
          <a:lstStyle/>
          <a:p>
            <a:r>
              <a:rPr lang="en-US" b="1" dirty="0"/>
              <a:t>Example 1: </a:t>
            </a:r>
            <a:r>
              <a:rPr lang="en-US" dirty="0"/>
              <a:t>Solving an Equation </a:t>
            </a:r>
            <a:r>
              <a:rPr lang="en-US" sz="2000" dirty="0"/>
              <a:t>(1 of 2)</a:t>
            </a:r>
            <a:endParaRPr lang="en-US" dirty="0"/>
          </a:p>
        </p:txBody>
      </p:sp>
      <p:sp>
        <p:nvSpPr>
          <p:cNvPr id="3" name="Content Placeholder 2">
            <a:extLst>
              <a:ext uri="{FF2B5EF4-FFF2-40B4-BE49-F238E27FC236}">
                <a16:creationId xmlns:a16="http://schemas.microsoft.com/office/drawing/2014/main" id="{5A850463-85AC-41A7-801E-6399E73CDB32}"/>
              </a:ext>
            </a:extLst>
          </p:cNvPr>
          <p:cNvSpPr>
            <a:spLocks noGrp="1"/>
          </p:cNvSpPr>
          <p:nvPr>
            <p:ph idx="1"/>
          </p:nvPr>
        </p:nvSpPr>
        <p:spPr/>
        <p:txBody>
          <a:bodyPr/>
          <a:lstStyle/>
          <a:p>
            <a:pPr eaLnBrk="1" hangingPunct="1">
              <a:defRPr/>
            </a:pPr>
            <a:r>
              <a:rPr lang="en-US" altLang="en-US" dirty="0">
                <a:cs typeface="Times New Roman" panose="02020603050405020304" pitchFamily="18" charset="0"/>
              </a:rPr>
              <a:t>Solve the equation: </a:t>
            </a:r>
            <a:r>
              <a:rPr lang="en-US" altLang="en-US" dirty="0">
                <a:latin typeface="Times New Roman" panose="02020603050405020304" pitchFamily="18" charset="0"/>
                <a:cs typeface="Times New Roman" panose="02020603050405020304" pitchFamily="18" charset="0"/>
              </a:rPr>
              <a:t>4</a:t>
            </a:r>
            <a:r>
              <a:rPr lang="en-US" altLang="en-US" i="1" dirty="0">
                <a:latin typeface="Times New Roman" panose="02020603050405020304" pitchFamily="18" charset="0"/>
                <a:cs typeface="Times New Roman" panose="02020603050405020304" pitchFamily="18" charset="0"/>
              </a:rPr>
              <a:t>x</a:t>
            </a:r>
            <a:r>
              <a:rPr lang="en-US" altLang="en-US" dirty="0">
                <a:latin typeface="Times New Roman" panose="02020603050405020304" pitchFamily="18" charset="0"/>
                <a:cs typeface="Times New Roman" panose="02020603050405020304" pitchFamily="18" charset="0"/>
              </a:rPr>
              <a:t> – 5 = 7</a:t>
            </a:r>
            <a:endParaRPr lang="en-US" altLang="en-US" dirty="0">
              <a:cs typeface="Times New Roman" panose="02020603050405020304" pitchFamily="18" charset="0"/>
            </a:endParaRPr>
          </a:p>
          <a:p>
            <a:pPr eaLnBrk="1" hangingPunct="1">
              <a:defRPr/>
            </a:pPr>
            <a:r>
              <a:rPr lang="en-US" altLang="en-US" dirty="0">
                <a:cs typeface="Times New Roman" panose="02020603050405020304" pitchFamily="18" charset="0"/>
              </a:rPr>
              <a:t>Replace the original equation by a succession of equivalent equations.</a:t>
            </a:r>
          </a:p>
        </p:txBody>
      </p:sp>
      <p:graphicFrame>
        <p:nvGraphicFramePr>
          <p:cNvPr id="8" name="Object 7">
            <a:extLst>
              <a:ext uri="{FF2B5EF4-FFF2-40B4-BE49-F238E27FC236}">
                <a16:creationId xmlns:a16="http://schemas.microsoft.com/office/drawing/2014/main" id="{D93F4B9D-D2B7-479E-A150-4DFB2837CBB6}"/>
              </a:ext>
            </a:extLst>
          </p:cNvPr>
          <p:cNvGraphicFramePr>
            <a:graphicFrameLocks noChangeAspect="1"/>
          </p:cNvGraphicFramePr>
          <p:nvPr>
            <p:extLst>
              <p:ext uri="{D42A27DB-BD31-4B8C-83A1-F6EECF244321}">
                <p14:modId xmlns:p14="http://schemas.microsoft.com/office/powerpoint/2010/main" val="2082846519"/>
              </p:ext>
            </p:extLst>
          </p:nvPr>
        </p:nvGraphicFramePr>
        <p:xfrm>
          <a:off x="2538608" y="3111500"/>
          <a:ext cx="1435100" cy="317500"/>
        </p:xfrm>
        <a:graphic>
          <a:graphicData uri="http://schemas.openxmlformats.org/presentationml/2006/ole">
            <mc:AlternateContent xmlns:mc="http://schemas.openxmlformats.org/markup-compatibility/2006">
              <mc:Choice xmlns:v="urn:schemas-microsoft-com:vml" Requires="v">
                <p:oleObj spid="_x0000_s103602" name="Equation" r:id="rId3" imgW="1434960" imgH="317160" progId="Equation.DSMT4">
                  <p:embed/>
                </p:oleObj>
              </mc:Choice>
              <mc:Fallback>
                <p:oleObj name="Equation" r:id="rId3" imgW="1434960" imgH="317160" progId="Equation.DSMT4">
                  <p:embed/>
                  <p:pic>
                    <p:nvPicPr>
                      <p:cNvPr id="0" name=""/>
                      <p:cNvPicPr/>
                      <p:nvPr/>
                    </p:nvPicPr>
                    <p:blipFill>
                      <a:blip r:embed="rId4"/>
                      <a:stretch>
                        <a:fillRect/>
                      </a:stretch>
                    </p:blipFill>
                    <p:spPr>
                      <a:xfrm>
                        <a:off x="2538608" y="3111500"/>
                        <a:ext cx="1435100" cy="317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57692E57-6E84-47E0-B6C9-AADB36626259}"/>
              </a:ext>
            </a:extLst>
          </p:cNvPr>
          <p:cNvGraphicFramePr>
            <a:graphicFrameLocks noChangeAspect="1"/>
          </p:cNvGraphicFramePr>
          <p:nvPr>
            <p:extLst>
              <p:ext uri="{D42A27DB-BD31-4B8C-83A1-F6EECF244321}">
                <p14:modId xmlns:p14="http://schemas.microsoft.com/office/powerpoint/2010/main" val="4093872247"/>
              </p:ext>
            </p:extLst>
          </p:nvPr>
        </p:nvGraphicFramePr>
        <p:xfrm>
          <a:off x="1768320" y="3616441"/>
          <a:ext cx="2692400" cy="393700"/>
        </p:xfrm>
        <a:graphic>
          <a:graphicData uri="http://schemas.openxmlformats.org/presentationml/2006/ole">
            <mc:AlternateContent xmlns:mc="http://schemas.openxmlformats.org/markup-compatibility/2006">
              <mc:Choice xmlns:v="urn:schemas-microsoft-com:vml" Requires="v">
                <p:oleObj spid="_x0000_s103603" name="Equation" r:id="rId5" imgW="2692080" imgH="393480" progId="Equation.DSMT4">
                  <p:embed/>
                </p:oleObj>
              </mc:Choice>
              <mc:Fallback>
                <p:oleObj name="Equation" r:id="rId5" imgW="2692080" imgH="393480" progId="Equation.DSMT4">
                  <p:embed/>
                  <p:pic>
                    <p:nvPicPr>
                      <p:cNvPr id="8" name="Object 7">
                        <a:extLst>
                          <a:ext uri="{FF2B5EF4-FFF2-40B4-BE49-F238E27FC236}">
                            <a16:creationId xmlns:a16="http://schemas.microsoft.com/office/drawing/2014/main" id="{D93F4B9D-D2B7-479E-A150-4DFB2837CBB6}"/>
                          </a:ext>
                        </a:extLst>
                      </p:cNvPr>
                      <p:cNvPicPr/>
                      <p:nvPr/>
                    </p:nvPicPr>
                    <p:blipFill>
                      <a:blip r:embed="rId6"/>
                      <a:stretch>
                        <a:fillRect/>
                      </a:stretch>
                    </p:blipFill>
                    <p:spPr>
                      <a:xfrm>
                        <a:off x="1768320" y="3616441"/>
                        <a:ext cx="2692400" cy="3937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29CA5A8-66EC-4DB8-B247-9E3B0841DA36}"/>
              </a:ext>
            </a:extLst>
          </p:cNvPr>
          <p:cNvGraphicFramePr>
            <a:graphicFrameLocks noChangeAspect="1"/>
          </p:cNvGraphicFramePr>
          <p:nvPr>
            <p:extLst>
              <p:ext uri="{D42A27DB-BD31-4B8C-83A1-F6EECF244321}">
                <p14:modId xmlns:p14="http://schemas.microsoft.com/office/powerpoint/2010/main" val="270269817"/>
              </p:ext>
            </p:extLst>
          </p:nvPr>
        </p:nvGraphicFramePr>
        <p:xfrm>
          <a:off x="3031586" y="4211792"/>
          <a:ext cx="1079500" cy="317500"/>
        </p:xfrm>
        <a:graphic>
          <a:graphicData uri="http://schemas.openxmlformats.org/presentationml/2006/ole">
            <mc:AlternateContent xmlns:mc="http://schemas.openxmlformats.org/markup-compatibility/2006">
              <mc:Choice xmlns:v="urn:schemas-microsoft-com:vml" Requires="v">
                <p:oleObj spid="_x0000_s103604" name="Equation" r:id="rId7" imgW="1079280" imgH="317160" progId="Equation.DSMT4">
                  <p:embed/>
                </p:oleObj>
              </mc:Choice>
              <mc:Fallback>
                <p:oleObj name="Equation" r:id="rId7" imgW="1079280" imgH="317160" progId="Equation.DSMT4">
                  <p:embed/>
                  <p:pic>
                    <p:nvPicPr>
                      <p:cNvPr id="9" name="Object 8">
                        <a:extLst>
                          <a:ext uri="{FF2B5EF4-FFF2-40B4-BE49-F238E27FC236}">
                            <a16:creationId xmlns:a16="http://schemas.microsoft.com/office/drawing/2014/main" id="{57692E57-6E84-47E0-B6C9-AADB36626259}"/>
                          </a:ext>
                        </a:extLst>
                      </p:cNvPr>
                      <p:cNvPicPr/>
                      <p:nvPr/>
                    </p:nvPicPr>
                    <p:blipFill>
                      <a:blip r:embed="rId8"/>
                      <a:stretch>
                        <a:fillRect/>
                      </a:stretch>
                    </p:blipFill>
                    <p:spPr>
                      <a:xfrm>
                        <a:off x="3031586" y="4211792"/>
                        <a:ext cx="1079500" cy="317500"/>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4C9607B0-BAEE-416A-86B2-E3D4797CBE01}"/>
              </a:ext>
            </a:extLst>
          </p:cNvPr>
          <p:cNvSpPr txBox="1"/>
          <p:nvPr/>
        </p:nvSpPr>
        <p:spPr>
          <a:xfrm>
            <a:off x="5069108" y="3573983"/>
            <a:ext cx="3738007" cy="523220"/>
          </a:xfrm>
          <a:prstGeom prst="rect">
            <a:avLst/>
          </a:prstGeom>
          <a:noFill/>
        </p:spPr>
        <p:txBody>
          <a:bodyPr wrap="square" rtlCol="0">
            <a:spAutoFit/>
          </a:bodyPr>
          <a:lstStyle/>
          <a:p>
            <a:r>
              <a:rPr lang="en-US" dirty="0">
                <a:solidFill>
                  <a:srgbClr val="0B3081"/>
                </a:solidFill>
                <a:latin typeface="+mj-lt"/>
              </a:rPr>
              <a:t>Add </a:t>
            </a:r>
            <a:r>
              <a:rPr lang="en-US" dirty="0">
                <a:solidFill>
                  <a:srgbClr val="0B3081"/>
                </a:solidFill>
                <a:latin typeface="+mn-lt"/>
              </a:rPr>
              <a:t>5</a:t>
            </a:r>
            <a:r>
              <a:rPr lang="en-US" dirty="0">
                <a:solidFill>
                  <a:srgbClr val="0B3081"/>
                </a:solidFill>
                <a:latin typeface="+mj-lt"/>
              </a:rPr>
              <a:t> to both sides.</a:t>
            </a:r>
          </a:p>
        </p:txBody>
      </p:sp>
      <p:sp>
        <p:nvSpPr>
          <p:cNvPr id="12" name="TextBox 11">
            <a:extLst>
              <a:ext uri="{FF2B5EF4-FFF2-40B4-BE49-F238E27FC236}">
                <a16:creationId xmlns:a16="http://schemas.microsoft.com/office/drawing/2014/main" id="{B5B5BA10-947D-48D6-99F4-79FD017EEBD1}"/>
              </a:ext>
            </a:extLst>
          </p:cNvPr>
          <p:cNvSpPr txBox="1"/>
          <p:nvPr/>
        </p:nvSpPr>
        <p:spPr>
          <a:xfrm>
            <a:off x="5069107" y="4107092"/>
            <a:ext cx="3738007" cy="523220"/>
          </a:xfrm>
          <a:prstGeom prst="rect">
            <a:avLst/>
          </a:prstGeom>
          <a:noFill/>
        </p:spPr>
        <p:txBody>
          <a:bodyPr wrap="square" rtlCol="0">
            <a:spAutoFit/>
          </a:bodyPr>
          <a:lstStyle/>
          <a:p>
            <a:r>
              <a:rPr lang="en-US" dirty="0">
                <a:solidFill>
                  <a:srgbClr val="0B3081"/>
                </a:solidFill>
                <a:latin typeface="+mj-lt"/>
              </a:rPr>
              <a:t>Simplify.</a:t>
            </a:r>
          </a:p>
        </p:txBody>
      </p:sp>
      <p:graphicFrame>
        <p:nvGraphicFramePr>
          <p:cNvPr id="13" name="Object 12">
            <a:extLst>
              <a:ext uri="{FF2B5EF4-FFF2-40B4-BE49-F238E27FC236}">
                <a16:creationId xmlns:a16="http://schemas.microsoft.com/office/drawing/2014/main" id="{9AF03F09-C235-42E3-BDFB-19F86BB24385}"/>
              </a:ext>
            </a:extLst>
          </p:cNvPr>
          <p:cNvGraphicFramePr>
            <a:graphicFrameLocks noChangeAspect="1"/>
          </p:cNvGraphicFramePr>
          <p:nvPr>
            <p:extLst>
              <p:ext uri="{D42A27DB-BD31-4B8C-83A1-F6EECF244321}">
                <p14:modId xmlns:p14="http://schemas.microsoft.com/office/powerpoint/2010/main" val="2613963286"/>
              </p:ext>
            </p:extLst>
          </p:nvPr>
        </p:nvGraphicFramePr>
        <p:xfrm>
          <a:off x="2974436" y="4697490"/>
          <a:ext cx="1193800" cy="774700"/>
        </p:xfrm>
        <a:graphic>
          <a:graphicData uri="http://schemas.openxmlformats.org/presentationml/2006/ole">
            <mc:AlternateContent xmlns:mc="http://schemas.openxmlformats.org/markup-compatibility/2006">
              <mc:Choice xmlns:v="urn:schemas-microsoft-com:vml" Requires="v">
                <p:oleObj spid="_x0000_s103605" name="Equation" r:id="rId9" imgW="1193760" imgH="774360" progId="Equation.DSMT4">
                  <p:embed/>
                </p:oleObj>
              </mc:Choice>
              <mc:Fallback>
                <p:oleObj name="Equation" r:id="rId9" imgW="1193760" imgH="774360" progId="Equation.DSMT4">
                  <p:embed/>
                  <p:pic>
                    <p:nvPicPr>
                      <p:cNvPr id="10" name="Object 9">
                        <a:extLst>
                          <a:ext uri="{FF2B5EF4-FFF2-40B4-BE49-F238E27FC236}">
                            <a16:creationId xmlns:a16="http://schemas.microsoft.com/office/drawing/2014/main" id="{729CA5A8-66EC-4DB8-B247-9E3B0841DA36}"/>
                          </a:ext>
                        </a:extLst>
                      </p:cNvPr>
                      <p:cNvPicPr/>
                      <p:nvPr/>
                    </p:nvPicPr>
                    <p:blipFill>
                      <a:blip r:embed="rId10"/>
                      <a:stretch>
                        <a:fillRect/>
                      </a:stretch>
                    </p:blipFill>
                    <p:spPr>
                      <a:xfrm>
                        <a:off x="2974436" y="4697490"/>
                        <a:ext cx="1193800" cy="774700"/>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B03DCE04-E23B-4E0B-96D5-1C658C86EB8B}"/>
              </a:ext>
            </a:extLst>
          </p:cNvPr>
          <p:cNvSpPr txBox="1"/>
          <p:nvPr/>
        </p:nvSpPr>
        <p:spPr>
          <a:xfrm>
            <a:off x="5051192" y="4811419"/>
            <a:ext cx="3907625" cy="523220"/>
          </a:xfrm>
          <a:prstGeom prst="rect">
            <a:avLst/>
          </a:prstGeom>
          <a:noFill/>
        </p:spPr>
        <p:txBody>
          <a:bodyPr wrap="square" rtlCol="0">
            <a:spAutoFit/>
          </a:bodyPr>
          <a:lstStyle/>
          <a:p>
            <a:r>
              <a:rPr lang="en-US" dirty="0">
                <a:solidFill>
                  <a:srgbClr val="0B3081"/>
                </a:solidFill>
                <a:latin typeface="+mj-lt"/>
              </a:rPr>
              <a:t>Divide both sides by </a:t>
            </a:r>
            <a:r>
              <a:rPr lang="en-US" dirty="0">
                <a:solidFill>
                  <a:srgbClr val="0B3081"/>
                </a:solidFill>
                <a:latin typeface="+mn-lt"/>
              </a:rPr>
              <a:t>4</a:t>
            </a:r>
            <a:r>
              <a:rPr lang="en-US" dirty="0">
                <a:solidFill>
                  <a:srgbClr val="0B3081"/>
                </a:solidFill>
                <a:latin typeface="+mj-lt"/>
              </a:rPr>
              <a:t>.</a:t>
            </a:r>
          </a:p>
        </p:txBody>
      </p:sp>
      <p:graphicFrame>
        <p:nvGraphicFramePr>
          <p:cNvPr id="16" name="Object 15">
            <a:extLst>
              <a:ext uri="{FF2B5EF4-FFF2-40B4-BE49-F238E27FC236}">
                <a16:creationId xmlns:a16="http://schemas.microsoft.com/office/drawing/2014/main" id="{1DD23BA9-389B-478A-831C-D0B7EB069D55}"/>
              </a:ext>
            </a:extLst>
          </p:cNvPr>
          <p:cNvGraphicFramePr>
            <a:graphicFrameLocks noChangeAspect="1"/>
          </p:cNvGraphicFramePr>
          <p:nvPr>
            <p:extLst>
              <p:ext uri="{D42A27DB-BD31-4B8C-83A1-F6EECF244321}">
                <p14:modId xmlns:p14="http://schemas.microsoft.com/office/powerpoint/2010/main" val="4024946420"/>
              </p:ext>
            </p:extLst>
          </p:nvPr>
        </p:nvGraphicFramePr>
        <p:xfrm>
          <a:off x="3214806" y="5662690"/>
          <a:ext cx="736600" cy="317500"/>
        </p:xfrm>
        <a:graphic>
          <a:graphicData uri="http://schemas.openxmlformats.org/presentationml/2006/ole">
            <mc:AlternateContent xmlns:mc="http://schemas.openxmlformats.org/markup-compatibility/2006">
              <mc:Choice xmlns:v="urn:schemas-microsoft-com:vml" Requires="v">
                <p:oleObj spid="_x0000_s103606" name="Equation" r:id="rId11" imgW="736560" imgH="317160" progId="Equation.DSMT4">
                  <p:embed/>
                </p:oleObj>
              </mc:Choice>
              <mc:Fallback>
                <p:oleObj name="Equation" r:id="rId11" imgW="736560" imgH="317160" progId="Equation.DSMT4">
                  <p:embed/>
                  <p:pic>
                    <p:nvPicPr>
                      <p:cNvPr id="13" name="Object 12">
                        <a:extLst>
                          <a:ext uri="{FF2B5EF4-FFF2-40B4-BE49-F238E27FC236}">
                            <a16:creationId xmlns:a16="http://schemas.microsoft.com/office/drawing/2014/main" id="{9AF03F09-C235-42E3-BDFB-19F86BB24385}"/>
                          </a:ext>
                        </a:extLst>
                      </p:cNvPr>
                      <p:cNvPicPr/>
                      <p:nvPr/>
                    </p:nvPicPr>
                    <p:blipFill>
                      <a:blip r:embed="rId12"/>
                      <a:stretch>
                        <a:fillRect/>
                      </a:stretch>
                    </p:blipFill>
                    <p:spPr>
                      <a:xfrm>
                        <a:off x="3214806" y="5662690"/>
                        <a:ext cx="736600" cy="317500"/>
                      </a:xfrm>
                      <a:prstGeom prst="rect">
                        <a:avLst/>
                      </a:prstGeom>
                    </p:spPr>
                  </p:pic>
                </p:oleObj>
              </mc:Fallback>
            </mc:AlternateContent>
          </a:graphicData>
        </a:graphic>
      </p:graphicFrame>
      <p:sp>
        <p:nvSpPr>
          <p:cNvPr id="17" name="TextBox 16">
            <a:extLst>
              <a:ext uri="{FF2B5EF4-FFF2-40B4-BE49-F238E27FC236}">
                <a16:creationId xmlns:a16="http://schemas.microsoft.com/office/drawing/2014/main" id="{D7F8227D-8278-4D84-936A-ADB04A039FA9}"/>
              </a:ext>
            </a:extLst>
          </p:cNvPr>
          <p:cNvSpPr txBox="1"/>
          <p:nvPr/>
        </p:nvSpPr>
        <p:spPr>
          <a:xfrm>
            <a:off x="5051192" y="5538333"/>
            <a:ext cx="3907625" cy="523220"/>
          </a:xfrm>
          <a:prstGeom prst="rect">
            <a:avLst/>
          </a:prstGeom>
          <a:noFill/>
        </p:spPr>
        <p:txBody>
          <a:bodyPr wrap="square" rtlCol="0">
            <a:spAutoFit/>
          </a:bodyPr>
          <a:lstStyle/>
          <a:p>
            <a:r>
              <a:rPr lang="en-US" dirty="0">
                <a:solidFill>
                  <a:srgbClr val="0B3081"/>
                </a:solidFill>
                <a:latin typeface="+mj-lt"/>
              </a:rPr>
              <a:t>Simplify.</a:t>
            </a:r>
          </a:p>
        </p:txBody>
      </p:sp>
    </p:spTree>
    <p:extLst>
      <p:ext uri="{BB962C8B-B14F-4D97-AF65-F5344CB8AC3E}">
        <p14:creationId xmlns:p14="http://schemas.microsoft.com/office/powerpoint/2010/main" val="230195625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0D516-DFDE-432F-AF39-E0BEDB38FE1F}"/>
              </a:ext>
            </a:extLst>
          </p:cNvPr>
          <p:cNvSpPr>
            <a:spLocks noGrp="1"/>
          </p:cNvSpPr>
          <p:nvPr>
            <p:ph type="title"/>
          </p:nvPr>
        </p:nvSpPr>
        <p:spPr/>
        <p:txBody>
          <a:bodyPr/>
          <a:lstStyle/>
          <a:p>
            <a:r>
              <a:rPr lang="en-US" b="1" dirty="0"/>
              <a:t>Example 1: </a:t>
            </a:r>
            <a:r>
              <a:rPr lang="en-US" dirty="0"/>
              <a:t>Solving an Equation </a:t>
            </a:r>
            <a:r>
              <a:rPr lang="en-US" sz="2000" dirty="0"/>
              <a:t>(2 of 2)</a:t>
            </a:r>
            <a:endParaRPr lang="en-US" dirty="0"/>
          </a:p>
        </p:txBody>
      </p:sp>
      <p:sp>
        <p:nvSpPr>
          <p:cNvPr id="3" name="Content Placeholder 2">
            <a:extLst>
              <a:ext uri="{FF2B5EF4-FFF2-40B4-BE49-F238E27FC236}">
                <a16:creationId xmlns:a16="http://schemas.microsoft.com/office/drawing/2014/main" id="{5A850463-85AC-41A7-801E-6399E73CDB32}"/>
              </a:ext>
            </a:extLst>
          </p:cNvPr>
          <p:cNvSpPr>
            <a:spLocks noGrp="1"/>
          </p:cNvSpPr>
          <p:nvPr>
            <p:ph idx="1"/>
          </p:nvPr>
        </p:nvSpPr>
        <p:spPr/>
        <p:txBody>
          <a:bodyPr/>
          <a:lstStyle/>
          <a:p>
            <a:pPr eaLnBrk="1" hangingPunct="1">
              <a:defRPr/>
            </a:pPr>
            <a:r>
              <a:rPr lang="en-US" altLang="en-US" dirty="0">
                <a:cs typeface="Times New Roman" panose="02020603050405020304" pitchFamily="18" charset="0"/>
              </a:rPr>
              <a:t>The last equation, </a:t>
            </a:r>
            <a:r>
              <a:rPr lang="en-US" altLang="en-US" i="1" dirty="0">
                <a:latin typeface="+mn-lt"/>
                <a:cs typeface="Times New Roman" panose="02020603050405020304" pitchFamily="18" charset="0"/>
              </a:rPr>
              <a:t>x</a:t>
            </a:r>
            <a:r>
              <a:rPr lang="en-US" altLang="en-US" dirty="0">
                <a:latin typeface="+mn-lt"/>
                <a:cs typeface="Times New Roman" panose="02020603050405020304" pitchFamily="18" charset="0"/>
              </a:rPr>
              <a:t> = 3</a:t>
            </a:r>
            <a:r>
              <a:rPr lang="en-US" altLang="en-US" dirty="0">
                <a:cs typeface="Times New Roman" panose="02020603050405020304" pitchFamily="18" charset="0"/>
              </a:rPr>
              <a:t>, has the solution </a:t>
            </a:r>
            <a:r>
              <a:rPr lang="en-US" altLang="en-US" dirty="0">
                <a:latin typeface="+mn-lt"/>
                <a:cs typeface="Times New Roman" panose="02020603050405020304" pitchFamily="18" charset="0"/>
              </a:rPr>
              <a:t>3</a:t>
            </a:r>
            <a:r>
              <a:rPr lang="en-US" altLang="en-US" dirty="0">
                <a:cs typeface="Times New Roman" panose="02020603050405020304" pitchFamily="18" charset="0"/>
              </a:rPr>
              <a:t>. </a:t>
            </a:r>
          </a:p>
          <a:p>
            <a:pPr eaLnBrk="1" hangingPunct="1">
              <a:defRPr/>
            </a:pPr>
            <a:r>
              <a:rPr lang="en-US" altLang="en-US" dirty="0">
                <a:cs typeface="Times New Roman" panose="02020603050405020304" pitchFamily="18" charset="0"/>
              </a:rPr>
              <a:t>All these equations are equivalent, so </a:t>
            </a:r>
            <a:r>
              <a:rPr lang="en-US" altLang="en-US" dirty="0">
                <a:latin typeface="+mn-lt"/>
                <a:cs typeface="Times New Roman" panose="02020603050405020304" pitchFamily="18" charset="0"/>
              </a:rPr>
              <a:t>3</a:t>
            </a:r>
            <a:r>
              <a:rPr lang="en-US" altLang="en-US" dirty="0">
                <a:cs typeface="Times New Roman" panose="02020603050405020304" pitchFamily="18" charset="0"/>
              </a:rPr>
              <a:t> is the only solution of the original equation, </a:t>
            </a:r>
            <a:r>
              <a:rPr lang="en-US" altLang="en-US" dirty="0">
                <a:latin typeface="+mn-lt"/>
                <a:cs typeface="Times New Roman" panose="02020603050405020304" pitchFamily="18" charset="0"/>
              </a:rPr>
              <a:t>4</a:t>
            </a:r>
            <a:r>
              <a:rPr lang="en-US" altLang="en-US" i="1" dirty="0">
                <a:latin typeface="+mn-lt"/>
                <a:cs typeface="Times New Roman" panose="02020603050405020304" pitchFamily="18" charset="0"/>
              </a:rPr>
              <a:t>x</a:t>
            </a:r>
            <a:r>
              <a:rPr lang="en-US" altLang="en-US" dirty="0">
                <a:latin typeface="+mn-lt"/>
                <a:cs typeface="Times New Roman" panose="02020603050405020304" pitchFamily="18" charset="0"/>
              </a:rPr>
              <a:t> – 5 = 7</a:t>
            </a:r>
            <a:r>
              <a:rPr lang="en-US" altLang="en-US" dirty="0">
                <a:cs typeface="Times New Roman" panose="02020603050405020304" pitchFamily="18" charset="0"/>
              </a:rPr>
              <a:t>. </a:t>
            </a:r>
          </a:p>
          <a:p>
            <a:pPr eaLnBrk="1" hangingPunct="1">
              <a:defRPr/>
            </a:pPr>
            <a:r>
              <a:rPr lang="en-US" altLang="en-US" dirty="0">
                <a:cs typeface="Times New Roman" panose="02020603050405020304" pitchFamily="18" charset="0"/>
              </a:rPr>
              <a:t>Check the solution by substituting </a:t>
            </a:r>
            <a:r>
              <a:rPr lang="en-US" altLang="en-US" dirty="0">
                <a:latin typeface="+mn-lt"/>
                <a:cs typeface="Times New Roman" panose="02020603050405020304" pitchFamily="18" charset="0"/>
              </a:rPr>
              <a:t>3</a:t>
            </a:r>
            <a:r>
              <a:rPr lang="en-US" altLang="en-US" dirty="0">
                <a:cs typeface="Times New Roman" panose="02020603050405020304" pitchFamily="18" charset="0"/>
              </a:rPr>
              <a:t> for </a:t>
            </a:r>
            <a:r>
              <a:rPr lang="en-US" altLang="en-US" i="1" dirty="0">
                <a:latin typeface="+mn-lt"/>
                <a:cs typeface="Times New Roman" panose="02020603050405020304" pitchFamily="18" charset="0"/>
              </a:rPr>
              <a:t>x</a:t>
            </a:r>
            <a:r>
              <a:rPr lang="en-US" altLang="en-US" dirty="0">
                <a:cs typeface="Times New Roman" panose="02020603050405020304" pitchFamily="18" charset="0"/>
              </a:rPr>
              <a:t> in the original equation.</a:t>
            </a:r>
          </a:p>
          <a:p>
            <a:pPr eaLnBrk="1" hangingPunct="1">
              <a:defRPr/>
            </a:pPr>
            <a:endParaRPr lang="en-US" altLang="en-US" dirty="0">
              <a:cs typeface="Times New Roman" panose="02020603050405020304" pitchFamily="18" charset="0"/>
            </a:endParaRPr>
          </a:p>
          <a:p>
            <a:pPr eaLnBrk="1" hangingPunct="1">
              <a:defRPr/>
            </a:pPr>
            <a:endParaRPr lang="en-US" altLang="en-US" dirty="0">
              <a:cs typeface="Times New Roman" panose="02020603050405020304" pitchFamily="18" charset="0"/>
            </a:endParaRPr>
          </a:p>
          <a:p>
            <a:pPr eaLnBrk="1" hangingPunct="1">
              <a:defRPr/>
            </a:pPr>
            <a:endParaRPr lang="en-US" altLang="en-US" dirty="0">
              <a:cs typeface="Times New Roman" panose="02020603050405020304" pitchFamily="18" charset="0"/>
            </a:endParaRPr>
          </a:p>
          <a:p>
            <a:pPr eaLnBrk="1" hangingPunct="1">
              <a:defRPr/>
            </a:pPr>
            <a:endParaRPr lang="en-US" altLang="en-US" dirty="0">
              <a:cs typeface="Times New Roman" panose="02020603050405020304" pitchFamily="18" charset="0"/>
            </a:endParaRPr>
          </a:p>
          <a:p>
            <a:pPr eaLnBrk="1" hangingPunct="1">
              <a:defRPr/>
            </a:pPr>
            <a:r>
              <a:rPr lang="en-US" altLang="en-US" dirty="0">
                <a:cs typeface="Times New Roman" panose="02020603050405020304" pitchFamily="18" charset="0"/>
              </a:rPr>
              <a:t>The solution checks. The solution set is </a:t>
            </a:r>
            <a:r>
              <a:rPr lang="en-US" altLang="en-US" dirty="0">
                <a:latin typeface="+mn-lt"/>
                <a:cs typeface="Times New Roman" panose="02020603050405020304" pitchFamily="18" charset="0"/>
              </a:rPr>
              <a:t>{3}.</a:t>
            </a:r>
          </a:p>
        </p:txBody>
      </p:sp>
      <p:graphicFrame>
        <p:nvGraphicFramePr>
          <p:cNvPr id="8" name="Object 7">
            <a:extLst>
              <a:ext uri="{FF2B5EF4-FFF2-40B4-BE49-F238E27FC236}">
                <a16:creationId xmlns:a16="http://schemas.microsoft.com/office/drawing/2014/main" id="{D93F4B9D-D2B7-479E-A150-4DFB2837CBB6}"/>
              </a:ext>
            </a:extLst>
          </p:cNvPr>
          <p:cNvGraphicFramePr>
            <a:graphicFrameLocks noChangeAspect="1"/>
          </p:cNvGraphicFramePr>
          <p:nvPr>
            <p:extLst>
              <p:ext uri="{D42A27DB-BD31-4B8C-83A1-F6EECF244321}">
                <p14:modId xmlns:p14="http://schemas.microsoft.com/office/powerpoint/2010/main" val="232947926"/>
              </p:ext>
            </p:extLst>
          </p:nvPr>
        </p:nvGraphicFramePr>
        <p:xfrm>
          <a:off x="3566923" y="3765550"/>
          <a:ext cx="1435100" cy="317500"/>
        </p:xfrm>
        <a:graphic>
          <a:graphicData uri="http://schemas.openxmlformats.org/presentationml/2006/ole">
            <mc:AlternateContent xmlns:mc="http://schemas.openxmlformats.org/markup-compatibility/2006">
              <mc:Choice xmlns:v="urn:schemas-microsoft-com:vml" Requires="v">
                <p:oleObj spid="_x0000_s109650" name="Equation" r:id="rId3" imgW="1434960" imgH="317160" progId="Equation.DSMT4">
                  <p:embed/>
                </p:oleObj>
              </mc:Choice>
              <mc:Fallback>
                <p:oleObj name="Equation" r:id="rId3" imgW="1434960" imgH="317160" progId="Equation.DSMT4">
                  <p:embed/>
                  <p:pic>
                    <p:nvPicPr>
                      <p:cNvPr id="8" name="Object 7">
                        <a:extLst>
                          <a:ext uri="{FF2B5EF4-FFF2-40B4-BE49-F238E27FC236}">
                            <a16:creationId xmlns:a16="http://schemas.microsoft.com/office/drawing/2014/main" id="{D93F4B9D-D2B7-479E-A150-4DFB2837CBB6}"/>
                          </a:ext>
                        </a:extLst>
                      </p:cNvPr>
                      <p:cNvPicPr/>
                      <p:nvPr/>
                    </p:nvPicPr>
                    <p:blipFill>
                      <a:blip r:embed="rId4"/>
                      <a:stretch>
                        <a:fillRect/>
                      </a:stretch>
                    </p:blipFill>
                    <p:spPr>
                      <a:xfrm>
                        <a:off x="3566923" y="3765550"/>
                        <a:ext cx="1435100" cy="317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57692E57-6E84-47E0-B6C9-AADB36626259}"/>
              </a:ext>
            </a:extLst>
          </p:cNvPr>
          <p:cNvGraphicFramePr>
            <a:graphicFrameLocks noChangeAspect="1"/>
          </p:cNvGraphicFramePr>
          <p:nvPr>
            <p:extLst>
              <p:ext uri="{D42A27DB-BD31-4B8C-83A1-F6EECF244321}">
                <p14:modId xmlns:p14="http://schemas.microsoft.com/office/powerpoint/2010/main" val="807433146"/>
              </p:ext>
            </p:extLst>
          </p:nvPr>
        </p:nvGraphicFramePr>
        <p:xfrm>
          <a:off x="3471747" y="4194175"/>
          <a:ext cx="1498600" cy="546100"/>
        </p:xfrm>
        <a:graphic>
          <a:graphicData uri="http://schemas.openxmlformats.org/presentationml/2006/ole">
            <mc:AlternateContent xmlns:mc="http://schemas.openxmlformats.org/markup-compatibility/2006">
              <mc:Choice xmlns:v="urn:schemas-microsoft-com:vml" Requires="v">
                <p:oleObj spid="_x0000_s109651" name="Equation" r:id="rId5" imgW="1498320" imgH="545760" progId="Equation.DSMT4">
                  <p:embed/>
                </p:oleObj>
              </mc:Choice>
              <mc:Fallback>
                <p:oleObj name="Equation" r:id="rId5" imgW="1498320" imgH="545760" progId="Equation.DSMT4">
                  <p:embed/>
                  <p:pic>
                    <p:nvPicPr>
                      <p:cNvPr id="9" name="Object 8">
                        <a:extLst>
                          <a:ext uri="{FF2B5EF4-FFF2-40B4-BE49-F238E27FC236}">
                            <a16:creationId xmlns:a16="http://schemas.microsoft.com/office/drawing/2014/main" id="{57692E57-6E84-47E0-B6C9-AADB36626259}"/>
                          </a:ext>
                        </a:extLst>
                      </p:cNvPr>
                      <p:cNvPicPr/>
                      <p:nvPr/>
                    </p:nvPicPr>
                    <p:blipFill>
                      <a:blip r:embed="rId6"/>
                      <a:stretch>
                        <a:fillRect/>
                      </a:stretch>
                    </p:blipFill>
                    <p:spPr>
                      <a:xfrm>
                        <a:off x="3471747" y="4194175"/>
                        <a:ext cx="1498600" cy="5461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29CA5A8-66EC-4DB8-B247-9E3B0841DA36}"/>
              </a:ext>
            </a:extLst>
          </p:cNvPr>
          <p:cNvGraphicFramePr>
            <a:graphicFrameLocks noChangeAspect="1"/>
          </p:cNvGraphicFramePr>
          <p:nvPr>
            <p:extLst>
              <p:ext uri="{D42A27DB-BD31-4B8C-83A1-F6EECF244321}">
                <p14:modId xmlns:p14="http://schemas.microsoft.com/office/powerpoint/2010/main" val="4119439842"/>
              </p:ext>
            </p:extLst>
          </p:nvPr>
        </p:nvGraphicFramePr>
        <p:xfrm>
          <a:off x="3687647" y="4888032"/>
          <a:ext cx="1282700" cy="546100"/>
        </p:xfrm>
        <a:graphic>
          <a:graphicData uri="http://schemas.openxmlformats.org/presentationml/2006/ole">
            <mc:AlternateContent xmlns:mc="http://schemas.openxmlformats.org/markup-compatibility/2006">
              <mc:Choice xmlns:v="urn:schemas-microsoft-com:vml" Requires="v">
                <p:oleObj spid="_x0000_s109652" name="Equation" r:id="rId7" imgW="1282680" imgH="545760" progId="Equation.DSMT4">
                  <p:embed/>
                </p:oleObj>
              </mc:Choice>
              <mc:Fallback>
                <p:oleObj name="Equation" r:id="rId7" imgW="1282680" imgH="545760" progId="Equation.DSMT4">
                  <p:embed/>
                  <p:pic>
                    <p:nvPicPr>
                      <p:cNvPr id="10" name="Object 9">
                        <a:extLst>
                          <a:ext uri="{FF2B5EF4-FFF2-40B4-BE49-F238E27FC236}">
                            <a16:creationId xmlns:a16="http://schemas.microsoft.com/office/drawing/2014/main" id="{729CA5A8-66EC-4DB8-B247-9E3B0841DA36}"/>
                          </a:ext>
                        </a:extLst>
                      </p:cNvPr>
                      <p:cNvPicPr/>
                      <p:nvPr/>
                    </p:nvPicPr>
                    <p:blipFill>
                      <a:blip r:embed="rId8"/>
                      <a:stretch>
                        <a:fillRect/>
                      </a:stretch>
                    </p:blipFill>
                    <p:spPr>
                      <a:xfrm>
                        <a:off x="3687647" y="4888032"/>
                        <a:ext cx="1282700" cy="5461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1DD23BA9-389B-478A-831C-D0B7EB069D55}"/>
              </a:ext>
            </a:extLst>
          </p:cNvPr>
          <p:cNvGraphicFramePr>
            <a:graphicFrameLocks noChangeAspect="1"/>
          </p:cNvGraphicFramePr>
          <p:nvPr>
            <p:extLst>
              <p:ext uri="{D42A27DB-BD31-4B8C-83A1-F6EECF244321}">
                <p14:modId xmlns:p14="http://schemas.microsoft.com/office/powerpoint/2010/main" val="3168205260"/>
              </p:ext>
            </p:extLst>
          </p:nvPr>
        </p:nvGraphicFramePr>
        <p:xfrm>
          <a:off x="4252723" y="5615239"/>
          <a:ext cx="749300" cy="304800"/>
        </p:xfrm>
        <a:graphic>
          <a:graphicData uri="http://schemas.openxmlformats.org/presentationml/2006/ole">
            <mc:AlternateContent xmlns:mc="http://schemas.openxmlformats.org/markup-compatibility/2006">
              <mc:Choice xmlns:v="urn:schemas-microsoft-com:vml" Requires="v">
                <p:oleObj spid="_x0000_s109653" name="Equation" r:id="rId9" imgW="749160" imgH="304560" progId="Equation.DSMT4">
                  <p:embed/>
                </p:oleObj>
              </mc:Choice>
              <mc:Fallback>
                <p:oleObj name="Equation" r:id="rId9" imgW="749160" imgH="304560" progId="Equation.DSMT4">
                  <p:embed/>
                  <p:pic>
                    <p:nvPicPr>
                      <p:cNvPr id="16" name="Object 15">
                        <a:extLst>
                          <a:ext uri="{FF2B5EF4-FFF2-40B4-BE49-F238E27FC236}">
                            <a16:creationId xmlns:a16="http://schemas.microsoft.com/office/drawing/2014/main" id="{1DD23BA9-389B-478A-831C-D0B7EB069D55}"/>
                          </a:ext>
                        </a:extLst>
                      </p:cNvPr>
                      <p:cNvPicPr/>
                      <p:nvPr/>
                    </p:nvPicPr>
                    <p:blipFill>
                      <a:blip r:embed="rId10"/>
                      <a:stretch>
                        <a:fillRect/>
                      </a:stretch>
                    </p:blipFill>
                    <p:spPr>
                      <a:xfrm>
                        <a:off x="4252723" y="5615239"/>
                        <a:ext cx="749300" cy="304800"/>
                      </a:xfrm>
                      <a:prstGeom prst="rect">
                        <a:avLst/>
                      </a:prstGeom>
                    </p:spPr>
                  </p:pic>
                </p:oleObj>
              </mc:Fallback>
            </mc:AlternateContent>
          </a:graphicData>
        </a:graphic>
      </p:graphicFrame>
    </p:spTree>
    <p:extLst>
      <p:ext uri="{BB962C8B-B14F-4D97-AF65-F5344CB8AC3E}">
        <p14:creationId xmlns:p14="http://schemas.microsoft.com/office/powerpoint/2010/main" val="192240073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56233-BDFA-4051-BABA-B292655F1B6D}"/>
              </a:ext>
            </a:extLst>
          </p:cNvPr>
          <p:cNvSpPr>
            <a:spLocks noGrp="1"/>
          </p:cNvSpPr>
          <p:nvPr>
            <p:ph type="title"/>
          </p:nvPr>
        </p:nvSpPr>
        <p:spPr/>
        <p:txBody>
          <a:bodyPr/>
          <a:lstStyle/>
          <a:p>
            <a:r>
              <a:rPr lang="en-US" dirty="0"/>
              <a:t>Steps for Solving Equations</a:t>
            </a:r>
          </a:p>
        </p:txBody>
      </p:sp>
      <p:sp>
        <p:nvSpPr>
          <p:cNvPr id="3" name="Content Placeholder 2">
            <a:extLst>
              <a:ext uri="{FF2B5EF4-FFF2-40B4-BE49-F238E27FC236}">
                <a16:creationId xmlns:a16="http://schemas.microsoft.com/office/drawing/2014/main" id="{E39848FB-0467-4A63-9204-0F2396DAC74E}"/>
              </a:ext>
            </a:extLst>
          </p:cNvPr>
          <p:cNvSpPr>
            <a:spLocks noGrp="1"/>
          </p:cNvSpPr>
          <p:nvPr>
            <p:ph idx="1"/>
          </p:nvPr>
        </p:nvSpPr>
        <p:spPr/>
        <p:txBody>
          <a:bodyPr/>
          <a:lstStyle/>
          <a:p>
            <a:pPr marL="1260475" indent="-1260475"/>
            <a:r>
              <a:rPr lang="en-US" b="1" dirty="0"/>
              <a:t>Step 1: </a:t>
            </a:r>
            <a:r>
              <a:rPr lang="en-US" dirty="0"/>
              <a:t>List any restrictions on the domain of the variable.</a:t>
            </a:r>
          </a:p>
          <a:p>
            <a:pPr marL="1260475" indent="-1260475"/>
            <a:r>
              <a:rPr lang="en-US" b="1" dirty="0"/>
              <a:t>Step 2: </a:t>
            </a:r>
            <a:r>
              <a:rPr lang="en-US" dirty="0"/>
              <a:t>Simplify the equation by replacing the original equation by a succession of equivalent equations using the procedures listed earlier.</a:t>
            </a:r>
          </a:p>
          <a:p>
            <a:pPr marL="1260475" indent="-1260475"/>
            <a:r>
              <a:rPr lang="en-US" b="1" dirty="0"/>
              <a:t>Step 3: </a:t>
            </a:r>
            <a:r>
              <a:rPr lang="en-US" dirty="0"/>
              <a:t>If the result of Step 2 is a product of factors equal to </a:t>
            </a:r>
            <a:r>
              <a:rPr lang="en-US" dirty="0">
                <a:latin typeface="+mn-lt"/>
              </a:rPr>
              <a:t>0</a:t>
            </a:r>
            <a:r>
              <a:rPr lang="en-US" dirty="0"/>
              <a:t> use the Zero-Product Property to set each factor equal to </a:t>
            </a:r>
            <a:r>
              <a:rPr lang="en-US" dirty="0">
                <a:latin typeface="+mn-lt"/>
              </a:rPr>
              <a:t>0</a:t>
            </a:r>
            <a:r>
              <a:rPr lang="en-US" dirty="0"/>
              <a:t> and solve the resulting equations.</a:t>
            </a:r>
          </a:p>
          <a:p>
            <a:pPr marL="1260475" indent="-1260475"/>
            <a:r>
              <a:rPr lang="en-US" b="1" dirty="0"/>
              <a:t>Step 4: </a:t>
            </a:r>
            <a:r>
              <a:rPr lang="en-US" dirty="0"/>
              <a:t>Check your solution(s).</a:t>
            </a:r>
          </a:p>
        </p:txBody>
      </p:sp>
    </p:spTree>
    <p:extLst>
      <p:ext uri="{BB962C8B-B14F-4D97-AF65-F5344CB8AC3E}">
        <p14:creationId xmlns:p14="http://schemas.microsoft.com/office/powerpoint/2010/main" val="97869274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Linear Equation in One Variable </a:t>
            </a:r>
            <a:r>
              <a:rPr lang="en-US" sz="1800" dirty="0"/>
              <a:t>(1 of 2) </a:t>
            </a: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59"/>
            <a:ext cx="8464215" cy="3065474"/>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2708434"/>
          </a:xfrm>
          <a:prstGeom prst="rect">
            <a:avLst/>
          </a:prstGeom>
          <a:noFill/>
        </p:spPr>
        <p:txBody>
          <a:bodyPr wrap="square" rtlCol="0">
            <a:spAutoFit/>
          </a:bodyPr>
          <a:lstStyle/>
          <a:p>
            <a:r>
              <a:rPr lang="en-US" dirty="0">
                <a:solidFill>
                  <a:srgbClr val="0B3081"/>
                </a:solidFill>
                <a:latin typeface="+mj-lt"/>
              </a:rPr>
              <a:t>DEFINITION</a:t>
            </a:r>
            <a:r>
              <a:rPr lang="en-US" dirty="0">
                <a:latin typeface="+mj-lt"/>
              </a:rPr>
              <a:t> </a:t>
            </a:r>
            <a:r>
              <a:rPr lang="en-US" b="1" dirty="0">
                <a:latin typeface="+mj-lt"/>
              </a:rPr>
              <a:t>Linear Equation in One Variable</a:t>
            </a:r>
          </a:p>
          <a:p>
            <a:pPr>
              <a:spcBef>
                <a:spcPts val="1200"/>
              </a:spcBef>
            </a:pPr>
            <a:r>
              <a:rPr lang="en-US" dirty="0">
                <a:latin typeface="+mj-lt"/>
              </a:rPr>
              <a:t>A </a:t>
            </a:r>
            <a:r>
              <a:rPr lang="en-US" b="1" dirty="0">
                <a:latin typeface="+mj-lt"/>
              </a:rPr>
              <a:t>linear equation in one variable </a:t>
            </a:r>
            <a:r>
              <a:rPr lang="en-US" dirty="0">
                <a:latin typeface="+mj-lt"/>
              </a:rPr>
              <a:t>is an equation equivalent in form to</a:t>
            </a:r>
          </a:p>
          <a:p>
            <a:pPr algn="ctr">
              <a:spcBef>
                <a:spcPts val="1200"/>
              </a:spcBef>
            </a:pPr>
            <a:r>
              <a:rPr lang="en-US" i="1" dirty="0">
                <a:latin typeface="+mn-lt"/>
              </a:rPr>
              <a:t>ax</a:t>
            </a:r>
            <a:r>
              <a:rPr lang="en-US" dirty="0">
                <a:latin typeface="+mn-lt"/>
              </a:rPr>
              <a:t> + </a:t>
            </a:r>
            <a:r>
              <a:rPr lang="en-US" i="1" dirty="0">
                <a:latin typeface="+mn-lt"/>
              </a:rPr>
              <a:t>b</a:t>
            </a:r>
            <a:r>
              <a:rPr lang="en-US" dirty="0">
                <a:latin typeface="+mn-lt"/>
              </a:rPr>
              <a:t> = 0	</a:t>
            </a:r>
            <a:r>
              <a:rPr lang="en-US" i="1" dirty="0"/>
              <a:t> a</a:t>
            </a:r>
            <a:r>
              <a:rPr lang="en-US" dirty="0"/>
              <a:t> ≠ 0</a:t>
            </a:r>
            <a:endParaRPr lang="en-US" i="1" dirty="0">
              <a:latin typeface="+mn-lt"/>
            </a:endParaRPr>
          </a:p>
          <a:p>
            <a:pPr>
              <a:spcBef>
                <a:spcPts val="1200"/>
              </a:spcBef>
            </a:pPr>
            <a:r>
              <a:rPr lang="en-US" dirty="0">
                <a:latin typeface="+mj-lt"/>
              </a:rPr>
              <a:t>where </a:t>
            </a:r>
            <a:r>
              <a:rPr lang="en-US" i="1" dirty="0">
                <a:latin typeface="+mn-lt"/>
              </a:rPr>
              <a:t>a </a:t>
            </a:r>
            <a:r>
              <a:rPr lang="en-US" dirty="0">
                <a:latin typeface="+mj-lt"/>
              </a:rPr>
              <a:t>and</a:t>
            </a:r>
            <a:r>
              <a:rPr lang="en-US" i="1" dirty="0">
                <a:latin typeface="+mn-lt"/>
              </a:rPr>
              <a:t> b </a:t>
            </a:r>
            <a:r>
              <a:rPr lang="en-US" dirty="0">
                <a:latin typeface="+mj-lt"/>
              </a:rPr>
              <a:t>are real numbers.</a:t>
            </a:r>
          </a:p>
        </p:txBody>
      </p:sp>
    </p:spTree>
    <p:extLst>
      <p:ext uri="{BB962C8B-B14F-4D97-AF65-F5344CB8AC3E}">
        <p14:creationId xmlns:p14="http://schemas.microsoft.com/office/powerpoint/2010/main" val="1881831282"/>
      </p:ext>
    </p:extLst>
  </p:cSld>
  <p:clrMapOvr>
    <a:masterClrMapping/>
  </p:clrMapOvr>
  <p:transition>
    <p:pull dir="r"/>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12136</TotalTime>
  <Words>1765</Words>
  <Application>Microsoft Office PowerPoint</Application>
  <PresentationFormat>On-screen Show (4:3)</PresentationFormat>
  <Paragraphs>268</Paragraphs>
  <Slides>40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5" baseType="lpstr">
      <vt:lpstr>Times New Roman</vt:lpstr>
      <vt:lpstr>Arial</vt:lpstr>
      <vt:lpstr>Cambria Math</vt:lpstr>
      <vt:lpstr>Default Design</vt:lpstr>
      <vt:lpstr>Equation</vt:lpstr>
      <vt:lpstr>PowerPoint Presentation</vt:lpstr>
      <vt:lpstr>PowerPoint Presentation</vt:lpstr>
      <vt:lpstr>Objectives</vt:lpstr>
      <vt:lpstr>Procedures That Result in Equivalent Equations (1 of 2) </vt:lpstr>
      <vt:lpstr>Procedures That Result in Equivalent Equations (2 of 2) </vt:lpstr>
      <vt:lpstr>Example 1: Solving an Equation (1 of 2)</vt:lpstr>
      <vt:lpstr>Example 1: Solving an Equation (2 of 2)</vt:lpstr>
      <vt:lpstr>Steps for Solving Equations</vt:lpstr>
      <vt:lpstr>Linear Equation in One Variable (1 of 2) </vt:lpstr>
      <vt:lpstr>Linear Equation in One Variable (2 of 2) </vt:lpstr>
      <vt:lpstr>Example 2: Solving a Linear Equation  (1 of 4)</vt:lpstr>
      <vt:lpstr>Example 2: Solving a Linear Equation  (2 of 4)</vt:lpstr>
      <vt:lpstr>Example 2: Solving a Linear Equation  (3 of 4)</vt:lpstr>
      <vt:lpstr>Example 2: Solving a Linear Equation  (4 of 4)</vt:lpstr>
      <vt:lpstr>Example 3: Solving a Linear Equation Using a Calculator (1 of 2)</vt:lpstr>
      <vt:lpstr>Example 3: Solving a Linear Equation Using a Calculator (2 of 2)</vt:lpstr>
      <vt:lpstr>Example 4: Solving an Equation That Leads to a Linear Equation (1 of 2)</vt:lpstr>
      <vt:lpstr>Example 4: Solving an Equation That Leads to a Linear Equation (1 of 2)</vt:lpstr>
      <vt:lpstr>Example 5: Solving an Equation That Leads to a Linear Equation (1 of 4)</vt:lpstr>
      <vt:lpstr>Example 5: Solving an Equation That Leads to a Linear Equation (2 of 4)</vt:lpstr>
      <vt:lpstr>Example 5: Solving an Equation That Leads to a Linear Equation (3 of 4)</vt:lpstr>
      <vt:lpstr>Example 5: Solving an Equation That Leads to a Linear Equation (4 of 4)</vt:lpstr>
      <vt:lpstr>Example 6: An Equation with  No Solution (1 of 3)</vt:lpstr>
      <vt:lpstr>Example 6: An Equation with  No Solution (2 of 3)</vt:lpstr>
      <vt:lpstr>Example 6: An Equation with  No Solution (3 of 3)</vt:lpstr>
      <vt:lpstr>Example 7: Converting Temperature to Celsius from Fahrenheit (1 of 3)</vt:lpstr>
      <vt:lpstr>Example 7: Converting Temperature to Fahrenheit from Celsius (2 of 3)</vt:lpstr>
      <vt:lpstr>Example 7: Converting Temperature to Fahrenheit from Celsius (3 of 3)</vt:lpstr>
      <vt:lpstr>Steps for Solving Applied Problems (1 of 3)</vt:lpstr>
      <vt:lpstr>Steps for Solving Applied Problems (2 of 3)</vt:lpstr>
      <vt:lpstr>Steps for Solving Applied Problems (3 of 3)</vt:lpstr>
      <vt:lpstr>Example 8: Investments (1 of 5)</vt:lpstr>
      <vt:lpstr>Example 8: Investments (2 of 5)</vt:lpstr>
      <vt:lpstr>Example 8: Investments (3 of 5)</vt:lpstr>
      <vt:lpstr>Example 8: Investments (4 of 5)</vt:lpstr>
      <vt:lpstr>Example 8: Investments (5 of 5)</vt:lpstr>
      <vt:lpstr>Example 9: Determining an Hourly Wage (1 of 4)</vt:lpstr>
      <vt:lpstr>Example 9: Determining an Hourly Wage (2 of 4)</vt:lpstr>
      <vt:lpstr>Example 9: Determining an Hourly Wage (3 of 4)</vt:lpstr>
      <vt:lpstr>Example 9: Determining an Hourly Wage (4 of 4)</vt:lpstr>
    </vt:vector>
  </TitlesOfParts>
  <Company>Copyright © 2020, 2016, 2012 Pearson Education,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and Trigonometry</dc:title>
  <dc:creator>Sullivan</dc:creator>
  <cp:lastModifiedBy>Denise Heban</cp:lastModifiedBy>
  <cp:revision>888</cp:revision>
  <dcterms:created xsi:type="dcterms:W3CDTF">2001-10-26T14:49:56Z</dcterms:created>
  <dcterms:modified xsi:type="dcterms:W3CDTF">2019-03-11T15:00:35Z</dcterms:modified>
</cp:coreProperties>
</file>