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1"/>
  </p:sldMasterIdLst>
  <p:notesMasterIdLst>
    <p:notesMasterId r:id="rId27"/>
  </p:notesMasterIdLst>
  <p:sldIdLst>
    <p:sldId id="301" r:id="rId2"/>
    <p:sldId id="302" r:id="rId3"/>
    <p:sldId id="303" r:id="rId4"/>
    <p:sldId id="304" r:id="rId5"/>
    <p:sldId id="315" r:id="rId6"/>
    <p:sldId id="338" r:id="rId7"/>
    <p:sldId id="317" r:id="rId8"/>
    <p:sldId id="318" r:id="rId9"/>
    <p:sldId id="319" r:id="rId10"/>
    <p:sldId id="320" r:id="rId11"/>
    <p:sldId id="321" r:id="rId12"/>
    <p:sldId id="322" r:id="rId13"/>
    <p:sldId id="323" r:id="rId14"/>
    <p:sldId id="324" r:id="rId15"/>
    <p:sldId id="325" r:id="rId16"/>
    <p:sldId id="326" r:id="rId17"/>
    <p:sldId id="327" r:id="rId18"/>
    <p:sldId id="328" r:id="rId19"/>
    <p:sldId id="336" r:id="rId20"/>
    <p:sldId id="330" r:id="rId21"/>
    <p:sldId id="331" r:id="rId22"/>
    <p:sldId id="332" r:id="rId23"/>
    <p:sldId id="337" r:id="rId24"/>
    <p:sldId id="334" r:id="rId25"/>
    <p:sldId id="335" r:id="rId26"/>
  </p:sldIdLst>
  <p:sldSz cx="9144000" cy="6858000" type="screen4x3"/>
  <p:notesSz cx="6858000" cy="9144000"/>
  <p:custDataLst>
    <p:tags r:id="rId2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60">
          <p15:clr>
            <a:srgbClr val="A4A3A4"/>
          </p15:clr>
        </p15:guide>
        <p15:guide id="2" pos="7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4BC"/>
    <a:srgbClr val="ED008C"/>
    <a:srgbClr val="005BAA"/>
    <a:srgbClr val="EC008C"/>
    <a:srgbClr val="CC0066"/>
    <a:srgbClr val="D71921"/>
    <a:srgbClr val="FFFFFF"/>
    <a:srgbClr val="FF0066"/>
    <a:srgbClr val="FF3399"/>
    <a:srgbClr val="CC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34" autoAdjust="0"/>
    <p:restoredTop sz="93342" autoAdjust="0"/>
  </p:normalViewPr>
  <p:slideViewPr>
    <p:cSldViewPr>
      <p:cViewPr varScale="1">
        <p:scale>
          <a:sx n="135" d="100"/>
          <a:sy n="135" d="100"/>
        </p:scale>
        <p:origin x="900" y="156"/>
      </p:cViewPr>
      <p:guideLst>
        <p:guide orient="horz" pos="960"/>
        <p:guide pos="76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7EA51AD-02B4-439B-8E3B-3B5367F03A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3858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B99156-986E-4706-975C-41D4E378818B}" type="slidenum">
              <a:rPr lang="en-US" smtClean="0">
                <a:solidFill>
                  <a:srgbClr val="000000"/>
                </a:solidFill>
              </a:rPr>
              <a:pPr/>
              <a:t>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3002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C55DEEF-FE02-4630-A4F5-D0E3E193A818}" type="slidenum">
              <a:rPr lang="en-US" smtClean="0">
                <a:solidFill>
                  <a:srgbClr val="000000"/>
                </a:solidFill>
              </a:rPr>
              <a:pPr/>
              <a:t>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0063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5F0D4C-0857-4E58-9418-36B84FE9F987}" type="slidenum">
              <a:rPr lang="en-US" smtClean="0">
                <a:solidFill>
                  <a:srgbClr val="000000"/>
                </a:solidFill>
              </a:rPr>
              <a:pPr/>
              <a:t>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6151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5F0D4C-0857-4E58-9418-36B84FE9F987}" type="slidenum">
              <a:rPr lang="en-US" smtClean="0">
                <a:solidFill>
                  <a:srgbClr val="000000"/>
                </a:solidFill>
              </a:rPr>
              <a:pPr/>
              <a:t>19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9068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5F0D4C-0857-4E58-9418-36B84FE9F987}" type="slidenum">
              <a:rPr lang="en-US" smtClean="0">
                <a:solidFill>
                  <a:srgbClr val="000000"/>
                </a:solidFill>
              </a:rPr>
              <a:pPr/>
              <a:t>23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0791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02704"/>
            <a:ext cx="8763000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Font typeface="Arial" pitchFamily="34" charset="0"/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/>
          <p:cNvSpPr>
            <a:spLocks noGrp="1" noChangeArrowheads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A3D9D192-9581-4107-895F-75DC002D95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39738" y="168275"/>
            <a:ext cx="8247062" cy="638492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Rectangle 3"/>
          <p:cNvSpPr>
            <a:spLocks noGrp="1" noChangeArrowheads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3D8999C8-A6B6-4990-8A22-F37AA33020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800" y="367200"/>
            <a:ext cx="8838000" cy="727200"/>
          </a:xfrm>
          <a:prstGeom prst="rect">
            <a:avLst/>
          </a:prstGeom>
        </p:spPr>
      </p:pic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462088"/>
            <a:ext cx="8229600" cy="5091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8548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85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8551" name="Text Box 7"/>
          <p:cNvSpPr txBox="1">
            <a:spLocks noChangeArrowheads="1"/>
          </p:cNvSpPr>
          <p:nvPr/>
        </p:nvSpPr>
        <p:spPr bwMode="auto">
          <a:xfrm>
            <a:off x="8496300" y="6388100"/>
            <a:ext cx="6477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fld id="{F2B3C401-D644-4953-954C-4752E6D79788}" type="slidenum">
              <a:rPr lang="en-US"/>
              <a:pPr>
                <a:spcBef>
                  <a:spcPct val="50000"/>
                </a:spcBef>
                <a:defRPr/>
              </a:pPr>
              <a:t>‹#›</a:t>
            </a:fld>
            <a:endParaRPr lang="en-US" dirty="0"/>
          </a:p>
        </p:txBody>
      </p:sp>
      <p:sp>
        <p:nvSpPr>
          <p:cNvPr id="103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106363"/>
            <a:ext cx="876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5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342112"/>
          </a:xfrm>
          <a:prstGeom prst="rect">
            <a:avLst/>
          </a:prstGeom>
        </p:spPr>
      </p:pic>
      <p:sp>
        <p:nvSpPr>
          <p:cNvPr id="6" name="Round Diagonal Corner Rectangle 5"/>
          <p:cNvSpPr/>
          <p:nvPr/>
        </p:nvSpPr>
        <p:spPr>
          <a:xfrm>
            <a:off x="47625" y="57150"/>
            <a:ext cx="9048750" cy="6210300"/>
          </a:xfrm>
          <a:prstGeom prst="round2Diag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102" name="Text Box 2"/>
          <p:cNvSpPr txBox="1">
            <a:spLocks noChangeArrowheads="1"/>
          </p:cNvSpPr>
          <p:nvPr/>
        </p:nvSpPr>
        <p:spPr bwMode="auto">
          <a:xfrm>
            <a:off x="2133600" y="6248400"/>
            <a:ext cx="5486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400">
                <a:solidFill>
                  <a:srgbClr val="000000"/>
                </a:solidFill>
              </a:rPr>
              <a:t>Copyright © Cengage Learning. All rights reserved.</a:t>
            </a:r>
            <a:r>
              <a:rPr lang="en-US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4103" name="Text Box 4"/>
          <p:cNvSpPr txBox="1">
            <a:spLocks noChangeArrowheads="1"/>
          </p:cNvSpPr>
          <p:nvPr/>
        </p:nvSpPr>
        <p:spPr bwMode="auto">
          <a:xfrm>
            <a:off x="1524000" y="-12700"/>
            <a:ext cx="536575" cy="123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 bIns="0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8000" b="1" dirty="0">
                <a:solidFill>
                  <a:srgbClr val="EC008C"/>
                </a:solidFill>
              </a:rPr>
              <a:t>8</a:t>
            </a:r>
          </a:p>
        </p:txBody>
      </p:sp>
      <p:sp>
        <p:nvSpPr>
          <p:cNvPr id="4104" name="TextBox 7"/>
          <p:cNvSpPr txBox="1">
            <a:spLocks noChangeArrowheads="1"/>
          </p:cNvSpPr>
          <p:nvPr/>
        </p:nvSpPr>
        <p:spPr bwMode="auto">
          <a:xfrm>
            <a:off x="2362200" y="215900"/>
            <a:ext cx="6096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IN" sz="4000" b="1" dirty="0">
                <a:solidFill>
                  <a:srgbClr val="005BAA"/>
                </a:solidFill>
              </a:rPr>
              <a:t>Infinite Series</a:t>
            </a:r>
            <a:endParaRPr lang="en-US" sz="4000" b="1" dirty="0">
              <a:solidFill>
                <a:srgbClr val="005BAA"/>
              </a:solidFill>
            </a:endParaRPr>
          </a:p>
        </p:txBody>
      </p:sp>
      <p:pic>
        <p:nvPicPr>
          <p:cNvPr id="8" name="Picture 7" descr="A picture containing food&#10;&#10;Description automatically generated">
            <a:extLst>
              <a:ext uri="{FF2B5EF4-FFF2-40B4-BE49-F238E27FC236}">
                <a16:creationId xmlns:a16="http://schemas.microsoft.com/office/drawing/2014/main" id="{8D080D66-181F-4119-B9F9-7CC96AC9CF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422" y="3989888"/>
            <a:ext cx="3429000" cy="1965577"/>
          </a:xfrm>
          <a:prstGeom prst="rect">
            <a:avLst/>
          </a:prstGeom>
        </p:spPr>
      </p:pic>
      <p:pic>
        <p:nvPicPr>
          <p:cNvPr id="10" name="Picture 9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03E5B166-0BED-43C0-97D7-1B6C505152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1022" y="3989888"/>
            <a:ext cx="3429000" cy="1971856"/>
          </a:xfrm>
          <a:prstGeom prst="rect">
            <a:avLst/>
          </a:prstGeom>
        </p:spPr>
      </p:pic>
      <p:pic>
        <p:nvPicPr>
          <p:cNvPr id="11" name="Picture 10" descr="A blurry photo of a busy city street&#10;&#10;Description automatically generated">
            <a:extLst>
              <a:ext uri="{FF2B5EF4-FFF2-40B4-BE49-F238E27FC236}">
                <a16:creationId xmlns:a16="http://schemas.microsoft.com/office/drawing/2014/main" id="{4D928446-FB40-4C7D-8E34-8421CE2A2A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168091"/>
            <a:ext cx="4514850" cy="2695575"/>
          </a:xfrm>
          <a:prstGeom prst="rect">
            <a:avLst/>
          </a:prstGeom>
        </p:spPr>
      </p:pic>
      <p:pic>
        <p:nvPicPr>
          <p:cNvPr id="12" name="Picture 11" descr="A close up of a sign&#10;&#10;Description automatically generated">
            <a:extLst>
              <a:ext uri="{FF2B5EF4-FFF2-40B4-BE49-F238E27FC236}">
                <a16:creationId xmlns:a16="http://schemas.microsoft.com/office/drawing/2014/main" id="{BB505AC1-F777-40E9-8DA1-F5589619A20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935" y="1165696"/>
            <a:ext cx="2210580" cy="2663568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57" y="2355872"/>
            <a:ext cx="8760343" cy="1838278"/>
          </a:xfrm>
          <a:prstGeom prst="rect">
            <a:avLst/>
          </a:prstGeom>
        </p:spPr>
      </p:pic>
      <p:sp>
        <p:nvSpPr>
          <p:cNvPr id="6147" name="Text Box 5"/>
          <p:cNvSpPr txBox="1">
            <a:spLocks noChangeArrowheads="1"/>
          </p:cNvSpPr>
          <p:nvPr/>
        </p:nvSpPr>
        <p:spPr bwMode="auto">
          <a:xfrm>
            <a:off x="2133600" y="6248400"/>
            <a:ext cx="5486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400">
                <a:solidFill>
                  <a:srgbClr val="000000"/>
                </a:solidFill>
              </a:rPr>
              <a:t>Copyright © Cengage Learning. All rights reserved.</a:t>
            </a:r>
            <a:r>
              <a:rPr lang="en-US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6148" name="Text Box 38"/>
          <p:cNvSpPr txBox="1">
            <a:spLocks noChangeArrowheads="1"/>
          </p:cNvSpPr>
          <p:nvPr/>
        </p:nvSpPr>
        <p:spPr bwMode="auto">
          <a:xfrm>
            <a:off x="1814183" y="2921069"/>
            <a:ext cx="6515758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IN" sz="4000" dirty="0">
                <a:solidFill>
                  <a:srgbClr val="0074BC"/>
                </a:solidFill>
              </a:rPr>
              <a:t>Taylor and </a:t>
            </a:r>
            <a:r>
              <a:rPr lang="en-IN" sz="4000" dirty="0" err="1">
                <a:solidFill>
                  <a:srgbClr val="0074BC"/>
                </a:solidFill>
              </a:rPr>
              <a:t>Maclaurin</a:t>
            </a:r>
            <a:r>
              <a:rPr lang="en-IN" sz="4000" dirty="0">
                <a:solidFill>
                  <a:srgbClr val="0074BC"/>
                </a:solidFill>
              </a:rPr>
              <a:t> Series</a:t>
            </a:r>
            <a:endParaRPr lang="en-US" sz="4000" dirty="0">
              <a:solidFill>
                <a:srgbClr val="0074BC"/>
              </a:solidFill>
            </a:endParaRPr>
          </a:p>
        </p:txBody>
      </p:sp>
      <p:sp>
        <p:nvSpPr>
          <p:cNvPr id="6150" name="Text Box 31"/>
          <p:cNvSpPr txBox="1">
            <a:spLocks noChangeArrowheads="1"/>
          </p:cNvSpPr>
          <p:nvPr/>
        </p:nvSpPr>
        <p:spPr bwMode="auto">
          <a:xfrm>
            <a:off x="374371" y="2922658"/>
            <a:ext cx="1183337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8.10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1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457200" indent="-457200" eaLnBrk="1" hangingPunct="1">
              <a:buClr>
                <a:srgbClr val="0074BC"/>
              </a:buClr>
              <a:buSzPct val="90000"/>
              <a:buFont typeface="Webdings" pitchFamily="18" charset="2"/>
              <a:buChar char=""/>
            </a:pPr>
            <a:r>
              <a:rPr lang="en-IN" sz="2800" dirty="0"/>
              <a:t>Find a Taylor or </a:t>
            </a:r>
            <a:r>
              <a:rPr lang="en-IN" sz="2800" dirty="0" err="1"/>
              <a:t>Maclaurin</a:t>
            </a:r>
            <a:r>
              <a:rPr lang="en-IN" sz="2800" dirty="0"/>
              <a:t> series for a function.</a:t>
            </a:r>
          </a:p>
          <a:p>
            <a:pPr eaLnBrk="1" hangingPunct="1">
              <a:buClr>
                <a:srgbClr val="0074BC"/>
              </a:buClr>
              <a:buSzPct val="90000"/>
            </a:pPr>
            <a:endParaRPr lang="en-US" sz="2800" dirty="0"/>
          </a:p>
          <a:p>
            <a:pPr marL="457200" indent="-457200" eaLnBrk="1" hangingPunct="1">
              <a:buClr>
                <a:srgbClr val="0074BC"/>
              </a:buClr>
              <a:buSzPct val="90000"/>
              <a:buFont typeface="Webdings" pitchFamily="18" charset="2"/>
              <a:buChar char=""/>
            </a:pPr>
            <a:r>
              <a:rPr lang="en-IN" sz="2800" dirty="0"/>
              <a:t>Find a binomial series.</a:t>
            </a:r>
          </a:p>
          <a:p>
            <a:pPr eaLnBrk="1" hangingPunct="1">
              <a:buClr>
                <a:srgbClr val="0074BC"/>
              </a:buClr>
              <a:buSzPct val="90000"/>
            </a:pPr>
            <a:endParaRPr lang="en-US" sz="2800" dirty="0"/>
          </a:p>
          <a:p>
            <a:pPr marL="457200" indent="-457200" eaLnBrk="1" hangingPunct="1">
              <a:buClr>
                <a:srgbClr val="0074BC"/>
              </a:buClr>
              <a:buSzPct val="90000"/>
              <a:buFont typeface="Webdings" pitchFamily="18" charset="2"/>
              <a:buChar char=""/>
            </a:pPr>
            <a:r>
              <a:rPr lang="en-IN" sz="2800" dirty="0"/>
              <a:t>Use a basic list of Taylor series to find other Taylor series.</a:t>
            </a:r>
          </a:p>
        </p:txBody>
      </p:sp>
      <p:sp>
        <p:nvSpPr>
          <p:cNvPr id="8194" name="Text Box 5"/>
          <p:cNvSpPr txBox="1">
            <a:spLocks noChangeArrowheads="1"/>
          </p:cNvSpPr>
          <p:nvPr/>
        </p:nvSpPr>
        <p:spPr bwMode="auto">
          <a:xfrm>
            <a:off x="455613" y="349250"/>
            <a:ext cx="8226425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50000"/>
              </a:spcBef>
            </a:pPr>
            <a:r>
              <a:rPr lang="en-US" sz="4000">
                <a:solidFill>
                  <a:srgbClr val="FFFFFF"/>
                </a:solidFill>
              </a:rPr>
              <a:t>Objectives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455613" y="3198813"/>
            <a:ext cx="822642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50000"/>
              </a:spcBef>
            </a:pPr>
            <a:r>
              <a:rPr lang="en-IN" sz="4000" dirty="0">
                <a:solidFill>
                  <a:srgbClr val="005BAA"/>
                </a:solidFill>
              </a:rPr>
              <a:t>Taylor Series and </a:t>
            </a:r>
            <a:r>
              <a:rPr lang="en-IN" sz="4000" dirty="0" err="1">
                <a:solidFill>
                  <a:srgbClr val="005BAA"/>
                </a:solidFill>
              </a:rPr>
              <a:t>Maclaurin</a:t>
            </a:r>
            <a:r>
              <a:rPr lang="en-IN" sz="4000" dirty="0">
                <a:solidFill>
                  <a:srgbClr val="005BAA"/>
                </a:solidFill>
              </a:rPr>
              <a:t> Series</a:t>
            </a:r>
            <a:endParaRPr lang="en-US" sz="4000" dirty="0">
              <a:solidFill>
                <a:srgbClr val="005BAA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457200" y="1462088"/>
            <a:ext cx="8229600" cy="5091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IN" kern="0" dirty="0"/>
              <a:t>The following theorem gives the form that </a:t>
            </a:r>
            <a:r>
              <a:rPr lang="en-IN" i="1" kern="0" dirty="0"/>
              <a:t>every</a:t>
            </a:r>
            <a:r>
              <a:rPr lang="en-IN" kern="0" dirty="0"/>
              <a:t> convergent power series must take.</a:t>
            </a:r>
            <a:endParaRPr lang="en-US" kern="0" dirty="0"/>
          </a:p>
        </p:txBody>
      </p:sp>
      <p:sp>
        <p:nvSpPr>
          <p:cNvPr id="6146" name="Rectangle 12"/>
          <p:cNvSpPr>
            <a:spLocks noGrp="1" noChangeArrowheads="1"/>
          </p:cNvSpPr>
          <p:nvPr>
            <p:ph type="body" idx="1"/>
          </p:nvPr>
        </p:nvSpPr>
        <p:spPr>
          <a:xfrm>
            <a:off x="457200" y="1370013"/>
            <a:ext cx="8229600" cy="5256212"/>
          </a:xfrm>
          <a:noFill/>
        </p:spPr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dirty="0"/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dirty="0"/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dirty="0"/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dirty="0"/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dirty="0"/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dirty="0"/>
          </a:p>
          <a:p>
            <a:pPr marL="0" indent="0" eaLnBrk="1" hangingPunct="1">
              <a:lnSpc>
                <a:spcPct val="110000"/>
              </a:lnSpc>
              <a:buFont typeface="Wingdings" panose="05000000000000000000" pitchFamily="2" charset="2"/>
              <a:buNone/>
            </a:pPr>
            <a:endParaRPr lang="en-US" altLang="en-US" dirty="0"/>
          </a:p>
          <a:p>
            <a:pPr marL="0" indent="0" eaLnBrk="1" hangingPunct="1">
              <a:lnSpc>
                <a:spcPct val="110000"/>
              </a:lnSpc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455613" y="346075"/>
            <a:ext cx="83105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Clr>
                <a:srgbClr val="009BAE"/>
              </a:buClr>
              <a:buFont typeface="Wingdings" pitchFamily="2" charset="2"/>
              <a:buNone/>
            </a:pPr>
            <a:r>
              <a:rPr lang="en-IN" sz="4000" dirty="0">
                <a:solidFill>
                  <a:schemeClr val="bg1"/>
                </a:solidFill>
              </a:rPr>
              <a:t>Taylor Series and </a:t>
            </a:r>
            <a:r>
              <a:rPr lang="en-IN" sz="4000" dirty="0" err="1">
                <a:solidFill>
                  <a:schemeClr val="bg1"/>
                </a:solidFill>
              </a:rPr>
              <a:t>Maclaurin</a:t>
            </a:r>
            <a:r>
              <a:rPr lang="en-IN" sz="4000" dirty="0">
                <a:solidFill>
                  <a:schemeClr val="bg1"/>
                </a:solidFill>
              </a:rPr>
              <a:t> Series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05" y="2402541"/>
            <a:ext cx="8180070" cy="4019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03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455613" y="346075"/>
            <a:ext cx="83105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Clr>
                <a:srgbClr val="009BAE"/>
              </a:buClr>
              <a:buFont typeface="Wingdings" pitchFamily="2" charset="2"/>
              <a:buNone/>
            </a:pPr>
            <a:r>
              <a:rPr lang="en-IN" sz="4000" dirty="0">
                <a:solidFill>
                  <a:schemeClr val="bg1"/>
                </a:solidFill>
              </a:rPr>
              <a:t>Taylor Series and </a:t>
            </a:r>
            <a:r>
              <a:rPr lang="en-IN" sz="4000" dirty="0" err="1">
                <a:solidFill>
                  <a:schemeClr val="bg1"/>
                </a:solidFill>
              </a:rPr>
              <a:t>Maclaurin</a:t>
            </a:r>
            <a:r>
              <a:rPr lang="en-IN" sz="4000" dirty="0">
                <a:solidFill>
                  <a:schemeClr val="bg1"/>
                </a:solidFill>
              </a:rPr>
              <a:t> Series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457200" y="1462088"/>
            <a:ext cx="8229600" cy="5091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dirty="0"/>
              <a:t>The coefficients of the power series in Theorem 8.22 are precisely the coefficients of the Taylor polynomials for </a:t>
            </a:r>
            <a:r>
              <a:rPr lang="en-US" altLang="en-US" i="1" dirty="0"/>
              <a:t>f</a:t>
            </a:r>
            <a:r>
              <a:rPr lang="en-US" altLang="en-US" dirty="0"/>
              <a:t> at </a:t>
            </a:r>
            <a:r>
              <a:rPr lang="en-US" altLang="en-US" i="1" dirty="0"/>
              <a:t>c</a:t>
            </a:r>
            <a:r>
              <a:rPr lang="en-US" altLang="en-US" dirty="0"/>
              <a:t>. For this reason, the series is called the </a:t>
            </a:r>
            <a:r>
              <a:rPr lang="en-US" altLang="en-US" b="1" dirty="0"/>
              <a:t>Taylor series </a:t>
            </a:r>
            <a:r>
              <a:rPr lang="en-US" altLang="en-US" dirty="0"/>
              <a:t>for </a:t>
            </a:r>
            <a:r>
              <a:rPr lang="en-US" altLang="en-US" i="1" dirty="0"/>
              <a:t>f</a:t>
            </a:r>
            <a:r>
              <a:rPr lang="en-US" altLang="en-US" dirty="0"/>
              <a:t> at </a:t>
            </a:r>
            <a:r>
              <a:rPr lang="en-US" altLang="en-US" i="1" dirty="0"/>
              <a:t>c</a:t>
            </a:r>
            <a:r>
              <a:rPr lang="en-US" altLang="en-US" dirty="0"/>
              <a:t>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613" y="3352800"/>
            <a:ext cx="8272745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5377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370013"/>
            <a:ext cx="8229600" cy="5256212"/>
          </a:xfrm>
          <a:noFill/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dirty="0"/>
              <a:t>Use the function </a:t>
            </a:r>
            <a:r>
              <a:rPr lang="en-US" altLang="en-US" i="1" dirty="0"/>
              <a:t>f</a:t>
            </a:r>
            <a:r>
              <a:rPr lang="en-US" altLang="en-US" sz="400" i="1" dirty="0"/>
              <a:t> </a:t>
            </a:r>
            <a:r>
              <a:rPr lang="en-US" altLang="en-US" dirty="0"/>
              <a:t>(</a:t>
            </a:r>
            <a:r>
              <a:rPr lang="en-US" altLang="en-US" i="1" dirty="0"/>
              <a:t>x</a:t>
            </a:r>
            <a:r>
              <a:rPr lang="en-US" altLang="en-US" dirty="0"/>
              <a:t>) = sin</a:t>
            </a:r>
            <a:r>
              <a:rPr lang="en-US" altLang="en-US" i="1" dirty="0"/>
              <a:t> x</a:t>
            </a:r>
            <a:r>
              <a:rPr lang="en-US" altLang="en-US" dirty="0"/>
              <a:t> to form the </a:t>
            </a:r>
            <a:r>
              <a:rPr lang="en-US" altLang="en-US" dirty="0" err="1"/>
              <a:t>Maclaurin</a:t>
            </a:r>
            <a:r>
              <a:rPr lang="en-US" altLang="en-US" dirty="0"/>
              <a:t> series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dirty="0"/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dirty="0">
              <a:solidFill>
                <a:srgbClr val="0073AE"/>
              </a:solidFill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1200" dirty="0">
              <a:solidFill>
                <a:srgbClr val="0073AE"/>
              </a:solidFill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dirty="0"/>
              <a:t>and determine the interval of convergence.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1000" dirty="0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dirty="0">
                <a:solidFill>
                  <a:srgbClr val="0074BC"/>
                </a:solidFill>
              </a:rPr>
              <a:t>Solution:</a:t>
            </a:r>
          </a:p>
          <a:p>
            <a:pPr eaLnBrk="1" hangingPunct="1">
              <a:buClr>
                <a:srgbClr val="0073AE"/>
              </a:buClr>
            </a:pPr>
            <a:r>
              <a:rPr lang="en-IN" dirty="0"/>
              <a:t>Taking successive derivatives of </a:t>
            </a:r>
            <a:r>
              <a:rPr lang="en-IN" i="1" dirty="0"/>
              <a:t>f </a:t>
            </a:r>
            <a:r>
              <a:rPr lang="en-IN" dirty="0"/>
              <a:t>yields</a:t>
            </a:r>
          </a:p>
          <a:p>
            <a:pPr eaLnBrk="1" hangingPunct="1">
              <a:buClr>
                <a:srgbClr val="0073AE"/>
              </a:buClr>
            </a:pPr>
            <a:endParaRPr lang="en-US" altLang="en-US" sz="1000" dirty="0"/>
          </a:p>
          <a:p>
            <a:pPr eaLnBrk="1" hangingPunct="1">
              <a:buClr>
                <a:srgbClr val="0073AE"/>
              </a:buClr>
              <a:buFont typeface="Wingdings" panose="05000000000000000000" pitchFamily="2" charset="2"/>
              <a:buNone/>
            </a:pPr>
            <a:r>
              <a:rPr lang="en-US" altLang="en-US" i="1" dirty="0"/>
              <a:t>  f</a:t>
            </a:r>
            <a:r>
              <a:rPr lang="en-US" altLang="en-US" sz="400" i="1" dirty="0"/>
              <a:t> </a:t>
            </a:r>
            <a:r>
              <a:rPr lang="en-US" altLang="en-US" dirty="0"/>
              <a:t>(</a:t>
            </a:r>
            <a:r>
              <a:rPr lang="en-US" altLang="en-US" i="1" dirty="0"/>
              <a:t>x</a:t>
            </a:r>
            <a:r>
              <a:rPr lang="en-US" altLang="en-US" dirty="0"/>
              <a:t>) = sin</a:t>
            </a:r>
            <a:r>
              <a:rPr lang="en-US" altLang="en-US" i="1" dirty="0"/>
              <a:t> x                        f</a:t>
            </a:r>
            <a:r>
              <a:rPr lang="en-US" altLang="en-US" sz="400" i="1" dirty="0"/>
              <a:t> </a:t>
            </a:r>
            <a:r>
              <a:rPr lang="en-US" altLang="en-US" dirty="0"/>
              <a:t>(</a:t>
            </a:r>
            <a:r>
              <a:rPr lang="en-US" altLang="en-US" dirty="0">
                <a:solidFill>
                  <a:srgbClr val="ED008C"/>
                </a:solidFill>
              </a:rPr>
              <a:t>0</a:t>
            </a:r>
            <a:r>
              <a:rPr lang="en-US" altLang="en-US" dirty="0"/>
              <a:t>) = sin </a:t>
            </a:r>
            <a:r>
              <a:rPr lang="en-US" altLang="en-US" dirty="0">
                <a:solidFill>
                  <a:srgbClr val="ED008C"/>
                </a:solidFill>
              </a:rPr>
              <a:t>0</a:t>
            </a:r>
            <a:r>
              <a:rPr lang="en-US" altLang="en-US" dirty="0"/>
              <a:t> = 0</a:t>
            </a:r>
          </a:p>
          <a:p>
            <a:pPr eaLnBrk="1" hangingPunct="1">
              <a:buClr>
                <a:srgbClr val="0073AE"/>
              </a:buClr>
              <a:buFont typeface="Wingdings" panose="05000000000000000000" pitchFamily="2" charset="2"/>
              <a:buNone/>
            </a:pPr>
            <a:r>
              <a:rPr lang="en-US" altLang="en-US" i="1" dirty="0"/>
              <a:t>  f'</a:t>
            </a:r>
            <a:r>
              <a:rPr lang="en-US" altLang="en-US" dirty="0"/>
              <a:t>(</a:t>
            </a:r>
            <a:r>
              <a:rPr lang="en-US" altLang="en-US" i="1" dirty="0"/>
              <a:t>x</a:t>
            </a:r>
            <a:r>
              <a:rPr lang="en-US" altLang="en-US" dirty="0"/>
              <a:t>) = cos </a:t>
            </a:r>
            <a:r>
              <a:rPr lang="en-US" altLang="en-US" i="1" dirty="0"/>
              <a:t>x                      f'</a:t>
            </a:r>
            <a:r>
              <a:rPr lang="en-US" altLang="en-US" dirty="0"/>
              <a:t>(</a:t>
            </a:r>
            <a:r>
              <a:rPr lang="en-US" altLang="en-US" dirty="0">
                <a:solidFill>
                  <a:srgbClr val="ED008C"/>
                </a:solidFill>
              </a:rPr>
              <a:t>0</a:t>
            </a:r>
            <a:r>
              <a:rPr lang="en-US" altLang="en-US" dirty="0"/>
              <a:t>) = cos </a:t>
            </a:r>
            <a:r>
              <a:rPr lang="en-US" altLang="en-US" dirty="0">
                <a:solidFill>
                  <a:srgbClr val="ED008C"/>
                </a:solidFill>
              </a:rPr>
              <a:t>0</a:t>
            </a:r>
            <a:r>
              <a:rPr lang="en-US" altLang="en-US" dirty="0"/>
              <a:t> = 1</a:t>
            </a:r>
          </a:p>
          <a:p>
            <a:pPr eaLnBrk="1" hangingPunct="1">
              <a:buClr>
                <a:srgbClr val="0073AE"/>
              </a:buClr>
              <a:buFont typeface="Wingdings" panose="05000000000000000000" pitchFamily="2" charset="2"/>
              <a:buNone/>
            </a:pPr>
            <a:r>
              <a:rPr lang="en-US" altLang="en-US" i="1" dirty="0"/>
              <a:t> f''</a:t>
            </a:r>
            <a:r>
              <a:rPr lang="en-US" altLang="en-US" dirty="0"/>
              <a:t>(</a:t>
            </a:r>
            <a:r>
              <a:rPr lang="en-US" altLang="en-US" i="1" dirty="0"/>
              <a:t>x</a:t>
            </a:r>
            <a:r>
              <a:rPr lang="en-US" altLang="en-US" dirty="0"/>
              <a:t>) = </a:t>
            </a:r>
            <a:r>
              <a:rPr lang="en-US" altLang="en-US" dirty="0">
                <a:solidFill>
                  <a:schemeClr val="tx2"/>
                </a:solidFill>
              </a:rPr>
              <a:t>–</a:t>
            </a:r>
            <a:r>
              <a:rPr lang="en-US" altLang="en-US" dirty="0"/>
              <a:t>sin </a:t>
            </a:r>
            <a:r>
              <a:rPr lang="en-US" altLang="en-US" i="1" dirty="0"/>
              <a:t>x                     f''</a:t>
            </a:r>
            <a:r>
              <a:rPr lang="en-US" altLang="en-US" dirty="0"/>
              <a:t>(</a:t>
            </a:r>
            <a:r>
              <a:rPr lang="en-US" altLang="en-US" dirty="0">
                <a:solidFill>
                  <a:srgbClr val="ED008C"/>
                </a:solidFill>
              </a:rPr>
              <a:t>0</a:t>
            </a:r>
            <a:r>
              <a:rPr lang="en-US" altLang="en-US" dirty="0"/>
              <a:t>) = </a:t>
            </a:r>
            <a:r>
              <a:rPr lang="en-US" altLang="en-US" dirty="0">
                <a:solidFill>
                  <a:schemeClr val="tx2"/>
                </a:solidFill>
              </a:rPr>
              <a:t>–</a:t>
            </a:r>
            <a:r>
              <a:rPr lang="en-US" altLang="en-US" dirty="0"/>
              <a:t>sin </a:t>
            </a:r>
            <a:r>
              <a:rPr lang="en-US" altLang="en-US" dirty="0">
                <a:solidFill>
                  <a:srgbClr val="ED008C"/>
                </a:solidFill>
              </a:rPr>
              <a:t>0</a:t>
            </a:r>
            <a:r>
              <a:rPr lang="en-US" altLang="en-US" dirty="0"/>
              <a:t> = 0</a:t>
            </a:r>
          </a:p>
          <a:p>
            <a:pPr eaLnBrk="1" hangingPunct="1">
              <a:buClr>
                <a:srgbClr val="0073AE"/>
              </a:buClr>
              <a:buFont typeface="Wingdings" panose="05000000000000000000" pitchFamily="2" charset="2"/>
              <a:buNone/>
            </a:pPr>
            <a:r>
              <a:rPr lang="en-US" altLang="en-US" i="1" dirty="0"/>
              <a:t>f</a:t>
            </a:r>
            <a:r>
              <a:rPr lang="en-US" altLang="en-US" baseline="30000" dirty="0"/>
              <a:t>(3)</a:t>
            </a:r>
            <a:r>
              <a:rPr lang="en-US" altLang="en-US" dirty="0"/>
              <a:t>(</a:t>
            </a:r>
            <a:r>
              <a:rPr lang="en-US" altLang="en-US" i="1" dirty="0"/>
              <a:t>x</a:t>
            </a:r>
            <a:r>
              <a:rPr lang="en-US" altLang="en-US" dirty="0"/>
              <a:t>)</a:t>
            </a:r>
            <a:r>
              <a:rPr lang="en-US" altLang="en-US" i="1" dirty="0"/>
              <a:t> </a:t>
            </a:r>
            <a:r>
              <a:rPr lang="en-US" altLang="en-US" dirty="0"/>
              <a:t>= </a:t>
            </a:r>
            <a:r>
              <a:rPr lang="en-US" altLang="en-US" dirty="0">
                <a:solidFill>
                  <a:schemeClr val="tx2"/>
                </a:solidFill>
              </a:rPr>
              <a:t>–</a:t>
            </a:r>
            <a:r>
              <a:rPr lang="en-US" altLang="en-US" sz="400" dirty="0">
                <a:solidFill>
                  <a:schemeClr val="tx2"/>
                </a:solidFill>
              </a:rPr>
              <a:t> </a:t>
            </a:r>
            <a:r>
              <a:rPr lang="en-US" altLang="en-US" dirty="0"/>
              <a:t>cos</a:t>
            </a:r>
            <a:r>
              <a:rPr lang="en-US" altLang="en-US" i="1" dirty="0"/>
              <a:t> x                  f</a:t>
            </a:r>
            <a:r>
              <a:rPr lang="en-US" altLang="en-US" baseline="30000" dirty="0"/>
              <a:t>(3)</a:t>
            </a:r>
            <a:r>
              <a:rPr lang="en-US" altLang="en-US" dirty="0"/>
              <a:t>(</a:t>
            </a:r>
            <a:r>
              <a:rPr lang="en-US" altLang="en-US" dirty="0">
                <a:solidFill>
                  <a:srgbClr val="ED008C"/>
                </a:solidFill>
              </a:rPr>
              <a:t>0</a:t>
            </a:r>
            <a:r>
              <a:rPr lang="en-US" altLang="en-US" dirty="0"/>
              <a:t>) = </a:t>
            </a:r>
            <a:r>
              <a:rPr lang="en-US" altLang="en-US" dirty="0">
                <a:solidFill>
                  <a:schemeClr val="tx2"/>
                </a:solidFill>
              </a:rPr>
              <a:t>–</a:t>
            </a:r>
            <a:r>
              <a:rPr lang="en-US" altLang="en-US" sz="400" dirty="0">
                <a:solidFill>
                  <a:schemeClr val="tx2"/>
                </a:solidFill>
              </a:rPr>
              <a:t> </a:t>
            </a:r>
            <a:r>
              <a:rPr lang="en-US" altLang="en-US" dirty="0"/>
              <a:t>cos </a:t>
            </a:r>
            <a:r>
              <a:rPr lang="en-US" altLang="en-US" dirty="0">
                <a:solidFill>
                  <a:srgbClr val="ED008C"/>
                </a:solidFill>
              </a:rPr>
              <a:t>0</a:t>
            </a:r>
            <a:r>
              <a:rPr lang="en-US" altLang="en-US" dirty="0"/>
              <a:t> = </a:t>
            </a:r>
            <a:r>
              <a:rPr lang="en-US" altLang="en-US" dirty="0">
                <a:solidFill>
                  <a:schemeClr val="tx2"/>
                </a:solidFill>
              </a:rPr>
              <a:t>–</a:t>
            </a:r>
            <a:r>
              <a:rPr lang="en-US" altLang="en-US" dirty="0"/>
              <a:t>1</a:t>
            </a:r>
          </a:p>
        </p:txBody>
      </p:sp>
      <p:pic>
        <p:nvPicPr>
          <p:cNvPr id="8196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905000"/>
            <a:ext cx="839628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12"/>
          <p:cNvSpPr>
            <a:spLocks noGrp="1" noChangeArrowheads="1"/>
          </p:cNvSpPr>
          <p:nvPr>
            <p:ph type="title"/>
          </p:nvPr>
        </p:nvSpPr>
        <p:spPr>
          <a:xfrm>
            <a:off x="457200" y="347472"/>
            <a:ext cx="8311896" cy="704088"/>
          </a:xfrm>
        </p:spPr>
        <p:txBody>
          <a:bodyPr/>
          <a:lstStyle/>
          <a:p>
            <a:pPr eaLnBrk="1" hangingPunct="1"/>
            <a:r>
              <a:rPr lang="en-IN" sz="3800" dirty="0"/>
              <a:t>Example 1 – </a:t>
            </a:r>
            <a:r>
              <a:rPr lang="en-IN" sz="3800" i="1" dirty="0"/>
              <a:t>Forming a Power Series</a:t>
            </a:r>
            <a:endParaRPr lang="en-US" sz="3800" i="1" dirty="0"/>
          </a:p>
        </p:txBody>
      </p:sp>
    </p:spTree>
    <p:extLst>
      <p:ext uri="{BB962C8B-B14F-4D97-AF65-F5344CB8AC3E}">
        <p14:creationId xmlns:p14="http://schemas.microsoft.com/office/powerpoint/2010/main" val="2216695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8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8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68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686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86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686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68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68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368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686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686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3686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686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686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3686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686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686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00" decel="100000" fill="hold"/>
                                        <p:tgtEl>
                                          <p:spTgt spid="3686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370013"/>
            <a:ext cx="8229600" cy="5256212"/>
          </a:xfrm>
          <a:noFill/>
        </p:spPr>
        <p:txBody>
          <a:bodyPr/>
          <a:lstStyle/>
          <a:p>
            <a:pPr marL="0" indent="0" eaLnBrk="1" hangingPunct="1">
              <a:lnSpc>
                <a:spcPct val="120000"/>
              </a:lnSpc>
              <a:buClr>
                <a:srgbClr val="0073AE"/>
              </a:buClr>
              <a:buFont typeface="Wingdings" panose="05000000000000000000" pitchFamily="2" charset="2"/>
              <a:buNone/>
              <a:tabLst>
                <a:tab pos="3140075" algn="l"/>
              </a:tabLst>
            </a:pPr>
            <a:r>
              <a:rPr lang="en-US" altLang="en-US" i="1" dirty="0"/>
              <a:t>f</a:t>
            </a:r>
            <a:r>
              <a:rPr lang="en-US" altLang="en-US" baseline="30000" dirty="0"/>
              <a:t>(4)</a:t>
            </a:r>
            <a:r>
              <a:rPr lang="en-US" altLang="en-US" dirty="0"/>
              <a:t>(</a:t>
            </a:r>
            <a:r>
              <a:rPr lang="en-US" altLang="en-US" i="1" dirty="0"/>
              <a:t>x</a:t>
            </a:r>
            <a:r>
              <a:rPr lang="en-US" altLang="en-US" dirty="0"/>
              <a:t>)</a:t>
            </a:r>
            <a:r>
              <a:rPr lang="en-US" altLang="en-US" baseline="30000" dirty="0"/>
              <a:t>  </a:t>
            </a:r>
            <a:r>
              <a:rPr lang="en-US" altLang="en-US" dirty="0"/>
              <a:t>= sin </a:t>
            </a:r>
            <a:r>
              <a:rPr lang="en-US" altLang="en-US" i="1" dirty="0"/>
              <a:t>x                     f</a:t>
            </a:r>
            <a:r>
              <a:rPr lang="en-US" altLang="en-US" baseline="30000" dirty="0"/>
              <a:t>(4)</a:t>
            </a:r>
            <a:r>
              <a:rPr lang="en-US" altLang="en-US" dirty="0"/>
              <a:t>(</a:t>
            </a:r>
            <a:r>
              <a:rPr lang="en-US" altLang="en-US" dirty="0">
                <a:solidFill>
                  <a:srgbClr val="ED008C"/>
                </a:solidFill>
              </a:rPr>
              <a:t>0</a:t>
            </a:r>
            <a:r>
              <a:rPr lang="en-US" altLang="en-US" dirty="0"/>
              <a:t>) = sin </a:t>
            </a:r>
            <a:r>
              <a:rPr lang="en-US" altLang="en-US" dirty="0">
                <a:solidFill>
                  <a:srgbClr val="ED008C"/>
                </a:solidFill>
              </a:rPr>
              <a:t>0</a:t>
            </a:r>
            <a:r>
              <a:rPr lang="en-US" altLang="en-US" dirty="0"/>
              <a:t> = 0</a:t>
            </a:r>
          </a:p>
          <a:p>
            <a:pPr marL="0" indent="0" eaLnBrk="1" hangingPunct="1">
              <a:lnSpc>
                <a:spcPct val="120000"/>
              </a:lnSpc>
              <a:buClr>
                <a:srgbClr val="0073AE"/>
              </a:buClr>
              <a:buFont typeface="Wingdings" panose="05000000000000000000" pitchFamily="2" charset="2"/>
              <a:buNone/>
              <a:tabLst>
                <a:tab pos="3140075" algn="l"/>
              </a:tabLst>
            </a:pPr>
            <a:r>
              <a:rPr lang="en-US" altLang="en-US" i="1" dirty="0"/>
              <a:t>f</a:t>
            </a:r>
            <a:r>
              <a:rPr lang="en-US" altLang="en-US" baseline="30000" dirty="0"/>
              <a:t>(5)</a:t>
            </a:r>
            <a:r>
              <a:rPr lang="en-US" altLang="en-US" dirty="0"/>
              <a:t>(</a:t>
            </a:r>
            <a:r>
              <a:rPr lang="en-US" altLang="en-US" i="1" dirty="0"/>
              <a:t>x</a:t>
            </a:r>
            <a:r>
              <a:rPr lang="en-US" altLang="en-US" dirty="0"/>
              <a:t>) = cos </a:t>
            </a:r>
            <a:r>
              <a:rPr lang="en-US" altLang="en-US" i="1" dirty="0"/>
              <a:t>x                    f</a:t>
            </a:r>
            <a:r>
              <a:rPr lang="en-US" altLang="en-US" baseline="30000" dirty="0"/>
              <a:t>(5)</a:t>
            </a:r>
            <a:r>
              <a:rPr lang="en-US" altLang="en-US" dirty="0"/>
              <a:t>(</a:t>
            </a:r>
            <a:r>
              <a:rPr lang="en-US" altLang="en-US" dirty="0">
                <a:solidFill>
                  <a:srgbClr val="ED008C"/>
                </a:solidFill>
              </a:rPr>
              <a:t>0</a:t>
            </a:r>
            <a:r>
              <a:rPr lang="en-US" altLang="en-US" dirty="0"/>
              <a:t>) = cos </a:t>
            </a:r>
            <a:r>
              <a:rPr lang="en-US" altLang="en-US" dirty="0">
                <a:solidFill>
                  <a:srgbClr val="ED008C"/>
                </a:solidFill>
              </a:rPr>
              <a:t>0</a:t>
            </a:r>
            <a:r>
              <a:rPr lang="en-US" altLang="en-US" dirty="0"/>
              <a:t> = 1</a:t>
            </a:r>
            <a:r>
              <a:rPr lang="en-US" altLang="en-US" i="1" dirty="0"/>
              <a:t> </a:t>
            </a:r>
          </a:p>
          <a:p>
            <a:pPr marL="0" indent="0" eaLnBrk="1" hangingPunct="1">
              <a:lnSpc>
                <a:spcPct val="120000"/>
              </a:lnSpc>
              <a:buClr>
                <a:srgbClr val="0073AE"/>
              </a:buClr>
              <a:buFont typeface="Wingdings" panose="05000000000000000000" pitchFamily="2" charset="2"/>
              <a:buNone/>
              <a:tabLst>
                <a:tab pos="3140075" algn="l"/>
              </a:tabLst>
            </a:pPr>
            <a:r>
              <a:rPr lang="en-US" altLang="en-US" dirty="0"/>
              <a:t>and so on.</a:t>
            </a:r>
          </a:p>
          <a:p>
            <a:pPr marL="0" indent="0" eaLnBrk="1" hangingPunct="1">
              <a:lnSpc>
                <a:spcPct val="120000"/>
              </a:lnSpc>
              <a:buClr>
                <a:srgbClr val="0073AE"/>
              </a:buClr>
              <a:buFont typeface="Wingdings" panose="05000000000000000000" pitchFamily="2" charset="2"/>
              <a:buNone/>
              <a:tabLst>
                <a:tab pos="3140075" algn="l"/>
              </a:tabLst>
            </a:pPr>
            <a:endParaRPr lang="en-US" altLang="en-US" sz="1000" dirty="0"/>
          </a:p>
          <a:p>
            <a:pPr marL="0" indent="0" eaLnBrk="1" hangingPunct="1">
              <a:lnSpc>
                <a:spcPct val="120000"/>
              </a:lnSpc>
              <a:buClr>
                <a:srgbClr val="0073AE"/>
              </a:buClr>
              <a:buFont typeface="Wingdings" panose="05000000000000000000" pitchFamily="2" charset="2"/>
              <a:buNone/>
              <a:tabLst>
                <a:tab pos="3140075" algn="l"/>
              </a:tabLst>
            </a:pPr>
            <a:r>
              <a:rPr lang="en-US" altLang="en-US" dirty="0"/>
              <a:t>The pattern repeats after the third derivative.</a:t>
            </a:r>
          </a:p>
          <a:p>
            <a:pPr marL="0" indent="0" eaLnBrk="1" hangingPunct="1">
              <a:lnSpc>
                <a:spcPct val="120000"/>
              </a:lnSpc>
              <a:buClr>
                <a:srgbClr val="0073AE"/>
              </a:buClr>
              <a:buFont typeface="Wingdings" panose="05000000000000000000" pitchFamily="2" charset="2"/>
              <a:buNone/>
              <a:tabLst>
                <a:tab pos="3140075" algn="l"/>
              </a:tabLst>
            </a:pPr>
            <a:endParaRPr lang="en-US" altLang="en-US" dirty="0"/>
          </a:p>
          <a:p>
            <a:pPr eaLnBrk="1" hangingPunct="1">
              <a:lnSpc>
                <a:spcPct val="120000"/>
              </a:lnSpc>
              <a:buClr>
                <a:srgbClr val="0073AE"/>
              </a:buClr>
              <a:tabLst>
                <a:tab pos="3140075" algn="l"/>
              </a:tabLst>
            </a:pPr>
            <a:r>
              <a:rPr lang="en-US" altLang="en-US" dirty="0"/>
              <a:t>So, the power series is as follows.</a:t>
            </a:r>
          </a:p>
          <a:p>
            <a:pPr marL="0" indent="0" eaLnBrk="1" hangingPunct="1">
              <a:lnSpc>
                <a:spcPct val="120000"/>
              </a:lnSpc>
              <a:buClr>
                <a:srgbClr val="0073AE"/>
              </a:buClr>
              <a:buFont typeface="Wingdings" panose="05000000000000000000" pitchFamily="2" charset="2"/>
              <a:buNone/>
              <a:tabLst>
                <a:tab pos="3140075" algn="l"/>
              </a:tabLst>
            </a:pPr>
            <a:endParaRPr lang="en-US" altLang="en-US" dirty="0"/>
          </a:p>
          <a:p>
            <a:pPr marL="0" indent="0" eaLnBrk="1" hangingPunct="1">
              <a:lnSpc>
                <a:spcPct val="90000"/>
              </a:lnSpc>
              <a:buClr>
                <a:srgbClr val="0073AE"/>
              </a:buClr>
              <a:buFont typeface="Wingdings" panose="05000000000000000000" pitchFamily="2" charset="2"/>
              <a:buNone/>
              <a:tabLst>
                <a:tab pos="3140075" algn="l"/>
              </a:tabLst>
            </a:pPr>
            <a:endParaRPr lang="en-US" altLang="en-US" dirty="0"/>
          </a:p>
          <a:p>
            <a:pPr marL="0" indent="0" eaLnBrk="1" hangingPunct="1">
              <a:buClr>
                <a:srgbClr val="0073AE"/>
              </a:buClr>
              <a:buFont typeface="Wingdings" panose="05000000000000000000" pitchFamily="2" charset="2"/>
              <a:buNone/>
              <a:tabLst>
                <a:tab pos="3140075" algn="l"/>
              </a:tabLst>
            </a:pPr>
            <a:endParaRPr lang="en-US" altLang="en-US" dirty="0"/>
          </a:p>
          <a:p>
            <a:pPr marL="0" indent="0" eaLnBrk="1" hangingPunct="1">
              <a:buClr>
                <a:srgbClr val="0073AE"/>
              </a:buClr>
              <a:buFont typeface="Wingdings" panose="05000000000000000000" pitchFamily="2" charset="2"/>
              <a:buNone/>
              <a:tabLst>
                <a:tab pos="3140075" algn="l"/>
              </a:tabLst>
            </a:pPr>
            <a:endParaRPr lang="en-US" altLang="en-US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title"/>
          </p:nvPr>
        </p:nvSpPr>
        <p:spPr>
          <a:xfrm>
            <a:off x="457200" y="347472"/>
            <a:ext cx="8311896" cy="704088"/>
          </a:xfrm>
        </p:spPr>
        <p:txBody>
          <a:bodyPr/>
          <a:lstStyle/>
          <a:p>
            <a:pPr eaLnBrk="1" hangingPunct="1"/>
            <a:r>
              <a:rPr lang="en-IN" dirty="0"/>
              <a:t>Example 1 – </a:t>
            </a:r>
            <a:r>
              <a:rPr lang="en-IN" i="1" dirty="0"/>
              <a:t>Solution</a:t>
            </a:r>
            <a:endParaRPr lang="en-US" i="1" dirty="0"/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8032750" y="763200"/>
            <a:ext cx="990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>
                <a:solidFill>
                  <a:schemeClr val="bg1"/>
                </a:solidFill>
              </a:rPr>
              <a:t>cont’d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r="71540" b="78986"/>
          <a:stretch/>
        </p:blipFill>
        <p:spPr>
          <a:xfrm>
            <a:off x="533401" y="4800600"/>
            <a:ext cx="2362200" cy="762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6427" t="21015" r="17374" b="62174"/>
          <a:stretch/>
        </p:blipFill>
        <p:spPr>
          <a:xfrm>
            <a:off x="1066801" y="5804646"/>
            <a:ext cx="6324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46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8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8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78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78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78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78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78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78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378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78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78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378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5613" y="1371600"/>
            <a:ext cx="8229600" cy="5256213"/>
          </a:xfrm>
          <a:noFill/>
        </p:spPr>
        <p:txBody>
          <a:bodyPr/>
          <a:lstStyle/>
          <a:p>
            <a:pPr marL="0" indent="0" eaLnBrk="1" hangingPunct="1">
              <a:buClr>
                <a:srgbClr val="0073AE"/>
              </a:buClr>
              <a:buFont typeface="Wingdings" panose="05000000000000000000" pitchFamily="2" charset="2"/>
              <a:buNone/>
              <a:tabLst>
                <a:tab pos="3140075" algn="l"/>
              </a:tabLst>
            </a:pPr>
            <a:r>
              <a:rPr lang="en-US" altLang="en-US" dirty="0"/>
              <a:t>   </a:t>
            </a:r>
          </a:p>
          <a:p>
            <a:pPr marL="0" indent="0" eaLnBrk="1" hangingPunct="1">
              <a:buClr>
                <a:srgbClr val="0073AE"/>
              </a:buClr>
              <a:buFont typeface="Wingdings" panose="05000000000000000000" pitchFamily="2" charset="2"/>
              <a:buNone/>
              <a:tabLst>
                <a:tab pos="3140075" algn="l"/>
              </a:tabLst>
            </a:pPr>
            <a:endParaRPr lang="en-US" altLang="en-US" dirty="0"/>
          </a:p>
          <a:p>
            <a:pPr marL="0" indent="0" eaLnBrk="1" hangingPunct="1">
              <a:buClr>
                <a:srgbClr val="0073AE"/>
              </a:buClr>
              <a:buFont typeface="Wingdings" panose="05000000000000000000" pitchFamily="2" charset="2"/>
              <a:buNone/>
              <a:tabLst>
                <a:tab pos="3140075" algn="l"/>
              </a:tabLst>
            </a:pPr>
            <a:endParaRPr lang="en-US" altLang="en-US" dirty="0"/>
          </a:p>
          <a:p>
            <a:pPr marL="0" indent="0" eaLnBrk="1" hangingPunct="1">
              <a:buClr>
                <a:srgbClr val="0073AE"/>
              </a:buClr>
              <a:buFont typeface="Wingdings" panose="05000000000000000000" pitchFamily="2" charset="2"/>
              <a:buNone/>
              <a:tabLst>
                <a:tab pos="3140075" algn="l"/>
              </a:tabLst>
            </a:pPr>
            <a:endParaRPr lang="en-US" altLang="en-US" dirty="0"/>
          </a:p>
          <a:p>
            <a:pPr marL="0" indent="0" eaLnBrk="1" hangingPunct="1">
              <a:buClr>
                <a:srgbClr val="0073AE"/>
              </a:buClr>
              <a:buFont typeface="Wingdings" panose="05000000000000000000" pitchFamily="2" charset="2"/>
              <a:buNone/>
              <a:tabLst>
                <a:tab pos="3140075" algn="l"/>
              </a:tabLst>
            </a:pPr>
            <a:endParaRPr lang="en-US" altLang="en-US" dirty="0"/>
          </a:p>
          <a:p>
            <a:pPr marL="0" indent="0" eaLnBrk="1" hangingPunct="1">
              <a:buClr>
                <a:srgbClr val="0073AE"/>
              </a:buClr>
              <a:buFont typeface="Wingdings" panose="05000000000000000000" pitchFamily="2" charset="2"/>
              <a:buNone/>
              <a:tabLst>
                <a:tab pos="3140075" algn="l"/>
              </a:tabLst>
            </a:pPr>
            <a:endParaRPr lang="en-US" altLang="en-US" dirty="0"/>
          </a:p>
          <a:p>
            <a:pPr marL="0" indent="0" eaLnBrk="1" hangingPunct="1">
              <a:buClr>
                <a:srgbClr val="0073AE"/>
              </a:buClr>
              <a:buFont typeface="Wingdings" panose="05000000000000000000" pitchFamily="2" charset="2"/>
              <a:buNone/>
              <a:tabLst>
                <a:tab pos="3140075" algn="l"/>
              </a:tabLst>
            </a:pPr>
            <a:endParaRPr lang="en-US" altLang="en-US" dirty="0"/>
          </a:p>
          <a:p>
            <a:pPr eaLnBrk="1" hangingPunct="1">
              <a:buClr>
                <a:srgbClr val="0073AE"/>
              </a:buClr>
              <a:tabLst>
                <a:tab pos="3140075" algn="l"/>
              </a:tabLst>
            </a:pPr>
            <a:endParaRPr lang="en-US" altLang="en-US" dirty="0"/>
          </a:p>
          <a:p>
            <a:pPr eaLnBrk="1" hangingPunct="1">
              <a:buClr>
                <a:srgbClr val="0073AE"/>
              </a:buClr>
              <a:tabLst>
                <a:tab pos="3140075" algn="l"/>
              </a:tabLst>
            </a:pPr>
            <a:r>
              <a:rPr lang="en-US" altLang="en-US" dirty="0"/>
              <a:t>By the Ratio Test, you can conclude that this series converges for all </a:t>
            </a:r>
            <a:r>
              <a:rPr lang="en-US" altLang="en-US" i="1" dirty="0"/>
              <a:t>x</a:t>
            </a:r>
            <a:r>
              <a:rPr lang="en-US" altLang="en-US" dirty="0"/>
              <a:t>.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title"/>
          </p:nvPr>
        </p:nvSpPr>
        <p:spPr>
          <a:xfrm>
            <a:off x="457200" y="347472"/>
            <a:ext cx="8311896" cy="704088"/>
          </a:xfrm>
        </p:spPr>
        <p:txBody>
          <a:bodyPr/>
          <a:lstStyle/>
          <a:p>
            <a:pPr eaLnBrk="1" hangingPunct="1"/>
            <a:r>
              <a:rPr lang="en-IN" dirty="0"/>
              <a:t>Example 1 – </a:t>
            </a:r>
            <a:r>
              <a:rPr lang="en-IN" i="1" dirty="0"/>
              <a:t>Solution</a:t>
            </a:r>
            <a:endParaRPr lang="en-US" i="1" dirty="0"/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8032750" y="763200"/>
            <a:ext cx="990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>
                <a:solidFill>
                  <a:schemeClr val="bg1"/>
                </a:solidFill>
              </a:rPr>
              <a:t>cont’d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/>
          <a:srcRect l="6427" t="39928" b="41159"/>
          <a:stretch/>
        </p:blipFill>
        <p:spPr>
          <a:xfrm>
            <a:off x="1066800" y="1748118"/>
            <a:ext cx="7766599" cy="6858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/>
          <a:srcRect l="6427" t="58840" r="55014" b="22247"/>
          <a:stretch/>
        </p:blipFill>
        <p:spPr>
          <a:xfrm>
            <a:off x="1066801" y="2635623"/>
            <a:ext cx="3200400" cy="6858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/>
          <a:srcRect l="6426" t="79854" r="66950"/>
          <a:stretch/>
        </p:blipFill>
        <p:spPr>
          <a:xfrm>
            <a:off x="1066801" y="3653116"/>
            <a:ext cx="2209800" cy="730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83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89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89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389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0013"/>
            <a:ext cx="8229600" cy="5257800"/>
          </a:xfrm>
          <a:noFill/>
        </p:spPr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  <a:tabLst>
                <a:tab pos="0" algn="l"/>
                <a:tab pos="60325" algn="l"/>
                <a:tab pos="350838" algn="l"/>
                <a:tab pos="457200" algn="l"/>
              </a:tabLst>
            </a:pPr>
            <a:r>
              <a:rPr lang="en-US" altLang="en-US" dirty="0"/>
              <a:t>You cannot conclude that the power series converges to sin</a:t>
            </a:r>
            <a:r>
              <a:rPr lang="en-US" altLang="en-US" i="1" dirty="0"/>
              <a:t> x </a:t>
            </a:r>
            <a:r>
              <a:rPr lang="en-US" altLang="en-US" dirty="0"/>
              <a:t>for all </a:t>
            </a:r>
            <a:r>
              <a:rPr lang="en-US" altLang="en-US" i="1" dirty="0"/>
              <a:t>x.</a:t>
            </a:r>
            <a:endParaRPr lang="en-US" altLang="en-US" dirty="0"/>
          </a:p>
          <a:p>
            <a:pPr marL="0" indent="0" eaLnBrk="1" hangingPunct="1">
              <a:buFont typeface="Wingdings" panose="05000000000000000000" pitchFamily="2" charset="2"/>
              <a:buNone/>
              <a:tabLst>
                <a:tab pos="0" algn="l"/>
                <a:tab pos="60325" algn="l"/>
                <a:tab pos="350838" algn="l"/>
                <a:tab pos="457200" algn="l"/>
              </a:tabLst>
            </a:pPr>
            <a:endParaRPr lang="en-US" altLang="en-US" sz="1000" dirty="0"/>
          </a:p>
          <a:p>
            <a:pPr marL="0" indent="0" eaLnBrk="1" hangingPunct="1">
              <a:buFont typeface="Wingdings" panose="05000000000000000000" pitchFamily="2" charset="2"/>
              <a:buNone/>
              <a:tabLst>
                <a:tab pos="0" algn="l"/>
                <a:tab pos="60325" algn="l"/>
                <a:tab pos="350838" algn="l"/>
                <a:tab pos="457200" algn="l"/>
              </a:tabLst>
            </a:pPr>
            <a:r>
              <a:rPr lang="en-US" altLang="en-US" dirty="0"/>
              <a:t>You can simply conclude that the power series converges to some function, but you are not sure what function it is.</a:t>
            </a:r>
            <a:endParaRPr lang="en-US" altLang="en-US" sz="1000" dirty="0"/>
          </a:p>
          <a:p>
            <a:pPr marL="0" indent="0" eaLnBrk="1" hangingPunct="1">
              <a:buFont typeface="Wingdings" panose="05000000000000000000" pitchFamily="2" charset="2"/>
              <a:buNone/>
              <a:tabLst>
                <a:tab pos="0" algn="l"/>
                <a:tab pos="60325" algn="l"/>
                <a:tab pos="350838" algn="l"/>
                <a:tab pos="457200" algn="l"/>
              </a:tabLst>
            </a:pPr>
            <a:endParaRPr lang="en-US" altLang="en-US" sz="1000" dirty="0"/>
          </a:p>
          <a:p>
            <a:pPr marL="0" indent="0" eaLnBrk="1" hangingPunct="1">
              <a:buFont typeface="Wingdings" panose="05000000000000000000" pitchFamily="2" charset="2"/>
              <a:buNone/>
              <a:tabLst>
                <a:tab pos="0" algn="l"/>
                <a:tab pos="60325" algn="l"/>
                <a:tab pos="350838" algn="l"/>
                <a:tab pos="457200" algn="l"/>
              </a:tabLst>
            </a:pPr>
            <a:r>
              <a:rPr lang="en-US" altLang="en-US" dirty="0"/>
              <a:t>This is a subtle, but important, point in dealing with Taylor or </a:t>
            </a:r>
            <a:r>
              <a:rPr lang="en-US" altLang="en-US" dirty="0" err="1"/>
              <a:t>Maclaurin</a:t>
            </a:r>
            <a:r>
              <a:rPr lang="en-US" altLang="en-US" dirty="0"/>
              <a:t> series. </a:t>
            </a:r>
          </a:p>
          <a:p>
            <a:pPr marL="0" indent="0" eaLnBrk="1" hangingPunct="1">
              <a:buFont typeface="Wingdings" panose="05000000000000000000" pitchFamily="2" charset="2"/>
              <a:buNone/>
              <a:tabLst>
                <a:tab pos="0" algn="l"/>
                <a:tab pos="60325" algn="l"/>
                <a:tab pos="350838" algn="l"/>
                <a:tab pos="457200" algn="l"/>
              </a:tabLst>
            </a:pPr>
            <a:endParaRPr lang="en-US" altLang="en-US" sz="1000" dirty="0"/>
          </a:p>
          <a:p>
            <a:pPr marL="0" indent="0" eaLnBrk="1" hangingPunct="1">
              <a:buFont typeface="Wingdings" panose="05000000000000000000" pitchFamily="2" charset="2"/>
              <a:buNone/>
              <a:tabLst>
                <a:tab pos="0" algn="l"/>
                <a:tab pos="60325" algn="l"/>
                <a:tab pos="350838" algn="l"/>
                <a:tab pos="457200" algn="l"/>
              </a:tabLst>
            </a:pPr>
            <a:r>
              <a:rPr lang="en-US" altLang="en-US" dirty="0"/>
              <a:t>To persuade yourself that the series</a:t>
            </a:r>
          </a:p>
          <a:p>
            <a:pPr marL="0" indent="0" eaLnBrk="1" hangingPunct="1">
              <a:buFont typeface="Wingdings" panose="05000000000000000000" pitchFamily="2" charset="2"/>
              <a:buNone/>
              <a:tabLst>
                <a:tab pos="0" algn="l"/>
                <a:tab pos="60325" algn="l"/>
                <a:tab pos="350838" algn="l"/>
                <a:tab pos="457200" algn="l"/>
              </a:tabLst>
            </a:pPr>
            <a:endParaRPr lang="en-US" altLang="en-US" dirty="0"/>
          </a:p>
          <a:p>
            <a:pPr marL="0" indent="0" eaLnBrk="1" hangingPunct="1">
              <a:buFont typeface="Wingdings" panose="05000000000000000000" pitchFamily="2" charset="2"/>
              <a:buNone/>
              <a:tabLst>
                <a:tab pos="0" algn="l"/>
                <a:tab pos="60325" algn="l"/>
                <a:tab pos="350838" algn="l"/>
                <a:tab pos="457200" algn="l"/>
              </a:tabLst>
            </a:pPr>
            <a:endParaRPr lang="en-US" altLang="en-US" dirty="0"/>
          </a:p>
          <a:p>
            <a:pPr marL="0" indent="0" eaLnBrk="1" hangingPunct="1">
              <a:buFont typeface="Wingdings" panose="05000000000000000000" pitchFamily="2" charset="2"/>
              <a:buNone/>
              <a:tabLst>
                <a:tab pos="0" algn="l"/>
                <a:tab pos="60325" algn="l"/>
                <a:tab pos="350838" algn="l"/>
                <a:tab pos="457200" algn="l"/>
              </a:tabLst>
            </a:pPr>
            <a:r>
              <a:rPr lang="en-US" altLang="en-US" dirty="0"/>
              <a:t>might converge to a function other than</a:t>
            </a:r>
            <a:r>
              <a:rPr lang="en-US" altLang="en-US" i="1" dirty="0"/>
              <a:t> f</a:t>
            </a:r>
            <a:r>
              <a:rPr lang="en-US" altLang="en-US" dirty="0"/>
              <a:t>, remember that the derivatives are being evaluated at a single point.</a:t>
            </a:r>
          </a:p>
        </p:txBody>
      </p:sp>
      <p:pic>
        <p:nvPicPr>
          <p:cNvPr id="11267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788181"/>
            <a:ext cx="8345488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455613" y="346075"/>
            <a:ext cx="83105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Clr>
                <a:srgbClr val="009BAE"/>
              </a:buClr>
              <a:buFont typeface="Wingdings" pitchFamily="2" charset="2"/>
              <a:buNone/>
            </a:pPr>
            <a:r>
              <a:rPr lang="en-IN" sz="4000" dirty="0">
                <a:solidFill>
                  <a:schemeClr val="bg1"/>
                </a:solidFill>
              </a:rPr>
              <a:t>Taylor Series and </a:t>
            </a:r>
            <a:r>
              <a:rPr lang="en-IN" sz="4000" dirty="0" err="1">
                <a:solidFill>
                  <a:schemeClr val="bg1"/>
                </a:solidFill>
              </a:rPr>
              <a:t>Maclaurin</a:t>
            </a:r>
            <a:r>
              <a:rPr lang="en-IN" sz="4000" dirty="0">
                <a:solidFill>
                  <a:schemeClr val="bg1"/>
                </a:solidFill>
              </a:rPr>
              <a:t> Series</a:t>
            </a:r>
          </a:p>
        </p:txBody>
      </p:sp>
    </p:spTree>
    <p:extLst>
      <p:ext uri="{BB962C8B-B14F-4D97-AF65-F5344CB8AC3E}">
        <p14:creationId xmlns:p14="http://schemas.microsoft.com/office/powerpoint/2010/main" val="32223631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0013"/>
            <a:ext cx="8229600" cy="5256212"/>
          </a:xfrm>
          <a:noFill/>
        </p:spPr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  <a:tabLst>
                <a:tab pos="0" algn="l"/>
                <a:tab pos="60325" algn="l"/>
                <a:tab pos="350838" algn="l"/>
                <a:tab pos="457200" algn="l"/>
              </a:tabLst>
            </a:pPr>
            <a:r>
              <a:rPr lang="en-US" altLang="en-US" dirty="0"/>
              <a:t>It can easily happen that another function will agree with the values of </a:t>
            </a:r>
            <a:r>
              <a:rPr lang="en-US" altLang="en-US" i="1" dirty="0"/>
              <a:t>f</a:t>
            </a:r>
            <a:r>
              <a:rPr lang="en-US" altLang="en-US" sz="1600" dirty="0"/>
              <a:t> </a:t>
            </a:r>
            <a:r>
              <a:rPr lang="en-US" altLang="en-US" baseline="30000" dirty="0"/>
              <a:t>(</a:t>
            </a:r>
            <a:r>
              <a:rPr lang="en-US" altLang="en-US" i="1" baseline="30000" dirty="0"/>
              <a:t>n</a:t>
            </a:r>
            <a:r>
              <a:rPr lang="en-US" altLang="en-US" baseline="30000" dirty="0"/>
              <a:t>)</a:t>
            </a:r>
            <a:r>
              <a:rPr lang="en-US" altLang="en-US" dirty="0"/>
              <a:t>(</a:t>
            </a:r>
            <a:r>
              <a:rPr lang="en-US" altLang="en-US" i="1" dirty="0"/>
              <a:t>x</a:t>
            </a:r>
            <a:r>
              <a:rPr lang="en-US" altLang="en-US" dirty="0"/>
              <a:t>) when </a:t>
            </a:r>
            <a:r>
              <a:rPr lang="en-US" altLang="en-US" i="1" dirty="0"/>
              <a:t>x</a:t>
            </a:r>
            <a:r>
              <a:rPr lang="en-US" altLang="en-US" dirty="0"/>
              <a:t> = </a:t>
            </a:r>
            <a:r>
              <a:rPr lang="en-US" altLang="en-US" i="1" dirty="0"/>
              <a:t>c</a:t>
            </a:r>
            <a:r>
              <a:rPr lang="en-US" altLang="en-US" dirty="0"/>
              <a:t> and disagree at other          </a:t>
            </a:r>
            <a:r>
              <a:rPr lang="en-US" altLang="en-US" i="1" dirty="0"/>
              <a:t>x-</a:t>
            </a:r>
            <a:r>
              <a:rPr lang="en-US" altLang="en-US" dirty="0"/>
              <a:t>values. </a:t>
            </a:r>
          </a:p>
          <a:p>
            <a:pPr marL="0" indent="0" eaLnBrk="1" hangingPunct="1">
              <a:buFont typeface="Wingdings" panose="05000000000000000000" pitchFamily="2" charset="2"/>
              <a:buNone/>
              <a:tabLst>
                <a:tab pos="0" algn="l"/>
                <a:tab pos="60325" algn="l"/>
                <a:tab pos="350838" algn="l"/>
                <a:tab pos="457200" algn="l"/>
              </a:tabLst>
            </a:pPr>
            <a:endParaRPr lang="en-US" altLang="en-US" sz="1200" dirty="0"/>
          </a:p>
          <a:p>
            <a:pPr marL="0" indent="0" eaLnBrk="1" hangingPunct="1">
              <a:buFont typeface="Wingdings" panose="05000000000000000000" pitchFamily="2" charset="2"/>
              <a:buNone/>
              <a:tabLst>
                <a:tab pos="0" algn="l"/>
                <a:tab pos="60325" algn="l"/>
                <a:tab pos="350838" algn="l"/>
                <a:tab pos="457200" algn="l"/>
              </a:tabLst>
            </a:pPr>
            <a:r>
              <a:rPr lang="en-US" altLang="en-US" dirty="0"/>
              <a:t>If you formed the power series for </a:t>
            </a:r>
          </a:p>
          <a:p>
            <a:pPr marL="0" indent="0" eaLnBrk="1" hangingPunct="1">
              <a:buFont typeface="Wingdings" panose="05000000000000000000" pitchFamily="2" charset="2"/>
              <a:buNone/>
              <a:tabLst>
                <a:tab pos="0" algn="l"/>
                <a:tab pos="60325" algn="l"/>
                <a:tab pos="350838" algn="l"/>
                <a:tab pos="457200" algn="l"/>
              </a:tabLst>
            </a:pPr>
            <a:r>
              <a:rPr lang="en-US" altLang="en-US" dirty="0"/>
              <a:t>the function shown in Figure 8.24, </a:t>
            </a:r>
          </a:p>
          <a:p>
            <a:pPr marL="0" indent="0" eaLnBrk="1" hangingPunct="1">
              <a:buFont typeface="Wingdings" panose="05000000000000000000" pitchFamily="2" charset="2"/>
              <a:buNone/>
              <a:tabLst>
                <a:tab pos="0" algn="l"/>
                <a:tab pos="60325" algn="l"/>
                <a:tab pos="350838" algn="l"/>
                <a:tab pos="457200" algn="l"/>
              </a:tabLst>
            </a:pPr>
            <a:r>
              <a:rPr lang="en-US" altLang="en-US" dirty="0"/>
              <a:t>you would obtain the same series </a:t>
            </a:r>
          </a:p>
          <a:p>
            <a:pPr marL="0" indent="0" eaLnBrk="1" hangingPunct="1">
              <a:buFont typeface="Wingdings" panose="05000000000000000000" pitchFamily="2" charset="2"/>
              <a:buNone/>
              <a:tabLst>
                <a:tab pos="0" algn="l"/>
                <a:tab pos="60325" algn="l"/>
                <a:tab pos="350838" algn="l"/>
                <a:tab pos="457200" algn="l"/>
              </a:tabLst>
            </a:pPr>
            <a:r>
              <a:rPr lang="en-US" altLang="en-US" dirty="0"/>
              <a:t>as in Example 1.</a:t>
            </a:r>
          </a:p>
          <a:p>
            <a:pPr marL="0" indent="0" eaLnBrk="1" hangingPunct="1">
              <a:buFont typeface="Wingdings" panose="05000000000000000000" pitchFamily="2" charset="2"/>
              <a:buNone/>
              <a:tabLst>
                <a:tab pos="0" algn="l"/>
                <a:tab pos="60325" algn="l"/>
                <a:tab pos="350838" algn="l"/>
                <a:tab pos="457200" algn="l"/>
              </a:tabLst>
            </a:pPr>
            <a:r>
              <a:rPr lang="en-US" altLang="en-US" sz="1200" dirty="0"/>
              <a:t> </a:t>
            </a:r>
          </a:p>
          <a:p>
            <a:pPr marL="0" indent="0" eaLnBrk="1" hangingPunct="1">
              <a:buFont typeface="Wingdings" panose="05000000000000000000" pitchFamily="2" charset="2"/>
              <a:buNone/>
              <a:tabLst>
                <a:tab pos="0" algn="l"/>
                <a:tab pos="60325" algn="l"/>
                <a:tab pos="350838" algn="l"/>
                <a:tab pos="457200" algn="l"/>
              </a:tabLst>
            </a:pPr>
            <a:r>
              <a:rPr lang="en-US" altLang="en-US" dirty="0"/>
              <a:t>You know that the series converges</a:t>
            </a:r>
            <a:br>
              <a:rPr lang="en-US" altLang="en-US" dirty="0"/>
            </a:br>
            <a:r>
              <a:rPr lang="en-US" altLang="en-US" dirty="0"/>
              <a:t>for all </a:t>
            </a:r>
            <a:r>
              <a:rPr lang="en-US" altLang="en-US" i="1" dirty="0"/>
              <a:t>x</a:t>
            </a:r>
            <a:r>
              <a:rPr lang="en-US" altLang="en-US" dirty="0"/>
              <a:t>, and yet it obviously cannot </a:t>
            </a:r>
            <a:br>
              <a:rPr lang="en-US" altLang="en-US" dirty="0"/>
            </a:br>
            <a:r>
              <a:rPr lang="en-US" altLang="en-US" dirty="0"/>
              <a:t>converge to both </a:t>
            </a:r>
            <a:r>
              <a:rPr lang="en-US" altLang="en-US" i="1" dirty="0"/>
              <a:t>f</a:t>
            </a:r>
            <a:r>
              <a:rPr lang="en-US" altLang="en-US" sz="400" i="1" dirty="0"/>
              <a:t> </a:t>
            </a:r>
            <a:r>
              <a:rPr lang="en-US" altLang="en-US" dirty="0"/>
              <a:t>(</a:t>
            </a:r>
            <a:r>
              <a:rPr lang="en-US" altLang="en-US" i="1" dirty="0"/>
              <a:t>x</a:t>
            </a:r>
            <a:r>
              <a:rPr lang="en-US" altLang="en-US" dirty="0"/>
              <a:t>) and sin </a:t>
            </a:r>
            <a:r>
              <a:rPr lang="en-US" altLang="en-US" i="1" dirty="0"/>
              <a:t>x</a:t>
            </a:r>
            <a:r>
              <a:rPr lang="en-US" altLang="en-US" dirty="0"/>
              <a:t> </a:t>
            </a:r>
            <a:br>
              <a:rPr lang="en-US" altLang="en-US" dirty="0"/>
            </a:br>
            <a:r>
              <a:rPr lang="en-US" altLang="en-US" dirty="0"/>
              <a:t>for all </a:t>
            </a:r>
            <a:r>
              <a:rPr lang="en-US" altLang="en-US" i="1" dirty="0"/>
              <a:t>x.</a:t>
            </a:r>
            <a:endParaRPr lang="en-US" altLang="en-US" dirty="0"/>
          </a:p>
        </p:txBody>
      </p:sp>
      <p:sp>
        <p:nvSpPr>
          <p:cNvPr id="12291" name="Rectangle 7"/>
          <p:cNvSpPr>
            <a:spLocks noChangeArrowheads="1"/>
          </p:cNvSpPr>
          <p:nvPr/>
        </p:nvSpPr>
        <p:spPr bwMode="auto">
          <a:xfrm>
            <a:off x="6410060" y="5795683"/>
            <a:ext cx="9973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200" b="1" dirty="0"/>
              <a:t>Figure 8.24</a:t>
            </a:r>
          </a:p>
        </p:txBody>
      </p:sp>
      <p:pic>
        <p:nvPicPr>
          <p:cNvPr id="12293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1513" y="2762250"/>
            <a:ext cx="2859087" cy="280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455613" y="346075"/>
            <a:ext cx="83105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Clr>
                <a:srgbClr val="009BAE"/>
              </a:buClr>
              <a:buFont typeface="Wingdings" pitchFamily="2" charset="2"/>
              <a:buNone/>
            </a:pPr>
            <a:r>
              <a:rPr lang="en-IN" sz="4000" dirty="0">
                <a:solidFill>
                  <a:schemeClr val="bg1"/>
                </a:solidFill>
              </a:rPr>
              <a:t>Taylor Series and </a:t>
            </a:r>
            <a:r>
              <a:rPr lang="en-IN" sz="4000" dirty="0" err="1">
                <a:solidFill>
                  <a:schemeClr val="bg1"/>
                </a:solidFill>
              </a:rPr>
              <a:t>Maclaurin</a:t>
            </a:r>
            <a:r>
              <a:rPr lang="en-IN" sz="4000" dirty="0">
                <a:solidFill>
                  <a:schemeClr val="bg1"/>
                </a:solidFill>
              </a:rPr>
              <a:t> Series</a:t>
            </a:r>
          </a:p>
        </p:txBody>
      </p:sp>
    </p:spTree>
    <p:extLst>
      <p:ext uri="{BB962C8B-B14F-4D97-AF65-F5344CB8AC3E}">
        <p14:creationId xmlns:p14="http://schemas.microsoft.com/office/powerpoint/2010/main" val="15374675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0013"/>
            <a:ext cx="8229600" cy="5256212"/>
          </a:xfrm>
          <a:noFill/>
        </p:spPr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  <a:tabLst>
                <a:tab pos="0" algn="l"/>
                <a:tab pos="60325" algn="l"/>
                <a:tab pos="350838" algn="l"/>
                <a:tab pos="457200" algn="l"/>
              </a:tabLst>
            </a:pPr>
            <a:r>
              <a:rPr lang="en-US" altLang="en-US" dirty="0"/>
              <a:t>Let </a:t>
            </a:r>
            <a:r>
              <a:rPr lang="en-US" altLang="en-US" i="1" dirty="0"/>
              <a:t>f</a:t>
            </a:r>
            <a:r>
              <a:rPr lang="en-US" altLang="en-US" dirty="0"/>
              <a:t> have derivatives of all orders in an open interval </a:t>
            </a:r>
            <a:r>
              <a:rPr lang="en-US" altLang="en-US" i="1" dirty="0"/>
              <a:t>I </a:t>
            </a:r>
            <a:r>
              <a:rPr lang="en-US" altLang="en-US" dirty="0"/>
              <a:t>centered at </a:t>
            </a:r>
            <a:r>
              <a:rPr lang="en-US" altLang="en-US" i="1" dirty="0"/>
              <a:t>c.</a:t>
            </a:r>
          </a:p>
          <a:p>
            <a:pPr marL="0" indent="0" eaLnBrk="1" hangingPunct="1">
              <a:buFont typeface="Wingdings" panose="05000000000000000000" pitchFamily="2" charset="2"/>
              <a:buNone/>
              <a:tabLst>
                <a:tab pos="0" algn="l"/>
                <a:tab pos="60325" algn="l"/>
                <a:tab pos="350838" algn="l"/>
                <a:tab pos="457200" algn="l"/>
              </a:tabLst>
            </a:pPr>
            <a:r>
              <a:rPr lang="en-US" altLang="en-US" sz="800" dirty="0"/>
              <a:t> </a:t>
            </a:r>
          </a:p>
          <a:p>
            <a:pPr marL="0" indent="0" eaLnBrk="1" hangingPunct="1">
              <a:buFont typeface="Wingdings" panose="05000000000000000000" pitchFamily="2" charset="2"/>
              <a:buNone/>
              <a:tabLst>
                <a:tab pos="0" algn="l"/>
                <a:tab pos="60325" algn="l"/>
                <a:tab pos="350838" algn="l"/>
                <a:tab pos="457200" algn="l"/>
              </a:tabLst>
            </a:pPr>
            <a:r>
              <a:rPr lang="en-US" altLang="en-US" dirty="0"/>
              <a:t>The Taylor series for </a:t>
            </a:r>
            <a:r>
              <a:rPr lang="en-US" altLang="en-US" i="1" dirty="0"/>
              <a:t>f</a:t>
            </a:r>
            <a:r>
              <a:rPr lang="en-US" altLang="en-US" dirty="0"/>
              <a:t> may fail to converge for some </a:t>
            </a:r>
            <a:r>
              <a:rPr lang="en-US" altLang="en-US" i="1" dirty="0"/>
              <a:t>x</a:t>
            </a:r>
            <a:r>
              <a:rPr lang="en-US" altLang="en-US" dirty="0"/>
              <a:t> in </a:t>
            </a:r>
            <a:r>
              <a:rPr lang="en-US" altLang="en-US" i="1" dirty="0"/>
              <a:t>I</a:t>
            </a:r>
            <a:r>
              <a:rPr lang="en-US" altLang="en-US" dirty="0"/>
              <a:t>. Or, even if it is convergent, it may fail to have </a:t>
            </a:r>
            <a:r>
              <a:rPr lang="en-US" altLang="en-US" i="1" dirty="0"/>
              <a:t>f</a:t>
            </a:r>
            <a:r>
              <a:rPr lang="en-US" altLang="en-US" sz="400" i="1" dirty="0"/>
              <a:t> </a:t>
            </a:r>
            <a:r>
              <a:rPr lang="en-US" altLang="en-US" dirty="0"/>
              <a:t>(</a:t>
            </a:r>
            <a:r>
              <a:rPr lang="en-US" altLang="en-US" i="1" dirty="0"/>
              <a:t>x</a:t>
            </a:r>
            <a:r>
              <a:rPr lang="en-US" altLang="en-US" dirty="0"/>
              <a:t>) as its sum.</a:t>
            </a:r>
          </a:p>
          <a:p>
            <a:pPr marL="0" indent="0" eaLnBrk="1" hangingPunct="1">
              <a:buFont typeface="Wingdings" panose="05000000000000000000" pitchFamily="2" charset="2"/>
              <a:buNone/>
              <a:tabLst>
                <a:tab pos="0" algn="l"/>
                <a:tab pos="60325" algn="l"/>
                <a:tab pos="350838" algn="l"/>
                <a:tab pos="457200" algn="l"/>
              </a:tabLst>
            </a:pPr>
            <a:r>
              <a:rPr lang="en-US" altLang="en-US" sz="800" dirty="0"/>
              <a:t> </a:t>
            </a:r>
          </a:p>
          <a:p>
            <a:pPr marL="0" indent="0" eaLnBrk="1" hangingPunct="1">
              <a:buFont typeface="Wingdings" panose="05000000000000000000" pitchFamily="2" charset="2"/>
              <a:buNone/>
              <a:tabLst>
                <a:tab pos="0" algn="l"/>
                <a:tab pos="60325" algn="l"/>
                <a:tab pos="350838" algn="l"/>
                <a:tab pos="457200" algn="l"/>
              </a:tabLst>
            </a:pPr>
            <a:r>
              <a:rPr lang="en-US" altLang="en-US" dirty="0"/>
              <a:t>Nevertheless, Theorem 8.19 tells us that for each </a:t>
            </a:r>
            <a:r>
              <a:rPr lang="en-US" altLang="en-US" i="1" dirty="0"/>
              <a:t>n</a:t>
            </a:r>
            <a:r>
              <a:rPr lang="en-US" altLang="en-US" dirty="0"/>
              <a:t>,</a:t>
            </a:r>
          </a:p>
          <a:p>
            <a:pPr marL="0" indent="0" eaLnBrk="1" hangingPunct="1">
              <a:buFont typeface="Wingdings" panose="05000000000000000000" pitchFamily="2" charset="2"/>
              <a:buNone/>
              <a:tabLst>
                <a:tab pos="0" algn="l"/>
                <a:tab pos="60325" algn="l"/>
                <a:tab pos="350838" algn="l"/>
                <a:tab pos="457200" algn="l"/>
              </a:tabLst>
            </a:pPr>
            <a:endParaRPr lang="en-US" altLang="en-US" dirty="0"/>
          </a:p>
          <a:p>
            <a:pPr marL="0" indent="0" eaLnBrk="1" hangingPunct="1">
              <a:buFont typeface="Wingdings" panose="05000000000000000000" pitchFamily="2" charset="2"/>
              <a:buNone/>
              <a:tabLst>
                <a:tab pos="0" algn="l"/>
                <a:tab pos="60325" algn="l"/>
                <a:tab pos="350838" algn="l"/>
                <a:tab pos="457200" algn="l"/>
              </a:tabLst>
            </a:pPr>
            <a:endParaRPr lang="en-US" altLang="en-US" dirty="0"/>
          </a:p>
          <a:p>
            <a:pPr marL="0" indent="0" eaLnBrk="1" hangingPunct="1">
              <a:buFont typeface="Wingdings" panose="05000000000000000000" pitchFamily="2" charset="2"/>
              <a:buNone/>
              <a:tabLst>
                <a:tab pos="0" algn="l"/>
                <a:tab pos="60325" algn="l"/>
                <a:tab pos="350838" algn="l"/>
                <a:tab pos="457200" algn="l"/>
              </a:tabLst>
            </a:pPr>
            <a:endParaRPr lang="en-US" altLang="en-US" sz="1600" dirty="0"/>
          </a:p>
          <a:p>
            <a:pPr marL="0" indent="0" eaLnBrk="1" hangingPunct="1">
              <a:buFont typeface="Wingdings" panose="05000000000000000000" pitchFamily="2" charset="2"/>
              <a:buNone/>
              <a:tabLst>
                <a:tab pos="0" algn="l"/>
                <a:tab pos="60325" algn="l"/>
                <a:tab pos="350838" algn="l"/>
                <a:tab pos="457200" algn="l"/>
              </a:tabLst>
            </a:pPr>
            <a:r>
              <a:rPr lang="en-US" altLang="en-US" dirty="0"/>
              <a:t>where</a:t>
            </a:r>
          </a:p>
        </p:txBody>
      </p:sp>
      <p:pic>
        <p:nvPicPr>
          <p:cNvPr id="13315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267200"/>
            <a:ext cx="8153400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5410200"/>
            <a:ext cx="3052763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455613" y="346075"/>
            <a:ext cx="83105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Clr>
                <a:srgbClr val="009BAE"/>
              </a:buClr>
              <a:buFont typeface="Wingdings" pitchFamily="2" charset="2"/>
              <a:buNone/>
            </a:pPr>
            <a:r>
              <a:rPr lang="en-IN" sz="4000" dirty="0">
                <a:solidFill>
                  <a:schemeClr val="bg1"/>
                </a:solidFill>
              </a:rPr>
              <a:t>Taylor Series and </a:t>
            </a:r>
            <a:r>
              <a:rPr lang="en-IN" sz="4000" dirty="0" err="1">
                <a:solidFill>
                  <a:schemeClr val="bg1"/>
                </a:solidFill>
              </a:rPr>
              <a:t>Maclaurin</a:t>
            </a:r>
            <a:r>
              <a:rPr lang="en-IN" sz="4000" dirty="0">
                <a:solidFill>
                  <a:schemeClr val="bg1"/>
                </a:solidFill>
              </a:rPr>
              <a:t> Series</a:t>
            </a:r>
          </a:p>
        </p:txBody>
      </p:sp>
    </p:spTree>
    <p:extLst>
      <p:ext uri="{BB962C8B-B14F-4D97-AF65-F5344CB8AC3E}">
        <p14:creationId xmlns:p14="http://schemas.microsoft.com/office/powerpoint/2010/main" val="19029629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extBox 5"/>
          <p:cNvSpPr txBox="1">
            <a:spLocks noChangeArrowheads="1"/>
          </p:cNvSpPr>
          <p:nvPr/>
        </p:nvSpPr>
        <p:spPr bwMode="auto">
          <a:xfrm>
            <a:off x="228600" y="1295400"/>
            <a:ext cx="86868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dirty="0"/>
              <a:t>Note that in this remainder formula, the particular value of </a:t>
            </a:r>
            <a:r>
              <a:rPr lang="en-US" altLang="en-US" sz="2400" i="1" dirty="0"/>
              <a:t>z </a:t>
            </a:r>
            <a:r>
              <a:rPr lang="en-US" altLang="en-US" sz="2400" dirty="0"/>
              <a:t>that makes the remainder formula true depends on the values of </a:t>
            </a:r>
            <a:r>
              <a:rPr lang="en-US" altLang="en-US" sz="2400" i="1" dirty="0"/>
              <a:t>x </a:t>
            </a:r>
            <a:r>
              <a:rPr lang="en-US" altLang="en-US" sz="2400" dirty="0"/>
              <a:t>and </a:t>
            </a:r>
            <a:r>
              <a:rPr lang="en-US" altLang="en-US" sz="2400" i="1" dirty="0"/>
              <a:t>n</a:t>
            </a:r>
            <a:r>
              <a:rPr lang="en-US" altLang="en-US" sz="2400" dirty="0"/>
              <a:t>.  If              then the next theorem tells us that the Taylor series for </a:t>
            </a:r>
            <a:r>
              <a:rPr lang="en-US" altLang="en-US" sz="2400" i="1" dirty="0"/>
              <a:t>f </a:t>
            </a:r>
            <a:r>
              <a:rPr lang="en-US" altLang="en-US" sz="2400" dirty="0"/>
              <a:t>actually converges to </a:t>
            </a:r>
            <a:r>
              <a:rPr lang="en-US" altLang="en-US" sz="2400" i="1" dirty="0"/>
              <a:t>f</a:t>
            </a:r>
            <a:r>
              <a:rPr lang="en-US" altLang="en-US" sz="400" i="1" dirty="0"/>
              <a:t> </a:t>
            </a:r>
            <a:r>
              <a:rPr lang="en-US" altLang="en-US" sz="2400" dirty="0"/>
              <a:t>(</a:t>
            </a:r>
            <a:r>
              <a:rPr lang="en-US" altLang="en-US" sz="2400" i="1" dirty="0"/>
              <a:t>x</a:t>
            </a:r>
            <a:r>
              <a:rPr lang="en-US" altLang="en-US" sz="2400" dirty="0"/>
              <a:t>) for all </a:t>
            </a:r>
            <a:r>
              <a:rPr lang="en-US" altLang="en-US" sz="2400" i="1" dirty="0"/>
              <a:t>x </a:t>
            </a:r>
            <a:r>
              <a:rPr lang="en-US" altLang="en-US" sz="2400" dirty="0"/>
              <a:t>in </a:t>
            </a:r>
            <a:r>
              <a:rPr lang="en-US" altLang="en-US" sz="2400" i="1" dirty="0"/>
              <a:t>I.</a:t>
            </a:r>
            <a:r>
              <a:rPr lang="en-US" altLang="en-US" sz="2400" dirty="0"/>
              <a:t> </a:t>
            </a:r>
          </a:p>
        </p:txBody>
      </p:sp>
      <p:pic>
        <p:nvPicPr>
          <p:cNvPr id="14340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057400"/>
            <a:ext cx="941388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455613" y="346075"/>
            <a:ext cx="83105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Clr>
                <a:srgbClr val="009BAE"/>
              </a:buClr>
              <a:buFont typeface="Wingdings" pitchFamily="2" charset="2"/>
              <a:buNone/>
            </a:pPr>
            <a:r>
              <a:rPr lang="en-IN" sz="4000" dirty="0">
                <a:solidFill>
                  <a:schemeClr val="bg1"/>
                </a:solidFill>
              </a:rPr>
              <a:t>Taylor Series and </a:t>
            </a:r>
            <a:r>
              <a:rPr lang="en-IN" sz="4000" dirty="0" err="1">
                <a:solidFill>
                  <a:schemeClr val="bg1"/>
                </a:solidFill>
              </a:rPr>
              <a:t>Maclaurin</a:t>
            </a:r>
            <a:r>
              <a:rPr lang="en-IN" sz="4000" dirty="0">
                <a:solidFill>
                  <a:schemeClr val="bg1"/>
                </a:solidFill>
              </a:rPr>
              <a:t> Series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585" y="3200400"/>
            <a:ext cx="8164830" cy="2068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066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370013"/>
            <a:ext cx="8229600" cy="5256212"/>
          </a:xfrm>
          <a:noFill/>
        </p:spPr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 dirty="0"/>
              <a:t>Show that the </a:t>
            </a:r>
            <a:r>
              <a:rPr lang="en-US" altLang="en-US" dirty="0" err="1"/>
              <a:t>Maclaurin</a:t>
            </a:r>
            <a:r>
              <a:rPr lang="en-US" altLang="en-US" dirty="0"/>
              <a:t> series for </a:t>
            </a:r>
            <a:r>
              <a:rPr lang="en-US" altLang="en-US" i="1" dirty="0"/>
              <a:t>f</a:t>
            </a:r>
            <a:r>
              <a:rPr lang="en-US" altLang="en-US" sz="400" i="1" dirty="0"/>
              <a:t> </a:t>
            </a:r>
            <a:r>
              <a:rPr lang="en-US" altLang="en-US" dirty="0"/>
              <a:t>(</a:t>
            </a:r>
            <a:r>
              <a:rPr lang="en-US" altLang="en-US" i="1" dirty="0"/>
              <a:t>x</a:t>
            </a:r>
            <a:r>
              <a:rPr lang="en-US" altLang="en-US" dirty="0"/>
              <a:t>) = sin </a:t>
            </a:r>
            <a:r>
              <a:rPr lang="en-US" altLang="en-US" i="1" dirty="0"/>
              <a:t>x</a:t>
            </a:r>
            <a:r>
              <a:rPr lang="en-US" altLang="en-US" dirty="0"/>
              <a:t> converges to sin </a:t>
            </a:r>
            <a:r>
              <a:rPr lang="en-US" altLang="en-US" i="1" dirty="0"/>
              <a:t>x</a:t>
            </a:r>
            <a:r>
              <a:rPr lang="en-US" altLang="en-US" dirty="0"/>
              <a:t> for all </a:t>
            </a:r>
            <a:r>
              <a:rPr lang="en-US" altLang="en-US" i="1" dirty="0"/>
              <a:t>x.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i="1" dirty="0"/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 dirty="0">
                <a:solidFill>
                  <a:srgbClr val="0074BC"/>
                </a:solidFill>
              </a:rPr>
              <a:t>Solution: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 dirty="0"/>
              <a:t>You need to show that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dirty="0"/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dirty="0"/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dirty="0"/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 dirty="0"/>
              <a:t>is true for all </a:t>
            </a:r>
            <a:r>
              <a:rPr lang="en-US" altLang="en-US" i="1" dirty="0"/>
              <a:t>x. </a:t>
            </a:r>
            <a:endParaRPr lang="en-US" altLang="en-US" dirty="0"/>
          </a:p>
        </p:txBody>
      </p:sp>
      <p:pic>
        <p:nvPicPr>
          <p:cNvPr id="4506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3" y="3657600"/>
            <a:ext cx="7861300" cy="96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12"/>
          <p:cNvSpPr>
            <a:spLocks noGrp="1" noChangeArrowheads="1"/>
          </p:cNvSpPr>
          <p:nvPr>
            <p:ph type="title"/>
          </p:nvPr>
        </p:nvSpPr>
        <p:spPr>
          <a:xfrm>
            <a:off x="457200" y="347472"/>
            <a:ext cx="8311896" cy="704088"/>
          </a:xfrm>
        </p:spPr>
        <p:txBody>
          <a:bodyPr/>
          <a:lstStyle/>
          <a:p>
            <a:pPr eaLnBrk="1" hangingPunct="1"/>
            <a:r>
              <a:rPr lang="en-IN" sz="3200" dirty="0"/>
              <a:t>Example 2 – </a:t>
            </a:r>
            <a:r>
              <a:rPr lang="en-IN" sz="3200" i="1" dirty="0"/>
              <a:t>A Convergent </a:t>
            </a:r>
            <a:r>
              <a:rPr lang="en-IN" sz="3200" i="1" dirty="0" err="1"/>
              <a:t>Maclaurin</a:t>
            </a:r>
            <a:r>
              <a:rPr lang="en-IN" sz="3200" i="1" dirty="0"/>
              <a:t> Series</a:t>
            </a:r>
          </a:p>
        </p:txBody>
      </p:sp>
    </p:spTree>
    <p:extLst>
      <p:ext uri="{BB962C8B-B14F-4D97-AF65-F5344CB8AC3E}">
        <p14:creationId xmlns:p14="http://schemas.microsoft.com/office/powerpoint/2010/main" val="4042003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0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0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50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50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50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450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505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505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4505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50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370013"/>
            <a:ext cx="8229600" cy="5256212"/>
          </a:xfrm>
          <a:noFill/>
        </p:spPr>
        <p:txBody>
          <a:bodyPr/>
          <a:lstStyle/>
          <a:p>
            <a:pPr marL="0" indent="0" eaLnBrk="1" hangingPunct="1">
              <a:buClr>
                <a:srgbClr val="0073AE"/>
              </a:buClr>
              <a:buFont typeface="Wingdings" panose="05000000000000000000" pitchFamily="2" charset="2"/>
              <a:buNone/>
              <a:tabLst>
                <a:tab pos="3140075" algn="l"/>
              </a:tabLst>
            </a:pPr>
            <a:r>
              <a:rPr lang="en-US" altLang="en-US" dirty="0"/>
              <a:t>Because</a:t>
            </a:r>
          </a:p>
          <a:p>
            <a:pPr marL="0" indent="0" eaLnBrk="1" hangingPunct="1">
              <a:buClr>
                <a:srgbClr val="0073AE"/>
              </a:buClr>
              <a:buFont typeface="Wingdings" panose="05000000000000000000" pitchFamily="2" charset="2"/>
              <a:buNone/>
              <a:tabLst>
                <a:tab pos="3140075" algn="l"/>
              </a:tabLst>
            </a:pPr>
            <a:endParaRPr lang="en-US" altLang="en-US" dirty="0"/>
          </a:p>
          <a:p>
            <a:pPr marL="0" indent="0" eaLnBrk="1" hangingPunct="1">
              <a:buClr>
                <a:srgbClr val="0073AE"/>
              </a:buClr>
              <a:buFont typeface="Wingdings" panose="05000000000000000000" pitchFamily="2" charset="2"/>
              <a:buNone/>
              <a:tabLst>
                <a:tab pos="3140075" algn="l"/>
              </a:tabLst>
            </a:pPr>
            <a:r>
              <a:rPr lang="en-US" altLang="en-US" dirty="0"/>
              <a:t>or</a:t>
            </a:r>
          </a:p>
          <a:p>
            <a:pPr marL="0" indent="0" eaLnBrk="1" hangingPunct="1">
              <a:buClr>
                <a:srgbClr val="0073AE"/>
              </a:buClr>
              <a:buFont typeface="Wingdings" panose="05000000000000000000" pitchFamily="2" charset="2"/>
              <a:buNone/>
              <a:tabLst>
                <a:tab pos="3140075" algn="l"/>
              </a:tabLst>
            </a:pPr>
            <a:endParaRPr lang="en-US" altLang="en-US" dirty="0"/>
          </a:p>
          <a:p>
            <a:pPr marL="0" indent="0" eaLnBrk="1" hangingPunct="1">
              <a:buClr>
                <a:srgbClr val="0073AE"/>
              </a:buClr>
              <a:buFont typeface="Wingdings" panose="05000000000000000000" pitchFamily="2" charset="2"/>
              <a:buNone/>
              <a:tabLst>
                <a:tab pos="3140075" algn="l"/>
              </a:tabLst>
            </a:pPr>
            <a:r>
              <a:rPr lang="en-US" altLang="en-US" dirty="0"/>
              <a:t>you know that                            for every real number </a:t>
            </a:r>
            <a:r>
              <a:rPr lang="en-US" altLang="en-US" i="1" dirty="0"/>
              <a:t>z.</a:t>
            </a:r>
          </a:p>
          <a:p>
            <a:pPr marL="0" indent="0" eaLnBrk="1" hangingPunct="1">
              <a:buClr>
                <a:srgbClr val="0073AE"/>
              </a:buClr>
              <a:buFont typeface="Wingdings" panose="05000000000000000000" pitchFamily="2" charset="2"/>
              <a:buNone/>
              <a:tabLst>
                <a:tab pos="3140075" algn="l"/>
              </a:tabLst>
            </a:pPr>
            <a:endParaRPr lang="en-US" altLang="en-US" sz="1200" dirty="0"/>
          </a:p>
          <a:p>
            <a:pPr marL="0" indent="0" eaLnBrk="1" hangingPunct="1">
              <a:buClr>
                <a:srgbClr val="0073AE"/>
              </a:buClr>
              <a:buFont typeface="Wingdings" panose="05000000000000000000" pitchFamily="2" charset="2"/>
              <a:buNone/>
              <a:tabLst>
                <a:tab pos="3140075" algn="l"/>
              </a:tabLst>
            </a:pPr>
            <a:r>
              <a:rPr lang="en-US" altLang="en-US" dirty="0"/>
              <a:t>Therefore, for any fixed </a:t>
            </a:r>
            <a:r>
              <a:rPr lang="en-US" altLang="en-US" i="1" dirty="0"/>
              <a:t>x</a:t>
            </a:r>
            <a:r>
              <a:rPr lang="en-US" altLang="en-US" dirty="0"/>
              <a:t>,</a:t>
            </a:r>
            <a:r>
              <a:rPr lang="en-US" altLang="en-US" i="1" dirty="0"/>
              <a:t> </a:t>
            </a:r>
            <a:r>
              <a:rPr lang="en-US" altLang="en-US" dirty="0"/>
              <a:t>you can apply Taylor’s Theorem </a:t>
            </a:r>
          </a:p>
          <a:p>
            <a:pPr marL="0" indent="0" eaLnBrk="1" hangingPunct="1">
              <a:buClr>
                <a:srgbClr val="0073AE"/>
              </a:buClr>
              <a:buFont typeface="Wingdings" panose="05000000000000000000" pitchFamily="2" charset="2"/>
              <a:buNone/>
              <a:tabLst>
                <a:tab pos="3140075" algn="l"/>
              </a:tabLst>
            </a:pPr>
            <a:r>
              <a:rPr lang="en-US" altLang="en-US" dirty="0"/>
              <a:t>(Theorem 8.19) to conclude that</a:t>
            </a:r>
            <a:endParaRPr lang="en-US" altLang="en-US" i="1" dirty="0"/>
          </a:p>
          <a:p>
            <a:pPr marL="0" indent="0" eaLnBrk="1" hangingPunct="1">
              <a:buClr>
                <a:srgbClr val="0073AE"/>
              </a:buClr>
              <a:buFont typeface="Wingdings" panose="05000000000000000000" pitchFamily="2" charset="2"/>
              <a:buNone/>
              <a:tabLst>
                <a:tab pos="3140075" algn="l"/>
              </a:tabLst>
            </a:pPr>
            <a:endParaRPr lang="en-US" altLang="en-US" i="1" dirty="0"/>
          </a:p>
          <a:p>
            <a:pPr marL="0" indent="0" eaLnBrk="1" hangingPunct="1">
              <a:buClr>
                <a:srgbClr val="0073AE"/>
              </a:buClr>
              <a:buFont typeface="Wingdings" panose="05000000000000000000" pitchFamily="2" charset="2"/>
              <a:buNone/>
              <a:tabLst>
                <a:tab pos="3140075" algn="l"/>
              </a:tabLst>
            </a:pPr>
            <a:r>
              <a:rPr lang="en-US" altLang="en-US" i="1" dirty="0"/>
              <a:t> </a:t>
            </a:r>
          </a:p>
          <a:p>
            <a:pPr marL="0" indent="0" eaLnBrk="1" hangingPunct="1">
              <a:buClr>
                <a:srgbClr val="0073AE"/>
              </a:buClr>
              <a:buFont typeface="Wingdings" panose="05000000000000000000" pitchFamily="2" charset="2"/>
              <a:buNone/>
              <a:tabLst>
                <a:tab pos="3140075" algn="l"/>
              </a:tabLst>
            </a:pPr>
            <a:endParaRPr lang="en-US" altLang="en-US" i="1" dirty="0"/>
          </a:p>
          <a:p>
            <a:pPr marL="0" indent="0" eaLnBrk="1" hangingPunct="1">
              <a:buClr>
                <a:srgbClr val="0073AE"/>
              </a:buClr>
              <a:buFont typeface="Wingdings" panose="05000000000000000000" pitchFamily="2" charset="2"/>
              <a:buNone/>
              <a:tabLst>
                <a:tab pos="3140075" algn="l"/>
              </a:tabLst>
            </a:pPr>
            <a:endParaRPr lang="en-US" altLang="en-US" dirty="0"/>
          </a:p>
        </p:txBody>
      </p:sp>
      <p:pic>
        <p:nvPicPr>
          <p:cNvPr id="16389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6350" y="3124200"/>
            <a:ext cx="2178050" cy="46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752600"/>
            <a:ext cx="2590800" cy="55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Picture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514600"/>
            <a:ext cx="25146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95" name="Picture 1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876800"/>
            <a:ext cx="624840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12"/>
          <p:cNvSpPr>
            <a:spLocks noGrp="1" noChangeArrowheads="1"/>
          </p:cNvSpPr>
          <p:nvPr>
            <p:ph type="title"/>
          </p:nvPr>
        </p:nvSpPr>
        <p:spPr>
          <a:xfrm>
            <a:off x="457200" y="347472"/>
            <a:ext cx="8311896" cy="704088"/>
          </a:xfrm>
        </p:spPr>
        <p:txBody>
          <a:bodyPr/>
          <a:lstStyle/>
          <a:p>
            <a:pPr eaLnBrk="1" hangingPunct="1"/>
            <a:r>
              <a:rPr lang="en-IN" dirty="0"/>
              <a:t>Example 2 – </a:t>
            </a:r>
            <a:r>
              <a:rPr lang="en-IN" i="1" dirty="0"/>
              <a:t>Solution</a:t>
            </a:r>
            <a:endParaRPr lang="en-US" i="1" dirty="0"/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8032750" y="763200"/>
            <a:ext cx="990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>
                <a:solidFill>
                  <a:schemeClr val="bg1"/>
                </a:solidFill>
              </a:rPr>
              <a:t>cont’d</a:t>
            </a:r>
          </a:p>
        </p:txBody>
      </p:sp>
    </p:spTree>
    <p:extLst>
      <p:ext uri="{BB962C8B-B14F-4D97-AF65-F5344CB8AC3E}">
        <p14:creationId xmlns:p14="http://schemas.microsoft.com/office/powerpoint/2010/main" val="1900296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0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0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60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60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60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460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60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60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460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60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370013"/>
            <a:ext cx="8229600" cy="5256212"/>
          </a:xfrm>
          <a:noFill/>
        </p:spPr>
        <p:txBody>
          <a:bodyPr/>
          <a:lstStyle/>
          <a:p>
            <a:pPr marL="0" indent="0" eaLnBrk="1" hangingPunct="1">
              <a:lnSpc>
                <a:spcPct val="120000"/>
              </a:lnSpc>
              <a:buFont typeface="Wingdings" panose="05000000000000000000" pitchFamily="2" charset="2"/>
              <a:buNone/>
              <a:tabLst>
                <a:tab pos="3140075" algn="l"/>
              </a:tabLst>
            </a:pPr>
            <a:r>
              <a:rPr lang="en-US" altLang="en-US" dirty="0"/>
              <a:t>From the discussion regarding the relative rates of convergence of exponential and factorial sequences, it follows that for a fixed </a:t>
            </a:r>
            <a:r>
              <a:rPr lang="en-US" altLang="en-US" i="1" dirty="0"/>
              <a:t>x</a:t>
            </a:r>
          </a:p>
          <a:p>
            <a:pPr marL="0" indent="0" eaLnBrk="1" hangingPunct="1">
              <a:lnSpc>
                <a:spcPct val="120000"/>
              </a:lnSpc>
              <a:buFont typeface="Wingdings" panose="05000000000000000000" pitchFamily="2" charset="2"/>
              <a:buNone/>
              <a:tabLst>
                <a:tab pos="3140075" algn="l"/>
              </a:tabLst>
            </a:pPr>
            <a:endParaRPr lang="en-US" altLang="en-US" i="1" dirty="0"/>
          </a:p>
          <a:p>
            <a:pPr marL="0" indent="0" eaLnBrk="1" hangingPunct="1">
              <a:lnSpc>
                <a:spcPct val="120000"/>
              </a:lnSpc>
              <a:buFont typeface="Wingdings" panose="05000000000000000000" pitchFamily="2" charset="2"/>
              <a:buNone/>
              <a:tabLst>
                <a:tab pos="3140075" algn="l"/>
              </a:tabLst>
            </a:pPr>
            <a:endParaRPr lang="en-US" altLang="en-US" dirty="0"/>
          </a:p>
          <a:p>
            <a:pPr marL="0" indent="0" eaLnBrk="1" hangingPunct="1">
              <a:lnSpc>
                <a:spcPct val="120000"/>
              </a:lnSpc>
              <a:buFont typeface="Wingdings" panose="05000000000000000000" pitchFamily="2" charset="2"/>
              <a:buNone/>
              <a:tabLst>
                <a:tab pos="3140075" algn="l"/>
              </a:tabLst>
            </a:pPr>
            <a:r>
              <a:rPr lang="en-US" altLang="en-US" dirty="0"/>
              <a:t>Finally, by the Squeeze Theorem, it follows that for all </a:t>
            </a:r>
            <a:r>
              <a:rPr lang="en-US" altLang="en-US" i="1" dirty="0"/>
              <a:t>x, </a:t>
            </a:r>
          </a:p>
          <a:p>
            <a:pPr marL="0" indent="0" eaLnBrk="1" hangingPunct="1">
              <a:lnSpc>
                <a:spcPct val="120000"/>
              </a:lnSpc>
              <a:buFont typeface="Wingdings" panose="05000000000000000000" pitchFamily="2" charset="2"/>
              <a:buNone/>
              <a:tabLst>
                <a:tab pos="3140075" algn="l"/>
              </a:tabLst>
            </a:pPr>
            <a:r>
              <a:rPr lang="en-US" altLang="en-US" i="1" dirty="0"/>
              <a:t>R</a:t>
            </a:r>
            <a:r>
              <a:rPr lang="en-US" altLang="en-US" i="1" baseline="-25000" dirty="0"/>
              <a:t>n</a:t>
            </a:r>
            <a:r>
              <a:rPr lang="en-US" altLang="en-US" dirty="0"/>
              <a:t>(</a:t>
            </a:r>
            <a:r>
              <a:rPr lang="en-US" altLang="en-US" i="1" dirty="0"/>
              <a:t>x</a:t>
            </a:r>
            <a:r>
              <a:rPr lang="en-US" altLang="en-US" dirty="0"/>
              <a:t>)</a:t>
            </a:r>
            <a:r>
              <a:rPr lang="en-US" altLang="en-US" dirty="0">
                <a:cs typeface="Arial" panose="020B0604020202020204" pitchFamily="34" charset="0"/>
              </a:rPr>
              <a:t>→</a:t>
            </a:r>
            <a:r>
              <a:rPr lang="en-US" altLang="en-US" dirty="0"/>
              <a:t>0 as </a:t>
            </a:r>
            <a:r>
              <a:rPr lang="en-US" altLang="en-US" i="1" dirty="0"/>
              <a:t>n</a:t>
            </a:r>
            <a:r>
              <a:rPr lang="en-US" altLang="en-US" dirty="0">
                <a:cs typeface="Arial" panose="020B0604020202020204" pitchFamily="34" charset="0"/>
              </a:rPr>
              <a:t>→     .</a:t>
            </a:r>
          </a:p>
          <a:p>
            <a:pPr marL="0" indent="0" eaLnBrk="1" hangingPunct="1">
              <a:lnSpc>
                <a:spcPct val="120000"/>
              </a:lnSpc>
              <a:buFont typeface="Wingdings" panose="05000000000000000000" pitchFamily="2" charset="2"/>
              <a:buNone/>
              <a:tabLst>
                <a:tab pos="3140075" algn="l"/>
              </a:tabLst>
            </a:pPr>
            <a:r>
              <a:rPr lang="en-US" altLang="en-US" sz="1200" dirty="0">
                <a:cs typeface="Arial" panose="020B0604020202020204" pitchFamily="34" charset="0"/>
              </a:rPr>
              <a:t> </a:t>
            </a:r>
          </a:p>
          <a:p>
            <a:pPr marL="0" indent="0" eaLnBrk="1" hangingPunct="1">
              <a:lnSpc>
                <a:spcPct val="120000"/>
              </a:lnSpc>
              <a:buFont typeface="Wingdings" panose="05000000000000000000" pitchFamily="2" charset="2"/>
              <a:buNone/>
              <a:tabLst>
                <a:tab pos="3140075" algn="l"/>
              </a:tabLst>
            </a:pPr>
            <a:r>
              <a:rPr lang="en-US" altLang="en-US" dirty="0">
                <a:cs typeface="Arial" panose="020B0604020202020204" pitchFamily="34" charset="0"/>
              </a:rPr>
              <a:t>So, </a:t>
            </a:r>
            <a:r>
              <a:rPr lang="en-US" altLang="en-US" dirty="0"/>
              <a:t>by Theorem 8.23, the </a:t>
            </a:r>
            <a:r>
              <a:rPr lang="en-US" altLang="en-US" dirty="0" err="1"/>
              <a:t>Maclaurin</a:t>
            </a:r>
            <a:r>
              <a:rPr lang="en-US" altLang="en-US" dirty="0"/>
              <a:t> series for sin </a:t>
            </a:r>
            <a:r>
              <a:rPr lang="en-US" altLang="en-US" i="1" dirty="0"/>
              <a:t>x</a:t>
            </a:r>
            <a:r>
              <a:rPr lang="en-US" altLang="en-US" dirty="0"/>
              <a:t> converges to sin </a:t>
            </a:r>
            <a:r>
              <a:rPr lang="en-US" altLang="en-US" i="1" dirty="0"/>
              <a:t>x</a:t>
            </a:r>
            <a:r>
              <a:rPr lang="en-US" altLang="en-US" dirty="0"/>
              <a:t> for all </a:t>
            </a:r>
            <a:r>
              <a:rPr lang="en-US" altLang="en-US" i="1" dirty="0"/>
              <a:t>x.</a:t>
            </a:r>
            <a:endParaRPr lang="en-US" altLang="en-US" dirty="0"/>
          </a:p>
          <a:p>
            <a:pPr marL="0" indent="0" eaLnBrk="1" hangingPunct="1">
              <a:buClr>
                <a:srgbClr val="0073AE"/>
              </a:buClr>
              <a:buFont typeface="Wingdings" panose="05000000000000000000" pitchFamily="2" charset="2"/>
              <a:buNone/>
              <a:tabLst>
                <a:tab pos="3140075" algn="l"/>
              </a:tabLst>
            </a:pPr>
            <a:endParaRPr lang="en-US" altLang="en-US" dirty="0"/>
          </a:p>
        </p:txBody>
      </p:sp>
      <p:pic>
        <p:nvPicPr>
          <p:cNvPr id="17412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2743200"/>
            <a:ext cx="2724150" cy="95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9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5"/>
          <a:stretch>
            <a:fillRect/>
          </a:stretch>
        </p:blipFill>
        <p:spPr bwMode="auto">
          <a:xfrm>
            <a:off x="2709863" y="4433888"/>
            <a:ext cx="338137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2"/>
          <p:cNvSpPr>
            <a:spLocks noGrp="1" noChangeArrowheads="1"/>
          </p:cNvSpPr>
          <p:nvPr>
            <p:ph type="title"/>
          </p:nvPr>
        </p:nvSpPr>
        <p:spPr>
          <a:xfrm>
            <a:off x="457200" y="347472"/>
            <a:ext cx="8311896" cy="704088"/>
          </a:xfrm>
        </p:spPr>
        <p:txBody>
          <a:bodyPr/>
          <a:lstStyle/>
          <a:p>
            <a:pPr eaLnBrk="1" hangingPunct="1"/>
            <a:r>
              <a:rPr lang="en-IN" dirty="0"/>
              <a:t>Example 2 – </a:t>
            </a:r>
            <a:r>
              <a:rPr lang="en-IN" i="1" dirty="0"/>
              <a:t>Solution</a:t>
            </a:r>
            <a:endParaRPr lang="en-US" i="1" dirty="0"/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8032750" y="763200"/>
            <a:ext cx="990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>
                <a:solidFill>
                  <a:schemeClr val="bg1"/>
                </a:solidFill>
              </a:rPr>
              <a:t>cont’d</a:t>
            </a:r>
          </a:p>
        </p:txBody>
      </p:sp>
    </p:spTree>
    <p:extLst>
      <p:ext uri="{BB962C8B-B14F-4D97-AF65-F5344CB8AC3E}">
        <p14:creationId xmlns:p14="http://schemas.microsoft.com/office/powerpoint/2010/main" val="1075157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8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81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81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481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81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8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48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8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81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81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481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370013"/>
            <a:ext cx="8229600" cy="5256212"/>
          </a:xfrm>
          <a:noFill/>
        </p:spPr>
        <p:txBody>
          <a:bodyPr/>
          <a:lstStyle/>
          <a:p>
            <a:pPr marL="0" indent="0" eaLnBrk="1" hangingPunct="1">
              <a:lnSpc>
                <a:spcPct val="110000"/>
              </a:lnSpc>
              <a:buFont typeface="Wingdings" panose="05000000000000000000" pitchFamily="2" charset="2"/>
              <a:buNone/>
              <a:tabLst>
                <a:tab pos="3140075" algn="l"/>
              </a:tabLst>
            </a:pPr>
            <a:r>
              <a:rPr lang="en-US" altLang="en-US" dirty="0"/>
              <a:t>Figure 8.25 visually illustrates the convergence of the </a:t>
            </a:r>
            <a:r>
              <a:rPr lang="en-US" altLang="en-US" dirty="0" err="1"/>
              <a:t>Maclaurin</a:t>
            </a:r>
            <a:r>
              <a:rPr lang="en-US" altLang="en-US" dirty="0"/>
              <a:t> series for sin </a:t>
            </a:r>
            <a:r>
              <a:rPr lang="en-US" altLang="en-US" i="1" dirty="0"/>
              <a:t>x </a:t>
            </a:r>
            <a:r>
              <a:rPr lang="en-US" altLang="en-US" dirty="0"/>
              <a:t>by comparing the graphs of the </a:t>
            </a:r>
            <a:r>
              <a:rPr lang="en-US" altLang="en-US" dirty="0" err="1"/>
              <a:t>Maclaurin</a:t>
            </a:r>
            <a:r>
              <a:rPr lang="en-US" altLang="en-US" dirty="0"/>
              <a:t> polynomials </a:t>
            </a:r>
            <a:r>
              <a:rPr lang="en-US" altLang="en-US" i="1" dirty="0"/>
              <a:t>P</a:t>
            </a:r>
            <a:r>
              <a:rPr lang="en-US" altLang="en-US" baseline="-25000" dirty="0"/>
              <a:t>1</a:t>
            </a:r>
            <a:r>
              <a:rPr lang="en-US" altLang="en-US" dirty="0"/>
              <a:t>, </a:t>
            </a:r>
            <a:r>
              <a:rPr lang="en-US" altLang="en-US" i="1" dirty="0"/>
              <a:t>P</a:t>
            </a:r>
            <a:r>
              <a:rPr lang="en-US" altLang="en-US" baseline="-25000" dirty="0"/>
              <a:t>3</a:t>
            </a:r>
            <a:r>
              <a:rPr lang="en-US" altLang="en-US" dirty="0"/>
              <a:t>, </a:t>
            </a:r>
            <a:r>
              <a:rPr lang="en-US" altLang="en-US" i="1" dirty="0"/>
              <a:t>P</a:t>
            </a:r>
            <a:r>
              <a:rPr lang="en-US" altLang="en-US" baseline="-25000" dirty="0"/>
              <a:t>5</a:t>
            </a:r>
            <a:r>
              <a:rPr lang="en-US" altLang="en-US" dirty="0"/>
              <a:t>, and </a:t>
            </a:r>
            <a:r>
              <a:rPr lang="en-US" altLang="en-US" i="1" dirty="0"/>
              <a:t>P</a:t>
            </a:r>
            <a:r>
              <a:rPr lang="en-US" altLang="en-US" baseline="-25000" dirty="0"/>
              <a:t>7</a:t>
            </a:r>
            <a:r>
              <a:rPr lang="en-US" altLang="en-US" dirty="0"/>
              <a:t> with the graph of the sine function. Notice that as the degree of the polynomial increases, its graph more closely resembles that of the sine function.</a:t>
            </a:r>
          </a:p>
        </p:txBody>
      </p:sp>
      <p:sp>
        <p:nvSpPr>
          <p:cNvPr id="18435" name="Text Box 9"/>
          <p:cNvSpPr txBox="1">
            <a:spLocks noChangeArrowheads="1"/>
          </p:cNvSpPr>
          <p:nvPr/>
        </p:nvSpPr>
        <p:spPr bwMode="auto">
          <a:xfrm>
            <a:off x="1127125" y="5980113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</p:txBody>
      </p:sp>
      <p:sp>
        <p:nvSpPr>
          <p:cNvPr id="18436" name="Rectangle 10"/>
          <p:cNvSpPr>
            <a:spLocks noChangeArrowheads="1"/>
          </p:cNvSpPr>
          <p:nvPr/>
        </p:nvSpPr>
        <p:spPr bwMode="auto">
          <a:xfrm>
            <a:off x="3958212" y="6172200"/>
            <a:ext cx="9973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200" b="1" dirty="0"/>
              <a:t>Figure 8.25</a:t>
            </a:r>
          </a:p>
        </p:txBody>
      </p:sp>
      <p:pic>
        <p:nvPicPr>
          <p:cNvPr id="18438" name="Picture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5" y="3962400"/>
            <a:ext cx="84074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455613" y="346075"/>
            <a:ext cx="83105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Clr>
                <a:srgbClr val="009BAE"/>
              </a:buClr>
              <a:buFont typeface="Wingdings" pitchFamily="2" charset="2"/>
              <a:buNone/>
            </a:pPr>
            <a:r>
              <a:rPr lang="en-IN" sz="4000" dirty="0">
                <a:solidFill>
                  <a:schemeClr val="bg1"/>
                </a:solidFill>
              </a:rPr>
              <a:t>Taylor Series and </a:t>
            </a:r>
            <a:r>
              <a:rPr lang="en-IN" sz="4000" dirty="0" err="1">
                <a:solidFill>
                  <a:schemeClr val="bg1"/>
                </a:solidFill>
              </a:rPr>
              <a:t>Maclaurin</a:t>
            </a:r>
            <a:r>
              <a:rPr lang="en-IN" sz="4000" dirty="0">
                <a:solidFill>
                  <a:schemeClr val="bg1"/>
                </a:solidFill>
              </a:rPr>
              <a:t> Series</a:t>
            </a:r>
          </a:p>
        </p:txBody>
      </p:sp>
    </p:spTree>
    <p:extLst>
      <p:ext uri="{BB962C8B-B14F-4D97-AF65-F5344CB8AC3E}">
        <p14:creationId xmlns:p14="http://schemas.microsoft.com/office/powerpoint/2010/main" val="13443515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455613" y="346075"/>
            <a:ext cx="83105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Clr>
                <a:srgbClr val="009BAE"/>
              </a:buClr>
              <a:buFont typeface="Wingdings" pitchFamily="2" charset="2"/>
              <a:buNone/>
            </a:pPr>
            <a:r>
              <a:rPr lang="en-IN" sz="4000" dirty="0">
                <a:solidFill>
                  <a:schemeClr val="bg1"/>
                </a:solidFill>
              </a:rPr>
              <a:t>Taylor Series and </a:t>
            </a:r>
            <a:r>
              <a:rPr lang="en-IN" sz="4000" dirty="0" err="1">
                <a:solidFill>
                  <a:schemeClr val="bg1"/>
                </a:solidFill>
              </a:rPr>
              <a:t>Maclaurin</a:t>
            </a:r>
            <a:r>
              <a:rPr lang="en-IN" sz="4000" dirty="0">
                <a:solidFill>
                  <a:schemeClr val="bg1"/>
                </a:solidFill>
              </a:rPr>
              <a:t> Series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542" y="1600200"/>
            <a:ext cx="8108408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024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455613" y="3198813"/>
            <a:ext cx="822642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50000"/>
              </a:spcBef>
            </a:pPr>
            <a:r>
              <a:rPr lang="en-IN" sz="4000" dirty="0">
                <a:solidFill>
                  <a:srgbClr val="005BAA"/>
                </a:solidFill>
              </a:rPr>
              <a:t>Binomial Series</a:t>
            </a:r>
            <a:endParaRPr lang="en-US" sz="4000" dirty="0">
              <a:solidFill>
                <a:srgbClr val="005BA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13939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6425" cy="5256213"/>
          </a:xfrm>
          <a:noFill/>
        </p:spPr>
        <p:txBody>
          <a:bodyPr/>
          <a:lstStyle/>
          <a:p>
            <a:pPr marL="0" indent="0"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r>
              <a:rPr lang="en-US" altLang="en-US" dirty="0"/>
              <a:t>Before presenting the basic list for elementary functions,  you will develop one more series—for a function of the form     </a:t>
            </a:r>
            <a:r>
              <a:rPr lang="en-US" altLang="en-US" i="1" dirty="0"/>
              <a:t>f</a:t>
            </a:r>
            <a:r>
              <a:rPr lang="en-US" altLang="en-US" sz="400" i="1" dirty="0"/>
              <a:t> </a:t>
            </a:r>
            <a:r>
              <a:rPr lang="en-US" altLang="en-US" dirty="0"/>
              <a:t>(</a:t>
            </a:r>
            <a:r>
              <a:rPr lang="en-US" altLang="en-US" i="1" dirty="0"/>
              <a:t>x</a:t>
            </a:r>
            <a:r>
              <a:rPr lang="en-US" altLang="en-US" dirty="0"/>
              <a:t>) = (1 + </a:t>
            </a:r>
            <a:r>
              <a:rPr lang="en-US" altLang="en-US" i="1" dirty="0"/>
              <a:t>x</a:t>
            </a:r>
            <a:r>
              <a:rPr lang="en-US" altLang="en-US" dirty="0"/>
              <a:t>)</a:t>
            </a:r>
            <a:r>
              <a:rPr lang="en-US" altLang="en-US" i="1" baseline="30000" dirty="0"/>
              <a:t>k</a:t>
            </a:r>
            <a:r>
              <a:rPr lang="en-US" altLang="en-US" dirty="0"/>
              <a:t>. This produces the </a:t>
            </a:r>
            <a:r>
              <a:rPr lang="en-US" altLang="en-US" b="1" dirty="0"/>
              <a:t>binomial series.</a:t>
            </a: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455613" y="346075"/>
            <a:ext cx="83105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Clr>
                <a:srgbClr val="009BAE"/>
              </a:buClr>
              <a:buFont typeface="Wingdings" pitchFamily="2" charset="2"/>
              <a:buNone/>
            </a:pPr>
            <a:r>
              <a:rPr lang="en-IN" sz="4000" dirty="0">
                <a:solidFill>
                  <a:schemeClr val="bg1"/>
                </a:solidFill>
              </a:rPr>
              <a:t>Binomial Series</a:t>
            </a:r>
          </a:p>
        </p:txBody>
      </p:sp>
    </p:spTree>
    <p:extLst>
      <p:ext uri="{BB962C8B-B14F-4D97-AF65-F5344CB8AC3E}">
        <p14:creationId xmlns:p14="http://schemas.microsoft.com/office/powerpoint/2010/main" val="19265758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1371600"/>
            <a:ext cx="8610600" cy="5181600"/>
          </a:xfrm>
          <a:noFill/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dirty="0"/>
              <a:t>Find the </a:t>
            </a:r>
            <a:r>
              <a:rPr lang="en-US" altLang="en-US" dirty="0" err="1"/>
              <a:t>Maclaurin</a:t>
            </a:r>
            <a:r>
              <a:rPr lang="en-US" altLang="en-US" dirty="0"/>
              <a:t> series for </a:t>
            </a:r>
            <a:r>
              <a:rPr lang="en-US" altLang="en-US" i="1" dirty="0"/>
              <a:t>f</a:t>
            </a:r>
            <a:r>
              <a:rPr lang="en-US" altLang="en-US" sz="400" i="1" dirty="0"/>
              <a:t> </a:t>
            </a:r>
            <a:r>
              <a:rPr lang="en-US" altLang="en-US" dirty="0"/>
              <a:t>(</a:t>
            </a:r>
            <a:r>
              <a:rPr lang="en-US" altLang="en-US" i="1" dirty="0"/>
              <a:t>x</a:t>
            </a:r>
            <a:r>
              <a:rPr lang="en-US" altLang="en-US" dirty="0"/>
              <a:t>) = (1 + </a:t>
            </a:r>
            <a:r>
              <a:rPr lang="en-US" altLang="en-US" i="1" dirty="0"/>
              <a:t>x</a:t>
            </a:r>
            <a:r>
              <a:rPr lang="en-US" altLang="en-US" dirty="0"/>
              <a:t>)</a:t>
            </a:r>
            <a:r>
              <a:rPr lang="en-US" altLang="en-US" i="1" baseline="30000" dirty="0"/>
              <a:t>k</a:t>
            </a:r>
            <a:r>
              <a:rPr lang="en-US" altLang="en-US" dirty="0"/>
              <a:t> and determine its radius of convergence.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dirty="0"/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dirty="0"/>
              <a:t>Assume that </a:t>
            </a:r>
            <a:r>
              <a:rPr lang="en-US" altLang="en-US" i="1" dirty="0"/>
              <a:t>k</a:t>
            </a:r>
            <a:r>
              <a:rPr lang="en-US" altLang="en-US" dirty="0"/>
              <a:t> is not a positive integer and </a:t>
            </a:r>
            <a:r>
              <a:rPr lang="en-US" altLang="en-US" i="1" dirty="0"/>
              <a:t>k </a:t>
            </a:r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≠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</a:t>
            </a:r>
            <a:endParaRPr lang="en-US" altLang="en-US" dirty="0"/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1200" dirty="0"/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dirty="0">
                <a:solidFill>
                  <a:srgbClr val="0074BC"/>
                </a:solidFill>
              </a:rPr>
              <a:t>Solution: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dirty="0"/>
              <a:t>By successive differentiation, you have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i="1" dirty="0"/>
              <a:t>    f</a:t>
            </a:r>
            <a:r>
              <a:rPr lang="en-US" altLang="en-US" sz="400" i="1" dirty="0"/>
              <a:t> </a:t>
            </a:r>
            <a:r>
              <a:rPr lang="en-US" altLang="en-US" dirty="0"/>
              <a:t>(</a:t>
            </a:r>
            <a:r>
              <a:rPr lang="en-US" altLang="en-US" i="1" dirty="0"/>
              <a:t>x</a:t>
            </a:r>
            <a:r>
              <a:rPr lang="en-US" altLang="en-US" dirty="0"/>
              <a:t>) = (1 + </a:t>
            </a:r>
            <a:r>
              <a:rPr lang="en-US" altLang="en-US" i="1" dirty="0"/>
              <a:t>x</a:t>
            </a:r>
            <a:r>
              <a:rPr lang="en-US" altLang="en-US" dirty="0"/>
              <a:t>)</a:t>
            </a:r>
            <a:r>
              <a:rPr lang="en-US" altLang="en-US" i="1" baseline="30000" dirty="0"/>
              <a:t>k                                                 </a:t>
            </a:r>
            <a:r>
              <a:rPr lang="en-US" altLang="en-US" i="1" dirty="0"/>
              <a:t>f</a:t>
            </a:r>
            <a:r>
              <a:rPr lang="en-US" altLang="en-US" sz="400" i="1" dirty="0"/>
              <a:t> </a:t>
            </a:r>
            <a:r>
              <a:rPr lang="en-US" altLang="en-US" dirty="0"/>
              <a:t>(0) =</a:t>
            </a:r>
            <a:r>
              <a:rPr lang="en-US" altLang="en-US" i="1" dirty="0"/>
              <a:t> </a:t>
            </a:r>
            <a:r>
              <a:rPr lang="en-US" altLang="en-US" dirty="0"/>
              <a:t>1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800" baseline="30000" dirty="0"/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i="1" dirty="0"/>
              <a:t>   </a:t>
            </a:r>
            <a:r>
              <a:rPr lang="en-US" altLang="en-US" sz="1200" i="1" dirty="0"/>
              <a:t> </a:t>
            </a:r>
            <a:r>
              <a:rPr lang="en-US" altLang="en-US" i="1" dirty="0"/>
              <a:t>f'</a:t>
            </a:r>
            <a:r>
              <a:rPr lang="en-US" altLang="en-US" dirty="0"/>
              <a:t>(</a:t>
            </a:r>
            <a:r>
              <a:rPr lang="en-US" altLang="en-US" i="1" dirty="0"/>
              <a:t>x</a:t>
            </a:r>
            <a:r>
              <a:rPr lang="en-US" altLang="en-US" dirty="0"/>
              <a:t>) = </a:t>
            </a:r>
            <a:r>
              <a:rPr lang="en-US" altLang="en-US" i="1" dirty="0"/>
              <a:t>k</a:t>
            </a:r>
            <a:r>
              <a:rPr lang="en-US" altLang="en-US" dirty="0"/>
              <a:t>(1 + </a:t>
            </a:r>
            <a:r>
              <a:rPr lang="en-US" altLang="en-US" i="1" dirty="0"/>
              <a:t>x</a:t>
            </a:r>
            <a:r>
              <a:rPr lang="en-US" altLang="en-US" dirty="0"/>
              <a:t>)</a:t>
            </a:r>
            <a:r>
              <a:rPr lang="en-US" altLang="en-US" i="1" baseline="30000" dirty="0"/>
              <a:t>k</a:t>
            </a:r>
            <a:r>
              <a:rPr lang="en-US" altLang="en-US" baseline="30000" dirty="0"/>
              <a:t> – 1                                       </a:t>
            </a:r>
            <a:r>
              <a:rPr lang="en-US" altLang="en-US" i="1" dirty="0"/>
              <a:t>f'</a:t>
            </a:r>
            <a:r>
              <a:rPr lang="en-US" altLang="en-US" dirty="0"/>
              <a:t>(0) = </a:t>
            </a:r>
            <a:r>
              <a:rPr lang="en-US" altLang="en-US" i="1" dirty="0"/>
              <a:t>k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800" baseline="30000" dirty="0"/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i="1" dirty="0"/>
              <a:t>   f''</a:t>
            </a:r>
            <a:r>
              <a:rPr lang="en-US" altLang="en-US" dirty="0"/>
              <a:t>(</a:t>
            </a:r>
            <a:r>
              <a:rPr lang="en-US" altLang="en-US" i="1" dirty="0"/>
              <a:t>x</a:t>
            </a:r>
            <a:r>
              <a:rPr lang="en-US" altLang="en-US" dirty="0"/>
              <a:t>) = </a:t>
            </a:r>
            <a:r>
              <a:rPr lang="en-US" altLang="en-US" i="1" dirty="0"/>
              <a:t>k</a:t>
            </a:r>
            <a:r>
              <a:rPr lang="en-US" altLang="en-US" dirty="0"/>
              <a:t>(</a:t>
            </a:r>
            <a:r>
              <a:rPr lang="en-US" altLang="en-US" i="1" dirty="0"/>
              <a:t>k</a:t>
            </a:r>
            <a:r>
              <a:rPr lang="en-US" altLang="en-US" dirty="0"/>
              <a:t> – 1)(1 + </a:t>
            </a:r>
            <a:r>
              <a:rPr lang="en-US" altLang="en-US" i="1" dirty="0"/>
              <a:t>x</a:t>
            </a:r>
            <a:r>
              <a:rPr lang="en-US" altLang="en-US" dirty="0"/>
              <a:t>)</a:t>
            </a:r>
            <a:r>
              <a:rPr lang="en-US" altLang="en-US" i="1" baseline="30000" dirty="0"/>
              <a:t>k</a:t>
            </a:r>
            <a:r>
              <a:rPr lang="en-US" altLang="en-US" baseline="30000" dirty="0"/>
              <a:t> – 2                       </a:t>
            </a:r>
            <a:r>
              <a:rPr lang="en-US" altLang="en-US" i="1" dirty="0"/>
              <a:t>f''</a:t>
            </a:r>
            <a:r>
              <a:rPr lang="en-US" altLang="en-US" dirty="0"/>
              <a:t>(0) = </a:t>
            </a:r>
            <a:r>
              <a:rPr lang="en-US" altLang="en-US" i="1" dirty="0"/>
              <a:t>k</a:t>
            </a:r>
            <a:r>
              <a:rPr lang="en-US" altLang="en-US" dirty="0"/>
              <a:t>(</a:t>
            </a:r>
            <a:r>
              <a:rPr lang="en-US" altLang="en-US" i="1" dirty="0"/>
              <a:t>k</a:t>
            </a:r>
            <a:r>
              <a:rPr lang="en-US" altLang="en-US" dirty="0"/>
              <a:t> – 1)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1000" dirty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title"/>
          </p:nvPr>
        </p:nvSpPr>
        <p:spPr>
          <a:xfrm>
            <a:off x="457200" y="347472"/>
            <a:ext cx="8311896" cy="704088"/>
          </a:xfrm>
        </p:spPr>
        <p:txBody>
          <a:bodyPr/>
          <a:lstStyle/>
          <a:p>
            <a:pPr eaLnBrk="1" hangingPunct="1"/>
            <a:r>
              <a:rPr lang="en-IN" dirty="0"/>
              <a:t>Example 4 – </a:t>
            </a:r>
            <a:r>
              <a:rPr lang="en-IN" i="1" dirty="0"/>
              <a:t>Binomial Series</a:t>
            </a:r>
          </a:p>
        </p:txBody>
      </p:sp>
    </p:spTree>
    <p:extLst>
      <p:ext uri="{BB962C8B-B14F-4D97-AF65-F5344CB8AC3E}">
        <p14:creationId xmlns:p14="http://schemas.microsoft.com/office/powerpoint/2010/main" val="796331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34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34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34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34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34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34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634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34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34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34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634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34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349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349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6349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349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349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349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6349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349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5613" y="1371600"/>
            <a:ext cx="8491538" cy="5256213"/>
          </a:xfrm>
          <a:noFill/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i="1" dirty="0"/>
              <a:t>  f'''</a:t>
            </a:r>
            <a:r>
              <a:rPr lang="en-US" altLang="en-US" dirty="0"/>
              <a:t>(</a:t>
            </a:r>
            <a:r>
              <a:rPr lang="en-US" altLang="en-US" i="1" dirty="0"/>
              <a:t>x</a:t>
            </a:r>
            <a:r>
              <a:rPr lang="en-US" altLang="en-US" dirty="0"/>
              <a:t>) = </a:t>
            </a:r>
            <a:r>
              <a:rPr lang="en-US" altLang="en-US" i="1" dirty="0"/>
              <a:t>k</a:t>
            </a:r>
            <a:r>
              <a:rPr lang="en-US" altLang="en-US" dirty="0"/>
              <a:t>(</a:t>
            </a:r>
            <a:r>
              <a:rPr lang="en-US" altLang="en-US" i="1" dirty="0"/>
              <a:t>k</a:t>
            </a:r>
            <a:r>
              <a:rPr lang="en-US" altLang="en-US" dirty="0"/>
              <a:t> – 1)(</a:t>
            </a:r>
            <a:r>
              <a:rPr lang="en-US" altLang="en-US" i="1" dirty="0"/>
              <a:t>k</a:t>
            </a:r>
            <a:r>
              <a:rPr lang="en-US" altLang="en-US" dirty="0"/>
              <a:t> – 2)(1 + </a:t>
            </a:r>
            <a:r>
              <a:rPr lang="en-US" altLang="en-US" i="1" dirty="0"/>
              <a:t>x</a:t>
            </a:r>
            <a:r>
              <a:rPr lang="en-US" altLang="en-US" dirty="0"/>
              <a:t>)</a:t>
            </a:r>
            <a:r>
              <a:rPr lang="en-US" altLang="en-US" i="1" baseline="30000" dirty="0"/>
              <a:t>k</a:t>
            </a:r>
            <a:r>
              <a:rPr lang="en-US" altLang="en-US" baseline="30000" dirty="0"/>
              <a:t> – 3       </a:t>
            </a:r>
            <a:r>
              <a:rPr lang="en-US" altLang="en-US" i="1" dirty="0"/>
              <a:t>f'''</a:t>
            </a:r>
            <a:r>
              <a:rPr lang="en-US" altLang="en-US" dirty="0"/>
              <a:t>(0) = </a:t>
            </a:r>
            <a:r>
              <a:rPr lang="en-US" altLang="en-US" i="1" dirty="0"/>
              <a:t>k</a:t>
            </a:r>
            <a:r>
              <a:rPr lang="en-US" altLang="en-US" dirty="0"/>
              <a:t>(</a:t>
            </a:r>
            <a:r>
              <a:rPr lang="en-US" altLang="en-US" i="1" dirty="0"/>
              <a:t>k</a:t>
            </a:r>
            <a:r>
              <a:rPr lang="en-US" altLang="en-US" dirty="0"/>
              <a:t> – 1)(</a:t>
            </a:r>
            <a:r>
              <a:rPr lang="en-US" altLang="en-US" i="1" dirty="0"/>
              <a:t>k</a:t>
            </a:r>
            <a:r>
              <a:rPr lang="en-US" altLang="en-US" dirty="0"/>
              <a:t> – 2)</a:t>
            </a:r>
            <a:r>
              <a:rPr lang="en-US" altLang="en-US" baseline="30000" dirty="0"/>
              <a:t>	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1200" b="1" baseline="30000" dirty="0"/>
              <a:t>                                  . 					 .	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1200" b="1" baseline="30000" dirty="0"/>
              <a:t>                                  .                                                                                                                                                              .	</a:t>
            </a:r>
            <a:r>
              <a:rPr lang="en-US" altLang="en-US" sz="1200" b="1" dirty="0"/>
              <a:t>                                                                                                                           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1200" b="1" baseline="30000" dirty="0"/>
              <a:t>                                  .                                                                                                                                                              .	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i="1" dirty="0"/>
              <a:t> f</a:t>
            </a:r>
            <a:r>
              <a:rPr lang="en-US" altLang="en-US" sz="800" i="1" dirty="0"/>
              <a:t> </a:t>
            </a:r>
            <a:r>
              <a:rPr lang="en-US" altLang="en-US" baseline="30000" dirty="0"/>
              <a:t>(</a:t>
            </a:r>
            <a:r>
              <a:rPr lang="en-US" altLang="en-US" i="1" baseline="30000" dirty="0"/>
              <a:t>n</a:t>
            </a:r>
            <a:r>
              <a:rPr lang="en-US" altLang="en-US" baseline="30000" dirty="0"/>
              <a:t>)</a:t>
            </a:r>
            <a:r>
              <a:rPr lang="en-US" altLang="en-US" dirty="0"/>
              <a:t>(</a:t>
            </a:r>
            <a:r>
              <a:rPr lang="en-US" altLang="en-US" i="1" dirty="0"/>
              <a:t>x</a:t>
            </a:r>
            <a:r>
              <a:rPr lang="en-US" altLang="en-US" dirty="0"/>
              <a:t>) = </a:t>
            </a:r>
            <a:r>
              <a:rPr lang="en-US" altLang="en-US" i="1" dirty="0"/>
              <a:t>k</a:t>
            </a:r>
            <a:r>
              <a:rPr lang="en-US" altLang="en-US" b="1" i="1" baseline="30000" dirty="0"/>
              <a:t>…</a:t>
            </a:r>
            <a:r>
              <a:rPr lang="en-US" altLang="en-US" dirty="0"/>
              <a:t>(</a:t>
            </a:r>
            <a:r>
              <a:rPr lang="en-US" altLang="en-US" i="1" dirty="0"/>
              <a:t>k</a:t>
            </a:r>
            <a:r>
              <a:rPr lang="en-US" altLang="en-US" dirty="0"/>
              <a:t> – </a:t>
            </a:r>
            <a:r>
              <a:rPr lang="en-US" altLang="en-US" i="1" dirty="0"/>
              <a:t>n</a:t>
            </a:r>
            <a:r>
              <a:rPr lang="en-US" altLang="en-US" dirty="0"/>
              <a:t> + 1)(1 + </a:t>
            </a:r>
            <a:r>
              <a:rPr lang="en-US" altLang="en-US" i="1" dirty="0"/>
              <a:t>x</a:t>
            </a:r>
            <a:r>
              <a:rPr lang="en-US" altLang="en-US" dirty="0"/>
              <a:t>)</a:t>
            </a:r>
            <a:r>
              <a:rPr lang="en-US" altLang="en-US" i="1" baseline="30000" dirty="0"/>
              <a:t>k</a:t>
            </a:r>
            <a:r>
              <a:rPr lang="en-US" altLang="en-US" baseline="30000" dirty="0"/>
              <a:t> – n       </a:t>
            </a:r>
            <a:r>
              <a:rPr lang="en-US" altLang="en-US" i="1" dirty="0"/>
              <a:t>f</a:t>
            </a:r>
            <a:r>
              <a:rPr lang="en-US" altLang="en-US" sz="800" dirty="0"/>
              <a:t> </a:t>
            </a:r>
            <a:r>
              <a:rPr lang="en-US" altLang="en-US" baseline="30000" dirty="0"/>
              <a:t>(</a:t>
            </a:r>
            <a:r>
              <a:rPr lang="en-US" altLang="en-US" i="1" baseline="30000" dirty="0"/>
              <a:t>n</a:t>
            </a:r>
            <a:r>
              <a:rPr lang="en-US" altLang="en-US" baseline="30000" dirty="0"/>
              <a:t>)</a:t>
            </a:r>
            <a:r>
              <a:rPr lang="en-US" altLang="en-US" dirty="0"/>
              <a:t>(0) = </a:t>
            </a:r>
            <a:r>
              <a:rPr lang="en-US" altLang="en-US" i="1" dirty="0"/>
              <a:t>k</a:t>
            </a:r>
            <a:r>
              <a:rPr lang="en-US" altLang="en-US" dirty="0"/>
              <a:t>(k – 1)</a:t>
            </a:r>
            <a:r>
              <a:rPr lang="en-US" altLang="en-US" b="1" i="1" baseline="30000" dirty="0"/>
              <a:t>…</a:t>
            </a:r>
            <a:r>
              <a:rPr lang="en-US" altLang="en-US" dirty="0"/>
              <a:t>(</a:t>
            </a:r>
            <a:r>
              <a:rPr lang="en-US" altLang="en-US" i="1" dirty="0"/>
              <a:t>k</a:t>
            </a:r>
            <a:r>
              <a:rPr lang="en-US" altLang="en-US" dirty="0"/>
              <a:t> – </a:t>
            </a:r>
            <a:r>
              <a:rPr lang="en-US" altLang="en-US" i="1" dirty="0"/>
              <a:t>n</a:t>
            </a:r>
            <a:r>
              <a:rPr lang="en-US" altLang="en-US" dirty="0"/>
              <a:t> + 1)</a:t>
            </a:r>
          </a:p>
          <a:p>
            <a:pPr eaLnBrk="1" hangingPunct="1">
              <a:lnSpc>
                <a:spcPct val="90000"/>
              </a:lnSpc>
            </a:pPr>
            <a:endParaRPr lang="en-US" altLang="en-US" baseline="30000" dirty="0"/>
          </a:p>
          <a:p>
            <a:pPr marL="0" indent="0"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r>
              <a:rPr lang="en-US" altLang="en-US" dirty="0"/>
              <a:t>Which produces the series</a:t>
            </a:r>
          </a:p>
          <a:p>
            <a:pPr marL="0" indent="0"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endParaRPr lang="en-US" altLang="en-US" dirty="0"/>
          </a:p>
          <a:p>
            <a:pPr marL="0" indent="0"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endParaRPr lang="en-US" altLang="en-US" sz="2000" dirty="0"/>
          </a:p>
          <a:p>
            <a:pPr eaLnBrk="1" hangingPunct="1">
              <a:lnSpc>
                <a:spcPct val="125000"/>
              </a:lnSpc>
            </a:pPr>
            <a:r>
              <a:rPr lang="en-IN" dirty="0"/>
              <a:t>By the Ratio Test, you can conclude that the radius of </a:t>
            </a:r>
            <a:br>
              <a:rPr lang="en-IN" dirty="0"/>
            </a:br>
            <a:r>
              <a:rPr lang="en-IN" dirty="0"/>
              <a:t>convergence is</a:t>
            </a:r>
            <a:r>
              <a:rPr lang="en-US" altLang="en-US" dirty="0"/>
              <a:t> </a:t>
            </a:r>
            <a:r>
              <a:rPr lang="en-US" altLang="en-US" i="1" dirty="0"/>
              <a:t>R</a:t>
            </a:r>
            <a:r>
              <a:rPr lang="en-US" altLang="en-US" dirty="0"/>
              <a:t> = 1.</a:t>
            </a:r>
          </a:p>
          <a:p>
            <a:pPr marL="0" indent="0"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r>
              <a:rPr lang="en-US" altLang="en-US" sz="800" dirty="0"/>
              <a:t> </a:t>
            </a:r>
          </a:p>
          <a:p>
            <a:pPr marL="0" indent="0"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r>
              <a:rPr lang="en-US" altLang="en-US" dirty="0"/>
              <a:t>So, the series converges to some function in the interval       (–1, 1).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pic>
        <p:nvPicPr>
          <p:cNvPr id="2355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3" y="3482788"/>
            <a:ext cx="8491538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12"/>
          <p:cNvSpPr>
            <a:spLocks noGrp="1" noChangeArrowheads="1"/>
          </p:cNvSpPr>
          <p:nvPr>
            <p:ph type="title"/>
          </p:nvPr>
        </p:nvSpPr>
        <p:spPr>
          <a:xfrm>
            <a:off x="457200" y="347472"/>
            <a:ext cx="8311896" cy="704088"/>
          </a:xfrm>
        </p:spPr>
        <p:txBody>
          <a:bodyPr/>
          <a:lstStyle/>
          <a:p>
            <a:pPr eaLnBrk="1" hangingPunct="1"/>
            <a:r>
              <a:rPr lang="en-IN" dirty="0"/>
              <a:t>Example 4 – </a:t>
            </a:r>
            <a:r>
              <a:rPr lang="en-IN" i="1" dirty="0"/>
              <a:t>Solution</a:t>
            </a: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8032750" y="763200"/>
            <a:ext cx="990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>
                <a:solidFill>
                  <a:schemeClr val="bg1"/>
                </a:solidFill>
              </a:rPr>
              <a:t>cont’d</a:t>
            </a:r>
          </a:p>
        </p:txBody>
      </p:sp>
    </p:spTree>
    <p:extLst>
      <p:ext uri="{BB962C8B-B14F-4D97-AF65-F5344CB8AC3E}">
        <p14:creationId xmlns:p14="http://schemas.microsoft.com/office/powerpoint/2010/main" val="581708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83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3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83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83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83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583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83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83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583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83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83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583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83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83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583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837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837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5837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837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837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900" decel="100000" fill="hold"/>
                                        <p:tgtEl>
                                          <p:spTgt spid="5837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455613" y="3198813"/>
            <a:ext cx="822642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50000"/>
              </a:spcBef>
            </a:pPr>
            <a:r>
              <a:rPr lang="en-IN" sz="4000" dirty="0">
                <a:solidFill>
                  <a:srgbClr val="005BAA"/>
                </a:solidFill>
              </a:rPr>
              <a:t>Deriving Taylor Series from </a:t>
            </a:r>
            <a:br>
              <a:rPr lang="en-IN" sz="4000" dirty="0">
                <a:solidFill>
                  <a:srgbClr val="005BAA"/>
                </a:solidFill>
              </a:rPr>
            </a:br>
            <a:r>
              <a:rPr lang="en-IN" sz="4000" dirty="0">
                <a:solidFill>
                  <a:srgbClr val="005BAA"/>
                </a:solidFill>
              </a:rPr>
              <a:t>a Basic List</a:t>
            </a:r>
            <a:endParaRPr lang="en-US" sz="4000" dirty="0">
              <a:solidFill>
                <a:srgbClr val="005BA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36730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04" y="1447800"/>
            <a:ext cx="7964330" cy="5029200"/>
          </a:xfrm>
          <a:prstGeom prst="rect">
            <a:avLst/>
          </a:prstGeom>
        </p:spPr>
      </p:pic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455613" y="346075"/>
            <a:ext cx="831056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Clr>
                <a:srgbClr val="009BAE"/>
              </a:buClr>
              <a:buFont typeface="Wingdings" pitchFamily="2" charset="2"/>
              <a:buNone/>
            </a:pPr>
            <a:r>
              <a:rPr lang="en-IN" sz="4000" dirty="0">
                <a:solidFill>
                  <a:schemeClr val="bg1"/>
                </a:solidFill>
              </a:rPr>
              <a:t>Deriving Taylor Series from a Basic </a:t>
            </a:r>
          </a:p>
        </p:txBody>
      </p:sp>
    </p:spTree>
    <p:extLst>
      <p:ext uri="{BB962C8B-B14F-4D97-AF65-F5344CB8AC3E}">
        <p14:creationId xmlns:p14="http://schemas.microsoft.com/office/powerpoint/2010/main" val="13625222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5613" y="1371600"/>
            <a:ext cx="8226425" cy="5256213"/>
          </a:xfrm>
          <a:noFill/>
        </p:spPr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 dirty="0"/>
              <a:t>Find the power series for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sz="1000" dirty="0"/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 dirty="0">
                <a:solidFill>
                  <a:srgbClr val="0074BC"/>
                </a:solidFill>
              </a:rPr>
              <a:t>Solution: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 dirty="0"/>
              <a:t>Using the power series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dirty="0"/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dirty="0"/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 dirty="0"/>
              <a:t>you can replace </a:t>
            </a:r>
            <a:r>
              <a:rPr lang="en-US" altLang="en-US" i="1" dirty="0"/>
              <a:t>x</a:t>
            </a:r>
            <a:r>
              <a:rPr lang="en-US" altLang="en-US" dirty="0"/>
              <a:t> by        to obtain the series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dirty="0"/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dirty="0"/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dirty="0"/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 dirty="0"/>
              <a:t>This series converges for all </a:t>
            </a:r>
            <a:r>
              <a:rPr lang="en-US" altLang="en-US" i="1" dirty="0"/>
              <a:t>x</a:t>
            </a:r>
            <a:r>
              <a:rPr lang="en-US" altLang="en-US" dirty="0"/>
              <a:t> in the domain of           —that is, for </a:t>
            </a:r>
            <a:r>
              <a:rPr lang="en-US" altLang="en-US" i="1" dirty="0"/>
              <a:t>x </a:t>
            </a:r>
            <a:r>
              <a:rPr lang="en-US" altLang="en-US" i="1" dirty="0">
                <a:cs typeface="Arial" panose="020B0604020202020204" pitchFamily="34" charset="0"/>
              </a:rPr>
              <a:t>≥</a:t>
            </a:r>
            <a:r>
              <a:rPr lang="en-US" altLang="en-US" dirty="0"/>
              <a:t> 0. </a:t>
            </a:r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0025" y="1295400"/>
            <a:ext cx="2009775" cy="54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819400"/>
            <a:ext cx="5029200" cy="89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267200"/>
            <a:ext cx="5943600" cy="93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7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3795713"/>
            <a:ext cx="427038" cy="39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8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0863" y="5505450"/>
            <a:ext cx="795337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12"/>
          <p:cNvSpPr>
            <a:spLocks noGrp="1" noChangeArrowheads="1"/>
          </p:cNvSpPr>
          <p:nvPr>
            <p:ph type="title"/>
          </p:nvPr>
        </p:nvSpPr>
        <p:spPr>
          <a:xfrm>
            <a:off x="457200" y="347472"/>
            <a:ext cx="8311896" cy="704088"/>
          </a:xfrm>
        </p:spPr>
        <p:txBody>
          <a:bodyPr/>
          <a:lstStyle/>
          <a:p>
            <a:pPr eaLnBrk="1" hangingPunct="1"/>
            <a:r>
              <a:rPr lang="en-IN" sz="2600" dirty="0"/>
              <a:t>Example 6 – </a:t>
            </a:r>
            <a:r>
              <a:rPr lang="en-IN" sz="2600" i="1" dirty="0"/>
              <a:t>Deriving a Power Series from a Basic List</a:t>
            </a:r>
          </a:p>
        </p:txBody>
      </p:sp>
    </p:spTree>
    <p:extLst>
      <p:ext uri="{BB962C8B-B14F-4D97-AF65-F5344CB8AC3E}">
        <p14:creationId xmlns:p14="http://schemas.microsoft.com/office/powerpoint/2010/main" val="1900517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14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14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4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614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14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1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61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1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14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14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614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14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14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61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1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14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14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614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14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144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144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6144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614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14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614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14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GUID" val="5cbf3042-b1a0-42e4-a5cb-d755198f9e1c"/>
</p:tagLst>
</file>

<file path=ppt/theme/theme1.xml><?xml version="1.0" encoding="utf-8"?>
<a:theme xmlns:a="http://schemas.openxmlformats.org/drawingml/2006/main" name="sample">
  <a:themeElements>
    <a:clrScheme name="sampl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ampl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amp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mpl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mpl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mpl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mpl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mpl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mpl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pptB7.tmp</Template>
  <TotalTime>2344</TotalTime>
  <Words>1096</Words>
  <Application>Microsoft Office PowerPoint</Application>
  <PresentationFormat>On-screen Show (4:3)</PresentationFormat>
  <Paragraphs>174</Paragraphs>
  <Slides>25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Times New Roman</vt:lpstr>
      <vt:lpstr>Webdings</vt:lpstr>
      <vt:lpstr>Wingdings</vt:lpstr>
      <vt:lpstr>sample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Example 1 – Forming a Power Series</vt:lpstr>
      <vt:lpstr>Example 1 – Solution</vt:lpstr>
      <vt:lpstr>Example 1 – Solution</vt:lpstr>
      <vt:lpstr>PowerPoint Presentation</vt:lpstr>
      <vt:lpstr>PowerPoint Presentation</vt:lpstr>
      <vt:lpstr>PowerPoint Presentation</vt:lpstr>
      <vt:lpstr>PowerPoint Presentation</vt:lpstr>
      <vt:lpstr>Example 2 – A Convergent Maclaurin Series</vt:lpstr>
      <vt:lpstr>Example 2 – Solution</vt:lpstr>
      <vt:lpstr>Example 2 – Solution</vt:lpstr>
      <vt:lpstr>PowerPoint Presentation</vt:lpstr>
      <vt:lpstr>PowerPoint Presentation</vt:lpstr>
      <vt:lpstr>PowerPoint Presentation</vt:lpstr>
      <vt:lpstr>PowerPoint Presentation</vt:lpstr>
      <vt:lpstr>Example 4 – Binomial Series</vt:lpstr>
      <vt:lpstr>Example 4 – Solution</vt:lpstr>
      <vt:lpstr>PowerPoint Presentation</vt:lpstr>
      <vt:lpstr>PowerPoint Presentation</vt:lpstr>
      <vt:lpstr>Example 6 – Deriving a Power Series from a Basic List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ssharma</dc:creator>
  <cp:lastModifiedBy>Anderson, John W</cp:lastModifiedBy>
  <cp:revision>453</cp:revision>
  <dcterms:created xsi:type="dcterms:W3CDTF">2008-11-21T04:28:28Z</dcterms:created>
  <dcterms:modified xsi:type="dcterms:W3CDTF">2020-01-09T17:33:54Z</dcterms:modified>
</cp:coreProperties>
</file>