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notesMasterIdLst>
    <p:notesMasterId r:id="rId15"/>
  </p:notesMasterIdLst>
  <p:sldIdLst>
    <p:sldId id="301" r:id="rId2"/>
    <p:sldId id="302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4" r:id="rId11"/>
    <p:sldId id="311" r:id="rId12"/>
    <p:sldId id="312" r:id="rId13"/>
    <p:sldId id="313" r:id="rId14"/>
  </p:sldIdLst>
  <p:sldSz cx="9144000" cy="6858000" type="screen4x3"/>
  <p:notesSz cx="6858000" cy="9144000"/>
  <p:custDataLst>
    <p:tags r:id="rId1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0">
          <p15:clr>
            <a:srgbClr val="A4A3A4"/>
          </p15:clr>
        </p15:guide>
        <p15:guide id="2" pos="7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4BC"/>
    <a:srgbClr val="005BAA"/>
    <a:srgbClr val="EC008C"/>
    <a:srgbClr val="CC0066"/>
    <a:srgbClr val="D71921"/>
    <a:srgbClr val="FFFFFF"/>
    <a:srgbClr val="FF0066"/>
    <a:srgbClr val="FF3399"/>
    <a:srgbClr val="CC0099"/>
    <a:srgbClr val="009B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4" autoAdjust="0"/>
    <p:restoredTop sz="93342" autoAdjust="0"/>
  </p:normalViewPr>
  <p:slideViewPr>
    <p:cSldViewPr>
      <p:cViewPr varScale="1">
        <p:scale>
          <a:sx n="135" d="100"/>
          <a:sy n="135" d="100"/>
        </p:scale>
        <p:origin x="900" y="156"/>
      </p:cViewPr>
      <p:guideLst>
        <p:guide orient="horz" pos="960"/>
        <p:guide pos="7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7EA51AD-02B4-439B-8E3B-3B5367F03A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3858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AB99156-986E-4706-975C-41D4E378818B}" type="slidenum">
              <a:rPr lang="en-US" smtClean="0">
                <a:solidFill>
                  <a:srgbClr val="000000"/>
                </a:solidFill>
              </a:rPr>
              <a:pPr/>
              <a:t>1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00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55DEEF-FE02-4630-A4F5-D0E3E193A818}" type="slidenum">
              <a:rPr lang="en-US" smtClean="0">
                <a:solidFill>
                  <a:srgbClr val="000000"/>
                </a:solidFill>
              </a:rPr>
              <a:pPr/>
              <a:t>2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0063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5F0D4C-0857-4E58-9418-36B84FE9F987}" type="slidenum">
              <a:rPr lang="en-US" smtClean="0">
                <a:solidFill>
                  <a:srgbClr val="000000"/>
                </a:solidFill>
              </a:rPr>
              <a:pPr/>
              <a:t>4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6151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5F0D4C-0857-4E58-9418-36B84FE9F987}" type="slidenum">
              <a:rPr lang="en-US" smtClean="0">
                <a:solidFill>
                  <a:srgbClr val="000000"/>
                </a:solidFill>
              </a:rPr>
              <a:pPr/>
              <a:t>10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366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02704"/>
            <a:ext cx="87630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buFont typeface="Arial" pitchFamily="34" charset="0"/>
              <a:buNone/>
              <a:defRPr/>
            </a:lvl1pPr>
            <a:lvl2pPr marL="0" indent="0">
              <a:buNone/>
              <a:defRPr/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A3D9D192-9581-4107-895F-75DC002D95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9738" y="168275"/>
            <a:ext cx="8247062" cy="638492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Rectangle 3"/>
          <p:cNvSpPr>
            <a:spLocks noGrp="1" noChangeArrowheads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 userDrawn="1"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D8999C8-A6B6-4990-8A22-F37AA33020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00" y="367200"/>
            <a:ext cx="8838000" cy="727200"/>
          </a:xfrm>
          <a:prstGeom prst="rect">
            <a:avLst/>
          </a:prstGeom>
        </p:spPr>
      </p:pic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462088"/>
            <a:ext cx="8229600" cy="509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51" name="Text Box 7"/>
          <p:cNvSpPr txBox="1">
            <a:spLocks noChangeArrowheads="1"/>
          </p:cNvSpPr>
          <p:nvPr/>
        </p:nvSpPr>
        <p:spPr bwMode="auto">
          <a:xfrm>
            <a:off x="8496300" y="6388100"/>
            <a:ext cx="6477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fld id="{F2B3C401-D644-4953-954C-4752E6D79788}" type="slidenum">
              <a:rPr lang="en-US"/>
              <a:pPr>
                <a:spcBef>
                  <a:spcPct val="50000"/>
                </a:spcBef>
                <a:defRPr/>
              </a:pPr>
              <a:t>‹#›</a:t>
            </a:fld>
            <a:endParaRPr lang="en-US" dirty="0"/>
          </a:p>
        </p:txBody>
      </p:sp>
      <p:sp>
        <p:nvSpPr>
          <p:cNvPr id="103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81000" y="106363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342112"/>
          </a:xfrm>
          <a:prstGeom prst="rect">
            <a:avLst/>
          </a:prstGeom>
        </p:spPr>
      </p:pic>
      <p:sp>
        <p:nvSpPr>
          <p:cNvPr id="6" name="Round Diagonal Corner Rectangle 5"/>
          <p:cNvSpPr/>
          <p:nvPr/>
        </p:nvSpPr>
        <p:spPr>
          <a:xfrm>
            <a:off x="47625" y="57150"/>
            <a:ext cx="9048750" cy="6210300"/>
          </a:xfrm>
          <a:prstGeom prst="round2Diag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4102" name="Text Box 2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4103" name="Text Box 4"/>
          <p:cNvSpPr txBox="1">
            <a:spLocks noChangeArrowheads="1"/>
          </p:cNvSpPr>
          <p:nvPr/>
        </p:nvSpPr>
        <p:spPr bwMode="auto">
          <a:xfrm>
            <a:off x="1524000" y="-12700"/>
            <a:ext cx="536575" cy="123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8000" b="1" dirty="0">
                <a:solidFill>
                  <a:srgbClr val="EC008C"/>
                </a:solidFill>
              </a:rPr>
              <a:t>8</a:t>
            </a:r>
          </a:p>
        </p:txBody>
      </p:sp>
      <p:sp>
        <p:nvSpPr>
          <p:cNvPr id="4104" name="TextBox 7"/>
          <p:cNvSpPr txBox="1">
            <a:spLocks noChangeArrowheads="1"/>
          </p:cNvSpPr>
          <p:nvPr/>
        </p:nvSpPr>
        <p:spPr bwMode="auto">
          <a:xfrm>
            <a:off x="2362200" y="215900"/>
            <a:ext cx="6096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IN" sz="4000" b="1" dirty="0">
                <a:solidFill>
                  <a:srgbClr val="005BAA"/>
                </a:solidFill>
              </a:rPr>
              <a:t>Infinite Series</a:t>
            </a:r>
            <a:endParaRPr lang="en-US" sz="4000" b="1" dirty="0">
              <a:solidFill>
                <a:srgbClr val="005BAA"/>
              </a:solidFill>
            </a:endParaRPr>
          </a:p>
        </p:txBody>
      </p:sp>
      <p:pic>
        <p:nvPicPr>
          <p:cNvPr id="8" name="Picture 7" descr="A picture containing food&#10;&#10;Description automatically generated">
            <a:extLst>
              <a:ext uri="{FF2B5EF4-FFF2-40B4-BE49-F238E27FC236}">
                <a16:creationId xmlns:a16="http://schemas.microsoft.com/office/drawing/2014/main" id="{8D080D66-181F-4119-B9F9-7CC96AC9CFD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422" y="3970248"/>
            <a:ext cx="3429000" cy="1965577"/>
          </a:xfrm>
          <a:prstGeom prst="rect">
            <a:avLst/>
          </a:prstGeom>
        </p:spPr>
      </p:pic>
      <p:pic>
        <p:nvPicPr>
          <p:cNvPr id="10" name="Picture 9" descr="A close up of text on a white background&#10;&#10;Description automatically generated">
            <a:extLst>
              <a:ext uri="{FF2B5EF4-FFF2-40B4-BE49-F238E27FC236}">
                <a16:creationId xmlns:a16="http://schemas.microsoft.com/office/drawing/2014/main" id="{03E5B166-0BED-43C0-97D7-1B6C505152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022" y="3970248"/>
            <a:ext cx="3429000" cy="1971856"/>
          </a:xfrm>
          <a:prstGeom prst="rect">
            <a:avLst/>
          </a:prstGeom>
        </p:spPr>
      </p:pic>
      <p:pic>
        <p:nvPicPr>
          <p:cNvPr id="11" name="Picture 10" descr="A blurry photo of a busy city street&#10;&#10;Description automatically generated">
            <a:extLst>
              <a:ext uri="{FF2B5EF4-FFF2-40B4-BE49-F238E27FC236}">
                <a16:creationId xmlns:a16="http://schemas.microsoft.com/office/drawing/2014/main" id="{4D928446-FB40-4C7D-8E34-8421CE2A2A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148451"/>
            <a:ext cx="4514850" cy="2695575"/>
          </a:xfrm>
          <a:prstGeom prst="rect">
            <a:avLst/>
          </a:prstGeom>
        </p:spPr>
      </p:pic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BB505AC1-F777-40E9-8DA1-F5589619A2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935" y="1146056"/>
            <a:ext cx="2210580" cy="2663568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057" y="2355872"/>
            <a:ext cx="8760343" cy="1838278"/>
          </a:xfrm>
          <a:prstGeom prst="rect">
            <a:avLst/>
          </a:prstGeom>
        </p:spPr>
      </p:pic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2133600" y="6248400"/>
            <a:ext cx="54864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1400">
                <a:solidFill>
                  <a:srgbClr val="000000"/>
                </a:solidFill>
              </a:rPr>
              <a:t>Copyright © Cengage Learning. All rights reserved.</a:t>
            </a:r>
            <a:r>
              <a:rPr lang="en-US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48" name="Text Box 38"/>
          <p:cNvSpPr txBox="1">
            <a:spLocks noChangeArrowheads="1"/>
          </p:cNvSpPr>
          <p:nvPr/>
        </p:nvSpPr>
        <p:spPr bwMode="auto">
          <a:xfrm>
            <a:off x="1699985" y="2613293"/>
            <a:ext cx="6744154" cy="132343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IN" sz="4000" dirty="0">
                <a:solidFill>
                  <a:srgbClr val="0074BC"/>
                </a:solidFill>
              </a:rPr>
              <a:t>Representation of Functions </a:t>
            </a:r>
            <a:br>
              <a:rPr lang="en-IN" sz="4000" dirty="0">
                <a:solidFill>
                  <a:srgbClr val="0074BC"/>
                </a:solidFill>
              </a:rPr>
            </a:br>
            <a:r>
              <a:rPr lang="en-IN" sz="4000" dirty="0">
                <a:solidFill>
                  <a:srgbClr val="0074BC"/>
                </a:solidFill>
              </a:rPr>
              <a:t>by Power Series</a:t>
            </a:r>
            <a:endParaRPr lang="en-US" sz="4000" dirty="0">
              <a:solidFill>
                <a:srgbClr val="0074BC"/>
              </a:solidFill>
            </a:endParaRPr>
          </a:p>
        </p:txBody>
      </p:sp>
      <p:sp>
        <p:nvSpPr>
          <p:cNvPr id="6150" name="Text Box 31"/>
          <p:cNvSpPr txBox="1">
            <a:spLocks noChangeArrowheads="1"/>
          </p:cNvSpPr>
          <p:nvPr/>
        </p:nvSpPr>
        <p:spPr bwMode="auto">
          <a:xfrm>
            <a:off x="522288" y="2922658"/>
            <a:ext cx="898003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</a:rPr>
              <a:t>8.9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</a:pPr>
            <a:r>
              <a:rPr lang="en-IN" sz="2800" dirty="0"/>
              <a:t>Find a geometric power series that represents a function.</a:t>
            </a:r>
            <a:br>
              <a:rPr lang="en-IN" sz="2800" dirty="0"/>
            </a:br>
            <a:endParaRPr lang="en-US" sz="2800" dirty="0"/>
          </a:p>
          <a:p>
            <a:pPr marL="457200" indent="-457200" eaLnBrk="1" hangingPunct="1">
              <a:buClr>
                <a:srgbClr val="0074BC"/>
              </a:buClr>
              <a:buSzPct val="90000"/>
              <a:buFont typeface="Webdings" pitchFamily="18" charset="2"/>
              <a:buChar char=""/>
            </a:pPr>
            <a:r>
              <a:rPr lang="en-IN" sz="2800" dirty="0"/>
              <a:t>Construct a power series using series operations.</a:t>
            </a:r>
          </a:p>
        </p:txBody>
      </p:sp>
      <p:sp>
        <p:nvSpPr>
          <p:cNvPr id="8194" name="Text Box 5"/>
          <p:cNvSpPr txBox="1">
            <a:spLocks noChangeArrowheads="1"/>
          </p:cNvSpPr>
          <p:nvPr/>
        </p:nvSpPr>
        <p:spPr bwMode="auto">
          <a:xfrm>
            <a:off x="455613" y="349250"/>
            <a:ext cx="8226425" cy="63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50000"/>
              </a:spcBef>
            </a:pPr>
            <a:r>
              <a:rPr lang="en-US" sz="4000">
                <a:solidFill>
                  <a:srgbClr val="FFFFFF"/>
                </a:solidFill>
              </a:rPr>
              <a:t>Objectives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4000" dirty="0">
                <a:solidFill>
                  <a:srgbClr val="005BAA"/>
                </a:solidFill>
              </a:rPr>
              <a:t>Geometric Power Series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Consider the function given by </a:t>
            </a:r>
            <a:r>
              <a:rPr lang="en-US" altLang="en-US" i="1" dirty="0"/>
              <a:t>f</a:t>
            </a:r>
            <a:r>
              <a:rPr lang="en-US" altLang="en-US" sz="400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1/(1 – </a:t>
            </a:r>
            <a:r>
              <a:rPr lang="en-US" altLang="en-US" i="1" dirty="0"/>
              <a:t>x</a:t>
            </a:r>
            <a:r>
              <a:rPr lang="en-US" altLang="en-US" dirty="0"/>
              <a:t>). The form of </a:t>
            </a:r>
            <a:r>
              <a:rPr lang="en-US" altLang="en-US" i="1" dirty="0"/>
              <a:t>f </a:t>
            </a:r>
            <a:r>
              <a:rPr lang="en-US" altLang="en-US" dirty="0"/>
              <a:t>closely resembles the sum of a geometric series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In other words, when </a:t>
            </a:r>
            <a:r>
              <a:rPr lang="en-US" altLang="en-US" i="1" dirty="0"/>
              <a:t>a</a:t>
            </a:r>
            <a:r>
              <a:rPr lang="en-US" altLang="en-US" dirty="0"/>
              <a:t> = 1 and </a:t>
            </a:r>
            <a:r>
              <a:rPr lang="en-US" altLang="en-US" i="1" dirty="0"/>
              <a:t>r</a:t>
            </a:r>
            <a:r>
              <a:rPr lang="en-US" altLang="en-US" dirty="0"/>
              <a:t> =</a:t>
            </a:r>
            <a:r>
              <a:rPr lang="en-US" altLang="en-US" i="1" dirty="0"/>
              <a:t> x</a:t>
            </a:r>
            <a:r>
              <a:rPr lang="en-US" altLang="en-US" dirty="0"/>
              <a:t>, a power series representation for 1/(1 – </a:t>
            </a:r>
            <a:r>
              <a:rPr lang="en-US" altLang="en-US" i="1" dirty="0"/>
              <a:t>x</a:t>
            </a:r>
            <a:r>
              <a:rPr lang="en-US" altLang="en-US" dirty="0"/>
              <a:t>), centered at 0, is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</p:txBody>
      </p:sp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286000"/>
            <a:ext cx="4030663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495800"/>
            <a:ext cx="5857875" cy="194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US" sz="4000" dirty="0">
                <a:solidFill>
                  <a:schemeClr val="bg1"/>
                </a:solidFill>
              </a:rPr>
              <a:t>Geometric Power Series</a:t>
            </a:r>
          </a:p>
        </p:txBody>
      </p:sp>
    </p:spTree>
    <p:extLst>
      <p:ext uri="{BB962C8B-B14F-4D97-AF65-F5344CB8AC3E}">
        <p14:creationId xmlns:p14="http://schemas.microsoft.com/office/powerpoint/2010/main" val="2719318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Of course, this series represents </a:t>
            </a:r>
            <a:r>
              <a:rPr lang="en-US" altLang="en-US" i="1" dirty="0"/>
              <a:t>f</a:t>
            </a:r>
            <a:r>
              <a:rPr lang="en-US" altLang="en-US" sz="400" i="1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= 1/(1 – </a:t>
            </a:r>
            <a:r>
              <a:rPr lang="en-US" altLang="en-US" i="1" dirty="0"/>
              <a:t>x</a:t>
            </a:r>
            <a:r>
              <a:rPr lang="en-US" altLang="en-US" dirty="0"/>
              <a:t>) only on the interval (–1, 1), whereas </a:t>
            </a:r>
            <a:r>
              <a:rPr lang="en-US" altLang="en-US" i="1" dirty="0"/>
              <a:t>f </a:t>
            </a:r>
            <a:r>
              <a:rPr lang="en-US" altLang="en-US" dirty="0"/>
              <a:t>is defined for all </a:t>
            </a:r>
            <a:r>
              <a:rPr lang="en-US" altLang="en-US" i="1" dirty="0"/>
              <a:t>x </a:t>
            </a:r>
            <a:r>
              <a:rPr lang="en-US" altLang="en-US" dirty="0">
                <a:cs typeface="Arial" panose="020B0604020202020204" pitchFamily="34" charset="0"/>
              </a:rPr>
              <a:t>≠ 1, </a:t>
            </a:r>
            <a:r>
              <a:rPr lang="en-US" altLang="en-US" dirty="0"/>
              <a:t>as shown in Figure 8.23. To represent </a:t>
            </a:r>
            <a:r>
              <a:rPr lang="en-US" altLang="en-US" i="1" dirty="0"/>
              <a:t>f </a:t>
            </a:r>
            <a:r>
              <a:rPr lang="en-US" altLang="en-US" dirty="0"/>
              <a:t>in another interval, you must develop a different series. </a:t>
            </a:r>
          </a:p>
        </p:txBody>
      </p:sp>
      <p:sp>
        <p:nvSpPr>
          <p:cNvPr id="7171" name="Text Box 8"/>
          <p:cNvSpPr txBox="1">
            <a:spLocks noChangeArrowheads="1"/>
          </p:cNvSpPr>
          <p:nvPr/>
        </p:nvSpPr>
        <p:spPr bwMode="auto">
          <a:xfrm>
            <a:off x="4073306" y="6406189"/>
            <a:ext cx="99738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200" b="1" dirty="0"/>
              <a:t>Figure 8.23</a:t>
            </a: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US" sz="4000" dirty="0">
                <a:solidFill>
                  <a:schemeClr val="bg1"/>
                </a:solidFill>
              </a:rPr>
              <a:t>Geometric Power Series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2996993"/>
            <a:ext cx="6096000" cy="325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451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For instance, to obtain the power series centered at  –1, you could write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which implies that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So, for                     you have</a:t>
            </a:r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dirty="0"/>
              <a:t>which converges on the interval (–3, 1).</a:t>
            </a:r>
          </a:p>
        </p:txBody>
      </p:sp>
      <p:pic>
        <p:nvPicPr>
          <p:cNvPr id="8195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63" y="2043113"/>
            <a:ext cx="51641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10" b="-25092"/>
          <a:stretch>
            <a:fillRect/>
          </a:stretch>
        </p:blipFill>
        <p:spPr bwMode="auto">
          <a:xfrm>
            <a:off x="3048000" y="2871788"/>
            <a:ext cx="3005138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298950"/>
            <a:ext cx="754380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54" t="17712"/>
          <a:stretch>
            <a:fillRect/>
          </a:stretch>
        </p:blipFill>
        <p:spPr bwMode="auto">
          <a:xfrm>
            <a:off x="1600200" y="3752850"/>
            <a:ext cx="1524000" cy="35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US" sz="4000" dirty="0">
                <a:solidFill>
                  <a:schemeClr val="bg1"/>
                </a:solidFill>
              </a:rPr>
              <a:t>Geometric Power Series</a:t>
            </a:r>
          </a:p>
        </p:txBody>
      </p:sp>
    </p:spTree>
    <p:extLst>
      <p:ext uri="{BB962C8B-B14F-4D97-AF65-F5344CB8AC3E}">
        <p14:creationId xmlns:p14="http://schemas.microsoft.com/office/powerpoint/2010/main" val="42149599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Find a power series for                       centered at 0.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i="1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0074BC"/>
                </a:solidFill>
              </a:rPr>
              <a:t>Solution: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Writing </a:t>
            </a:r>
            <a:r>
              <a:rPr lang="en-US" altLang="en-US" i="1" dirty="0"/>
              <a:t>f</a:t>
            </a:r>
            <a:r>
              <a:rPr lang="en-US" altLang="en-US" sz="400" i="1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in the form </a:t>
            </a:r>
            <a:r>
              <a:rPr lang="en-US" altLang="en-US" i="1" dirty="0"/>
              <a:t>a</a:t>
            </a:r>
            <a:r>
              <a:rPr lang="en-US" altLang="en-US" dirty="0"/>
              <a:t>/(1 </a:t>
            </a:r>
            <a:r>
              <a:rPr lang="en-US" altLang="en-US" dirty="0">
                <a:solidFill>
                  <a:schemeClr val="tx2"/>
                </a:solidFill>
              </a:rPr>
              <a:t>–</a:t>
            </a:r>
            <a:r>
              <a:rPr lang="en-US" altLang="en-US" dirty="0"/>
              <a:t> </a:t>
            </a:r>
            <a:r>
              <a:rPr lang="en-US" altLang="en-US" i="1" dirty="0"/>
              <a:t>r</a:t>
            </a:r>
            <a:r>
              <a:rPr lang="en-US" altLang="en-US" dirty="0"/>
              <a:t>) produces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which implies that </a:t>
            </a:r>
            <a:r>
              <a:rPr lang="en-US" altLang="en-US" i="1" dirty="0"/>
              <a:t>a </a:t>
            </a:r>
            <a:r>
              <a:rPr lang="en-US" altLang="en-US" dirty="0"/>
              <a:t>= 2 and </a:t>
            </a:r>
            <a:r>
              <a:rPr lang="en-US" altLang="en-US" i="1" dirty="0"/>
              <a:t>r</a:t>
            </a:r>
            <a:r>
              <a:rPr lang="en-US" altLang="en-US" dirty="0"/>
              <a:t> = </a:t>
            </a:r>
            <a:r>
              <a:rPr lang="en-US" altLang="en-US" dirty="0">
                <a:solidFill>
                  <a:schemeClr val="tx2"/>
                </a:solidFill>
              </a:rPr>
              <a:t>–</a:t>
            </a:r>
            <a:r>
              <a:rPr lang="en-US" altLang="en-US" i="1" dirty="0"/>
              <a:t>x</a:t>
            </a:r>
            <a:r>
              <a:rPr lang="en-US" altLang="en-US" dirty="0"/>
              <a:t>/2. </a:t>
            </a:r>
            <a:endParaRPr lang="en-US" altLang="en-US" dirty="0">
              <a:solidFill>
                <a:srgbClr val="0073AE"/>
              </a:solidFill>
            </a:endParaRPr>
          </a:p>
        </p:txBody>
      </p:sp>
      <p:pic>
        <p:nvPicPr>
          <p:cNvPr id="9220" name="Picture 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775" y="1143000"/>
            <a:ext cx="1636713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1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2738" y="3322638"/>
            <a:ext cx="3903662" cy="86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347472"/>
            <a:ext cx="8311896" cy="704088"/>
          </a:xfrm>
        </p:spPr>
        <p:txBody>
          <a:bodyPr/>
          <a:lstStyle/>
          <a:p>
            <a:pPr eaLnBrk="1" hangingPunct="1"/>
            <a:r>
              <a:rPr lang="en-US" sz="2300" dirty="0"/>
              <a:t>Example 1 – </a:t>
            </a:r>
            <a:r>
              <a:rPr lang="en-IN" sz="2300" i="1" dirty="0"/>
              <a:t>Finding a Geometric Power Series Centered at 0</a:t>
            </a:r>
            <a:endParaRPr lang="en-US" sz="2300" i="1" dirty="0"/>
          </a:p>
        </p:txBody>
      </p:sp>
    </p:spTree>
    <p:extLst>
      <p:ext uri="{BB962C8B-B14F-4D97-AF65-F5344CB8AC3E}">
        <p14:creationId xmlns:p14="http://schemas.microsoft.com/office/powerpoint/2010/main" val="376196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8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79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So, the power series for </a:t>
            </a:r>
            <a:r>
              <a:rPr lang="en-US" altLang="en-US" i="1" dirty="0"/>
              <a:t>f</a:t>
            </a:r>
            <a:r>
              <a:rPr lang="en-US" altLang="en-US" sz="400" i="1" dirty="0"/>
              <a:t> </a:t>
            </a:r>
            <a:r>
              <a:rPr lang="en-US" altLang="en-US" dirty="0"/>
              <a:t>(</a:t>
            </a:r>
            <a:r>
              <a:rPr lang="en-US" altLang="en-US" i="1" dirty="0"/>
              <a:t>x</a:t>
            </a:r>
            <a:r>
              <a:rPr lang="en-US" altLang="en-US" dirty="0"/>
              <a:t>) is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This power series converges when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which implies that the interval of convergence is (</a:t>
            </a:r>
            <a:r>
              <a:rPr lang="en-US" altLang="en-US" dirty="0">
                <a:solidFill>
                  <a:schemeClr val="tx2"/>
                </a:solidFill>
              </a:rPr>
              <a:t>–</a:t>
            </a:r>
            <a:r>
              <a:rPr lang="en-US" altLang="en-US" dirty="0"/>
              <a:t>2, 2).</a:t>
            </a:r>
            <a:endParaRPr lang="en-US" altLang="en-US" dirty="0">
              <a:solidFill>
                <a:srgbClr val="0073AE"/>
              </a:solidFill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>
              <a:solidFill>
                <a:srgbClr val="0073AE"/>
              </a:solidFill>
            </a:endParaRPr>
          </a:p>
        </p:txBody>
      </p:sp>
      <p:pic>
        <p:nvPicPr>
          <p:cNvPr id="10244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0425" y="1752600"/>
            <a:ext cx="1984375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7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2728913"/>
            <a:ext cx="1600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8" name="Picture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4338" y="3581400"/>
            <a:ext cx="315436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9" name="Picture 1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6850" y="4914900"/>
            <a:ext cx="122555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US" sz="4000" dirty="0">
                <a:solidFill>
                  <a:schemeClr val="bg1"/>
                </a:solidFill>
              </a:rPr>
              <a:t>Example 1 – </a:t>
            </a:r>
            <a:r>
              <a:rPr lang="en-US" sz="4000" i="1" dirty="0">
                <a:solidFill>
                  <a:schemeClr val="bg1"/>
                </a:solidFill>
              </a:rPr>
              <a:t>Solution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8032750" y="763200"/>
            <a:ext cx="990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cont’d</a:t>
            </a:r>
          </a:p>
        </p:txBody>
      </p:sp>
    </p:spTree>
    <p:extLst>
      <p:ext uri="{BB962C8B-B14F-4D97-AF65-F5344CB8AC3E}">
        <p14:creationId xmlns:p14="http://schemas.microsoft.com/office/powerpoint/2010/main" val="736548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32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32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532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25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455613" y="3198813"/>
            <a:ext cx="8226425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50000"/>
              </a:spcBef>
            </a:pPr>
            <a:r>
              <a:rPr lang="en-US" sz="4000" dirty="0">
                <a:solidFill>
                  <a:srgbClr val="005BAA"/>
                </a:solidFill>
              </a:rPr>
              <a:t>Operations with Power Series</a:t>
            </a:r>
          </a:p>
        </p:txBody>
      </p:sp>
    </p:spTree>
    <p:extLst>
      <p:ext uri="{BB962C8B-B14F-4D97-AF65-F5344CB8AC3E}">
        <p14:creationId xmlns:p14="http://schemas.microsoft.com/office/powerpoint/2010/main" val="27721940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455613" y="346075"/>
            <a:ext cx="8310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>
                <a:srgbClr val="009BAE"/>
              </a:buClr>
              <a:buFont typeface="Wingdings" pitchFamily="2" charset="2"/>
              <a:buNone/>
            </a:pPr>
            <a:r>
              <a:rPr lang="en-US" sz="4000" dirty="0">
                <a:solidFill>
                  <a:schemeClr val="bg1"/>
                </a:solidFill>
              </a:rPr>
              <a:t>Operations with Power Series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290" y="1752600"/>
            <a:ext cx="8261891" cy="342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709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Find a power series for</a:t>
            </a:r>
            <a:r>
              <a:rPr lang="en-US" altLang="en-US" i="1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i="1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i="1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centered at 0.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i="1" dirty="0">
              <a:solidFill>
                <a:schemeClr val="tx2"/>
              </a:solidFill>
              <a:cs typeface="Arial" panose="020B0604020202020204" pitchFamily="34" charset="0"/>
            </a:endParaRP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>
                <a:solidFill>
                  <a:srgbClr val="0074BC"/>
                </a:solidFill>
              </a:rPr>
              <a:t>Solution: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Using partial fractions, you can write</a:t>
            </a:r>
            <a:r>
              <a:rPr lang="en-US" altLang="en-US" dirty="0">
                <a:solidFill>
                  <a:srgbClr val="0073AE"/>
                </a:solidFill>
              </a:rPr>
              <a:t> </a:t>
            </a:r>
            <a:r>
              <a:rPr lang="en-US" altLang="en-US" i="1" dirty="0">
                <a:solidFill>
                  <a:schemeClr val="tx2"/>
                </a:solidFill>
                <a:cs typeface="Arial" panose="020B0604020202020204" pitchFamily="34" charset="0"/>
              </a:rPr>
              <a:t>f</a:t>
            </a:r>
            <a:r>
              <a:rPr lang="en-US" altLang="en-US" sz="400" i="1" dirty="0">
                <a:solidFill>
                  <a:schemeClr val="tx2"/>
                </a:solidFill>
                <a:cs typeface="Arial" panose="020B0604020202020204" pitchFamily="34" charset="0"/>
              </a:rPr>
              <a:t> </a:t>
            </a: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(</a:t>
            </a:r>
            <a:r>
              <a:rPr lang="en-US" altLang="en-US" i="1" dirty="0">
                <a:solidFill>
                  <a:schemeClr val="tx2"/>
                </a:solidFill>
                <a:cs typeface="Arial" panose="020B0604020202020204" pitchFamily="34" charset="0"/>
              </a:rPr>
              <a:t>x</a:t>
            </a:r>
            <a:r>
              <a:rPr lang="en-US" altLang="en-US" dirty="0">
                <a:solidFill>
                  <a:schemeClr val="tx2"/>
                </a:solidFill>
                <a:cs typeface="Arial" panose="020B0604020202020204" pitchFamily="34" charset="0"/>
              </a:rPr>
              <a:t>) </a:t>
            </a:r>
            <a:r>
              <a:rPr lang="en-US" altLang="en-US" dirty="0"/>
              <a:t>as</a:t>
            </a:r>
          </a:p>
        </p:txBody>
      </p:sp>
      <p:pic>
        <p:nvPicPr>
          <p:cNvPr id="4403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724400"/>
            <a:ext cx="3757613" cy="950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28800"/>
            <a:ext cx="2133600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347472"/>
            <a:ext cx="8311896" cy="704088"/>
          </a:xfrm>
        </p:spPr>
        <p:txBody>
          <a:bodyPr/>
          <a:lstStyle/>
          <a:p>
            <a:pPr eaLnBrk="1" hangingPunct="1"/>
            <a:r>
              <a:rPr lang="en-IN" sz="3600" dirty="0"/>
              <a:t>Example 3 – </a:t>
            </a:r>
            <a:r>
              <a:rPr lang="en-IN" sz="3600" i="1" dirty="0"/>
              <a:t>Adding Two Power Series</a:t>
            </a:r>
            <a:endParaRPr lang="en-US" sz="3600" i="1" dirty="0"/>
          </a:p>
        </p:txBody>
      </p:sp>
    </p:spTree>
    <p:extLst>
      <p:ext uri="{BB962C8B-B14F-4D97-AF65-F5344CB8AC3E}">
        <p14:creationId xmlns:p14="http://schemas.microsoft.com/office/powerpoint/2010/main" val="250666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4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5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457200" y="1370013"/>
            <a:ext cx="8229600" cy="5256212"/>
          </a:xfrm>
          <a:noFill/>
        </p:spPr>
        <p:txBody>
          <a:bodyPr/>
          <a:lstStyle/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By adding the two geometric power series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and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you obtain the power series shown below.</a:t>
            </a:r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endParaRPr lang="en-US" altLang="en-US" sz="1200" dirty="0"/>
          </a:p>
          <a:p>
            <a:pPr marL="0" indent="0" eaLnBrk="1" hangingPunct="1">
              <a:buFont typeface="Wingdings" panose="05000000000000000000" pitchFamily="2" charset="2"/>
              <a:buNone/>
            </a:pPr>
            <a:r>
              <a:rPr lang="en-US" altLang="en-US" dirty="0"/>
              <a:t>The interval of convergence for this power series is (</a:t>
            </a:r>
            <a:r>
              <a:rPr lang="en-US" altLang="en-US" dirty="0">
                <a:solidFill>
                  <a:schemeClr val="tx2"/>
                </a:solidFill>
              </a:rPr>
              <a:t>–</a:t>
            </a:r>
            <a:r>
              <a:rPr lang="en-US" altLang="en-US" dirty="0"/>
              <a:t>1, 1).</a:t>
            </a:r>
          </a:p>
        </p:txBody>
      </p:sp>
      <p:pic>
        <p:nvPicPr>
          <p:cNvPr id="14341" name="Picture 1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838" y="1940859"/>
            <a:ext cx="4652962" cy="66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33725"/>
            <a:ext cx="38385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138" y="4581525"/>
            <a:ext cx="7282756" cy="75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2"/>
          <p:cNvSpPr>
            <a:spLocks noGrp="1" noChangeArrowheads="1"/>
          </p:cNvSpPr>
          <p:nvPr>
            <p:ph type="title"/>
          </p:nvPr>
        </p:nvSpPr>
        <p:spPr>
          <a:xfrm>
            <a:off x="457200" y="347472"/>
            <a:ext cx="8311896" cy="704088"/>
          </a:xfrm>
        </p:spPr>
        <p:txBody>
          <a:bodyPr/>
          <a:lstStyle/>
          <a:p>
            <a:pPr eaLnBrk="1" hangingPunct="1"/>
            <a:r>
              <a:rPr lang="en-IN" dirty="0"/>
              <a:t>Example 3 – </a:t>
            </a:r>
            <a:r>
              <a:rPr lang="en-IN" i="1" dirty="0"/>
              <a:t>Solution</a:t>
            </a:r>
            <a:endParaRPr lang="en-US" i="1" dirty="0"/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8032750" y="763200"/>
            <a:ext cx="9906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chemeClr val="bg1"/>
                </a:solidFill>
              </a:rPr>
              <a:t>cont’d</a:t>
            </a:r>
          </a:p>
        </p:txBody>
      </p:sp>
    </p:spTree>
    <p:extLst>
      <p:ext uri="{BB962C8B-B14F-4D97-AF65-F5344CB8AC3E}">
        <p14:creationId xmlns:p14="http://schemas.microsoft.com/office/powerpoint/2010/main" val="292446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01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18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5cbf3042-b1a0-42e4-a5cb-d755198f9e1c"/>
</p:tagLst>
</file>

<file path=ppt/theme/theme1.xml><?xml version="1.0" encoding="utf-8"?>
<a:theme xmlns:a="http://schemas.openxmlformats.org/drawingml/2006/main" name="sample">
  <a:themeElements>
    <a:clrScheme name="sampl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ampl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amp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pptB7.tmp</Template>
  <TotalTime>2309</TotalTime>
  <Words>359</Words>
  <Application>Microsoft Office PowerPoint</Application>
  <PresentationFormat>On-screen Show (4:3)</PresentationFormat>
  <Paragraphs>84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Webdings</vt:lpstr>
      <vt:lpstr>Wingdings</vt:lpstr>
      <vt:lpstr>sample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 1 – Finding a Geometric Power Series Centered at 0</vt:lpstr>
      <vt:lpstr>PowerPoint Presentation</vt:lpstr>
      <vt:lpstr>PowerPoint Presentation</vt:lpstr>
      <vt:lpstr>PowerPoint Presentation</vt:lpstr>
      <vt:lpstr>Example 3 – Adding Two Power Series</vt:lpstr>
      <vt:lpstr>Example 3 – Solution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ssharma</dc:creator>
  <cp:lastModifiedBy>Anderson, John W</cp:lastModifiedBy>
  <cp:revision>439</cp:revision>
  <dcterms:created xsi:type="dcterms:W3CDTF">2008-11-21T04:28:28Z</dcterms:created>
  <dcterms:modified xsi:type="dcterms:W3CDTF">2020-01-09T17:33:37Z</dcterms:modified>
</cp:coreProperties>
</file>