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7"/>
  </p:notesMasterIdLst>
  <p:sldIdLst>
    <p:sldId id="282" r:id="rId2"/>
    <p:sldId id="283" r:id="rId3"/>
    <p:sldId id="284" r:id="rId4"/>
    <p:sldId id="285" r:id="rId5"/>
    <p:sldId id="259" r:id="rId6"/>
    <p:sldId id="261" r:id="rId7"/>
    <p:sldId id="262" r:id="rId8"/>
    <p:sldId id="264" r:id="rId9"/>
    <p:sldId id="279" r:id="rId10"/>
    <p:sldId id="280" r:id="rId11"/>
    <p:sldId id="265" r:id="rId12"/>
    <p:sldId id="266" r:id="rId13"/>
    <p:sldId id="267" r:id="rId14"/>
    <p:sldId id="268" r:id="rId15"/>
    <p:sldId id="281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CC0066"/>
    <a:srgbClr val="FF0066"/>
    <a:srgbClr val="FF3399"/>
    <a:srgbClr val="CC0099"/>
    <a:srgbClr val="009BAE"/>
    <a:srgbClr val="0099AC"/>
    <a:srgbClr val="007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26" autoAdjust="0"/>
    <p:restoredTop sz="94526" autoAdjust="0"/>
  </p:normalViewPr>
  <p:slideViewPr>
    <p:cSldViewPr>
      <p:cViewPr varScale="1">
        <p:scale>
          <a:sx n="135" d="100"/>
          <a:sy n="135" d="100"/>
        </p:scale>
        <p:origin x="87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2B132AE-B31D-4998-9723-8417DF0E7B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37CBA4-D57F-4A06-928A-29A855BADDF1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2D68D-DE06-4025-BA2C-03E98E6CF14F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EB890-0E9A-4525-B66F-632E3FAA0C82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3225"/>
            <a:ext cx="2057400" cy="5422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3225"/>
            <a:ext cx="6019800" cy="542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fld id="{62DB04D4-2C84-4C48-AB98-E759BC9412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016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03225"/>
            <a:ext cx="82296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 userDrawn="1"/>
        </p:nvSpPr>
        <p:spPr bwMode="auto">
          <a:xfrm>
            <a:off x="8543925" y="617220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fld id="{7F6DED2B-F3AA-42AE-A533-B6591588804B}" type="slidenum">
              <a:rPr lang="en-US" altLang="en-US"/>
              <a:pPr eaLnBrk="1" hangingPunct="1">
                <a:spcBef>
                  <a:spcPct val="50000"/>
                </a:spcBef>
              </a:pPr>
              <a:t>‹#›</a:t>
            </a:fld>
            <a:endParaRPr lang="en-US" altLang="en-US"/>
          </a:p>
        </p:txBody>
      </p:sp>
      <p:pic>
        <p:nvPicPr>
          <p:cNvPr id="1032" name="Picture 11"/>
          <p:cNvPicPr>
            <a:picLocks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7013" y="366713"/>
            <a:ext cx="8837612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34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8000" b="1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N" sz="4000" b="1">
                <a:solidFill>
                  <a:srgbClr val="005BAA"/>
                </a:solidFill>
              </a:rPr>
              <a:t>Infinite Series</a:t>
            </a:r>
            <a:endParaRPr lang="en-US" sz="4000" b="1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49" y="4009935"/>
            <a:ext cx="3429000" cy="1965577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49" y="4009935"/>
            <a:ext cx="3429000" cy="1971856"/>
          </a:xfrm>
          <a:prstGeom prst="rect">
            <a:avLst/>
          </a:prstGeom>
        </p:spPr>
      </p:pic>
      <p:pic>
        <p:nvPicPr>
          <p:cNvPr id="10" name="Picture 9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7" y="1188138"/>
            <a:ext cx="4514850" cy="26955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62" y="1185743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2355850"/>
            <a:ext cx="87598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3454400" y="2921000"/>
            <a:ext cx="3235325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/>
            <a:r>
              <a:rPr lang="en-US" altLang="en-US" sz="4000">
                <a:solidFill>
                  <a:srgbClr val="0074BC"/>
                </a:solidFill>
              </a:rPr>
              <a:t>Power Series</a:t>
            </a: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522288" y="2922588"/>
            <a:ext cx="898525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4000" b="1">
                <a:solidFill>
                  <a:schemeClr val="bg1"/>
                </a:solidFill>
              </a:rPr>
              <a:t>8.8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5"/>
          <p:cNvSpPr>
            <a:spLocks noGrp="1" noChangeArrowheads="1"/>
          </p:cNvSpPr>
          <p:nvPr>
            <p:ph idx="1"/>
          </p:nvPr>
        </p:nvSpPr>
        <p:spPr>
          <a:xfrm>
            <a:off x="457200" y="1300163"/>
            <a:ext cx="8229600" cy="5405437"/>
          </a:xfrm>
        </p:spPr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US" sz="2800"/>
              <a:t>Understand the definition of a power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endParaRPr lang="en-US" sz="280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US" sz="2800"/>
              <a:t>Find the radius and interval of convergence of a power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endParaRPr lang="en-US" sz="280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US" sz="2800"/>
              <a:t>Determine the endpoint convergence of a power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endParaRPr lang="en-US" sz="280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US" sz="2800"/>
              <a:t>Differentiate and integrate a power series.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4000">
                <a:solidFill>
                  <a:srgbClr val="005BAA"/>
                </a:solidFill>
              </a:rPr>
              <a:t>Power Series</a:t>
            </a:r>
            <a:endParaRPr lang="en-US" sz="4000">
              <a:solidFill>
                <a:srgbClr val="005BA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Power Series	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An important function </a:t>
            </a:r>
            <a:r>
              <a:rPr lang="en-US" altLang="en-US" i="1"/>
              <a:t>f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= </a:t>
            </a:r>
            <a:r>
              <a:rPr lang="en-US" altLang="en-US" i="1"/>
              <a:t>e</a:t>
            </a:r>
            <a:r>
              <a:rPr lang="en-US" altLang="en-US" i="1" baseline="30000"/>
              <a:t>x </a:t>
            </a:r>
            <a:r>
              <a:rPr lang="en-US" altLang="en-US"/>
              <a:t>can be represented </a:t>
            </a:r>
            <a:r>
              <a:rPr lang="en-US" altLang="en-US" i="1"/>
              <a:t>exactly </a:t>
            </a:r>
            <a:r>
              <a:rPr lang="en-US" altLang="en-US"/>
              <a:t>by an infinite series called a </a:t>
            </a:r>
            <a:r>
              <a:rPr lang="en-US" altLang="en-US" b="1"/>
              <a:t>power series. </a:t>
            </a:r>
            <a:r>
              <a:rPr lang="en-US" altLang="en-US"/>
              <a:t>For example, the power series representation for </a:t>
            </a:r>
            <a:r>
              <a:rPr lang="en-US" altLang="en-US" i="1"/>
              <a:t>e</a:t>
            </a:r>
            <a:r>
              <a:rPr lang="en-US" altLang="en-US" i="1" baseline="30000"/>
              <a:t>x</a:t>
            </a:r>
            <a:r>
              <a:rPr lang="en-US" altLang="en-US"/>
              <a:t> is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For each real number </a:t>
            </a:r>
            <a:r>
              <a:rPr lang="en-US" altLang="en-US" i="1"/>
              <a:t>x</a:t>
            </a:r>
            <a:r>
              <a:rPr lang="en-US" altLang="en-US"/>
              <a:t>, it can be shown that the infinite series on the right converges to the number </a:t>
            </a:r>
            <a:r>
              <a:rPr lang="en-US" altLang="en-US" i="1"/>
              <a:t>e</a:t>
            </a:r>
            <a:r>
              <a:rPr lang="en-US" altLang="en-US" i="1" baseline="30000"/>
              <a:t>x</a:t>
            </a:r>
            <a:r>
              <a:rPr lang="en-US" altLang="en-US"/>
              <a:t>.</a:t>
            </a:r>
          </a:p>
        </p:txBody>
      </p:sp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14600"/>
            <a:ext cx="57435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2250"/>
            <a:ext cx="67056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Example 1 – </a:t>
            </a:r>
            <a:r>
              <a:rPr lang="en-US" altLang="en-US" sz="4000" i="1">
                <a:solidFill>
                  <a:schemeClr val="bg1"/>
                </a:solidFill>
              </a:rPr>
              <a:t>Power Series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/>
              <a:t>a.   </a:t>
            </a:r>
            <a:r>
              <a:rPr lang="en-US" altLang="en-US" dirty="0"/>
              <a:t>The following power series is centered at 0.</a:t>
            </a:r>
          </a:p>
          <a:p>
            <a:pPr marL="457200" indent="-457200" eaLnBrk="1" hangingPunct="1">
              <a:buFont typeface="Wingdings" pitchFamily="2" charset="2"/>
              <a:buAutoNum type="alphaLcPeriod"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AutoNum type="alphaLcPeriod"/>
              <a:defRPr/>
            </a:pPr>
            <a:endParaRPr lang="en-US" altLang="en-US" sz="45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/>
              <a:t>b.   </a:t>
            </a:r>
            <a:r>
              <a:rPr lang="en-US" altLang="en-US" dirty="0"/>
              <a:t>The following power series is centered at –1.</a:t>
            </a:r>
          </a:p>
          <a:p>
            <a:pPr marL="457200" indent="-457200" eaLnBrk="1" hangingPunct="1">
              <a:buFont typeface="Wingdings" pitchFamily="2" charset="2"/>
              <a:buAutoNum type="alphaLcPeriod"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AutoNum type="alphaLcPeriod"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AutoNum type="alphaLcPeriod"/>
              <a:defRPr/>
            </a:pPr>
            <a:endParaRPr lang="en-US" altLang="en-US" sz="35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/>
              <a:t>c.   </a:t>
            </a:r>
            <a:r>
              <a:rPr lang="en-US" altLang="en-US" dirty="0"/>
              <a:t>The following power series is centered at 1.</a:t>
            </a:r>
          </a:p>
        </p:txBody>
      </p:sp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05000"/>
            <a:ext cx="39671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736975"/>
            <a:ext cx="742315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638800"/>
            <a:ext cx="6900863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4000">
                <a:solidFill>
                  <a:srgbClr val="005BAA"/>
                </a:solidFill>
              </a:rPr>
              <a:t>Radius and Interval of Convergence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3800">
                <a:solidFill>
                  <a:schemeClr val="bg1"/>
                </a:solidFill>
              </a:rPr>
              <a:t>Radius and Interval of Convergence</a:t>
            </a:r>
          </a:p>
        </p:txBody>
      </p:sp>
      <p:sp>
        <p:nvSpPr>
          <p:cNvPr id="14339" name="TextBox 6"/>
          <p:cNvSpPr txBox="1">
            <a:spLocks noChangeArrowheads="1"/>
          </p:cNvSpPr>
          <p:nvPr/>
        </p:nvSpPr>
        <p:spPr bwMode="auto">
          <a:xfrm>
            <a:off x="381000" y="1295400"/>
            <a:ext cx="8229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2400" dirty="0"/>
              <a:t>A power series in </a:t>
            </a:r>
            <a:r>
              <a:rPr lang="en-US" altLang="en-US" sz="2400" i="1" dirty="0"/>
              <a:t>x </a:t>
            </a:r>
            <a:r>
              <a:rPr lang="en-US" altLang="en-US" sz="2400" dirty="0"/>
              <a:t>can be viewed as a function of </a:t>
            </a:r>
            <a:r>
              <a:rPr lang="en-US" altLang="en-US" sz="2400" i="1" dirty="0"/>
              <a:t>x</a:t>
            </a:r>
          </a:p>
          <a:p>
            <a:pPr eaLnBrk="1" hangingPunct="1"/>
            <a:endParaRPr lang="en-US" altLang="en-US" sz="2400" i="1" dirty="0"/>
          </a:p>
          <a:p>
            <a:pPr eaLnBrk="1" hangingPunct="1"/>
            <a:endParaRPr lang="en-US" altLang="en-US" sz="2400" i="1" dirty="0"/>
          </a:p>
          <a:p>
            <a:pPr eaLnBrk="1" hangingPunct="1"/>
            <a:endParaRPr lang="en-US" altLang="en-US" sz="2400" i="1" dirty="0"/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where the </a:t>
            </a:r>
            <a:r>
              <a:rPr lang="en-US" altLang="en-US" sz="2400" i="1" dirty="0"/>
              <a:t>domain of f </a:t>
            </a:r>
            <a:r>
              <a:rPr lang="en-US" altLang="en-US" sz="2400" dirty="0"/>
              <a:t>is the set of all </a:t>
            </a:r>
            <a:r>
              <a:rPr lang="en-US" altLang="en-US" sz="2400" i="1" dirty="0"/>
              <a:t>x </a:t>
            </a:r>
            <a:r>
              <a:rPr lang="en-US" altLang="en-US" sz="2400" dirty="0"/>
              <a:t>for which the power series converges. Every power series converges at its center </a:t>
            </a:r>
            <a:r>
              <a:rPr lang="en-US" altLang="en-US" sz="2400" i="1" dirty="0"/>
              <a:t>c </a:t>
            </a:r>
            <a:r>
              <a:rPr lang="en-US" altLang="en-US" sz="2400" dirty="0"/>
              <a:t>because </a:t>
            </a:r>
            <a:r>
              <a:rPr lang="en-US" altLang="en-US" sz="2400" i="1" dirty="0"/>
              <a:t> </a:t>
            </a:r>
            <a:endParaRPr lang="en-US" altLang="en-US" sz="2400" dirty="0"/>
          </a:p>
        </p:txBody>
      </p:sp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30035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419600"/>
            <a:ext cx="5726113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6"/>
          <p:cNvSpPr txBox="1">
            <a:spLocks noChangeArrowheads="1"/>
          </p:cNvSpPr>
          <p:nvPr/>
        </p:nvSpPr>
        <p:spPr bwMode="auto">
          <a:xfrm>
            <a:off x="381000" y="12954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2400"/>
              <a:t>So, </a:t>
            </a:r>
            <a:r>
              <a:rPr lang="en-US" altLang="en-US" sz="2400" i="1"/>
              <a:t>c </a:t>
            </a:r>
            <a:r>
              <a:rPr lang="en-US" altLang="en-US" sz="2400"/>
              <a:t>always lies in the domain of </a:t>
            </a:r>
            <a:r>
              <a:rPr lang="en-US" altLang="en-US" sz="2400" i="1"/>
              <a:t>f</a:t>
            </a:r>
            <a:r>
              <a:rPr lang="en-US" altLang="en-US" sz="2400"/>
              <a:t>. Theorem 8.20 (to follow) states that the domain of a power series can take three basic forms: a single point, an interval centered at </a:t>
            </a:r>
            <a:r>
              <a:rPr lang="en-US" altLang="en-US" sz="2400" i="1"/>
              <a:t>c</a:t>
            </a:r>
            <a:r>
              <a:rPr lang="en-US" altLang="en-US" sz="2400"/>
              <a:t>, or the entire real number line, as shown in Figure 8.17.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200400"/>
            <a:ext cx="3352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3708400" y="6096000"/>
            <a:ext cx="9969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/>
              <a:t>Figure 8.17</a:t>
            </a:r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3800">
                <a:solidFill>
                  <a:schemeClr val="bg1"/>
                </a:solidFill>
              </a:rPr>
              <a:t>Radius and Interval of Convergence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3800">
                <a:solidFill>
                  <a:schemeClr val="bg1"/>
                </a:solidFill>
              </a:rPr>
              <a:t>Radius and Interval of Convergence</a:t>
            </a:r>
          </a:p>
        </p:txBody>
      </p:sp>
      <p:pic>
        <p:nvPicPr>
          <p:cNvPr id="16387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95400"/>
            <a:ext cx="713422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bg1"/>
                </a:solidFill>
              </a:rPr>
              <a:t>Example 2 – </a:t>
            </a:r>
            <a:r>
              <a:rPr lang="en-US" altLang="en-US" sz="2800" i="1">
                <a:solidFill>
                  <a:schemeClr val="bg1"/>
                </a:solidFill>
              </a:rPr>
              <a:t>Finding the Radius of Convergence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Find the radius of convergence of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>
                <a:solidFill>
                  <a:srgbClr val="0074BC"/>
                </a:solidFill>
              </a:rPr>
              <a:t>Solution: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For </a:t>
            </a:r>
            <a:r>
              <a:rPr lang="en-US" altLang="en-US" i="1"/>
              <a:t>x</a:t>
            </a:r>
            <a:r>
              <a:rPr lang="en-US" altLang="en-US"/>
              <a:t> = 0, you obtain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For any fixed value of </a:t>
            </a:r>
            <a:r>
              <a:rPr lang="en-US" altLang="en-US" i="1"/>
              <a:t>x</a:t>
            </a:r>
            <a:r>
              <a:rPr lang="en-US" altLang="en-US"/>
              <a:t> such that |</a:t>
            </a:r>
            <a:r>
              <a:rPr lang="en-US" altLang="en-US" i="1"/>
              <a:t>x</a:t>
            </a:r>
            <a:r>
              <a:rPr lang="en-US" altLang="en-US"/>
              <a:t>| &gt; 0, let </a:t>
            </a:r>
            <a:r>
              <a:rPr lang="en-US" altLang="en-US" i="1"/>
              <a:t>u</a:t>
            </a:r>
            <a:r>
              <a:rPr lang="en-US" altLang="en-US" i="1" baseline="-25000"/>
              <a:t>n</a:t>
            </a:r>
            <a:r>
              <a:rPr lang="en-US" altLang="en-US"/>
              <a:t> = </a:t>
            </a:r>
            <a:r>
              <a:rPr lang="en-US" altLang="en-US" i="1"/>
              <a:t>n</a:t>
            </a:r>
            <a:r>
              <a:rPr lang="en-US" altLang="en-US"/>
              <a:t>!</a:t>
            </a:r>
            <a:r>
              <a:rPr lang="en-US" altLang="en-US" i="1"/>
              <a:t>x</a:t>
            </a:r>
            <a:r>
              <a:rPr lang="en-US" altLang="en-US" i="1" baseline="30000"/>
              <a:t>n</a:t>
            </a:r>
            <a:r>
              <a:rPr lang="en-US" altLang="en-US"/>
              <a:t>. 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Then</a:t>
            </a:r>
          </a:p>
        </p:txBody>
      </p:sp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2550" y="1293813"/>
            <a:ext cx="1023938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228975"/>
            <a:ext cx="51562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648200"/>
            <a:ext cx="39497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4338" y="5662613"/>
            <a:ext cx="2074862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2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2113" y="6435725"/>
            <a:ext cx="658812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Example 2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Therefore, by the Ratio Test, the series diverges for |</a:t>
            </a:r>
            <a:r>
              <a:rPr lang="en-US" altLang="en-US" i="1"/>
              <a:t>x</a:t>
            </a:r>
            <a:r>
              <a:rPr lang="en-US" altLang="en-US"/>
              <a:t>| &gt; 0 and converges only at its center, 0.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So, the radius of convergence is </a:t>
            </a:r>
            <a:r>
              <a:rPr lang="en-US" altLang="en-US" i="1"/>
              <a:t>R</a:t>
            </a:r>
            <a:r>
              <a:rPr lang="en-US" altLang="en-US"/>
              <a:t> = 0.</a:t>
            </a:r>
          </a:p>
        </p:txBody>
      </p:sp>
      <p:sp>
        <p:nvSpPr>
          <p:cNvPr id="18436" name="Text Box 9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4000" dirty="0">
                <a:solidFill>
                  <a:srgbClr val="005BAA"/>
                </a:solidFill>
              </a:rPr>
              <a:t>Endpoint Convergence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Endpoint Convergence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For a power series whose radius of convergence is a finite number </a:t>
            </a:r>
            <a:r>
              <a:rPr lang="en-US" altLang="en-US" i="1"/>
              <a:t>R, </a:t>
            </a:r>
            <a:r>
              <a:rPr lang="en-US" altLang="en-US"/>
              <a:t>Theorem 8.20 says nothing about the convergence at the </a:t>
            </a:r>
            <a:r>
              <a:rPr lang="en-US" altLang="en-US" i="1"/>
              <a:t>endpoints </a:t>
            </a:r>
            <a:r>
              <a:rPr lang="en-US" altLang="en-US"/>
              <a:t>of the interval of convergence.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Each endpoint must be tested separately for convergence or divergence.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As a result, the interval of convergence of a power series can take any one of the six forms shown in Figure 8.18.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500438" y="5181600"/>
            <a:ext cx="998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/>
              <a:t>Figure 8.18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Endpoint Convergence</a:t>
            </a:r>
          </a:p>
        </p:txBody>
      </p:sp>
      <p:pic>
        <p:nvPicPr>
          <p:cNvPr id="2150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2438400"/>
            <a:ext cx="810101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374650"/>
            <a:ext cx="8229600" cy="685800"/>
          </a:xfrm>
          <a:noFill/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bg1"/>
                </a:solidFill>
              </a:rPr>
              <a:t>Example 5 – </a:t>
            </a:r>
            <a:r>
              <a:rPr lang="en-US" altLang="en-US" sz="2800" i="1">
                <a:solidFill>
                  <a:schemeClr val="bg1"/>
                </a:solidFill>
              </a:rPr>
              <a:t>Finding the Interval of Convergence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Find the interval of convergence of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>
                <a:solidFill>
                  <a:srgbClr val="0074BC"/>
                </a:solidFill>
              </a:rPr>
              <a:t>Solution: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/>
              <a:t>Letting </a:t>
            </a:r>
            <a:r>
              <a:rPr lang="en-US" altLang="en-US" i="1"/>
              <a:t>u</a:t>
            </a:r>
            <a:r>
              <a:rPr lang="en-US" altLang="en-US" i="1" baseline="-25000"/>
              <a:t>n</a:t>
            </a:r>
            <a:r>
              <a:rPr lang="en-US" altLang="en-US"/>
              <a:t> = </a:t>
            </a:r>
            <a:r>
              <a:rPr lang="en-US" altLang="en-US" i="1"/>
              <a:t>x</a:t>
            </a:r>
            <a:r>
              <a:rPr lang="en-US" altLang="en-US" i="1" baseline="30000"/>
              <a:t>n</a:t>
            </a:r>
            <a:r>
              <a:rPr lang="en-US" altLang="en-US"/>
              <a:t>/</a:t>
            </a:r>
            <a:r>
              <a:rPr lang="en-US" altLang="en-US" i="1"/>
              <a:t>n</a:t>
            </a:r>
            <a:r>
              <a:rPr lang="en-US" altLang="en-US"/>
              <a:t> produces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2253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198563"/>
            <a:ext cx="89852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124200"/>
            <a:ext cx="3500438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475" y="4724400"/>
            <a:ext cx="18002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8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3100" y="5867400"/>
            <a:ext cx="658813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0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Example 5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So, by the Ratio Test, the radius of convergence is </a:t>
            </a:r>
            <a:r>
              <a:rPr lang="en-US" altLang="en-US" i="1"/>
              <a:t>R</a:t>
            </a:r>
            <a:r>
              <a:rPr lang="en-US" altLang="en-US"/>
              <a:t> = 1.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Moreover, because the series is centered at 0, it converges in the interval (–1, 1).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This interval, however, is not necessarily the </a:t>
            </a:r>
            <a:r>
              <a:rPr lang="en-US" altLang="en-US" i="1"/>
              <a:t>interval of convergence</a:t>
            </a:r>
            <a:r>
              <a:rPr lang="en-US" altLang="en-US"/>
              <a:t>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To determine this, you must test for convergence at each endpoint.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When </a:t>
            </a:r>
            <a:r>
              <a:rPr lang="en-US" altLang="en-US" i="1"/>
              <a:t>x</a:t>
            </a:r>
            <a:r>
              <a:rPr lang="en-US" altLang="en-US"/>
              <a:t> = 1, you obtain the </a:t>
            </a:r>
            <a:r>
              <a:rPr lang="en-US" altLang="en-US" i="1"/>
              <a:t>divergent </a:t>
            </a:r>
            <a:r>
              <a:rPr lang="en-US" altLang="en-US"/>
              <a:t>harmonic series</a:t>
            </a:r>
          </a:p>
        </p:txBody>
      </p:sp>
      <p:pic>
        <p:nvPicPr>
          <p:cNvPr id="71689" name="Picture 9"/>
          <p:cNvPicPr>
            <a:picLocks noChangeAspect="1" noChangeArrowheads="1"/>
          </p:cNvPicPr>
          <p:nvPr/>
        </p:nvPicPr>
        <p:blipFill>
          <a:blip r:embed="rId2" cstate="print"/>
          <a:srcRect r="51805"/>
          <a:stretch>
            <a:fillRect/>
          </a:stretch>
        </p:blipFill>
        <p:spPr bwMode="auto">
          <a:xfrm>
            <a:off x="457200" y="5516563"/>
            <a:ext cx="35814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12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5645714"/>
            <a:ext cx="215455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When </a:t>
            </a:r>
            <a:r>
              <a:rPr lang="en-US" altLang="en-US" i="1"/>
              <a:t>x</a:t>
            </a:r>
            <a:r>
              <a:rPr lang="en-US" altLang="en-US"/>
              <a:t> = –1, you obtain the </a:t>
            </a:r>
            <a:r>
              <a:rPr lang="en-US" altLang="en-US" i="1"/>
              <a:t>convergent </a:t>
            </a:r>
            <a:r>
              <a:rPr lang="en-US" altLang="en-US"/>
              <a:t>alternating harmonic series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/>
              <a:t>So, the interval of convergence for the series is [–1, 1), as shown in Figure 8.19.</a:t>
            </a: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572000"/>
            <a:ext cx="3967163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881438" y="6019800"/>
            <a:ext cx="998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/>
              <a:t>Figure 8.19</a:t>
            </a:r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3" cstate="print"/>
          <a:srcRect r="39679"/>
          <a:stretch>
            <a:fillRect/>
          </a:stretch>
        </p:blipFill>
        <p:spPr bwMode="auto">
          <a:xfrm>
            <a:off x="609600" y="2374900"/>
            <a:ext cx="4648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Example 5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24583" name="Text Box 12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r"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1355" y="2466110"/>
            <a:ext cx="2446020" cy="382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4000">
                <a:solidFill>
                  <a:srgbClr val="005BAA"/>
                </a:solidFill>
              </a:rPr>
              <a:t>Differentiation and Integration of Power Series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3000">
                <a:solidFill>
                  <a:schemeClr val="bg1"/>
                </a:solidFill>
              </a:rPr>
              <a:t>Differentiation and Integration of Power Series</a:t>
            </a:r>
          </a:p>
        </p:txBody>
      </p:sp>
      <p:pic>
        <p:nvPicPr>
          <p:cNvPr id="26627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6391275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1163"/>
            <a:ext cx="8312150" cy="704850"/>
          </a:xfrm>
          <a:noFill/>
        </p:spPr>
        <p:txBody>
          <a:bodyPr/>
          <a:lstStyle/>
          <a:p>
            <a:pPr eaLnBrk="1" hangingPunct="1"/>
            <a:r>
              <a:rPr lang="en-US" altLang="en-US" sz="2200" dirty="0">
                <a:solidFill>
                  <a:schemeClr val="bg1"/>
                </a:solidFill>
              </a:rPr>
              <a:t>Example 8 – </a:t>
            </a:r>
            <a:r>
              <a:rPr lang="en-US" altLang="en-US" sz="2200" i="1" dirty="0">
                <a:solidFill>
                  <a:schemeClr val="bg1"/>
                </a:solidFill>
              </a:rPr>
              <a:t>Intervals of Convergence for f</a:t>
            </a:r>
            <a:r>
              <a:rPr lang="en-US" altLang="en-US" sz="2200" dirty="0">
                <a:solidFill>
                  <a:schemeClr val="bg1"/>
                </a:solidFill>
              </a:rPr>
              <a:t>(</a:t>
            </a:r>
            <a:r>
              <a:rPr lang="en-US" altLang="en-US" sz="2200" i="1" dirty="0">
                <a:solidFill>
                  <a:schemeClr val="bg1"/>
                </a:solidFill>
              </a:rPr>
              <a:t>x</a:t>
            </a:r>
            <a:r>
              <a:rPr lang="en-US" altLang="en-US" sz="2200" dirty="0">
                <a:solidFill>
                  <a:schemeClr val="bg1"/>
                </a:solidFill>
              </a:rPr>
              <a:t>)</a:t>
            </a:r>
            <a:r>
              <a:rPr lang="en-US" altLang="en-US" sz="2200" i="1" dirty="0">
                <a:solidFill>
                  <a:schemeClr val="bg1"/>
                </a:solidFill>
              </a:rPr>
              <a:t>, f'</a:t>
            </a:r>
            <a:r>
              <a:rPr lang="en-US" altLang="en-US" sz="2200" dirty="0">
                <a:solidFill>
                  <a:schemeClr val="bg1"/>
                </a:solidFill>
              </a:rPr>
              <a:t>(</a:t>
            </a:r>
            <a:r>
              <a:rPr lang="en-US" altLang="en-US" sz="2200" i="1" dirty="0">
                <a:solidFill>
                  <a:schemeClr val="bg1"/>
                </a:solidFill>
              </a:rPr>
              <a:t>x</a:t>
            </a:r>
            <a:r>
              <a:rPr lang="en-US" altLang="en-US" sz="2200" dirty="0">
                <a:solidFill>
                  <a:schemeClr val="bg1"/>
                </a:solidFill>
              </a:rPr>
              <a:t>)</a:t>
            </a:r>
            <a:r>
              <a:rPr lang="en-US" altLang="en-US" sz="2200" i="1" dirty="0">
                <a:solidFill>
                  <a:schemeClr val="bg1"/>
                </a:solidFill>
              </a:rPr>
              <a:t>, and </a:t>
            </a:r>
            <a:r>
              <a:rPr lang="en-US" altLang="en-US" sz="2200" i="1" dirty="0">
                <a:solidFill>
                  <a:schemeClr val="bg1"/>
                </a:solidFill>
                <a:cs typeface="Arial" charset="0"/>
              </a:rPr>
              <a:t>∫f</a:t>
            </a:r>
            <a:r>
              <a:rPr lang="en-US" altLang="en-US" sz="2200" dirty="0">
                <a:solidFill>
                  <a:schemeClr val="bg1"/>
                </a:solidFill>
                <a:cs typeface="Arial" charset="0"/>
              </a:rPr>
              <a:t>(</a:t>
            </a:r>
            <a:r>
              <a:rPr lang="en-US" altLang="en-US" sz="2200" i="1" dirty="0">
                <a:solidFill>
                  <a:schemeClr val="bg1"/>
                </a:solidFill>
                <a:cs typeface="Arial" charset="0"/>
              </a:rPr>
              <a:t>x</a:t>
            </a:r>
            <a:r>
              <a:rPr lang="en-US" altLang="en-US" sz="2200" dirty="0">
                <a:solidFill>
                  <a:schemeClr val="bg1"/>
                </a:solidFill>
                <a:cs typeface="Arial" charset="0"/>
              </a:rPr>
              <a:t>)</a:t>
            </a:r>
            <a:r>
              <a:rPr lang="en-US" altLang="en-US" sz="2200" i="1" dirty="0" err="1">
                <a:solidFill>
                  <a:schemeClr val="bg1"/>
                </a:solidFill>
                <a:cs typeface="Arial" charset="0"/>
              </a:rPr>
              <a:t>dx</a:t>
            </a:r>
            <a:endParaRPr lang="en-US" altLang="en-US" sz="22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</p:spPr>
        <p:txBody>
          <a:bodyPr/>
          <a:lstStyle/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en-US" dirty="0"/>
              <a:t>Consider the function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en-US" dirty="0"/>
              <a:t>Find the interval of convergence for each of the following.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>
                <a:solidFill>
                  <a:schemeClr val="tx2"/>
                </a:solidFill>
                <a:cs typeface="Arial" panose="020B0604020202020204" pitchFamily="34" charset="0"/>
              </a:rPr>
              <a:t>a.   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∫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f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(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x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)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dx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/>
              <a:t>b.  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en-US" b="1" dirty="0"/>
              <a:t>c.   </a:t>
            </a:r>
            <a:r>
              <a:rPr lang="en-US" altLang="en-US" i="1" dirty="0"/>
              <a:t>f'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en-US" dirty="0"/>
          </a:p>
        </p:txBody>
      </p:sp>
      <p:pic>
        <p:nvPicPr>
          <p:cNvPr id="2765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71688"/>
            <a:ext cx="50831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Example 8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  <a:endParaRPr lang="en-US" altLang="en-US" sz="4000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458200" cy="5256212"/>
          </a:xfrm>
          <a:noFill/>
        </p:spPr>
        <p:txBody>
          <a:bodyPr/>
          <a:lstStyle/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 dirty="0"/>
              <a:t>By Theorem 8.21, you have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and</a:t>
            </a:r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sz="1000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sz="1000" dirty="0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 dirty="0"/>
              <a:t>By the Ratio Test, you can show that each series has a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/>
              <a:t>radius of convergence of </a:t>
            </a:r>
            <a:r>
              <a:rPr lang="en-US" altLang="en-US" i="1" dirty="0"/>
              <a:t>R</a:t>
            </a:r>
            <a:r>
              <a:rPr lang="en-US" altLang="en-US" dirty="0"/>
              <a:t> = 1.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21875"/>
            <a:ext cx="19462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743205"/>
            <a:ext cx="30622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3394365"/>
            <a:ext cx="35369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92375" y="4308765"/>
            <a:ext cx="44418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Considering the interval (–1, 1), </a:t>
            </a:r>
            <a:r>
              <a:rPr lang="en-IN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have the following.</a:t>
            </a:r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sz="2000" dirty="0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 b="1" dirty="0"/>
              <a:t>a.</a:t>
            </a:r>
            <a:r>
              <a:rPr lang="en-US" altLang="en-US" dirty="0"/>
              <a:t> For 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∫</a:t>
            </a:r>
            <a:r>
              <a:rPr lang="en-US" altLang="en-US" i="1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altLang="en-US" i="1" dirty="0">
                <a:solidFill>
                  <a:schemeClr val="tx2"/>
                </a:solidFill>
                <a:cs typeface="Arial" charset="0"/>
              </a:rPr>
              <a:t>x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)</a:t>
            </a:r>
            <a:r>
              <a:rPr lang="en-US" altLang="en-US" i="1" dirty="0" err="1">
                <a:solidFill>
                  <a:schemeClr val="tx2"/>
                </a:solidFill>
                <a:cs typeface="Arial" charset="0"/>
              </a:rPr>
              <a:t>dx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,</a:t>
            </a:r>
            <a:r>
              <a:rPr lang="en-US" altLang="en-US" dirty="0"/>
              <a:t> the series</a:t>
            </a:r>
          </a:p>
          <a:p>
            <a:pPr marL="457200" indent="-457200" eaLnBrk="1" hangingPunct="1"/>
            <a:endParaRPr lang="en-US" altLang="en-US" dirty="0"/>
          </a:p>
          <a:p>
            <a:pPr marL="457200" indent="-457200" eaLnBrk="1" hangingPunct="1"/>
            <a:endParaRPr lang="en-US" altLang="en-US" dirty="0"/>
          </a:p>
          <a:p>
            <a:pPr marL="457200" indent="-457200" eaLnBrk="1" hangingPunct="1">
              <a:buFont typeface="Wingdings" pitchFamily="2" charset="2"/>
              <a:buNone/>
            </a:pPr>
            <a:endParaRPr lang="en-US" altLang="en-US" sz="1400" dirty="0"/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 dirty="0"/>
              <a:t>    converges for </a:t>
            </a:r>
            <a:r>
              <a:rPr lang="en-US" altLang="en-US" i="1" dirty="0"/>
              <a:t>x</a:t>
            </a:r>
            <a:r>
              <a:rPr lang="en-US" altLang="en-US" dirty="0"/>
              <a:t> = </a:t>
            </a:r>
            <a:r>
              <a:rPr lang="en-US" altLang="en-US" dirty="0">
                <a:cs typeface="Arial" charset="0"/>
              </a:rPr>
              <a:t>±1,</a:t>
            </a:r>
            <a:r>
              <a:rPr lang="en-US" altLang="en-US" dirty="0"/>
              <a:t> and its interval of convergence is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en-US" dirty="0"/>
              <a:t>    [–1, 1 ]. See Figure 8.22(a).</a:t>
            </a:r>
          </a:p>
        </p:txBody>
      </p:sp>
      <p:pic>
        <p:nvPicPr>
          <p:cNvPr id="2969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770905"/>
            <a:ext cx="57594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7565" y="4800600"/>
            <a:ext cx="3408994" cy="157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10"/>
          <p:cNvSpPr txBox="1">
            <a:spLocks noChangeArrowheads="1"/>
          </p:cNvSpPr>
          <p:nvPr/>
        </p:nvSpPr>
        <p:spPr bwMode="auto">
          <a:xfrm>
            <a:off x="3354678" y="6306273"/>
            <a:ext cx="1184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 dirty="0"/>
              <a:t>Figure 8.22(a)</a:t>
            </a:r>
          </a:p>
        </p:txBody>
      </p:sp>
      <p:sp>
        <p:nvSpPr>
          <p:cNvPr id="297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Example 8 – </a:t>
            </a:r>
            <a:r>
              <a:rPr lang="en-US" altLang="en-US" sz="4000" i="1" dirty="0">
                <a:solidFill>
                  <a:schemeClr val="bg1"/>
                </a:solidFill>
              </a:rPr>
              <a:t>Solution</a:t>
            </a:r>
            <a:endParaRPr lang="en-US" altLang="en-US" sz="4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9703" name="Text Box 9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b="1" dirty="0"/>
              <a:t>b.</a:t>
            </a:r>
            <a:r>
              <a:rPr lang="en-US" altLang="en-US" dirty="0"/>
              <a:t> For </a:t>
            </a:r>
            <a:r>
              <a:rPr lang="en-US" altLang="en-US" i="1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altLang="en-US" i="1" dirty="0">
                <a:solidFill>
                  <a:schemeClr val="tx2"/>
                </a:solidFill>
                <a:cs typeface="Arial" charset="0"/>
              </a:rPr>
              <a:t>x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),</a:t>
            </a:r>
            <a:r>
              <a:rPr lang="en-US" altLang="en-US" dirty="0"/>
              <a:t> the series</a:t>
            </a:r>
          </a:p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/>
              <a:t>    converges for </a:t>
            </a:r>
            <a:r>
              <a:rPr lang="en-US" altLang="en-US" i="1" dirty="0"/>
              <a:t>x</a:t>
            </a:r>
            <a:r>
              <a:rPr lang="en-US" altLang="en-US" dirty="0"/>
              <a:t> = –</a:t>
            </a:r>
            <a:r>
              <a:rPr lang="en-US" altLang="en-US" dirty="0">
                <a:cs typeface="Arial" charset="0"/>
              </a:rPr>
              <a:t>1,</a:t>
            </a:r>
            <a:r>
              <a:rPr lang="en-US" altLang="en-US" dirty="0"/>
              <a:t> and diverges for </a:t>
            </a:r>
            <a:r>
              <a:rPr lang="en-US" altLang="en-US" i="1" dirty="0"/>
              <a:t>x</a:t>
            </a:r>
            <a:r>
              <a:rPr lang="en-US" altLang="en-US" dirty="0"/>
              <a:t> = 1.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1800" dirty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/>
              <a:t>    So, its  interval of convergence is [–</a:t>
            </a:r>
            <a:r>
              <a:rPr lang="en-US" altLang="en-US" dirty="0">
                <a:cs typeface="Arial" charset="0"/>
              </a:rPr>
              <a:t>1, 1</a:t>
            </a:r>
            <a:r>
              <a:rPr lang="en-US" altLang="en-US" dirty="0"/>
              <a:t>). See Figure    </a:t>
            </a:r>
            <a:br>
              <a:rPr lang="en-US" altLang="en-US" dirty="0"/>
            </a:br>
            <a:r>
              <a:rPr lang="en-US" altLang="en-US" dirty="0"/>
              <a:t>    8.22(b).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3652838" y="6401660"/>
            <a:ext cx="1193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 dirty="0"/>
              <a:t>Figure 8.22(b)</a:t>
            </a:r>
          </a:p>
        </p:txBody>
      </p:sp>
      <p:pic>
        <p:nvPicPr>
          <p:cNvPr id="3072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81200"/>
            <a:ext cx="5786438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4752975"/>
            <a:ext cx="3463925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Example 8 – </a:t>
            </a:r>
            <a:r>
              <a:rPr lang="en-US" altLang="en-US" sz="4000" i="1" dirty="0">
                <a:solidFill>
                  <a:schemeClr val="bg1"/>
                </a:solidFill>
              </a:rPr>
              <a:t>Solution</a:t>
            </a:r>
            <a:endParaRPr lang="en-US" altLang="en-US" sz="4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458200" cy="5256212"/>
          </a:xfrm>
          <a:noFill/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b="1" dirty="0"/>
              <a:t>c.</a:t>
            </a:r>
            <a:r>
              <a:rPr lang="en-US" altLang="en-US" dirty="0"/>
              <a:t> For </a:t>
            </a:r>
            <a:r>
              <a:rPr lang="en-US" altLang="en-US" i="1" dirty="0"/>
              <a:t>f'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chemeClr val="tx2"/>
                </a:solidFill>
                <a:cs typeface="Arial" charset="0"/>
              </a:rPr>
              <a:t>,</a:t>
            </a:r>
            <a:r>
              <a:rPr lang="en-US" altLang="en-US" dirty="0"/>
              <a:t> the series</a:t>
            </a:r>
          </a:p>
          <a:p>
            <a:pPr marL="0" indent="0" eaLnBrk="1" hangingPunct="1"/>
            <a:endParaRPr lang="en-US" altLang="en-US" dirty="0"/>
          </a:p>
          <a:p>
            <a:pPr marL="0" indent="0" eaLnBrk="1" hangingPunct="1"/>
            <a:endParaRPr lang="en-US" altLang="en-US" dirty="0"/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/>
              <a:t>   diverges for </a:t>
            </a:r>
            <a:r>
              <a:rPr lang="en-US" altLang="en-US" i="1" dirty="0"/>
              <a:t>x</a:t>
            </a:r>
            <a:r>
              <a:rPr lang="en-US" altLang="en-US" dirty="0"/>
              <a:t> = </a:t>
            </a:r>
            <a:r>
              <a:rPr lang="en-US" altLang="en-US" dirty="0">
                <a:cs typeface="Arial" charset="0"/>
              </a:rPr>
              <a:t>±1,</a:t>
            </a:r>
            <a:r>
              <a:rPr lang="en-US" altLang="en-US" dirty="0"/>
              <a:t> and its interval of convergence is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/>
              <a:t>   (–</a:t>
            </a:r>
            <a:r>
              <a:rPr lang="en-US" altLang="en-US" dirty="0">
                <a:cs typeface="Arial" charset="0"/>
              </a:rPr>
              <a:t>1, 1</a:t>
            </a:r>
            <a:r>
              <a:rPr lang="en-US" altLang="en-US" dirty="0"/>
              <a:t>). See Figure 8.22(c).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3746500" y="6430963"/>
            <a:ext cx="1184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1200" b="1"/>
              <a:t>Figure 8.22(c)</a:t>
            </a:r>
          </a:p>
        </p:txBody>
      </p:sp>
      <p:pic>
        <p:nvPicPr>
          <p:cNvPr id="3174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564063"/>
            <a:ext cx="34734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057400"/>
            <a:ext cx="5229225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</a:rPr>
              <a:t>Example 8 – </a:t>
            </a:r>
            <a:r>
              <a:rPr lang="en-US" altLang="en-US" sz="4000" i="1" dirty="0">
                <a:solidFill>
                  <a:schemeClr val="bg1"/>
                </a:solidFill>
              </a:rPr>
              <a:t>Solution</a:t>
            </a:r>
            <a:endParaRPr lang="en-US" altLang="en-US" sz="40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8229600" y="758825"/>
            <a:ext cx="82232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cont'd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Larsoen_master slide">
  <a:themeElements>
    <a:clrScheme name="Larsoen_master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soen_mast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soen_mast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Larsoen_master slide</Template>
  <TotalTime>1285</TotalTime>
  <Words>835</Words>
  <Application>Microsoft Office PowerPoint</Application>
  <PresentationFormat>On-screen Show (4:3)</PresentationFormat>
  <Paragraphs>144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Webdings</vt:lpstr>
      <vt:lpstr>Wingdings</vt:lpstr>
      <vt:lpstr>Larsoen_master slide</vt:lpstr>
      <vt:lpstr>PowerPoint Presentation</vt:lpstr>
      <vt:lpstr>PowerPoint Presentation</vt:lpstr>
      <vt:lpstr>PowerPoint Presentation</vt:lpstr>
      <vt:lpstr>PowerPoint Presentation</vt:lpstr>
      <vt:lpstr>Power Series </vt:lpstr>
      <vt:lpstr>Example 1 – Power Series</vt:lpstr>
      <vt:lpstr>PowerPoint Presentation</vt:lpstr>
      <vt:lpstr>Radius and Interval of Convergence</vt:lpstr>
      <vt:lpstr>Radius and Interval of Convergence</vt:lpstr>
      <vt:lpstr>Radius and Interval of Convergence</vt:lpstr>
      <vt:lpstr>Example 2 – Finding the Radius of Convergence</vt:lpstr>
      <vt:lpstr>Example 2 – Solution</vt:lpstr>
      <vt:lpstr>PowerPoint Presentation</vt:lpstr>
      <vt:lpstr>Endpoint Convergence</vt:lpstr>
      <vt:lpstr>Endpoint Convergence</vt:lpstr>
      <vt:lpstr>Example 5 – Finding the Interval of Convergence</vt:lpstr>
      <vt:lpstr>Example 5 – Solution</vt:lpstr>
      <vt:lpstr>Example 5 – Solution</vt:lpstr>
      <vt:lpstr>PowerPoint Presentation</vt:lpstr>
      <vt:lpstr>Differentiation and Integration of Power Series</vt:lpstr>
      <vt:lpstr>Example 8 – Intervals of Convergence for f(x), f'(x), and ∫f(x)dx</vt:lpstr>
      <vt:lpstr>Example 8 – Solution</vt:lpstr>
      <vt:lpstr>Example 8 – Solution</vt:lpstr>
      <vt:lpstr>Example 8 – Solution</vt:lpstr>
      <vt:lpstr>Example 8 – 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288</cp:revision>
  <dcterms:created xsi:type="dcterms:W3CDTF">2008-11-21T04:28:28Z</dcterms:created>
  <dcterms:modified xsi:type="dcterms:W3CDTF">2020-01-09T17:33:23Z</dcterms:modified>
</cp:coreProperties>
</file>