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1"/>
  </p:notesMasterIdLst>
  <p:sldIdLst>
    <p:sldId id="278" r:id="rId2"/>
    <p:sldId id="279" r:id="rId3"/>
    <p:sldId id="280" r:id="rId4"/>
    <p:sldId id="281"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Lst>
  <p:sldSz cx="9144000" cy="6858000" type="screen4x3"/>
  <p:notesSz cx="6858000" cy="9144000"/>
  <p:custDataLst>
    <p:tags r:id="rId22"/>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4BC"/>
    <a:srgbClr val="CC0066"/>
    <a:srgbClr val="FF0066"/>
    <a:srgbClr val="FF3399"/>
    <a:srgbClr val="CC0099"/>
    <a:srgbClr val="009BAE"/>
    <a:srgbClr val="0099AC"/>
    <a:srgbClr val="007D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3" autoAdjust="0"/>
    <p:restoredTop sz="94660"/>
  </p:normalViewPr>
  <p:slideViewPr>
    <p:cSldViewPr>
      <p:cViewPr varScale="1">
        <p:scale>
          <a:sx n="128" d="100"/>
          <a:sy n="128" d="100"/>
        </p:scale>
        <p:origin x="125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4C2097F-2CE0-4E33-8506-093D9E99D0FF}" type="slidenum">
              <a:rPr lang="en-US" altLang="en-US"/>
              <a:pPr>
                <a:defRPr/>
              </a:pPr>
              <a:t>‹#›</a:t>
            </a:fld>
            <a:endParaRPr lang="en-US" altLang="en-US"/>
          </a:p>
        </p:txBody>
      </p:sp>
    </p:spTree>
    <p:extLst>
      <p:ext uri="{BB962C8B-B14F-4D97-AF65-F5344CB8AC3E}">
        <p14:creationId xmlns:p14="http://schemas.microsoft.com/office/powerpoint/2010/main" val="41073294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667062-3240-4558-A3A3-3FD10774324F}" type="slidenum">
              <a:rPr lang="en-US" altLang="en-US">
                <a:solidFill>
                  <a:srgbClr val="000000"/>
                </a:solidFill>
              </a:rPr>
              <a:pPr/>
              <a:t>1</a:t>
            </a:fld>
            <a:endParaRPr lang="en-US" altLang="en-US">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7652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5D4993-F102-475F-B6D7-9D0D58E20DAE}" type="slidenum">
              <a:rPr lang="en-US" altLang="en-US">
                <a:solidFill>
                  <a:srgbClr val="000000"/>
                </a:solidFill>
              </a:rPr>
              <a:pPr/>
              <a:t>2</a:t>
            </a:fld>
            <a:endParaRPr lang="en-US" altLang="en-US">
              <a:solidFill>
                <a:srgbClr val="000000"/>
              </a:solidFill>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59675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036F8B-AF26-4723-9A21-9113D83C5C6F}" type="slidenum">
              <a:rPr lang="en-US" altLang="en-US">
                <a:solidFill>
                  <a:srgbClr val="000000"/>
                </a:solidFill>
              </a:rPr>
              <a:pPr/>
              <a:t>4</a:t>
            </a:fld>
            <a:endParaRPr lang="en-US" altLang="en-US">
              <a:solidFill>
                <a:srgbClr val="000000"/>
              </a:solidFill>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28751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89699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2150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84894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001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001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1695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65638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3812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8946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6652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469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7034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03225"/>
            <a:ext cx="2057400" cy="5422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03225"/>
            <a:ext cx="6019800" cy="5422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2078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9738" y="168275"/>
            <a:ext cx="8247062" cy="6384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userDrawn="1">
            <p:ph type="dt" sz="half" idx="10"/>
          </p:nvPr>
        </p:nvSpPr>
        <p:spPr/>
        <p:txBody>
          <a:bodyPr/>
          <a:lstStyle>
            <a:lvl1pPr>
              <a:defRPr>
                <a:solidFill>
                  <a:srgbClr val="000000"/>
                </a:solidFill>
              </a:defRPr>
            </a:lvl1pPr>
          </a:lstStyle>
          <a:p>
            <a:pPr>
              <a:defRPr/>
            </a:pPr>
            <a:endParaRPr lang="en-US"/>
          </a:p>
        </p:txBody>
      </p:sp>
      <p:sp>
        <p:nvSpPr>
          <p:cNvPr id="4" name="Rectangle 4"/>
          <p:cNvSpPr>
            <a:spLocks noGrp="1" noChangeArrowheads="1"/>
          </p:cNvSpPr>
          <p:nvPr userDrawn="1">
            <p:ph type="ftr" sz="quarter" idx="11"/>
          </p:nvPr>
        </p:nvSpPr>
        <p:spPr/>
        <p:txBody>
          <a:bodyPr/>
          <a:lstStyle>
            <a:lvl1pPr>
              <a:defRPr>
                <a:solidFill>
                  <a:srgbClr val="000000"/>
                </a:solidFill>
              </a:defRPr>
            </a:lvl1pPr>
          </a:lstStyle>
          <a:p>
            <a:pPr>
              <a:defRPr/>
            </a:pPr>
            <a:endParaRPr lang="en-US"/>
          </a:p>
        </p:txBody>
      </p:sp>
      <p:sp>
        <p:nvSpPr>
          <p:cNvPr id="5" name="Rectangle 6"/>
          <p:cNvSpPr>
            <a:spLocks noGrp="1" noChangeArrowheads="1"/>
          </p:cNvSpPr>
          <p:nvPr userDrawn="1">
            <p:ph type="sldNum" sz="quarter" idx="12"/>
          </p:nvPr>
        </p:nvSpPr>
        <p:spPr/>
        <p:txBody>
          <a:bodyPr/>
          <a:lstStyle>
            <a:lvl1pPr>
              <a:defRPr>
                <a:solidFill>
                  <a:srgbClr val="000000"/>
                </a:solidFill>
              </a:defRPr>
            </a:lvl1pPr>
          </a:lstStyle>
          <a:p>
            <a:pPr>
              <a:defRPr/>
            </a:pPr>
            <a:fld id="{66848A0B-3DE6-4484-995D-F91EB32EA005}" type="slidenum">
              <a:rPr lang="en-US"/>
              <a:pPr>
                <a:defRPr/>
              </a:pPr>
              <a:t>‹#›</a:t>
            </a:fld>
            <a:endParaRPr lang="en-US"/>
          </a:p>
        </p:txBody>
      </p:sp>
    </p:spTree>
    <p:extLst>
      <p:ext uri="{BB962C8B-B14F-4D97-AF65-F5344CB8AC3E}">
        <p14:creationId xmlns:p14="http://schemas.microsoft.com/office/powerpoint/2010/main" val="3125834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0016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Rectangle 3"/>
          <p:cNvSpPr>
            <a:spLocks noGrp="1" noChangeArrowheads="1"/>
          </p:cNvSpPr>
          <p:nvPr>
            <p:ph type="title"/>
          </p:nvPr>
        </p:nvSpPr>
        <p:spPr bwMode="auto">
          <a:xfrm>
            <a:off x="457200" y="4032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33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33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endParaRPr lang="en-US"/>
          </a:p>
        </p:txBody>
      </p:sp>
      <p:sp>
        <p:nvSpPr>
          <p:cNvPr id="13324" name="Text Box 12"/>
          <p:cNvSpPr txBox="1">
            <a:spLocks noChangeArrowheads="1"/>
          </p:cNvSpPr>
          <p:nvPr userDrawn="1"/>
        </p:nvSpPr>
        <p:spPr bwMode="auto">
          <a:xfrm>
            <a:off x="8543925" y="6172200"/>
            <a:ext cx="600075" cy="366713"/>
          </a:xfrm>
          <a:prstGeom prst="rect">
            <a:avLst/>
          </a:prstGeom>
          <a:noFill/>
          <a:ln w="9525">
            <a:noFill/>
            <a:miter lim="800000"/>
            <a:headEnd/>
            <a:tailEnd/>
          </a:ln>
          <a:effec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fld id="{CF75DA0D-F77A-4588-B821-6C947EB5ECF6}" type="slidenum">
              <a:rPr lang="en-US" altLang="en-US" smtClean="0"/>
              <a:pPr eaLnBrk="1" hangingPunct="1">
                <a:spcBef>
                  <a:spcPct val="50000"/>
                </a:spcBef>
                <a:defRPr/>
              </a:pPr>
              <a:t>‹#›</a:t>
            </a:fld>
            <a:endParaRPr lang="en-US" altLang="en-US"/>
          </a:p>
        </p:txBody>
      </p:sp>
      <p:sp>
        <p:nvSpPr>
          <p:cNvPr id="1032" name="Rectangle 5"/>
          <p:cNvSpPr txBox="1">
            <a:spLocks noChangeArrowheads="1"/>
          </p:cNvSpPr>
          <p:nvPr userDrawn="1"/>
        </p:nvSpPr>
        <p:spPr bwMode="auto">
          <a:xfrm>
            <a:off x="381000" y="106363"/>
            <a:ext cx="876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400">
                <a:solidFill>
                  <a:schemeClr val="tx2"/>
                </a:solidFill>
              </a:rPr>
              <a:t>Click to edit Master title style</a:t>
            </a:r>
          </a:p>
        </p:txBody>
      </p:sp>
      <p:pic>
        <p:nvPicPr>
          <p:cNvPr id="1033" name="Picture 12"/>
          <p:cNvPicPr>
            <a:picLocks/>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7013" y="366713"/>
            <a:ext cx="8837612"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notesSlide" Target="../notesSlides/notesSlide1.xml"/><Relationship Id="rId7" Type="http://schemas.openxmlformats.org/officeDocument/2006/relationships/image" Target="../media/image5.jp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 Diagonal Corner Rectangle 5"/>
          <p:cNvSpPr/>
          <p:nvPr/>
        </p:nvSpPr>
        <p:spPr>
          <a:xfrm>
            <a:off x="47625" y="57150"/>
            <a:ext cx="9048750" cy="6210300"/>
          </a:xfrm>
          <a:prstGeom prst="round2Diag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4100" name="Text Box 2"/>
          <p:cNvSpPr txBox="1">
            <a:spLocks noChangeArrowheads="1"/>
          </p:cNvSpPr>
          <p:nvPr/>
        </p:nvSpPr>
        <p:spPr bwMode="auto">
          <a:xfrm>
            <a:off x="2133600" y="6248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a:solidFill>
                  <a:srgbClr val="000000"/>
                </a:solidFill>
              </a:rPr>
              <a:t>Copyright © Cengage Learning. All rights reserved.</a:t>
            </a:r>
            <a:r>
              <a:rPr lang="en-US" altLang="en-US">
                <a:solidFill>
                  <a:srgbClr val="000000"/>
                </a:solidFill>
              </a:rPr>
              <a:t> </a:t>
            </a:r>
          </a:p>
        </p:txBody>
      </p:sp>
      <p:sp>
        <p:nvSpPr>
          <p:cNvPr id="4101" name="Text Box 4"/>
          <p:cNvSpPr txBox="1">
            <a:spLocks noChangeArrowheads="1"/>
          </p:cNvSpPr>
          <p:nvPr/>
        </p:nvSpPr>
        <p:spPr bwMode="auto">
          <a:xfrm>
            <a:off x="1524000" y="-12700"/>
            <a:ext cx="5365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8000" b="1">
                <a:solidFill>
                  <a:srgbClr val="EC008C"/>
                </a:solidFill>
              </a:rPr>
              <a:t>8</a:t>
            </a:r>
          </a:p>
        </p:txBody>
      </p:sp>
      <p:sp>
        <p:nvSpPr>
          <p:cNvPr id="4102" name="TextBox 7"/>
          <p:cNvSpPr txBox="1">
            <a:spLocks noChangeArrowheads="1"/>
          </p:cNvSpPr>
          <p:nvPr/>
        </p:nvSpPr>
        <p:spPr bwMode="auto">
          <a:xfrm>
            <a:off x="2362200" y="215900"/>
            <a:ext cx="6096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altLang="en-US" sz="4000" b="1">
                <a:solidFill>
                  <a:srgbClr val="005BAA"/>
                </a:solidFill>
              </a:rPr>
              <a:t>Infinite Series</a:t>
            </a:r>
            <a:endParaRPr lang="en-US" altLang="en-US" sz="4000" b="1">
              <a:solidFill>
                <a:srgbClr val="005BAA"/>
              </a:solidFill>
            </a:endParaRPr>
          </a:p>
        </p:txBody>
      </p:sp>
      <p:pic>
        <p:nvPicPr>
          <p:cNvPr id="8" name="Picture 7" descr="A picture containing food&#10;&#10;Description automatically generated">
            <a:extLst>
              <a:ext uri="{FF2B5EF4-FFF2-40B4-BE49-F238E27FC236}">
                <a16:creationId xmlns:a16="http://schemas.microsoft.com/office/drawing/2014/main" id="{8D080D66-181F-4119-B9F9-7CC96AC9CF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3422" y="3994373"/>
            <a:ext cx="3429000" cy="1965577"/>
          </a:xfrm>
          <a:prstGeom prst="rect">
            <a:avLst/>
          </a:prstGeom>
        </p:spPr>
      </p:pic>
      <p:pic>
        <p:nvPicPr>
          <p:cNvPr id="9" name="Picture 8" descr="A close up of text on a white background&#10;&#10;Description automatically generated">
            <a:extLst>
              <a:ext uri="{FF2B5EF4-FFF2-40B4-BE49-F238E27FC236}">
                <a16:creationId xmlns:a16="http://schemas.microsoft.com/office/drawing/2014/main" id="{03E5B166-0BED-43C0-97D7-1B6C505152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1022" y="3994373"/>
            <a:ext cx="3429000" cy="1971856"/>
          </a:xfrm>
          <a:prstGeom prst="rect">
            <a:avLst/>
          </a:prstGeom>
        </p:spPr>
      </p:pic>
      <p:pic>
        <p:nvPicPr>
          <p:cNvPr id="10" name="Picture 9" descr="A blurry photo of a busy city street&#10;&#10;Description automatically generated">
            <a:extLst>
              <a:ext uri="{FF2B5EF4-FFF2-40B4-BE49-F238E27FC236}">
                <a16:creationId xmlns:a16="http://schemas.microsoft.com/office/drawing/2014/main" id="{4D928446-FB40-4C7D-8E34-8421CE2A2A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000" y="1172576"/>
            <a:ext cx="4514850" cy="2695575"/>
          </a:xfrm>
          <a:prstGeom prst="rect">
            <a:avLst/>
          </a:prstGeom>
        </p:spPr>
      </p:pic>
      <p:pic>
        <p:nvPicPr>
          <p:cNvPr id="11" name="Picture 10" descr="A close up of a sign&#10;&#10;Description automatically generated">
            <a:extLst>
              <a:ext uri="{FF2B5EF4-FFF2-40B4-BE49-F238E27FC236}">
                <a16:creationId xmlns:a16="http://schemas.microsoft.com/office/drawing/2014/main" id="{BB505AC1-F777-40E9-8DA1-F5589619A2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47935" y="1170181"/>
            <a:ext cx="2210580" cy="2663568"/>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355850"/>
            <a:ext cx="875982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5"/>
          <p:cNvSpPr txBox="1">
            <a:spLocks noChangeArrowheads="1"/>
          </p:cNvSpPr>
          <p:nvPr/>
        </p:nvSpPr>
        <p:spPr bwMode="auto">
          <a:xfrm>
            <a:off x="2133600" y="6248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a:solidFill>
                  <a:srgbClr val="000000"/>
                </a:solidFill>
              </a:rPr>
              <a:t>Copyright © Cengage Learning. All rights reserved.</a:t>
            </a:r>
            <a:r>
              <a:rPr lang="en-US" altLang="en-US">
                <a:solidFill>
                  <a:srgbClr val="000000"/>
                </a:solidFill>
              </a:rPr>
              <a:t> </a:t>
            </a:r>
          </a:p>
        </p:txBody>
      </p:sp>
      <p:sp>
        <p:nvSpPr>
          <p:cNvPr id="6148" name="Text Box 38"/>
          <p:cNvSpPr txBox="1">
            <a:spLocks noChangeArrowheads="1"/>
          </p:cNvSpPr>
          <p:nvPr/>
        </p:nvSpPr>
        <p:spPr bwMode="auto">
          <a:xfrm>
            <a:off x="2271713" y="2613025"/>
            <a:ext cx="5600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a:solidFill>
                  <a:srgbClr val="0074BC"/>
                </a:solidFill>
              </a:rPr>
              <a:t>Taylor Polynomials and </a:t>
            </a:r>
            <a:br>
              <a:rPr lang="en-US" altLang="en-US" sz="4000">
                <a:solidFill>
                  <a:srgbClr val="0074BC"/>
                </a:solidFill>
              </a:rPr>
            </a:br>
            <a:r>
              <a:rPr lang="en-US" altLang="en-US" sz="4000">
                <a:solidFill>
                  <a:srgbClr val="0074BC"/>
                </a:solidFill>
              </a:rPr>
              <a:t>Approximations</a:t>
            </a:r>
          </a:p>
        </p:txBody>
      </p:sp>
      <p:sp>
        <p:nvSpPr>
          <p:cNvPr id="6149" name="Text Box 31"/>
          <p:cNvSpPr txBox="1">
            <a:spLocks noChangeArrowheads="1"/>
          </p:cNvSpPr>
          <p:nvPr/>
        </p:nvSpPr>
        <p:spPr bwMode="auto">
          <a:xfrm>
            <a:off x="522288" y="2922588"/>
            <a:ext cx="898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4000" b="1">
                <a:solidFill>
                  <a:schemeClr val="bg1"/>
                </a:solidFill>
              </a:rPr>
              <a:t>8.7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5"/>
          <p:cNvSpPr>
            <a:spLocks noGrp="1" noChangeArrowheads="1"/>
          </p:cNvSpPr>
          <p:nvPr>
            <p:ph idx="1"/>
          </p:nvPr>
        </p:nvSpPr>
        <p:spPr>
          <a:xfrm>
            <a:off x="457200" y="1300163"/>
            <a:ext cx="8305800" cy="5329237"/>
          </a:xfrm>
        </p:spPr>
        <p:txBody>
          <a:bodyPr/>
          <a:lstStyle/>
          <a:p>
            <a:pPr marL="457200" indent="-457200" eaLnBrk="1" hangingPunct="1">
              <a:buClr>
                <a:srgbClr val="0074BC"/>
              </a:buClr>
              <a:buSzPct val="90000"/>
              <a:buFont typeface="Webdings" panose="05030102010509060703" pitchFamily="18" charset="2"/>
              <a:buChar char=""/>
            </a:pPr>
            <a:r>
              <a:rPr lang="en-US" altLang="en-US" sz="2800" dirty="0"/>
              <a:t>Find polynomial approximations of elementary functions and compare them with the elementary functions.</a:t>
            </a:r>
          </a:p>
          <a:p>
            <a:pPr marL="457200" indent="-457200" eaLnBrk="1" hangingPunct="1">
              <a:buClr>
                <a:srgbClr val="0074BC"/>
              </a:buClr>
              <a:buSzPct val="90000"/>
              <a:buFont typeface="Webdings" panose="05030102010509060703" pitchFamily="18" charset="2"/>
              <a:buChar char=""/>
            </a:pPr>
            <a:endParaRPr lang="en-US" altLang="en-US" sz="2800" dirty="0"/>
          </a:p>
          <a:p>
            <a:pPr marL="457200" indent="-457200" eaLnBrk="1" hangingPunct="1">
              <a:buClr>
                <a:srgbClr val="0074BC"/>
              </a:buClr>
              <a:buSzPct val="90000"/>
              <a:buFont typeface="Webdings" panose="05030102010509060703" pitchFamily="18" charset="2"/>
              <a:buChar char=""/>
            </a:pPr>
            <a:r>
              <a:rPr lang="en-US" altLang="en-US" sz="2800" dirty="0"/>
              <a:t>Find Taylor and </a:t>
            </a:r>
            <a:r>
              <a:rPr lang="en-US" altLang="en-US" sz="2800" dirty="0" err="1"/>
              <a:t>Maclaurin</a:t>
            </a:r>
            <a:r>
              <a:rPr lang="en-US" altLang="en-US" sz="2800" dirty="0"/>
              <a:t> polynomial approximations of elementary functions.</a:t>
            </a:r>
          </a:p>
          <a:p>
            <a:pPr marL="457200" indent="-457200" eaLnBrk="1" hangingPunct="1">
              <a:buClr>
                <a:srgbClr val="0074BC"/>
              </a:buClr>
              <a:buSzPct val="90000"/>
              <a:buFont typeface="Webdings" panose="05030102010509060703" pitchFamily="18" charset="2"/>
              <a:buChar char=""/>
            </a:pPr>
            <a:endParaRPr lang="en-US" altLang="en-US" sz="2800" dirty="0"/>
          </a:p>
          <a:p>
            <a:pPr marL="457200" indent="-457200" eaLnBrk="1" hangingPunct="1">
              <a:buClr>
                <a:srgbClr val="0074BC"/>
              </a:buClr>
              <a:buSzPct val="90000"/>
              <a:buFont typeface="Webdings" panose="05030102010509060703" pitchFamily="18" charset="2"/>
              <a:buChar char=""/>
            </a:pPr>
            <a:r>
              <a:rPr lang="en-US" altLang="en-US" sz="2800" dirty="0"/>
              <a:t>Use the remainder of a Taylor polynomial.</a:t>
            </a:r>
          </a:p>
        </p:txBody>
      </p:sp>
      <p:sp>
        <p:nvSpPr>
          <p:cNvPr id="8195" name="Text Box 5"/>
          <p:cNvSpPr txBox="1">
            <a:spLocks noChangeArrowheads="1"/>
          </p:cNvSpPr>
          <p:nvPr/>
        </p:nvSpPr>
        <p:spPr bwMode="auto">
          <a:xfrm>
            <a:off x="455613" y="349250"/>
            <a:ext cx="82264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4000">
                <a:solidFill>
                  <a:srgbClr val="FFFFFF"/>
                </a:solidFill>
              </a:rPr>
              <a:t>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455613" y="3198813"/>
            <a:ext cx="822642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4000" dirty="0">
                <a:solidFill>
                  <a:srgbClr val="005BAA"/>
                </a:solidFill>
              </a:rPr>
              <a:t>Polynomial Approximations of Elementary Functions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47663"/>
            <a:ext cx="8312150" cy="703262"/>
          </a:xfrm>
          <a:noFill/>
        </p:spPr>
        <p:txBody>
          <a:bodyPr/>
          <a:lstStyle/>
          <a:p>
            <a:pPr eaLnBrk="1" hangingPunct="1"/>
            <a:r>
              <a:rPr lang="en-US" altLang="en-US" sz="2700">
                <a:solidFill>
                  <a:schemeClr val="bg1"/>
                </a:solidFill>
              </a:rPr>
              <a:t>Polynomial Approximations of Elementary Functions</a:t>
            </a:r>
          </a:p>
        </p:txBody>
      </p:sp>
      <p:sp>
        <p:nvSpPr>
          <p:cNvPr id="11267"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dirty="0"/>
              <a:t>To find a polynomial function </a:t>
            </a:r>
            <a:r>
              <a:rPr lang="en-US" altLang="en-US" i="1" dirty="0"/>
              <a:t>P</a:t>
            </a:r>
            <a:r>
              <a:rPr lang="en-US" altLang="en-US" dirty="0"/>
              <a:t> that approximates another function </a:t>
            </a:r>
            <a:r>
              <a:rPr lang="en-US" altLang="en-US" i="1" dirty="0"/>
              <a:t>f</a:t>
            </a:r>
            <a:r>
              <a:rPr lang="en-US" altLang="en-US" dirty="0"/>
              <a:t>, begin by choosing a number </a:t>
            </a:r>
            <a:r>
              <a:rPr lang="en-US" altLang="en-US" i="1" dirty="0"/>
              <a:t>c</a:t>
            </a:r>
            <a:r>
              <a:rPr lang="en-US" altLang="en-US" dirty="0"/>
              <a:t> in the domain of </a:t>
            </a:r>
            <a:r>
              <a:rPr lang="en-US" altLang="en-US" i="1" dirty="0"/>
              <a:t>f </a:t>
            </a:r>
            <a:r>
              <a:rPr lang="en-US" altLang="en-US" dirty="0"/>
              <a:t>at which </a:t>
            </a:r>
            <a:r>
              <a:rPr lang="en-US" altLang="en-US" i="1" dirty="0"/>
              <a:t>f</a:t>
            </a:r>
            <a:r>
              <a:rPr lang="en-US" altLang="en-US" dirty="0"/>
              <a:t> and </a:t>
            </a:r>
            <a:r>
              <a:rPr lang="en-US" altLang="en-US" i="1" dirty="0"/>
              <a:t>P</a:t>
            </a:r>
            <a:r>
              <a:rPr lang="en-US" altLang="en-US" dirty="0"/>
              <a:t> have the same value. That is,</a:t>
            </a:r>
          </a:p>
          <a:p>
            <a:pPr marL="0" indent="0" eaLnBrk="1" hangingPunct="1">
              <a:buFont typeface="Wingdings" panose="05000000000000000000" pitchFamily="2" charset="2"/>
              <a:buNone/>
            </a:pPr>
            <a:endParaRPr lang="en-US" altLang="en-US" dirty="0"/>
          </a:p>
          <a:p>
            <a:pPr marL="0" indent="0" eaLnBrk="1" hangingPunct="1">
              <a:buFont typeface="Wingdings" panose="05000000000000000000" pitchFamily="2" charset="2"/>
              <a:buNone/>
            </a:pPr>
            <a:endParaRPr lang="en-US" altLang="en-US" sz="2800" dirty="0"/>
          </a:p>
          <a:p>
            <a:pPr marL="0" indent="0" eaLnBrk="1" hangingPunct="1">
              <a:buFont typeface="Wingdings" panose="05000000000000000000" pitchFamily="2" charset="2"/>
              <a:buNone/>
            </a:pPr>
            <a:r>
              <a:rPr lang="en-US" altLang="en-US" dirty="0"/>
              <a:t>The approximating polynomial is said to be </a:t>
            </a:r>
            <a:r>
              <a:rPr lang="en-US" altLang="en-US" b="1" dirty="0"/>
              <a:t>expanded about </a:t>
            </a:r>
            <a:r>
              <a:rPr lang="en-US" altLang="en-US" b="1" i="1" dirty="0"/>
              <a:t>c</a:t>
            </a:r>
            <a:r>
              <a:rPr lang="en-US" altLang="en-US" b="1" dirty="0"/>
              <a:t> </a:t>
            </a:r>
            <a:r>
              <a:rPr lang="en-US" altLang="en-US" dirty="0"/>
              <a:t>or </a:t>
            </a:r>
            <a:r>
              <a:rPr lang="en-US" altLang="en-US" b="1" dirty="0"/>
              <a:t>centered at </a:t>
            </a:r>
            <a:r>
              <a:rPr lang="en-US" altLang="en-US" b="1" i="1" dirty="0"/>
              <a:t>c</a:t>
            </a:r>
            <a:r>
              <a:rPr lang="en-US" altLang="en-US" dirty="0"/>
              <a:t>.</a:t>
            </a:r>
            <a:r>
              <a:rPr lang="en-US" altLang="en-US" b="1" dirty="0"/>
              <a:t> </a:t>
            </a:r>
          </a:p>
          <a:p>
            <a:pPr marL="0" indent="0" eaLnBrk="1" hangingPunct="1">
              <a:buFont typeface="Wingdings" panose="05000000000000000000" pitchFamily="2" charset="2"/>
              <a:buNone/>
            </a:pPr>
            <a:endParaRPr lang="en-US" altLang="en-US" b="1" dirty="0"/>
          </a:p>
          <a:p>
            <a:pPr marL="0" indent="0" eaLnBrk="1" hangingPunct="1">
              <a:buFont typeface="Wingdings" panose="05000000000000000000" pitchFamily="2" charset="2"/>
              <a:buNone/>
            </a:pPr>
            <a:r>
              <a:rPr lang="en-US" altLang="en-US" dirty="0"/>
              <a:t>Geometrically, the requirement that </a:t>
            </a:r>
            <a:r>
              <a:rPr lang="en-US" altLang="en-US" i="1" dirty="0"/>
              <a:t>P</a:t>
            </a:r>
            <a:r>
              <a:rPr lang="en-US" altLang="en-US" dirty="0"/>
              <a:t>(</a:t>
            </a:r>
            <a:r>
              <a:rPr lang="en-US" altLang="en-US" i="1" dirty="0"/>
              <a:t>c</a:t>
            </a:r>
            <a:r>
              <a:rPr lang="en-US" altLang="en-US" dirty="0"/>
              <a:t>) = </a:t>
            </a:r>
            <a:r>
              <a:rPr lang="en-US" altLang="en-US" i="1" dirty="0"/>
              <a:t>f</a:t>
            </a:r>
            <a:r>
              <a:rPr lang="en-US" altLang="en-US" dirty="0"/>
              <a:t>(</a:t>
            </a:r>
            <a:r>
              <a:rPr lang="en-US" altLang="en-US" i="1" dirty="0"/>
              <a:t>c</a:t>
            </a:r>
            <a:r>
              <a:rPr lang="en-US" altLang="en-US" dirty="0"/>
              <a:t>) means that the graph of </a:t>
            </a:r>
            <a:r>
              <a:rPr lang="en-US" altLang="en-US" i="1" dirty="0"/>
              <a:t>P</a:t>
            </a:r>
            <a:r>
              <a:rPr lang="en-US" altLang="en-US" dirty="0"/>
              <a:t> passes through the point (</a:t>
            </a:r>
            <a:r>
              <a:rPr lang="en-US" altLang="en-US" i="1" dirty="0"/>
              <a:t>c</a:t>
            </a:r>
            <a:r>
              <a:rPr lang="en-US" altLang="en-US" dirty="0"/>
              <a:t>, </a:t>
            </a:r>
            <a:r>
              <a:rPr lang="en-US" altLang="en-US" i="1" dirty="0"/>
              <a:t>f</a:t>
            </a:r>
            <a:r>
              <a:rPr lang="en-US" altLang="en-US" dirty="0"/>
              <a:t>(</a:t>
            </a:r>
            <a:r>
              <a:rPr lang="en-US" altLang="en-US" i="1" dirty="0"/>
              <a:t>c</a:t>
            </a:r>
            <a:r>
              <a:rPr lang="en-US" altLang="en-US" dirty="0"/>
              <a:t>)). Of course, there are many polynomials whose graphs pass through the point (</a:t>
            </a:r>
            <a:r>
              <a:rPr lang="en-US" altLang="en-US" i="1" dirty="0"/>
              <a:t>c</a:t>
            </a:r>
            <a:r>
              <a:rPr lang="en-US" altLang="en-US" dirty="0"/>
              <a:t>, </a:t>
            </a:r>
            <a:r>
              <a:rPr lang="en-US" altLang="en-US" i="1" dirty="0"/>
              <a:t>f</a:t>
            </a:r>
            <a:r>
              <a:rPr lang="en-US" altLang="en-US" dirty="0"/>
              <a:t>(</a:t>
            </a:r>
            <a:r>
              <a:rPr lang="en-US" altLang="en-US" i="1" dirty="0"/>
              <a:t>c</a:t>
            </a:r>
            <a:r>
              <a:rPr lang="en-US" altLang="en-US" dirty="0"/>
              <a:t>)).</a:t>
            </a:r>
          </a:p>
        </p:txBody>
      </p:sp>
      <p:pic>
        <p:nvPicPr>
          <p:cNvPr id="1126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0175" y="2743200"/>
            <a:ext cx="52292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Your task is to find a polynomial whose graph resembles the graph of </a:t>
            </a:r>
            <a:r>
              <a:rPr lang="en-US" altLang="en-US" i="1"/>
              <a:t>f </a:t>
            </a:r>
            <a:r>
              <a:rPr lang="en-US" altLang="en-US"/>
              <a:t>near this point. One way to do this is to impose the additional requirement that the slope of the polynomial function be the same as the slope of the graph of </a:t>
            </a:r>
            <a:r>
              <a:rPr lang="en-US" altLang="en-US" i="1"/>
              <a:t>f </a:t>
            </a:r>
            <a:r>
              <a:rPr lang="en-US" altLang="en-US"/>
              <a:t>at the point (</a:t>
            </a:r>
            <a:r>
              <a:rPr lang="en-US" altLang="en-US" i="1"/>
              <a:t>c</a:t>
            </a:r>
            <a:r>
              <a:rPr lang="en-US" altLang="en-US"/>
              <a:t>, </a:t>
            </a:r>
            <a:r>
              <a:rPr lang="en-US" altLang="en-US" i="1"/>
              <a:t>f</a:t>
            </a:r>
            <a:r>
              <a:rPr lang="en-US" altLang="en-US"/>
              <a:t>(</a:t>
            </a:r>
            <a:r>
              <a:rPr lang="en-US" altLang="en-US" i="1"/>
              <a:t>c</a:t>
            </a:r>
            <a:r>
              <a:rPr lang="en-US" altLang="en-US"/>
              <a:t>)).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With these two requirements, you </a:t>
            </a:r>
            <a:br>
              <a:rPr lang="en-US" altLang="en-US"/>
            </a:br>
            <a:r>
              <a:rPr lang="en-US" altLang="en-US"/>
              <a:t>can obtain a simple linear approximation </a:t>
            </a:r>
            <a:br>
              <a:rPr lang="en-US" altLang="en-US"/>
            </a:br>
            <a:r>
              <a:rPr lang="en-US" altLang="en-US"/>
              <a:t>of </a:t>
            </a:r>
            <a:r>
              <a:rPr lang="en-US" altLang="en-US" i="1"/>
              <a:t>f</a:t>
            </a:r>
            <a:r>
              <a:rPr lang="en-US" altLang="en-US"/>
              <a:t>, as shown in Figure 8.11.</a:t>
            </a:r>
          </a:p>
          <a:p>
            <a:pPr marL="0" indent="0" eaLnBrk="1" hangingPunct="1">
              <a:buFont typeface="Wingdings" panose="05000000000000000000" pitchFamily="2" charset="2"/>
              <a:buNone/>
            </a:pPr>
            <a:endParaRPr lang="en-US" altLang="en-US"/>
          </a:p>
        </p:txBody>
      </p:sp>
      <p:pic>
        <p:nvPicPr>
          <p:cNvPr id="1229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657600"/>
            <a:ext cx="57499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7"/>
          <p:cNvSpPr txBox="1">
            <a:spLocks noChangeArrowheads="1"/>
          </p:cNvSpPr>
          <p:nvPr/>
        </p:nvSpPr>
        <p:spPr bwMode="auto">
          <a:xfrm>
            <a:off x="7088188" y="6126163"/>
            <a:ext cx="989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200" b="1"/>
              <a:t>Figure 8.11</a:t>
            </a:r>
          </a:p>
        </p:txBody>
      </p:sp>
      <p:pic>
        <p:nvPicPr>
          <p:cNvPr id="1229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171825"/>
            <a:ext cx="27432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Rectangle 2"/>
          <p:cNvSpPr>
            <a:spLocks noGrp="1" noChangeArrowheads="1"/>
          </p:cNvSpPr>
          <p:nvPr>
            <p:ph type="title"/>
          </p:nvPr>
        </p:nvSpPr>
        <p:spPr>
          <a:xfrm>
            <a:off x="457200" y="347663"/>
            <a:ext cx="8312150" cy="703262"/>
          </a:xfrm>
          <a:noFill/>
        </p:spPr>
        <p:txBody>
          <a:bodyPr/>
          <a:lstStyle/>
          <a:p>
            <a:pPr eaLnBrk="1" hangingPunct="1"/>
            <a:r>
              <a:rPr lang="en-US" altLang="en-US" sz="2700">
                <a:solidFill>
                  <a:schemeClr val="bg1"/>
                </a:solidFill>
              </a:rPr>
              <a:t>Polynomial Approximations of Elementary Functions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411163"/>
            <a:ext cx="8312150" cy="704850"/>
          </a:xfrm>
          <a:noFill/>
        </p:spPr>
        <p:txBody>
          <a:bodyPr/>
          <a:lstStyle/>
          <a:p>
            <a:pPr eaLnBrk="1" hangingPunct="1"/>
            <a:r>
              <a:rPr lang="en-US" altLang="en-US" sz="2200" dirty="0">
                <a:solidFill>
                  <a:schemeClr val="bg1"/>
                </a:solidFill>
              </a:rPr>
              <a:t>Example 1 – </a:t>
            </a:r>
            <a:r>
              <a:rPr lang="en-US" altLang="en-US" sz="2200" i="1" dirty="0">
                <a:solidFill>
                  <a:schemeClr val="bg1"/>
                </a:solidFill>
                <a:cs typeface="Arial" panose="020B0604020202020204" pitchFamily="34" charset="0"/>
              </a:rPr>
              <a:t>First</a:t>
            </a:r>
            <a:r>
              <a:rPr lang="en-US" altLang="en-US" sz="2200" dirty="0">
                <a:solidFill>
                  <a:schemeClr val="bg1"/>
                </a:solidFill>
                <a:cs typeface="Arial" panose="020B0604020202020204" pitchFamily="34" charset="0"/>
              </a:rPr>
              <a:t>-</a:t>
            </a:r>
            <a:r>
              <a:rPr lang="en-US" altLang="en-US" sz="2200" i="1" dirty="0">
                <a:solidFill>
                  <a:schemeClr val="bg1"/>
                </a:solidFill>
                <a:cs typeface="Arial" panose="020B0604020202020204" pitchFamily="34" charset="0"/>
              </a:rPr>
              <a:t>Degree Polynomial Approximation of f</a:t>
            </a:r>
            <a:r>
              <a:rPr lang="en-US" altLang="en-US" sz="2200" dirty="0">
                <a:solidFill>
                  <a:schemeClr val="bg1"/>
                </a:solidFill>
                <a:cs typeface="Arial" panose="020B0604020202020204" pitchFamily="34" charset="0"/>
              </a:rPr>
              <a:t>(</a:t>
            </a:r>
            <a:r>
              <a:rPr lang="en-US" altLang="en-US" sz="2200" i="1" dirty="0">
                <a:solidFill>
                  <a:schemeClr val="bg1"/>
                </a:solidFill>
                <a:cs typeface="Arial" panose="020B0604020202020204" pitchFamily="34" charset="0"/>
              </a:rPr>
              <a:t>x</a:t>
            </a:r>
            <a:r>
              <a:rPr lang="en-US" altLang="en-US" sz="2200" dirty="0">
                <a:solidFill>
                  <a:schemeClr val="bg1"/>
                </a:solidFill>
                <a:cs typeface="Arial" panose="020B0604020202020204" pitchFamily="34" charset="0"/>
              </a:rPr>
              <a:t>)</a:t>
            </a:r>
            <a:r>
              <a:rPr lang="en-US" altLang="en-US" sz="2200" i="1" dirty="0">
                <a:solidFill>
                  <a:schemeClr val="bg1"/>
                </a:solidFill>
                <a:cs typeface="Arial" panose="020B0604020202020204" pitchFamily="34" charset="0"/>
              </a:rPr>
              <a:t> </a:t>
            </a:r>
            <a:r>
              <a:rPr lang="en-US" altLang="en-US" sz="2200" dirty="0">
                <a:solidFill>
                  <a:schemeClr val="bg1"/>
                </a:solidFill>
                <a:cs typeface="Arial" panose="020B0604020202020204" pitchFamily="34" charset="0"/>
              </a:rPr>
              <a:t>=</a:t>
            </a:r>
            <a:r>
              <a:rPr lang="en-US" altLang="en-US" sz="2200" i="1" dirty="0">
                <a:solidFill>
                  <a:schemeClr val="bg1"/>
                </a:solidFill>
                <a:cs typeface="Arial" panose="020B0604020202020204" pitchFamily="34" charset="0"/>
              </a:rPr>
              <a:t> e</a:t>
            </a:r>
            <a:r>
              <a:rPr lang="en-US" altLang="en-US" sz="2200" i="1" baseline="30000" dirty="0">
                <a:solidFill>
                  <a:schemeClr val="bg1"/>
                </a:solidFill>
                <a:cs typeface="Arial" panose="020B0604020202020204" pitchFamily="34" charset="0"/>
              </a:rPr>
              <a:t>x</a:t>
            </a:r>
            <a:endParaRPr lang="ru-RU" altLang="en-US" sz="2200" i="1" baseline="30000" dirty="0">
              <a:solidFill>
                <a:schemeClr val="bg1"/>
              </a:solidFill>
              <a:cs typeface="Arial" panose="020B0604020202020204" pitchFamily="34" charset="0"/>
            </a:endParaRPr>
          </a:p>
        </p:txBody>
      </p:sp>
      <p:sp>
        <p:nvSpPr>
          <p:cNvPr id="13315" name="Text Box 3"/>
          <p:cNvSpPr txBox="1">
            <a:spLocks noChangeArrowheads="1"/>
          </p:cNvSpPr>
          <p:nvPr/>
        </p:nvSpPr>
        <p:spPr bwMode="auto">
          <a:xfrm>
            <a:off x="2727325" y="3694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7892" name="Rectangle 4"/>
          <p:cNvSpPr>
            <a:spLocks noGrp="1" noChangeArrowheads="1"/>
          </p:cNvSpPr>
          <p:nvPr>
            <p:ph type="body" idx="1"/>
          </p:nvPr>
        </p:nvSpPr>
        <p:spPr>
          <a:xfrm>
            <a:off x="457200" y="1371600"/>
            <a:ext cx="8229600" cy="5256213"/>
          </a:xfrm>
          <a:noFill/>
        </p:spPr>
        <p:txBody>
          <a:bodyPr/>
          <a:lstStyle/>
          <a:p>
            <a:pPr marL="0" indent="0" eaLnBrk="1" hangingPunct="1">
              <a:buFont typeface="Wingdings" panose="05000000000000000000" pitchFamily="2" charset="2"/>
              <a:buNone/>
            </a:pPr>
            <a:r>
              <a:rPr lang="en-US" altLang="en-US" dirty="0"/>
              <a:t>For the function </a:t>
            </a:r>
            <a:r>
              <a:rPr lang="en-US" altLang="en-US" i="1" dirty="0">
                <a:solidFill>
                  <a:schemeClr val="tx2"/>
                </a:solidFill>
                <a:cs typeface="Arial" panose="020B0604020202020204" pitchFamily="34" charset="0"/>
              </a:rPr>
              <a:t>f</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x</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 = e</a:t>
            </a:r>
            <a:r>
              <a:rPr lang="en-US" altLang="en-US" i="1" baseline="30000" dirty="0">
                <a:solidFill>
                  <a:schemeClr val="tx2"/>
                </a:solidFill>
                <a:cs typeface="Arial" panose="020B0604020202020204" pitchFamily="34" charset="0"/>
              </a:rPr>
              <a:t>x</a:t>
            </a:r>
            <a:r>
              <a:rPr lang="en-US" altLang="en-US" i="1" dirty="0">
                <a:solidFill>
                  <a:schemeClr val="tx2"/>
                </a:solidFill>
                <a:cs typeface="Arial" panose="020B0604020202020204" pitchFamily="34" charset="0"/>
              </a:rPr>
              <a:t>, </a:t>
            </a:r>
            <a:r>
              <a:rPr lang="en-US" altLang="en-US" dirty="0"/>
              <a:t>find a first-degree polynomial function</a:t>
            </a:r>
          </a:p>
          <a:p>
            <a:pPr marL="0" indent="0" eaLnBrk="1" hangingPunct="1">
              <a:buFont typeface="Wingdings" panose="05000000000000000000" pitchFamily="2" charset="2"/>
              <a:buNone/>
            </a:pPr>
            <a:r>
              <a:rPr lang="en-US" altLang="en-US" i="1" dirty="0"/>
              <a:t>	P</a:t>
            </a:r>
            <a:r>
              <a:rPr lang="en-US" altLang="en-US" baseline="-25000" dirty="0"/>
              <a:t>1</a:t>
            </a:r>
            <a:r>
              <a:rPr lang="en-US" altLang="en-US" dirty="0"/>
              <a:t>(</a:t>
            </a:r>
            <a:r>
              <a:rPr lang="en-US" altLang="en-US" i="1" dirty="0"/>
              <a:t>x</a:t>
            </a:r>
            <a:r>
              <a:rPr lang="en-US" altLang="en-US" dirty="0"/>
              <a:t>) = </a:t>
            </a:r>
            <a:r>
              <a:rPr lang="en-US" altLang="en-US" i="1" dirty="0"/>
              <a:t>a</a:t>
            </a:r>
            <a:r>
              <a:rPr lang="en-US" altLang="en-US" baseline="-25000" dirty="0"/>
              <a:t>0</a:t>
            </a:r>
            <a:r>
              <a:rPr lang="en-US" altLang="en-US" dirty="0"/>
              <a:t> + </a:t>
            </a:r>
            <a:r>
              <a:rPr lang="en-US" altLang="en-US" i="1" dirty="0"/>
              <a:t>a</a:t>
            </a:r>
            <a:r>
              <a:rPr lang="en-US" altLang="en-US" baseline="-25000" dirty="0"/>
              <a:t>1</a:t>
            </a:r>
            <a:r>
              <a:rPr lang="en-US" altLang="en-US" i="1" dirty="0"/>
              <a:t>x</a:t>
            </a:r>
          </a:p>
          <a:p>
            <a:pPr marL="0" indent="0" eaLnBrk="1" hangingPunct="1">
              <a:buFont typeface="Wingdings" panose="05000000000000000000" pitchFamily="2" charset="2"/>
              <a:buNone/>
            </a:pPr>
            <a:r>
              <a:rPr lang="en-US" altLang="en-US" dirty="0"/>
              <a:t>whose value and slope agree with the value and slope of </a:t>
            </a:r>
            <a:r>
              <a:rPr lang="en-US" altLang="en-US" i="1" dirty="0"/>
              <a:t>f</a:t>
            </a:r>
            <a:r>
              <a:rPr lang="en-US" altLang="en-US" dirty="0"/>
              <a:t> at </a:t>
            </a:r>
            <a:r>
              <a:rPr lang="en-US" altLang="en-US" i="1" dirty="0"/>
              <a:t>x</a:t>
            </a:r>
            <a:r>
              <a:rPr lang="en-US" altLang="en-US" dirty="0"/>
              <a:t> = 0.</a:t>
            </a:r>
          </a:p>
          <a:p>
            <a:pPr marL="0" indent="0" eaLnBrk="1" hangingPunct="1">
              <a:buFont typeface="Wingdings" panose="05000000000000000000" pitchFamily="2" charset="2"/>
              <a:buNone/>
            </a:pPr>
            <a:endParaRPr lang="en-US" altLang="en-US" sz="1000" i="1" dirty="0"/>
          </a:p>
          <a:p>
            <a:pPr marL="0" indent="0" eaLnBrk="1" hangingPunct="1">
              <a:buFont typeface="Wingdings" panose="05000000000000000000" pitchFamily="2" charset="2"/>
              <a:buNone/>
            </a:pPr>
            <a:r>
              <a:rPr lang="en-US" altLang="en-US" dirty="0">
                <a:solidFill>
                  <a:srgbClr val="0074BC"/>
                </a:solidFill>
              </a:rPr>
              <a:t>Solution:</a:t>
            </a:r>
          </a:p>
          <a:p>
            <a:pPr marL="0" indent="0" eaLnBrk="1" hangingPunct="1">
              <a:buFont typeface="Wingdings" panose="05000000000000000000" pitchFamily="2" charset="2"/>
              <a:buNone/>
            </a:pPr>
            <a:r>
              <a:rPr lang="en-US" altLang="en-US" dirty="0"/>
              <a:t>Because </a:t>
            </a:r>
            <a:r>
              <a:rPr lang="en-US" altLang="en-US" i="1" dirty="0">
                <a:solidFill>
                  <a:schemeClr val="tx2"/>
                </a:solidFill>
                <a:cs typeface="Arial" panose="020B0604020202020204" pitchFamily="34" charset="0"/>
              </a:rPr>
              <a:t>f</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x</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 = e</a:t>
            </a:r>
            <a:r>
              <a:rPr lang="en-US" altLang="en-US" i="1" baseline="30000" dirty="0">
                <a:solidFill>
                  <a:schemeClr val="tx2"/>
                </a:solidFill>
                <a:cs typeface="Arial" panose="020B0604020202020204" pitchFamily="34" charset="0"/>
              </a:rPr>
              <a:t>x </a:t>
            </a:r>
            <a:r>
              <a:rPr lang="en-US" altLang="en-US" dirty="0"/>
              <a:t>and </a:t>
            </a:r>
            <a:r>
              <a:rPr lang="en-US" altLang="en-US" i="1" dirty="0">
                <a:solidFill>
                  <a:schemeClr val="tx2"/>
                </a:solidFill>
                <a:cs typeface="Arial" panose="020B0604020202020204" pitchFamily="34" charset="0"/>
              </a:rPr>
              <a:t>f'</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x</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 = e</a:t>
            </a:r>
            <a:r>
              <a:rPr lang="en-US" altLang="en-US" i="1" baseline="30000" dirty="0">
                <a:solidFill>
                  <a:schemeClr val="tx2"/>
                </a:solidFill>
                <a:cs typeface="Arial" panose="020B0604020202020204" pitchFamily="34" charset="0"/>
              </a:rPr>
              <a:t>x</a:t>
            </a:r>
            <a:r>
              <a:rPr lang="en-US" altLang="en-US" dirty="0">
                <a:solidFill>
                  <a:schemeClr val="tx2"/>
                </a:solidFill>
                <a:cs typeface="Arial" panose="020B0604020202020204" pitchFamily="34" charset="0"/>
              </a:rPr>
              <a:t>, </a:t>
            </a:r>
            <a:r>
              <a:rPr lang="en-US" altLang="en-US" dirty="0"/>
              <a:t>the value and the slope of </a:t>
            </a:r>
            <a:r>
              <a:rPr lang="en-US" altLang="en-US" i="1" dirty="0"/>
              <a:t>f,</a:t>
            </a:r>
            <a:r>
              <a:rPr lang="en-US" altLang="en-US" dirty="0"/>
              <a:t> at </a:t>
            </a:r>
            <a:r>
              <a:rPr lang="en-US" altLang="en-US" i="1" dirty="0"/>
              <a:t>x</a:t>
            </a:r>
            <a:r>
              <a:rPr lang="en-US" altLang="en-US" dirty="0"/>
              <a:t> = 0, are </a:t>
            </a:r>
          </a:p>
          <a:p>
            <a:pPr marL="0" indent="0" eaLnBrk="1" hangingPunct="1">
              <a:buFont typeface="Wingdings" panose="05000000000000000000" pitchFamily="2" charset="2"/>
              <a:buNone/>
            </a:pPr>
            <a:r>
              <a:rPr lang="en-US" altLang="en-US" i="1" dirty="0">
                <a:solidFill>
                  <a:schemeClr val="tx2"/>
                </a:solidFill>
                <a:cs typeface="Arial" panose="020B0604020202020204" pitchFamily="34" charset="0"/>
              </a:rPr>
              <a:t>	f</a:t>
            </a:r>
            <a:r>
              <a:rPr lang="en-US" altLang="en-US" dirty="0">
                <a:solidFill>
                  <a:schemeClr val="tx2"/>
                </a:solidFill>
                <a:cs typeface="Arial" panose="020B0604020202020204" pitchFamily="34" charset="0"/>
              </a:rPr>
              <a:t>(</a:t>
            </a:r>
            <a:r>
              <a:rPr lang="en-US" altLang="en-US" dirty="0">
                <a:solidFill>
                  <a:srgbClr val="CC0066"/>
                </a:solidFill>
                <a:cs typeface="Arial" panose="020B0604020202020204" pitchFamily="34" charset="0"/>
              </a:rPr>
              <a:t>0</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 = e</a:t>
            </a:r>
            <a:r>
              <a:rPr lang="en-US" altLang="en-US" baseline="30000" dirty="0">
                <a:solidFill>
                  <a:srgbClr val="CC0066"/>
                </a:solidFill>
                <a:cs typeface="Arial" panose="020B0604020202020204" pitchFamily="34" charset="0"/>
              </a:rPr>
              <a:t>0</a:t>
            </a:r>
            <a:r>
              <a:rPr lang="en-US" altLang="en-US" dirty="0">
                <a:solidFill>
                  <a:schemeClr val="tx2"/>
                </a:solidFill>
                <a:cs typeface="Arial" panose="020B0604020202020204" pitchFamily="34" charset="0"/>
              </a:rPr>
              <a:t> </a:t>
            </a:r>
            <a:r>
              <a:rPr lang="en-US" altLang="en-US" dirty="0"/>
              <a:t>= 1</a:t>
            </a:r>
          </a:p>
          <a:p>
            <a:pPr marL="0" indent="0" eaLnBrk="1" hangingPunct="1">
              <a:buFont typeface="Wingdings" panose="05000000000000000000" pitchFamily="2" charset="2"/>
              <a:buNone/>
            </a:pPr>
            <a:r>
              <a:rPr lang="en-US" altLang="en-US" dirty="0"/>
              <a:t>and</a:t>
            </a:r>
          </a:p>
          <a:p>
            <a:pPr marL="0" indent="0" eaLnBrk="1" hangingPunct="1">
              <a:buFont typeface="Wingdings" panose="05000000000000000000" pitchFamily="2" charset="2"/>
              <a:buNone/>
            </a:pPr>
            <a:r>
              <a:rPr lang="en-US" altLang="en-US" i="1" dirty="0">
                <a:solidFill>
                  <a:schemeClr val="tx2"/>
                </a:solidFill>
                <a:cs typeface="Arial" panose="020B0604020202020204" pitchFamily="34" charset="0"/>
              </a:rPr>
              <a:t>	f'</a:t>
            </a:r>
            <a:r>
              <a:rPr lang="en-US" altLang="en-US" dirty="0">
                <a:solidFill>
                  <a:schemeClr val="tx2"/>
                </a:solidFill>
                <a:cs typeface="Arial" panose="020B0604020202020204" pitchFamily="34" charset="0"/>
              </a:rPr>
              <a:t>(</a:t>
            </a:r>
            <a:r>
              <a:rPr lang="en-US" altLang="en-US" dirty="0">
                <a:solidFill>
                  <a:srgbClr val="CC0066"/>
                </a:solidFill>
                <a:cs typeface="Arial" panose="020B0604020202020204" pitchFamily="34" charset="0"/>
              </a:rPr>
              <a:t>0</a:t>
            </a:r>
            <a:r>
              <a:rPr lang="en-US" altLang="en-US" dirty="0">
                <a:solidFill>
                  <a:schemeClr val="tx2"/>
                </a:solidFill>
                <a:cs typeface="Arial" panose="020B0604020202020204" pitchFamily="34" charset="0"/>
              </a:rPr>
              <a:t>)</a:t>
            </a:r>
            <a:r>
              <a:rPr lang="en-US" altLang="en-US" i="1" dirty="0">
                <a:solidFill>
                  <a:schemeClr val="tx2"/>
                </a:solidFill>
                <a:cs typeface="Arial" panose="020B0604020202020204" pitchFamily="34" charset="0"/>
              </a:rPr>
              <a:t> = e</a:t>
            </a:r>
            <a:r>
              <a:rPr lang="en-US" altLang="en-US" baseline="30000" dirty="0">
                <a:solidFill>
                  <a:srgbClr val="CC0066"/>
                </a:solidFill>
                <a:cs typeface="Arial" panose="020B0604020202020204" pitchFamily="34" charset="0"/>
              </a:rPr>
              <a:t>0</a:t>
            </a:r>
            <a:r>
              <a:rPr lang="en-US" altLang="en-US" dirty="0">
                <a:solidFill>
                  <a:schemeClr val="tx2"/>
                </a:solidFill>
                <a:cs typeface="Arial" panose="020B0604020202020204" pitchFamily="34" charset="0"/>
              </a:rPr>
              <a:t> </a:t>
            </a:r>
            <a:r>
              <a:rPr lang="en-US" altLang="en-US" dirty="0"/>
              <a:t>= 1.</a:t>
            </a:r>
          </a:p>
        </p:txBody>
      </p:sp>
      <p:pic>
        <p:nvPicPr>
          <p:cNvPr id="8197"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4876800"/>
            <a:ext cx="1795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5715000"/>
            <a:ext cx="18938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7892">
                                            <p:txEl>
                                              <p:pRg st="4" end="4"/>
                                            </p:txEl>
                                          </p:spTgt>
                                        </p:tgtEl>
                                        <p:attrNameLst>
                                          <p:attrName>style.visibility</p:attrName>
                                        </p:attrNameLst>
                                      </p:cBhvr>
                                      <p:to>
                                        <p:strVal val="visible"/>
                                      </p:to>
                                    </p:set>
                                    <p:animEffect transition="in" filter="fade">
                                      <p:cBhvr>
                                        <p:cTn id="7" dur="1000"/>
                                        <p:tgtEl>
                                          <p:spTgt spid="37892">
                                            <p:txEl>
                                              <p:pRg st="4" end="4"/>
                                            </p:txEl>
                                          </p:spTgt>
                                        </p:tgtEl>
                                      </p:cBhvr>
                                    </p:animEffect>
                                    <p:anim calcmode="lin" valueType="num">
                                      <p:cBhvr>
                                        <p:cTn id="8" dur="1000" fill="hold"/>
                                        <p:tgtEl>
                                          <p:spTgt spid="37892">
                                            <p:txEl>
                                              <p:pRg st="4" end="4"/>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7892">
                                            <p:txEl>
                                              <p:pRg st="4" end="4"/>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7892">
                                            <p:txEl>
                                              <p:pRg st="4" end="4"/>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7892">
                                            <p:txEl>
                                              <p:pRg st="5" end="5"/>
                                            </p:txEl>
                                          </p:spTgt>
                                        </p:tgtEl>
                                        <p:attrNameLst>
                                          <p:attrName>style.visibility</p:attrName>
                                        </p:attrNameLst>
                                      </p:cBhvr>
                                      <p:to>
                                        <p:strVal val="visible"/>
                                      </p:to>
                                    </p:set>
                                    <p:animEffect transition="in" filter="fade">
                                      <p:cBhvr>
                                        <p:cTn id="13" dur="1000"/>
                                        <p:tgtEl>
                                          <p:spTgt spid="37892">
                                            <p:txEl>
                                              <p:pRg st="5" end="5"/>
                                            </p:txEl>
                                          </p:spTgt>
                                        </p:tgtEl>
                                      </p:cBhvr>
                                    </p:animEffect>
                                    <p:anim calcmode="lin" valueType="num">
                                      <p:cBhvr>
                                        <p:cTn id="14" dur="1000" fill="hold"/>
                                        <p:tgtEl>
                                          <p:spTgt spid="37892">
                                            <p:txEl>
                                              <p:pRg st="5" end="5"/>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7892">
                                            <p:txEl>
                                              <p:pRg st="5" end="5"/>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7892">
                                            <p:txEl>
                                              <p:pRg st="5" end="5"/>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7892">
                                            <p:txEl>
                                              <p:pRg st="6" end="6"/>
                                            </p:txEl>
                                          </p:spTgt>
                                        </p:tgtEl>
                                        <p:attrNameLst>
                                          <p:attrName>style.visibility</p:attrName>
                                        </p:attrNameLst>
                                      </p:cBhvr>
                                      <p:to>
                                        <p:strVal val="visible"/>
                                      </p:to>
                                    </p:set>
                                    <p:animEffect transition="in" filter="fade">
                                      <p:cBhvr>
                                        <p:cTn id="19" dur="1000"/>
                                        <p:tgtEl>
                                          <p:spTgt spid="37892">
                                            <p:txEl>
                                              <p:pRg st="6" end="6"/>
                                            </p:txEl>
                                          </p:spTgt>
                                        </p:tgtEl>
                                      </p:cBhvr>
                                    </p:animEffect>
                                    <p:anim calcmode="lin" valueType="num">
                                      <p:cBhvr>
                                        <p:cTn id="20" dur="1000" fill="hold"/>
                                        <p:tgtEl>
                                          <p:spTgt spid="37892">
                                            <p:txEl>
                                              <p:pRg st="6" end="6"/>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7892">
                                            <p:txEl>
                                              <p:pRg st="6" end="6"/>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7892">
                                            <p:txEl>
                                              <p:pRg st="6" end="6"/>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7892">
                                            <p:txEl>
                                              <p:pRg st="7" end="7"/>
                                            </p:txEl>
                                          </p:spTgt>
                                        </p:tgtEl>
                                        <p:attrNameLst>
                                          <p:attrName>style.visibility</p:attrName>
                                        </p:attrNameLst>
                                      </p:cBhvr>
                                      <p:to>
                                        <p:strVal val="visible"/>
                                      </p:to>
                                    </p:set>
                                    <p:animEffect transition="in" filter="fade">
                                      <p:cBhvr>
                                        <p:cTn id="25" dur="1000"/>
                                        <p:tgtEl>
                                          <p:spTgt spid="37892">
                                            <p:txEl>
                                              <p:pRg st="7" end="7"/>
                                            </p:txEl>
                                          </p:spTgt>
                                        </p:tgtEl>
                                      </p:cBhvr>
                                    </p:animEffect>
                                    <p:anim calcmode="lin" valueType="num">
                                      <p:cBhvr>
                                        <p:cTn id="26" dur="1000" fill="hold"/>
                                        <p:tgtEl>
                                          <p:spTgt spid="37892">
                                            <p:txEl>
                                              <p:pRg st="7" end="7"/>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7892">
                                            <p:txEl>
                                              <p:pRg st="7" end="7"/>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7892">
                                            <p:txEl>
                                              <p:pRg st="7" end="7"/>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37892">
                                            <p:txEl>
                                              <p:pRg st="8" end="8"/>
                                            </p:txEl>
                                          </p:spTgt>
                                        </p:tgtEl>
                                        <p:attrNameLst>
                                          <p:attrName>style.visibility</p:attrName>
                                        </p:attrNameLst>
                                      </p:cBhvr>
                                      <p:to>
                                        <p:strVal val="visible"/>
                                      </p:to>
                                    </p:set>
                                    <p:animEffect transition="in" filter="fade">
                                      <p:cBhvr>
                                        <p:cTn id="31" dur="1000"/>
                                        <p:tgtEl>
                                          <p:spTgt spid="37892">
                                            <p:txEl>
                                              <p:pRg st="8" end="8"/>
                                            </p:txEl>
                                          </p:spTgt>
                                        </p:tgtEl>
                                      </p:cBhvr>
                                    </p:animEffect>
                                    <p:anim calcmode="lin" valueType="num">
                                      <p:cBhvr>
                                        <p:cTn id="32" dur="1000" fill="hold"/>
                                        <p:tgtEl>
                                          <p:spTgt spid="37892">
                                            <p:txEl>
                                              <p:pRg st="8" end="8"/>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7892">
                                            <p:txEl>
                                              <p:pRg st="8" end="8"/>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7892">
                                            <p:txEl>
                                              <p:pRg st="8" end="8"/>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8197"/>
                                        </p:tgtEl>
                                        <p:attrNameLst>
                                          <p:attrName>style.visibility</p:attrName>
                                        </p:attrNameLst>
                                      </p:cBhvr>
                                      <p:to>
                                        <p:strVal val="visible"/>
                                      </p:to>
                                    </p:set>
                                    <p:animEffect transition="in" filter="fade">
                                      <p:cBhvr>
                                        <p:cTn id="37" dur="1000"/>
                                        <p:tgtEl>
                                          <p:spTgt spid="8197"/>
                                        </p:tgtEl>
                                      </p:cBhvr>
                                    </p:animEffect>
                                    <p:anim calcmode="lin" valueType="num">
                                      <p:cBhvr>
                                        <p:cTn id="38" dur="1000" fill="hold"/>
                                        <p:tgtEl>
                                          <p:spTgt spid="8197"/>
                                        </p:tgtEl>
                                        <p:attrNameLst>
                                          <p:attrName>ppt_x</p:attrName>
                                        </p:attrNameLst>
                                      </p:cBhvr>
                                      <p:tavLst>
                                        <p:tav tm="0">
                                          <p:val>
                                            <p:strVal val="#ppt_x"/>
                                          </p:val>
                                        </p:tav>
                                        <p:tav tm="100000">
                                          <p:val>
                                            <p:strVal val="#ppt_x"/>
                                          </p:val>
                                        </p:tav>
                                      </p:tavLst>
                                    </p:anim>
                                    <p:anim calcmode="lin" valueType="num">
                                      <p:cBhvr>
                                        <p:cTn id="39" dur="900" decel="100000" fill="hold"/>
                                        <p:tgtEl>
                                          <p:spTgt spid="819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8197"/>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8198"/>
                                        </p:tgtEl>
                                        <p:attrNameLst>
                                          <p:attrName>style.visibility</p:attrName>
                                        </p:attrNameLst>
                                      </p:cBhvr>
                                      <p:to>
                                        <p:strVal val="visible"/>
                                      </p:to>
                                    </p:set>
                                    <p:animEffect transition="in" filter="fade">
                                      <p:cBhvr>
                                        <p:cTn id="43" dur="1000"/>
                                        <p:tgtEl>
                                          <p:spTgt spid="8198"/>
                                        </p:tgtEl>
                                      </p:cBhvr>
                                    </p:animEffect>
                                    <p:anim calcmode="lin" valueType="num">
                                      <p:cBhvr>
                                        <p:cTn id="44" dur="1000" fill="hold"/>
                                        <p:tgtEl>
                                          <p:spTgt spid="8198"/>
                                        </p:tgtEl>
                                        <p:attrNameLst>
                                          <p:attrName>ppt_x</p:attrName>
                                        </p:attrNameLst>
                                      </p:cBhvr>
                                      <p:tavLst>
                                        <p:tav tm="0">
                                          <p:val>
                                            <p:strVal val="#ppt_x"/>
                                          </p:val>
                                        </p:tav>
                                        <p:tav tm="100000">
                                          <p:val>
                                            <p:strVal val="#ppt_x"/>
                                          </p:val>
                                        </p:tav>
                                      </p:tavLst>
                                    </p:anim>
                                    <p:anim calcmode="lin" valueType="num">
                                      <p:cBhvr>
                                        <p:cTn id="45" dur="900" decel="100000" fill="hold"/>
                                        <p:tgtEl>
                                          <p:spTgt spid="8198"/>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819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Example 1 – </a:t>
            </a:r>
            <a:r>
              <a:rPr lang="en-US" altLang="en-US" sz="4000" i="1">
                <a:solidFill>
                  <a:schemeClr val="bg1"/>
                </a:solidFill>
              </a:rPr>
              <a:t>Solution</a:t>
            </a:r>
            <a:r>
              <a:rPr lang="en-US" altLang="en-US" sz="4000" b="1">
                <a:solidFill>
                  <a:schemeClr val="bg1"/>
                </a:solidFill>
                <a:cs typeface="Arial" panose="020B0604020202020204" pitchFamily="34" charset="0"/>
              </a:rPr>
              <a:t> </a:t>
            </a:r>
            <a:endParaRPr lang="ru-RU" altLang="en-US" sz="4000" b="1">
              <a:solidFill>
                <a:schemeClr val="bg1"/>
              </a:solidFill>
              <a:cs typeface="Arial" panose="020B0604020202020204" pitchFamily="34" charset="0"/>
            </a:endParaRPr>
          </a:p>
        </p:txBody>
      </p:sp>
      <p:sp>
        <p:nvSpPr>
          <p:cNvPr id="14339" name="Text Box 3"/>
          <p:cNvSpPr txBox="1">
            <a:spLocks noChangeArrowheads="1"/>
          </p:cNvSpPr>
          <p:nvPr/>
        </p:nvSpPr>
        <p:spPr bwMode="auto">
          <a:xfrm>
            <a:off x="2727325" y="3694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8916" name="Rectangle 4"/>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Because </a:t>
            </a:r>
            <a:r>
              <a:rPr lang="en-US" altLang="en-US" i="1"/>
              <a:t>P</a:t>
            </a:r>
            <a:r>
              <a:rPr lang="en-US" altLang="en-US" baseline="-25000"/>
              <a:t>1</a:t>
            </a:r>
            <a:r>
              <a:rPr lang="en-US" altLang="en-US"/>
              <a:t>(</a:t>
            </a:r>
            <a:r>
              <a:rPr lang="en-US" altLang="en-US" i="1"/>
              <a:t>x</a:t>
            </a:r>
            <a:r>
              <a:rPr lang="en-US" altLang="en-US"/>
              <a:t>) = </a:t>
            </a:r>
            <a:r>
              <a:rPr lang="en-US" altLang="en-US" i="1"/>
              <a:t>a</a:t>
            </a:r>
            <a:r>
              <a:rPr lang="en-US" altLang="en-US" baseline="-25000"/>
              <a:t>0 </a:t>
            </a:r>
            <a:r>
              <a:rPr lang="en-US" altLang="en-US"/>
              <a:t>+ </a:t>
            </a:r>
            <a:r>
              <a:rPr lang="en-US" altLang="en-US" i="1"/>
              <a:t>a</a:t>
            </a:r>
            <a:r>
              <a:rPr lang="en-US" altLang="en-US" baseline="-25000"/>
              <a:t>1</a:t>
            </a:r>
            <a:r>
              <a:rPr lang="en-US" altLang="en-US" i="1"/>
              <a:t>x</a:t>
            </a:r>
            <a:r>
              <a:rPr lang="en-US" altLang="en-US"/>
              <a:t>, you can use the condition that </a:t>
            </a:r>
            <a:r>
              <a:rPr lang="en-US" altLang="en-US" i="1"/>
              <a:t>P</a:t>
            </a:r>
            <a:r>
              <a:rPr lang="en-US" altLang="en-US" baseline="-25000"/>
              <a:t>1</a:t>
            </a:r>
            <a:r>
              <a:rPr lang="en-US" altLang="en-US"/>
              <a:t>(0) = </a:t>
            </a:r>
            <a:r>
              <a:rPr lang="en-US" altLang="en-US" i="1"/>
              <a:t>f</a:t>
            </a:r>
            <a:r>
              <a:rPr lang="en-US" altLang="en-US"/>
              <a:t>(0) to conclude that </a:t>
            </a:r>
            <a:r>
              <a:rPr lang="en-US" altLang="en-US" i="1"/>
              <a:t>a</a:t>
            </a:r>
            <a:r>
              <a:rPr lang="en-US" altLang="en-US" baseline="-25000"/>
              <a:t>0 </a:t>
            </a:r>
            <a:r>
              <a:rPr lang="en-US" altLang="en-US"/>
              <a:t>= 1. </a:t>
            </a:r>
          </a:p>
          <a:p>
            <a:pPr marL="0" indent="0" eaLnBrk="1" hangingPunct="1">
              <a:buFont typeface="Wingdings" panose="05000000000000000000" pitchFamily="2" charset="2"/>
              <a:buNone/>
            </a:pPr>
            <a:endParaRPr lang="en-US" altLang="en-US" sz="1200"/>
          </a:p>
          <a:p>
            <a:pPr marL="0" indent="0" eaLnBrk="1" hangingPunct="1">
              <a:buFont typeface="Wingdings" panose="05000000000000000000" pitchFamily="2" charset="2"/>
              <a:buNone/>
            </a:pPr>
            <a:r>
              <a:rPr lang="en-US" altLang="en-US"/>
              <a:t>Moreover, because </a:t>
            </a:r>
            <a:r>
              <a:rPr lang="en-US" altLang="en-US" i="1"/>
              <a:t>P</a:t>
            </a:r>
            <a:r>
              <a:rPr lang="en-US" altLang="en-US" baseline="-25000"/>
              <a:t>1</a:t>
            </a:r>
            <a:r>
              <a:rPr lang="en-US" altLang="en-US" i="1"/>
              <a:t>'</a:t>
            </a:r>
            <a:r>
              <a:rPr lang="en-US" altLang="en-US"/>
              <a:t>(</a:t>
            </a:r>
            <a:r>
              <a:rPr lang="en-US" altLang="en-US" i="1"/>
              <a:t>x</a:t>
            </a:r>
            <a:r>
              <a:rPr lang="en-US" altLang="en-US"/>
              <a:t>) = </a:t>
            </a:r>
            <a:r>
              <a:rPr lang="en-US" altLang="en-US" i="1"/>
              <a:t>a</a:t>
            </a:r>
            <a:r>
              <a:rPr lang="en-US" altLang="en-US" baseline="-25000"/>
              <a:t>1</a:t>
            </a:r>
            <a:r>
              <a:rPr lang="en-US" altLang="en-US"/>
              <a:t>, you can use the condition that </a:t>
            </a:r>
            <a:r>
              <a:rPr lang="en-US" altLang="en-US" i="1"/>
              <a:t>P</a:t>
            </a:r>
            <a:r>
              <a:rPr lang="en-US" altLang="en-US" baseline="-25000"/>
              <a:t>1</a:t>
            </a:r>
            <a:r>
              <a:rPr lang="en-US" altLang="en-US" i="1"/>
              <a:t>'</a:t>
            </a:r>
            <a:r>
              <a:rPr lang="en-US" altLang="en-US"/>
              <a:t>(0) = </a:t>
            </a:r>
            <a:r>
              <a:rPr lang="en-US" altLang="en-US" i="1"/>
              <a:t>f'</a:t>
            </a:r>
            <a:r>
              <a:rPr lang="en-US" altLang="en-US"/>
              <a:t>(0) to conclude that </a:t>
            </a:r>
            <a:r>
              <a:rPr lang="en-US" altLang="en-US" i="1"/>
              <a:t>a</a:t>
            </a:r>
            <a:r>
              <a:rPr lang="en-US" altLang="en-US" baseline="-25000"/>
              <a:t>1 </a:t>
            </a:r>
            <a:r>
              <a:rPr lang="en-US" altLang="en-US"/>
              <a:t>= 1.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Therefore, </a:t>
            </a:r>
            <a:r>
              <a:rPr lang="en-US" altLang="en-US" i="1"/>
              <a:t>P</a:t>
            </a:r>
            <a:r>
              <a:rPr lang="en-US" altLang="en-US" baseline="-25000"/>
              <a:t>1</a:t>
            </a:r>
            <a:r>
              <a:rPr lang="en-US" altLang="en-US"/>
              <a:t>(</a:t>
            </a:r>
            <a:r>
              <a:rPr lang="en-US" altLang="en-US" i="1"/>
              <a:t>x</a:t>
            </a:r>
            <a:r>
              <a:rPr lang="en-US" altLang="en-US"/>
              <a:t>) = 1</a:t>
            </a:r>
            <a:r>
              <a:rPr lang="en-US" altLang="en-US" baseline="-25000"/>
              <a:t> </a:t>
            </a:r>
            <a:r>
              <a:rPr lang="en-US" altLang="en-US"/>
              <a:t>+ </a:t>
            </a:r>
            <a:r>
              <a:rPr lang="en-US" altLang="en-US" i="1"/>
              <a:t>x</a:t>
            </a:r>
            <a:r>
              <a:rPr lang="en-US" altLang="en-US"/>
              <a:t>.</a:t>
            </a:r>
          </a:p>
          <a:p>
            <a:pPr marL="0" indent="0" eaLnBrk="1" hangingPunct="1">
              <a:buFont typeface="Wingdings" panose="05000000000000000000" pitchFamily="2" charset="2"/>
              <a:buNone/>
            </a:pPr>
            <a:r>
              <a:rPr lang="en-US" altLang="en-US"/>
              <a:t>The figure shows the graphs </a:t>
            </a:r>
          </a:p>
          <a:p>
            <a:pPr marL="0" indent="0" eaLnBrk="1" hangingPunct="1">
              <a:buFont typeface="Wingdings" panose="05000000000000000000" pitchFamily="2" charset="2"/>
              <a:buNone/>
            </a:pPr>
            <a:r>
              <a:rPr lang="en-US" altLang="en-US"/>
              <a:t>of </a:t>
            </a:r>
            <a:r>
              <a:rPr lang="en-US" altLang="en-US" i="1"/>
              <a:t>P</a:t>
            </a:r>
            <a:r>
              <a:rPr lang="en-US" altLang="en-US" baseline="-25000"/>
              <a:t>1</a:t>
            </a:r>
            <a:r>
              <a:rPr lang="en-US" altLang="en-US"/>
              <a:t>(</a:t>
            </a:r>
            <a:r>
              <a:rPr lang="en-US" altLang="en-US" i="1"/>
              <a:t>x</a:t>
            </a:r>
            <a:r>
              <a:rPr lang="en-US" altLang="en-US"/>
              <a:t>) = 1</a:t>
            </a:r>
            <a:r>
              <a:rPr lang="en-US" altLang="en-US" baseline="-25000"/>
              <a:t> </a:t>
            </a:r>
            <a:r>
              <a:rPr lang="en-US" altLang="en-US"/>
              <a:t>+ </a:t>
            </a:r>
            <a:r>
              <a:rPr lang="en-US" altLang="en-US" i="1"/>
              <a:t>x </a:t>
            </a:r>
            <a:r>
              <a:rPr lang="en-US" altLang="en-US"/>
              <a:t>and </a:t>
            </a:r>
            <a:r>
              <a:rPr lang="en-US" altLang="en-US" i="1">
                <a:solidFill>
                  <a:schemeClr val="tx2"/>
                </a:solidFill>
                <a:cs typeface="Arial" panose="020B0604020202020204" pitchFamily="34" charset="0"/>
              </a:rPr>
              <a:t>f</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x</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 = e</a:t>
            </a:r>
            <a:r>
              <a:rPr lang="en-US" altLang="en-US" i="1" baseline="30000">
                <a:solidFill>
                  <a:schemeClr val="tx2"/>
                </a:solidFill>
                <a:cs typeface="Arial" panose="020B0604020202020204" pitchFamily="34" charset="0"/>
              </a:rPr>
              <a:t>x</a:t>
            </a:r>
            <a:r>
              <a:rPr lang="en-US" altLang="en-US">
                <a:solidFill>
                  <a:schemeClr val="tx2"/>
                </a:solidFill>
                <a:cs typeface="Arial" panose="020B0604020202020204" pitchFamily="34" charset="0"/>
              </a:rPr>
              <a:t>.</a:t>
            </a:r>
          </a:p>
        </p:txBody>
      </p:sp>
      <p:sp>
        <p:nvSpPr>
          <p:cNvPr id="14341" name="Text Box 8"/>
          <p:cNvSpPr txBox="1">
            <a:spLocks noChangeArrowheads="1"/>
          </p:cNvSpPr>
          <p:nvPr/>
        </p:nvSpPr>
        <p:spPr bwMode="auto">
          <a:xfrm>
            <a:off x="8229600" y="757238"/>
            <a:ext cx="82232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800">
                <a:solidFill>
                  <a:schemeClr val="bg1"/>
                </a:solidFill>
              </a:rPr>
              <a:t>cont’d</a:t>
            </a:r>
          </a:p>
        </p:txBody>
      </p:sp>
      <p:pic>
        <p:nvPicPr>
          <p:cNvPr id="38923"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313113"/>
            <a:ext cx="2819400" cy="278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8916">
                                            <p:txEl>
                                              <p:pRg st="2" end="2"/>
                                            </p:txEl>
                                          </p:spTgt>
                                        </p:tgtEl>
                                        <p:attrNameLst>
                                          <p:attrName>style.visibility</p:attrName>
                                        </p:attrNameLst>
                                      </p:cBhvr>
                                      <p:to>
                                        <p:strVal val="visible"/>
                                      </p:to>
                                    </p:set>
                                    <p:animEffect transition="in" filter="fade">
                                      <p:cBhvr>
                                        <p:cTn id="7" dur="1000"/>
                                        <p:tgtEl>
                                          <p:spTgt spid="38916">
                                            <p:txEl>
                                              <p:pRg st="2" end="2"/>
                                            </p:txEl>
                                          </p:spTgt>
                                        </p:tgtEl>
                                      </p:cBhvr>
                                    </p:animEffect>
                                    <p:anim calcmode="lin" valueType="num">
                                      <p:cBhvr>
                                        <p:cTn id="8" dur="1000" fill="hold"/>
                                        <p:tgtEl>
                                          <p:spTgt spid="38916">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8916">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8916">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8916">
                                            <p:txEl>
                                              <p:pRg st="4" end="4"/>
                                            </p:txEl>
                                          </p:spTgt>
                                        </p:tgtEl>
                                        <p:attrNameLst>
                                          <p:attrName>style.visibility</p:attrName>
                                        </p:attrNameLst>
                                      </p:cBhvr>
                                      <p:to>
                                        <p:strVal val="visible"/>
                                      </p:to>
                                    </p:set>
                                    <p:animEffect transition="in" filter="fade">
                                      <p:cBhvr>
                                        <p:cTn id="15" dur="1000"/>
                                        <p:tgtEl>
                                          <p:spTgt spid="38916">
                                            <p:txEl>
                                              <p:pRg st="4" end="4"/>
                                            </p:txEl>
                                          </p:spTgt>
                                        </p:tgtEl>
                                      </p:cBhvr>
                                    </p:animEffect>
                                    <p:anim calcmode="lin" valueType="num">
                                      <p:cBhvr>
                                        <p:cTn id="16" dur="1000" fill="hold"/>
                                        <p:tgtEl>
                                          <p:spTgt spid="38916">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8916">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8916">
                                            <p:txEl>
                                              <p:pRg st="4" end="4"/>
                                            </p:txEl>
                                          </p:spTgt>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38916">
                                            <p:txEl>
                                              <p:pRg st="5" end="5"/>
                                            </p:txEl>
                                          </p:spTgt>
                                        </p:tgtEl>
                                        <p:attrNameLst>
                                          <p:attrName>style.visibility</p:attrName>
                                        </p:attrNameLst>
                                      </p:cBhvr>
                                      <p:to>
                                        <p:strVal val="visible"/>
                                      </p:to>
                                    </p:set>
                                    <p:animEffect transition="in" filter="fade">
                                      <p:cBhvr>
                                        <p:cTn id="21" dur="1000"/>
                                        <p:tgtEl>
                                          <p:spTgt spid="38916">
                                            <p:txEl>
                                              <p:pRg st="5" end="5"/>
                                            </p:txEl>
                                          </p:spTgt>
                                        </p:tgtEl>
                                      </p:cBhvr>
                                    </p:animEffect>
                                    <p:anim calcmode="lin" valueType="num">
                                      <p:cBhvr>
                                        <p:cTn id="22" dur="1000" fill="hold"/>
                                        <p:tgtEl>
                                          <p:spTgt spid="38916">
                                            <p:txEl>
                                              <p:pRg st="5" end="5"/>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8916">
                                            <p:txEl>
                                              <p:pRg st="5" end="5"/>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8916">
                                            <p:txEl>
                                              <p:pRg st="5" end="5"/>
                                            </p:txEl>
                                          </p:spTgt>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38916">
                                            <p:txEl>
                                              <p:pRg st="6" end="6"/>
                                            </p:txEl>
                                          </p:spTgt>
                                        </p:tgtEl>
                                        <p:attrNameLst>
                                          <p:attrName>style.visibility</p:attrName>
                                        </p:attrNameLst>
                                      </p:cBhvr>
                                      <p:to>
                                        <p:strVal val="visible"/>
                                      </p:to>
                                    </p:set>
                                    <p:animEffect transition="in" filter="fade">
                                      <p:cBhvr>
                                        <p:cTn id="27" dur="1000"/>
                                        <p:tgtEl>
                                          <p:spTgt spid="38916">
                                            <p:txEl>
                                              <p:pRg st="6" end="6"/>
                                            </p:txEl>
                                          </p:spTgt>
                                        </p:tgtEl>
                                      </p:cBhvr>
                                    </p:animEffect>
                                    <p:anim calcmode="lin" valueType="num">
                                      <p:cBhvr>
                                        <p:cTn id="28" dur="1000" fill="hold"/>
                                        <p:tgtEl>
                                          <p:spTgt spid="38916">
                                            <p:txEl>
                                              <p:pRg st="6" end="6"/>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8916">
                                            <p:txEl>
                                              <p:pRg st="6" end="6"/>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8916">
                                            <p:txEl>
                                              <p:pRg st="6" end="6"/>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38923"/>
                                        </p:tgtEl>
                                        <p:attrNameLst>
                                          <p:attrName>style.visibility</p:attrName>
                                        </p:attrNameLst>
                                      </p:cBhvr>
                                      <p:to>
                                        <p:strVal val="visible"/>
                                      </p:to>
                                    </p:set>
                                    <p:animEffect transition="in" filter="fade">
                                      <p:cBhvr>
                                        <p:cTn id="33" dur="1000"/>
                                        <p:tgtEl>
                                          <p:spTgt spid="38923"/>
                                        </p:tgtEl>
                                      </p:cBhvr>
                                    </p:animEffect>
                                    <p:anim calcmode="lin" valueType="num">
                                      <p:cBhvr>
                                        <p:cTn id="34" dur="1000" fill="hold"/>
                                        <p:tgtEl>
                                          <p:spTgt spid="38923"/>
                                        </p:tgtEl>
                                        <p:attrNameLst>
                                          <p:attrName>ppt_x</p:attrName>
                                        </p:attrNameLst>
                                      </p:cBhvr>
                                      <p:tavLst>
                                        <p:tav tm="0">
                                          <p:val>
                                            <p:strVal val="#ppt_x"/>
                                          </p:val>
                                        </p:tav>
                                        <p:tav tm="100000">
                                          <p:val>
                                            <p:strVal val="#ppt_x"/>
                                          </p:val>
                                        </p:tav>
                                      </p:tavLst>
                                    </p:anim>
                                    <p:anim calcmode="lin" valueType="num">
                                      <p:cBhvr>
                                        <p:cTn id="35" dur="900" decel="100000" fill="hold"/>
                                        <p:tgtEl>
                                          <p:spTgt spid="3892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89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57200" y="3200400"/>
            <a:ext cx="82311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a:solidFill>
                  <a:srgbClr val="005BAA"/>
                </a:solidFill>
              </a:rPr>
              <a:t>Taylor and Maclaurin Polynomials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Taylor and Maclaurin Polynomials</a:t>
            </a:r>
          </a:p>
        </p:txBody>
      </p:sp>
      <p:sp>
        <p:nvSpPr>
          <p:cNvPr id="16387"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For expansions about an arbitrary value of </a:t>
            </a:r>
            <a:r>
              <a:rPr lang="en-US" altLang="en-US" i="1"/>
              <a:t>c</a:t>
            </a:r>
            <a:r>
              <a:rPr lang="en-US" altLang="en-US"/>
              <a:t>,</a:t>
            </a:r>
            <a:r>
              <a:rPr lang="en-US" altLang="en-US" i="1"/>
              <a:t> </a:t>
            </a:r>
            <a:r>
              <a:rPr lang="en-US" altLang="en-US"/>
              <a:t>it is convenient to write the polynomial in the form</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In this form, repeated differentiation produces</a:t>
            </a:r>
          </a:p>
        </p:txBody>
      </p:sp>
      <p:pic>
        <p:nvPicPr>
          <p:cNvPr id="1638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2362200"/>
            <a:ext cx="81534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 y="3733800"/>
            <a:ext cx="76962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Letting </a:t>
            </a:r>
            <a:r>
              <a:rPr lang="en-US" altLang="en-US" i="1"/>
              <a:t>x</a:t>
            </a:r>
            <a:r>
              <a:rPr lang="en-US" altLang="en-US"/>
              <a:t> = </a:t>
            </a:r>
            <a:r>
              <a:rPr lang="en-US" altLang="en-US" i="1"/>
              <a:t>c</a:t>
            </a:r>
            <a:r>
              <a:rPr lang="en-US" altLang="en-US"/>
              <a:t>, you then obtain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r>
              <a:rPr lang="en-US" altLang="en-US"/>
              <a:t>and because the values of </a:t>
            </a:r>
            <a:r>
              <a:rPr lang="en-US" altLang="en-US" i="1"/>
              <a:t>f</a:t>
            </a:r>
            <a:r>
              <a:rPr lang="en-US" altLang="en-US"/>
              <a:t> and its first </a:t>
            </a:r>
            <a:r>
              <a:rPr lang="en-US" altLang="en-US" i="1"/>
              <a:t>n</a:t>
            </a:r>
            <a:r>
              <a:rPr lang="en-US" altLang="en-US"/>
              <a:t> derivatives must agree with the values of </a:t>
            </a:r>
            <a:r>
              <a:rPr lang="en-US" altLang="en-US" i="1"/>
              <a:t>P</a:t>
            </a:r>
            <a:r>
              <a:rPr lang="en-US" altLang="en-US" i="1" baseline="-25000"/>
              <a:t>n</a:t>
            </a:r>
            <a:r>
              <a:rPr lang="en-US" altLang="en-US" baseline="-25000"/>
              <a:t> </a:t>
            </a:r>
            <a:r>
              <a:rPr lang="en-US" altLang="en-US"/>
              <a:t>and its first </a:t>
            </a:r>
            <a:r>
              <a:rPr lang="en-US" altLang="en-US" i="1"/>
              <a:t>n</a:t>
            </a:r>
            <a:r>
              <a:rPr lang="en-US" altLang="en-US"/>
              <a:t> derivatives at </a:t>
            </a:r>
            <a:br>
              <a:rPr lang="en-US" altLang="en-US"/>
            </a:br>
            <a:r>
              <a:rPr lang="en-US" altLang="en-US" i="1"/>
              <a:t>x</a:t>
            </a:r>
            <a:r>
              <a:rPr lang="en-US" altLang="en-US"/>
              <a:t> = </a:t>
            </a:r>
            <a:r>
              <a:rPr lang="en-US" altLang="en-US" i="1"/>
              <a:t>c</a:t>
            </a:r>
            <a:r>
              <a:rPr lang="en-US" altLang="en-US"/>
              <a:t>, it follows that</a:t>
            </a:r>
          </a:p>
          <a:p>
            <a:pPr marL="0" indent="0" eaLnBrk="1" hangingPunct="1">
              <a:buFont typeface="Wingdings" panose="05000000000000000000" pitchFamily="2" charset="2"/>
              <a:buNone/>
            </a:pPr>
            <a:endParaRPr lang="en-US" altLang="en-US" sz="1000"/>
          </a:p>
          <a:p>
            <a:pPr marL="0" indent="0" eaLnBrk="1" hangingPunct="1">
              <a:buFont typeface="Wingdings" panose="05000000000000000000" pitchFamily="2" charset="2"/>
              <a:buNone/>
            </a:pPr>
            <a:endParaRPr lang="en-US" altLang="en-US" sz="3200"/>
          </a:p>
          <a:p>
            <a:pPr marL="0" indent="0" eaLnBrk="1" hangingPunct="1">
              <a:buFont typeface="Wingdings" panose="05000000000000000000" pitchFamily="2" charset="2"/>
              <a:buNone/>
            </a:pPr>
            <a:r>
              <a:rPr lang="en-US" altLang="en-US"/>
              <a:t>With these coefficients, you can obtain the following definition of </a:t>
            </a:r>
            <a:r>
              <a:rPr lang="en-US" altLang="en-US" b="1"/>
              <a:t>Taylor polynomials, </a:t>
            </a:r>
            <a:r>
              <a:rPr lang="en-US" altLang="en-US"/>
              <a:t>named after the English mathematician Brook Taylor, and </a:t>
            </a:r>
            <a:r>
              <a:rPr lang="en-US" altLang="en-US" b="1"/>
              <a:t>Maclaurin polynomials,</a:t>
            </a:r>
            <a:br>
              <a:rPr lang="en-US" altLang="en-US" b="1"/>
            </a:br>
            <a:r>
              <a:rPr lang="en-US" altLang="en-US"/>
              <a:t>named after the English mathematician Colin Maclaurin (1698–1746).</a:t>
            </a:r>
          </a:p>
        </p:txBody>
      </p:sp>
      <p:pic>
        <p:nvPicPr>
          <p:cNvPr id="1741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6988" y="1905000"/>
            <a:ext cx="708501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4913" y="3624263"/>
            <a:ext cx="63436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Taylor and Maclaurin Polynomials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Taylor and Maclaurin Polynomials</a:t>
            </a:r>
          </a:p>
        </p:txBody>
      </p:sp>
      <p:pic>
        <p:nvPicPr>
          <p:cNvPr id="1843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82677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47663"/>
            <a:ext cx="8312150" cy="703262"/>
          </a:xfrm>
          <a:noFill/>
        </p:spPr>
        <p:txBody>
          <a:bodyPr/>
          <a:lstStyle/>
          <a:p>
            <a:pPr eaLnBrk="1" hangingPunct="1"/>
            <a:r>
              <a:rPr lang="en-US" altLang="en-US" sz="2900">
                <a:solidFill>
                  <a:schemeClr val="bg1"/>
                </a:solidFill>
              </a:rPr>
              <a:t> Example 3 – </a:t>
            </a:r>
            <a:r>
              <a:rPr lang="en-US" altLang="en-US" sz="2900" i="1">
                <a:solidFill>
                  <a:schemeClr val="bg1"/>
                </a:solidFill>
                <a:cs typeface="Arial" panose="020B0604020202020204" pitchFamily="34" charset="0"/>
              </a:rPr>
              <a:t>A Maclaurin Polynomial for f</a:t>
            </a:r>
            <a:r>
              <a:rPr lang="en-US" altLang="en-US" sz="2900">
                <a:solidFill>
                  <a:schemeClr val="bg1"/>
                </a:solidFill>
                <a:cs typeface="Arial" panose="020B0604020202020204" pitchFamily="34" charset="0"/>
              </a:rPr>
              <a:t>(</a:t>
            </a:r>
            <a:r>
              <a:rPr lang="en-US" altLang="en-US" sz="2900" i="1">
                <a:solidFill>
                  <a:schemeClr val="bg1"/>
                </a:solidFill>
                <a:cs typeface="Arial" panose="020B0604020202020204" pitchFamily="34" charset="0"/>
              </a:rPr>
              <a:t>x</a:t>
            </a:r>
            <a:r>
              <a:rPr lang="en-US" altLang="en-US" sz="2900">
                <a:solidFill>
                  <a:schemeClr val="bg1"/>
                </a:solidFill>
                <a:cs typeface="Arial" panose="020B0604020202020204" pitchFamily="34" charset="0"/>
              </a:rPr>
              <a:t>)</a:t>
            </a:r>
            <a:r>
              <a:rPr lang="en-US" altLang="en-US" sz="2900" i="1">
                <a:solidFill>
                  <a:schemeClr val="bg1"/>
                </a:solidFill>
                <a:cs typeface="Arial" panose="020B0604020202020204" pitchFamily="34" charset="0"/>
              </a:rPr>
              <a:t> = e</a:t>
            </a:r>
            <a:r>
              <a:rPr lang="en-US" altLang="en-US" sz="2900" i="1" baseline="30000">
                <a:solidFill>
                  <a:schemeClr val="bg1"/>
                </a:solidFill>
                <a:cs typeface="Arial" panose="020B0604020202020204" pitchFamily="34" charset="0"/>
              </a:rPr>
              <a:t>x</a:t>
            </a:r>
            <a:endParaRPr lang="ru-RU" altLang="en-US" sz="2900" i="1" baseline="30000">
              <a:solidFill>
                <a:schemeClr val="bg1"/>
              </a:solidFill>
              <a:cs typeface="Arial" panose="020B0604020202020204" pitchFamily="34" charset="0"/>
            </a:endParaRPr>
          </a:p>
        </p:txBody>
      </p:sp>
      <p:sp>
        <p:nvSpPr>
          <p:cNvPr id="19459" name="Text Box 3"/>
          <p:cNvSpPr txBox="1">
            <a:spLocks noChangeArrowheads="1"/>
          </p:cNvSpPr>
          <p:nvPr/>
        </p:nvSpPr>
        <p:spPr bwMode="auto">
          <a:xfrm>
            <a:off x="2727325" y="3694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4036" name="Rectangle 4"/>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Find the </a:t>
            </a:r>
            <a:r>
              <a:rPr lang="en-US" altLang="en-US" i="1"/>
              <a:t>n</a:t>
            </a:r>
            <a:r>
              <a:rPr lang="en-US" altLang="en-US"/>
              <a:t>th Maclaurin polynomial for </a:t>
            </a:r>
            <a:r>
              <a:rPr lang="en-US" altLang="en-US" i="1">
                <a:solidFill>
                  <a:schemeClr val="tx2"/>
                </a:solidFill>
                <a:cs typeface="Arial" panose="020B0604020202020204" pitchFamily="34" charset="0"/>
              </a:rPr>
              <a:t>f</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x</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 = e</a:t>
            </a:r>
            <a:r>
              <a:rPr lang="en-US" altLang="en-US" i="1" baseline="30000">
                <a:solidFill>
                  <a:schemeClr val="tx2"/>
                </a:solidFill>
                <a:cs typeface="Arial" panose="020B0604020202020204" pitchFamily="34" charset="0"/>
              </a:rPr>
              <a:t>x</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 </a:t>
            </a:r>
          </a:p>
          <a:p>
            <a:pPr marL="0" indent="0" eaLnBrk="1" hangingPunct="1">
              <a:buFont typeface="Wingdings" panose="05000000000000000000" pitchFamily="2" charset="2"/>
              <a:buNone/>
            </a:pPr>
            <a:endParaRPr lang="en-US" altLang="en-US" sz="1000" i="1"/>
          </a:p>
          <a:p>
            <a:pPr marL="0" indent="0" eaLnBrk="1" hangingPunct="1">
              <a:buFont typeface="Wingdings" panose="05000000000000000000" pitchFamily="2" charset="2"/>
              <a:buNone/>
            </a:pPr>
            <a:r>
              <a:rPr lang="en-US" altLang="en-US">
                <a:solidFill>
                  <a:srgbClr val="0074BC"/>
                </a:solidFill>
              </a:rPr>
              <a:t>Solution:</a:t>
            </a:r>
          </a:p>
          <a:p>
            <a:pPr marL="0" indent="0" eaLnBrk="1" hangingPunct="1">
              <a:spcBef>
                <a:spcPct val="0"/>
              </a:spcBef>
              <a:buFontTx/>
              <a:buNone/>
            </a:pPr>
            <a:r>
              <a:rPr lang="en-US" altLang="en-US"/>
              <a:t>The </a:t>
            </a:r>
            <a:r>
              <a:rPr lang="en-US" altLang="en-US" i="1"/>
              <a:t>n</a:t>
            </a:r>
            <a:r>
              <a:rPr lang="en-US" altLang="en-US"/>
              <a:t>th Maclaurin polynomial for</a:t>
            </a:r>
          </a:p>
          <a:p>
            <a:pPr marL="0" indent="0" eaLnBrk="1" hangingPunct="1">
              <a:spcBef>
                <a:spcPct val="0"/>
              </a:spcBef>
              <a:buFontTx/>
              <a:buNone/>
            </a:pPr>
            <a:endParaRPr lang="en-US" altLang="en-US" sz="1000"/>
          </a:p>
          <a:p>
            <a:pPr marL="0" indent="0" eaLnBrk="1" hangingPunct="1">
              <a:spcBef>
                <a:spcPct val="0"/>
              </a:spcBef>
              <a:buFontTx/>
              <a:buNone/>
            </a:pPr>
            <a:r>
              <a:rPr lang="en-US" altLang="en-US" i="1">
                <a:solidFill>
                  <a:schemeClr val="tx2"/>
                </a:solidFill>
                <a:cs typeface="Arial" panose="020B0604020202020204" pitchFamily="34" charset="0"/>
              </a:rPr>
              <a:t>	f</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x</a:t>
            </a:r>
            <a:r>
              <a:rPr lang="en-US" altLang="en-US">
                <a:solidFill>
                  <a:schemeClr val="tx2"/>
                </a:solidFill>
                <a:cs typeface="Arial" panose="020B0604020202020204" pitchFamily="34" charset="0"/>
              </a:rPr>
              <a:t>)</a:t>
            </a:r>
            <a:r>
              <a:rPr lang="en-US" altLang="en-US" i="1">
                <a:solidFill>
                  <a:schemeClr val="tx2"/>
                </a:solidFill>
                <a:cs typeface="Arial" panose="020B0604020202020204" pitchFamily="34" charset="0"/>
              </a:rPr>
              <a:t> = e</a:t>
            </a:r>
            <a:r>
              <a:rPr lang="en-US" altLang="en-US" i="1" baseline="30000">
                <a:solidFill>
                  <a:schemeClr val="tx2"/>
                </a:solidFill>
                <a:cs typeface="Arial" panose="020B0604020202020204" pitchFamily="34" charset="0"/>
              </a:rPr>
              <a:t>x</a:t>
            </a:r>
          </a:p>
          <a:p>
            <a:pPr marL="0" indent="0" eaLnBrk="1" hangingPunct="1">
              <a:spcBef>
                <a:spcPct val="0"/>
              </a:spcBef>
              <a:buFontTx/>
              <a:buNone/>
            </a:pPr>
            <a:endParaRPr lang="en-US" altLang="en-US" i="1" baseline="30000">
              <a:solidFill>
                <a:schemeClr val="tx2"/>
              </a:solidFill>
              <a:cs typeface="Arial" panose="020B0604020202020204" pitchFamily="34" charset="0"/>
            </a:endParaRPr>
          </a:p>
          <a:p>
            <a:pPr marL="0" indent="0" eaLnBrk="1" hangingPunct="1">
              <a:spcBef>
                <a:spcPct val="0"/>
              </a:spcBef>
              <a:buFontTx/>
              <a:buNone/>
            </a:pPr>
            <a:r>
              <a:rPr lang="en-US" altLang="en-US"/>
              <a:t>is </a:t>
            </a:r>
          </a:p>
        </p:txBody>
      </p:sp>
      <p:pic>
        <p:nvPicPr>
          <p:cNvPr id="440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4038600"/>
            <a:ext cx="5686425"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4036">
                                            <p:txEl>
                                              <p:pRg st="2" end="2"/>
                                            </p:txEl>
                                          </p:spTgt>
                                        </p:tgtEl>
                                        <p:attrNameLst>
                                          <p:attrName>style.visibility</p:attrName>
                                        </p:attrNameLst>
                                      </p:cBhvr>
                                      <p:to>
                                        <p:strVal val="visible"/>
                                      </p:to>
                                    </p:set>
                                    <p:animEffect transition="in" filter="fade">
                                      <p:cBhvr>
                                        <p:cTn id="7" dur="1000"/>
                                        <p:tgtEl>
                                          <p:spTgt spid="44036">
                                            <p:txEl>
                                              <p:pRg st="2" end="2"/>
                                            </p:txEl>
                                          </p:spTgt>
                                        </p:tgtEl>
                                      </p:cBhvr>
                                    </p:animEffect>
                                    <p:anim calcmode="lin" valueType="num">
                                      <p:cBhvr>
                                        <p:cTn id="8" dur="1000" fill="hold"/>
                                        <p:tgtEl>
                                          <p:spTgt spid="44036">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4036">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4036">
                                            <p:txEl>
                                              <p:pRg st="2" end="2"/>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4036">
                                            <p:txEl>
                                              <p:pRg st="3" end="3"/>
                                            </p:txEl>
                                          </p:spTgt>
                                        </p:tgtEl>
                                        <p:attrNameLst>
                                          <p:attrName>style.visibility</p:attrName>
                                        </p:attrNameLst>
                                      </p:cBhvr>
                                      <p:to>
                                        <p:strVal val="visible"/>
                                      </p:to>
                                    </p:set>
                                    <p:animEffect transition="in" filter="fade">
                                      <p:cBhvr>
                                        <p:cTn id="13" dur="1000"/>
                                        <p:tgtEl>
                                          <p:spTgt spid="44036">
                                            <p:txEl>
                                              <p:pRg st="3" end="3"/>
                                            </p:txEl>
                                          </p:spTgt>
                                        </p:tgtEl>
                                      </p:cBhvr>
                                    </p:animEffect>
                                    <p:anim calcmode="lin" valueType="num">
                                      <p:cBhvr>
                                        <p:cTn id="14" dur="1000" fill="hold"/>
                                        <p:tgtEl>
                                          <p:spTgt spid="44036">
                                            <p:txEl>
                                              <p:pRg st="3" end="3"/>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4036">
                                            <p:txEl>
                                              <p:pRg st="3" end="3"/>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4036">
                                            <p:txEl>
                                              <p:pRg st="3" end="3"/>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44036">
                                            <p:txEl>
                                              <p:pRg st="5" end="5"/>
                                            </p:txEl>
                                          </p:spTgt>
                                        </p:tgtEl>
                                        <p:attrNameLst>
                                          <p:attrName>style.visibility</p:attrName>
                                        </p:attrNameLst>
                                      </p:cBhvr>
                                      <p:to>
                                        <p:strVal val="visible"/>
                                      </p:to>
                                    </p:set>
                                    <p:animEffect transition="in" filter="fade">
                                      <p:cBhvr>
                                        <p:cTn id="19" dur="1000"/>
                                        <p:tgtEl>
                                          <p:spTgt spid="44036">
                                            <p:txEl>
                                              <p:pRg st="5" end="5"/>
                                            </p:txEl>
                                          </p:spTgt>
                                        </p:tgtEl>
                                      </p:cBhvr>
                                    </p:animEffect>
                                    <p:anim calcmode="lin" valueType="num">
                                      <p:cBhvr>
                                        <p:cTn id="20" dur="1000" fill="hold"/>
                                        <p:tgtEl>
                                          <p:spTgt spid="44036">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44036">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4036">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44036">
                                            <p:txEl>
                                              <p:pRg st="7" end="7"/>
                                            </p:txEl>
                                          </p:spTgt>
                                        </p:tgtEl>
                                        <p:attrNameLst>
                                          <p:attrName>style.visibility</p:attrName>
                                        </p:attrNameLst>
                                      </p:cBhvr>
                                      <p:to>
                                        <p:strVal val="visible"/>
                                      </p:to>
                                    </p:set>
                                    <p:animEffect transition="in" filter="fade">
                                      <p:cBhvr>
                                        <p:cTn id="25" dur="1000"/>
                                        <p:tgtEl>
                                          <p:spTgt spid="44036">
                                            <p:txEl>
                                              <p:pRg st="7" end="7"/>
                                            </p:txEl>
                                          </p:spTgt>
                                        </p:tgtEl>
                                      </p:cBhvr>
                                    </p:animEffect>
                                    <p:anim calcmode="lin" valueType="num">
                                      <p:cBhvr>
                                        <p:cTn id="26" dur="1000" fill="hold"/>
                                        <p:tgtEl>
                                          <p:spTgt spid="44036">
                                            <p:txEl>
                                              <p:pRg st="7" end="7"/>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44036">
                                            <p:txEl>
                                              <p:pRg st="7" end="7"/>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4036">
                                            <p:txEl>
                                              <p:pRg st="7" end="7"/>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44037"/>
                                        </p:tgtEl>
                                        <p:attrNameLst>
                                          <p:attrName>style.visibility</p:attrName>
                                        </p:attrNameLst>
                                      </p:cBhvr>
                                      <p:to>
                                        <p:strVal val="visible"/>
                                      </p:to>
                                    </p:set>
                                    <p:animEffect transition="in" filter="fade">
                                      <p:cBhvr>
                                        <p:cTn id="31" dur="1000"/>
                                        <p:tgtEl>
                                          <p:spTgt spid="44037"/>
                                        </p:tgtEl>
                                      </p:cBhvr>
                                    </p:animEffect>
                                    <p:anim calcmode="lin" valueType="num">
                                      <p:cBhvr>
                                        <p:cTn id="32" dur="1000" fill="hold"/>
                                        <p:tgtEl>
                                          <p:spTgt spid="44037"/>
                                        </p:tgtEl>
                                        <p:attrNameLst>
                                          <p:attrName>ppt_x</p:attrName>
                                        </p:attrNameLst>
                                      </p:cBhvr>
                                      <p:tavLst>
                                        <p:tav tm="0">
                                          <p:val>
                                            <p:strVal val="#ppt_x"/>
                                          </p:val>
                                        </p:tav>
                                        <p:tav tm="100000">
                                          <p:val>
                                            <p:strVal val="#ppt_x"/>
                                          </p:val>
                                        </p:tav>
                                      </p:tavLst>
                                    </p:anim>
                                    <p:anim calcmode="lin" valueType="num">
                                      <p:cBhvr>
                                        <p:cTn id="33" dur="900" decel="100000" fill="hold"/>
                                        <p:tgtEl>
                                          <p:spTgt spid="4403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40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455613" y="3198813"/>
            <a:ext cx="82311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a:solidFill>
                  <a:srgbClr val="005BAA"/>
                </a:solidFill>
              </a:rPr>
              <a:t>Remainder of a Taylor Polynomial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Remainder of a Taylor Polynomial</a:t>
            </a:r>
          </a:p>
        </p:txBody>
      </p:sp>
      <p:sp>
        <p:nvSpPr>
          <p:cNvPr id="21507" name="Rectangle 3"/>
          <p:cNvSpPr>
            <a:spLocks noGrp="1" noChangeArrowheads="1"/>
          </p:cNvSpPr>
          <p:nvPr>
            <p:ph type="body" idx="1"/>
          </p:nvPr>
        </p:nvSpPr>
        <p:spPr>
          <a:xfrm>
            <a:off x="457200" y="1370013"/>
            <a:ext cx="8501063" cy="5256212"/>
          </a:xfrm>
          <a:noFill/>
        </p:spPr>
        <p:txBody>
          <a:bodyPr/>
          <a:lstStyle/>
          <a:p>
            <a:pPr marL="0" indent="0" eaLnBrk="1" hangingPunct="1">
              <a:buFont typeface="Wingdings" panose="05000000000000000000" pitchFamily="2" charset="2"/>
              <a:buNone/>
            </a:pPr>
            <a:r>
              <a:rPr lang="en-US" altLang="en-US"/>
              <a:t>An approximation technique is of little value without some idea of its accuracy.</a:t>
            </a:r>
          </a:p>
          <a:p>
            <a:pPr marL="0" indent="0" eaLnBrk="1" hangingPunct="1">
              <a:buFont typeface="Wingdings" panose="05000000000000000000" pitchFamily="2" charset="2"/>
              <a:buNone/>
            </a:pPr>
            <a:endParaRPr lang="en-US" altLang="en-US" sz="1200"/>
          </a:p>
          <a:p>
            <a:pPr marL="0" indent="0" eaLnBrk="1" hangingPunct="1">
              <a:buFont typeface="Wingdings" panose="05000000000000000000" pitchFamily="2" charset="2"/>
              <a:buNone/>
            </a:pPr>
            <a:r>
              <a:rPr lang="en-US" altLang="en-US"/>
              <a:t>To measure the accuracy of approximating a function value </a:t>
            </a:r>
            <a:r>
              <a:rPr lang="en-US" altLang="en-US" i="1"/>
              <a:t>f</a:t>
            </a:r>
            <a:r>
              <a:rPr lang="en-US" altLang="en-US"/>
              <a:t>(</a:t>
            </a:r>
            <a:r>
              <a:rPr lang="en-US" altLang="en-US" i="1"/>
              <a:t>x</a:t>
            </a:r>
            <a:r>
              <a:rPr lang="en-US" altLang="en-US"/>
              <a:t>) by the Taylor polynomial </a:t>
            </a:r>
            <a:r>
              <a:rPr lang="en-US" altLang="en-US" i="1"/>
              <a:t>P</a:t>
            </a:r>
            <a:r>
              <a:rPr lang="en-US" altLang="en-US" i="1" baseline="-25000"/>
              <a:t>n</a:t>
            </a:r>
            <a:r>
              <a:rPr lang="en-US" altLang="en-US"/>
              <a:t>(</a:t>
            </a:r>
            <a:r>
              <a:rPr lang="en-US" altLang="en-US" i="1"/>
              <a:t>x</a:t>
            </a:r>
            <a:r>
              <a:rPr lang="en-US" altLang="en-US"/>
              <a:t>), you can use the concept of a </a:t>
            </a:r>
            <a:r>
              <a:rPr lang="en-US" altLang="en-US" b="1"/>
              <a:t>remainder </a:t>
            </a:r>
            <a:r>
              <a:rPr lang="en-US" altLang="en-US" i="1"/>
              <a:t>R</a:t>
            </a:r>
            <a:r>
              <a:rPr lang="en-US" altLang="en-US" i="1" baseline="-25000"/>
              <a:t>n</a:t>
            </a:r>
            <a:r>
              <a:rPr lang="en-US" altLang="en-US"/>
              <a:t>(</a:t>
            </a:r>
            <a:r>
              <a:rPr lang="en-US" altLang="en-US" i="1"/>
              <a:t>x</a:t>
            </a:r>
            <a:r>
              <a:rPr lang="en-US" altLang="en-US"/>
              <a:t>), defined as follows.</a:t>
            </a:r>
          </a:p>
        </p:txBody>
      </p:sp>
      <p:pic>
        <p:nvPicPr>
          <p:cNvPr id="2150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997325"/>
            <a:ext cx="407352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So, </a:t>
            </a:r>
            <a:r>
              <a:rPr lang="en-US" altLang="en-US" i="1"/>
              <a:t>R</a:t>
            </a:r>
            <a:r>
              <a:rPr lang="en-US" altLang="en-US" i="1" baseline="-25000"/>
              <a:t>n</a:t>
            </a:r>
            <a:r>
              <a:rPr lang="en-US" altLang="en-US"/>
              <a:t>(</a:t>
            </a:r>
            <a:r>
              <a:rPr lang="en-US" altLang="en-US" i="1"/>
              <a:t>x</a:t>
            </a:r>
            <a:r>
              <a:rPr lang="en-US" altLang="en-US"/>
              <a:t>) = </a:t>
            </a:r>
            <a:r>
              <a:rPr lang="en-US" altLang="en-US" i="1"/>
              <a:t>f</a:t>
            </a:r>
            <a:r>
              <a:rPr lang="en-US" altLang="en-US"/>
              <a:t>(</a:t>
            </a:r>
            <a:r>
              <a:rPr lang="en-US" altLang="en-US" i="1"/>
              <a:t>x</a:t>
            </a:r>
            <a:r>
              <a:rPr lang="en-US" altLang="en-US"/>
              <a:t>) </a:t>
            </a:r>
            <a:r>
              <a:rPr lang="en-US" altLang="en-US">
                <a:solidFill>
                  <a:schemeClr val="tx2"/>
                </a:solidFill>
              </a:rPr>
              <a:t>–</a:t>
            </a:r>
            <a:r>
              <a:rPr lang="en-US" altLang="en-US"/>
              <a:t> </a:t>
            </a:r>
            <a:r>
              <a:rPr lang="en-US" altLang="en-US" i="1"/>
              <a:t>P</a:t>
            </a:r>
            <a:r>
              <a:rPr lang="en-US" altLang="en-US" i="1" baseline="-25000"/>
              <a:t>n</a:t>
            </a:r>
            <a:r>
              <a:rPr lang="en-US" altLang="en-US"/>
              <a:t>(</a:t>
            </a:r>
            <a:r>
              <a:rPr lang="en-US" altLang="en-US" i="1"/>
              <a:t>x</a:t>
            </a:r>
            <a:r>
              <a:rPr lang="en-US" altLang="en-US"/>
              <a:t>). The absolute value of </a:t>
            </a:r>
            <a:r>
              <a:rPr lang="en-US" altLang="en-US" i="1"/>
              <a:t>R</a:t>
            </a:r>
            <a:r>
              <a:rPr lang="en-US" altLang="en-US" i="1" baseline="-25000"/>
              <a:t>n</a:t>
            </a:r>
            <a:r>
              <a:rPr lang="en-US" altLang="en-US"/>
              <a:t>(</a:t>
            </a:r>
            <a:r>
              <a:rPr lang="en-US" altLang="en-US" i="1"/>
              <a:t>x</a:t>
            </a:r>
            <a:r>
              <a:rPr lang="en-US" altLang="en-US"/>
              <a:t>) is called the </a:t>
            </a:r>
            <a:r>
              <a:rPr lang="en-US" altLang="en-US" b="1"/>
              <a:t>error </a:t>
            </a:r>
            <a:r>
              <a:rPr lang="en-US" altLang="en-US"/>
              <a:t>associated with the approximation. That is,</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sz="1800"/>
          </a:p>
          <a:p>
            <a:pPr marL="0" indent="0" eaLnBrk="1" hangingPunct="1">
              <a:buFont typeface="Wingdings" panose="05000000000000000000" pitchFamily="2" charset="2"/>
              <a:buNone/>
            </a:pPr>
            <a:r>
              <a:rPr lang="en-US" altLang="en-US"/>
              <a:t>The next theorem gives a general procedure for estimating the remainder associated with a Taylor polynomial.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This important theorem is called </a:t>
            </a:r>
            <a:r>
              <a:rPr lang="en-US" altLang="en-US" b="1"/>
              <a:t>Taylor’s Theorem, </a:t>
            </a:r>
            <a:r>
              <a:rPr lang="en-US" altLang="en-US"/>
              <a:t>and the remainder given in the theorem is called the </a:t>
            </a:r>
            <a:r>
              <a:rPr lang="en-US" altLang="en-US" b="1"/>
              <a:t>Lagrange form of the remainder.</a:t>
            </a:r>
          </a:p>
        </p:txBody>
      </p:sp>
      <p:sp>
        <p:nvSpPr>
          <p:cNvPr id="22531"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Remainder of a Taylor Polynomial</a:t>
            </a:r>
          </a:p>
        </p:txBody>
      </p:sp>
      <p:pic>
        <p:nvPicPr>
          <p:cNvPr id="2253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438400"/>
            <a:ext cx="4116388"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Remainder of a Taylor Polynomial</a:t>
            </a:r>
          </a:p>
        </p:txBody>
      </p:sp>
      <p:pic>
        <p:nvPicPr>
          <p:cNvPr id="2355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82962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411163"/>
            <a:ext cx="8312150" cy="704850"/>
          </a:xfrm>
          <a:noFill/>
        </p:spPr>
        <p:txBody>
          <a:bodyPr/>
          <a:lstStyle/>
          <a:p>
            <a:pPr eaLnBrk="1" hangingPunct="1"/>
            <a:r>
              <a:rPr lang="en-US" altLang="en-US" sz="2300">
                <a:solidFill>
                  <a:schemeClr val="bg1"/>
                </a:solidFill>
              </a:rPr>
              <a:t>Example 8 – </a:t>
            </a:r>
            <a:r>
              <a:rPr lang="en-US" altLang="en-US" sz="2300" i="1">
                <a:solidFill>
                  <a:schemeClr val="bg1"/>
                </a:solidFill>
              </a:rPr>
              <a:t>Determining the Accuracy of an Approximation</a:t>
            </a:r>
            <a:endParaRPr lang="ru-RU" altLang="en-US" sz="2300" i="1">
              <a:solidFill>
                <a:schemeClr val="bg1"/>
              </a:solidFill>
            </a:endParaRPr>
          </a:p>
        </p:txBody>
      </p:sp>
      <p:sp>
        <p:nvSpPr>
          <p:cNvPr id="24579" name="Text Box 3"/>
          <p:cNvSpPr txBox="1">
            <a:spLocks noChangeArrowheads="1"/>
          </p:cNvSpPr>
          <p:nvPr/>
        </p:nvSpPr>
        <p:spPr bwMode="auto">
          <a:xfrm>
            <a:off x="2727325" y="3694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49156" name="Rectangle 4"/>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The third Maclaurin polynomial for sin </a:t>
            </a:r>
            <a:r>
              <a:rPr lang="en-US" altLang="en-US" i="1"/>
              <a:t>x </a:t>
            </a:r>
            <a:r>
              <a:rPr lang="en-US" altLang="en-US"/>
              <a:t>is given by</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Use Taylor’s Theorem to approximate sin(0.1) by </a:t>
            </a:r>
            <a:r>
              <a:rPr lang="en-US" altLang="en-US" i="1"/>
              <a:t>P</a:t>
            </a:r>
            <a:r>
              <a:rPr lang="en-US" altLang="en-US" baseline="-25000"/>
              <a:t>3</a:t>
            </a:r>
            <a:r>
              <a:rPr lang="en-US" altLang="en-US"/>
              <a:t>(0.1) and determine the accuracy of the approximation.</a:t>
            </a:r>
            <a:endParaRPr lang="en-US" altLang="en-US" i="1">
              <a:solidFill>
                <a:schemeClr val="tx2"/>
              </a:solidFill>
              <a:cs typeface="Arial" panose="020B0604020202020204" pitchFamily="34" charset="0"/>
            </a:endParaRPr>
          </a:p>
          <a:p>
            <a:pPr marL="0" indent="0" eaLnBrk="1" hangingPunct="1">
              <a:buFont typeface="Wingdings" panose="05000000000000000000" pitchFamily="2" charset="2"/>
              <a:buNone/>
            </a:pPr>
            <a:endParaRPr lang="en-US" altLang="en-US" i="1"/>
          </a:p>
          <a:p>
            <a:pPr marL="0" indent="0" eaLnBrk="1" hangingPunct="1">
              <a:buFont typeface="Wingdings" panose="05000000000000000000" pitchFamily="2" charset="2"/>
              <a:buNone/>
            </a:pPr>
            <a:r>
              <a:rPr lang="en-US" altLang="en-US">
                <a:solidFill>
                  <a:srgbClr val="0074BC"/>
                </a:solidFill>
              </a:rPr>
              <a:t>Solution:</a:t>
            </a:r>
          </a:p>
          <a:p>
            <a:pPr marL="0" indent="0" eaLnBrk="1" hangingPunct="1">
              <a:buFont typeface="Wingdings" panose="05000000000000000000" pitchFamily="2" charset="2"/>
              <a:buNone/>
            </a:pPr>
            <a:r>
              <a:rPr lang="en-US" altLang="en-US"/>
              <a:t>Using Taylor’s Theorem, you have</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where  0 &lt; </a:t>
            </a:r>
            <a:r>
              <a:rPr lang="en-US" altLang="en-US" i="1"/>
              <a:t>z</a:t>
            </a:r>
            <a:r>
              <a:rPr lang="en-US" altLang="en-US"/>
              <a:t> &lt; 0.1.</a:t>
            </a:r>
          </a:p>
        </p:txBody>
      </p:sp>
      <p:pic>
        <p:nvPicPr>
          <p:cNvPr id="2458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863" y="1828800"/>
            <a:ext cx="2065337"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0" name="Picture 8"/>
          <p:cNvPicPr>
            <a:picLocks noChangeAspect="1" noChangeArrowheads="1"/>
          </p:cNvPicPr>
          <p:nvPr/>
        </p:nvPicPr>
        <p:blipFill>
          <a:blip r:embed="rId3">
            <a:extLst>
              <a:ext uri="{28A0092B-C50C-407E-A947-70E740481C1C}">
                <a14:useLocalDpi xmlns:a14="http://schemas.microsoft.com/office/drawing/2010/main" val="0"/>
              </a:ext>
            </a:extLst>
          </a:blip>
          <a:srcRect r="47086"/>
          <a:stretch>
            <a:fillRect/>
          </a:stretch>
        </p:blipFill>
        <p:spPr bwMode="auto">
          <a:xfrm>
            <a:off x="2117725" y="4800600"/>
            <a:ext cx="2911475"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2" name="Picture 10"/>
          <p:cNvPicPr>
            <a:picLocks noChangeAspect="1" noChangeArrowheads="1"/>
          </p:cNvPicPr>
          <p:nvPr/>
        </p:nvPicPr>
        <p:blipFill>
          <a:blip r:embed="rId3">
            <a:extLst>
              <a:ext uri="{28A0092B-C50C-407E-A947-70E740481C1C}">
                <a14:useLocalDpi xmlns:a14="http://schemas.microsoft.com/office/drawing/2010/main" val="0"/>
              </a:ext>
            </a:extLst>
          </a:blip>
          <a:srcRect l="51529"/>
          <a:stretch>
            <a:fillRect/>
          </a:stretch>
        </p:blipFill>
        <p:spPr bwMode="auto">
          <a:xfrm>
            <a:off x="4953000" y="4800600"/>
            <a:ext cx="26670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9156">
                                            <p:txEl>
                                              <p:pRg st="5" end="5"/>
                                            </p:txEl>
                                          </p:spTgt>
                                        </p:tgtEl>
                                        <p:attrNameLst>
                                          <p:attrName>style.visibility</p:attrName>
                                        </p:attrNameLst>
                                      </p:cBhvr>
                                      <p:to>
                                        <p:strVal val="visible"/>
                                      </p:to>
                                    </p:set>
                                    <p:animEffect transition="in" filter="fade">
                                      <p:cBhvr>
                                        <p:cTn id="7" dur="1000"/>
                                        <p:tgtEl>
                                          <p:spTgt spid="49156">
                                            <p:txEl>
                                              <p:pRg st="5" end="5"/>
                                            </p:txEl>
                                          </p:spTgt>
                                        </p:tgtEl>
                                      </p:cBhvr>
                                    </p:animEffect>
                                    <p:anim calcmode="lin" valueType="num">
                                      <p:cBhvr>
                                        <p:cTn id="8" dur="1000" fill="hold"/>
                                        <p:tgtEl>
                                          <p:spTgt spid="49156">
                                            <p:txEl>
                                              <p:pRg st="5" end="5"/>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9156">
                                            <p:txEl>
                                              <p:pRg st="5" end="5"/>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9156">
                                            <p:txEl>
                                              <p:pRg st="5" end="5"/>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9156">
                                            <p:txEl>
                                              <p:pRg st="6" end="6"/>
                                            </p:txEl>
                                          </p:spTgt>
                                        </p:tgtEl>
                                        <p:attrNameLst>
                                          <p:attrName>style.visibility</p:attrName>
                                        </p:attrNameLst>
                                      </p:cBhvr>
                                      <p:to>
                                        <p:strVal val="visible"/>
                                      </p:to>
                                    </p:set>
                                    <p:animEffect transition="in" filter="fade">
                                      <p:cBhvr>
                                        <p:cTn id="13" dur="1000"/>
                                        <p:tgtEl>
                                          <p:spTgt spid="49156">
                                            <p:txEl>
                                              <p:pRg st="6" end="6"/>
                                            </p:txEl>
                                          </p:spTgt>
                                        </p:tgtEl>
                                      </p:cBhvr>
                                    </p:animEffect>
                                    <p:anim calcmode="lin" valueType="num">
                                      <p:cBhvr>
                                        <p:cTn id="14" dur="1000" fill="hold"/>
                                        <p:tgtEl>
                                          <p:spTgt spid="49156">
                                            <p:txEl>
                                              <p:pRg st="6" end="6"/>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9156">
                                            <p:txEl>
                                              <p:pRg st="6" end="6"/>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9156">
                                            <p:txEl>
                                              <p:pRg st="6" end="6"/>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49160"/>
                                        </p:tgtEl>
                                        <p:attrNameLst>
                                          <p:attrName>style.visibility</p:attrName>
                                        </p:attrNameLst>
                                      </p:cBhvr>
                                      <p:to>
                                        <p:strVal val="visible"/>
                                      </p:to>
                                    </p:set>
                                    <p:animEffect transition="in" filter="fade">
                                      <p:cBhvr>
                                        <p:cTn id="19" dur="1000"/>
                                        <p:tgtEl>
                                          <p:spTgt spid="49160"/>
                                        </p:tgtEl>
                                      </p:cBhvr>
                                    </p:animEffect>
                                    <p:anim calcmode="lin" valueType="num">
                                      <p:cBhvr>
                                        <p:cTn id="20" dur="1000" fill="hold"/>
                                        <p:tgtEl>
                                          <p:spTgt spid="49160"/>
                                        </p:tgtEl>
                                        <p:attrNameLst>
                                          <p:attrName>ppt_x</p:attrName>
                                        </p:attrNameLst>
                                      </p:cBhvr>
                                      <p:tavLst>
                                        <p:tav tm="0">
                                          <p:val>
                                            <p:strVal val="#ppt_x"/>
                                          </p:val>
                                        </p:tav>
                                        <p:tav tm="100000">
                                          <p:val>
                                            <p:strVal val="#ppt_x"/>
                                          </p:val>
                                        </p:tav>
                                      </p:tavLst>
                                    </p:anim>
                                    <p:anim calcmode="lin" valueType="num">
                                      <p:cBhvr>
                                        <p:cTn id="21" dur="900" decel="100000" fill="hold"/>
                                        <p:tgtEl>
                                          <p:spTgt spid="4916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916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49162"/>
                                        </p:tgtEl>
                                        <p:attrNameLst>
                                          <p:attrName>style.visibility</p:attrName>
                                        </p:attrNameLst>
                                      </p:cBhvr>
                                      <p:to>
                                        <p:strVal val="visible"/>
                                      </p:to>
                                    </p:set>
                                    <p:animEffect transition="in" filter="fade">
                                      <p:cBhvr>
                                        <p:cTn id="25" dur="1000"/>
                                        <p:tgtEl>
                                          <p:spTgt spid="49162"/>
                                        </p:tgtEl>
                                      </p:cBhvr>
                                    </p:animEffect>
                                    <p:anim calcmode="lin" valueType="num">
                                      <p:cBhvr>
                                        <p:cTn id="26" dur="1000" fill="hold"/>
                                        <p:tgtEl>
                                          <p:spTgt spid="49162"/>
                                        </p:tgtEl>
                                        <p:attrNameLst>
                                          <p:attrName>ppt_x</p:attrName>
                                        </p:attrNameLst>
                                      </p:cBhvr>
                                      <p:tavLst>
                                        <p:tav tm="0">
                                          <p:val>
                                            <p:strVal val="#ppt_x"/>
                                          </p:val>
                                        </p:tav>
                                        <p:tav tm="100000">
                                          <p:val>
                                            <p:strVal val="#ppt_x"/>
                                          </p:val>
                                        </p:tav>
                                      </p:tavLst>
                                    </p:anim>
                                    <p:anim calcmode="lin" valueType="num">
                                      <p:cBhvr>
                                        <p:cTn id="27" dur="900" decel="100000" fill="hold"/>
                                        <p:tgtEl>
                                          <p:spTgt spid="4916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9162"/>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49156">
                                            <p:txEl>
                                              <p:pRg st="9" end="9"/>
                                            </p:txEl>
                                          </p:spTgt>
                                        </p:tgtEl>
                                        <p:attrNameLst>
                                          <p:attrName>style.visibility</p:attrName>
                                        </p:attrNameLst>
                                      </p:cBhvr>
                                      <p:to>
                                        <p:strVal val="visible"/>
                                      </p:to>
                                    </p:set>
                                    <p:animEffect transition="in" filter="fade">
                                      <p:cBhvr>
                                        <p:cTn id="31" dur="1000"/>
                                        <p:tgtEl>
                                          <p:spTgt spid="49156">
                                            <p:txEl>
                                              <p:pRg st="9" end="9"/>
                                            </p:txEl>
                                          </p:spTgt>
                                        </p:tgtEl>
                                      </p:cBhvr>
                                    </p:animEffect>
                                    <p:anim calcmode="lin" valueType="num">
                                      <p:cBhvr>
                                        <p:cTn id="32" dur="1000" fill="hold"/>
                                        <p:tgtEl>
                                          <p:spTgt spid="49156">
                                            <p:txEl>
                                              <p:pRg st="9" end="9"/>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49156">
                                            <p:txEl>
                                              <p:pRg st="9" end="9"/>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49156">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347663"/>
            <a:ext cx="8312150" cy="703262"/>
          </a:xfrm>
          <a:noFill/>
        </p:spPr>
        <p:txBody>
          <a:bodyPr/>
          <a:lstStyle/>
          <a:p>
            <a:pPr eaLnBrk="1" hangingPunct="1"/>
            <a:r>
              <a:rPr lang="en-US" altLang="en-US" sz="4000">
                <a:solidFill>
                  <a:schemeClr val="bg1"/>
                </a:solidFill>
              </a:rPr>
              <a:t>Example 8 – </a:t>
            </a:r>
            <a:r>
              <a:rPr lang="en-US" altLang="en-US" sz="4000" i="1">
                <a:solidFill>
                  <a:schemeClr val="bg1"/>
                </a:solidFill>
              </a:rPr>
              <a:t>Solution</a:t>
            </a:r>
            <a:r>
              <a:rPr lang="en-US" altLang="en-US" sz="4000" b="1">
                <a:solidFill>
                  <a:schemeClr val="bg1"/>
                </a:solidFill>
                <a:cs typeface="Arial" panose="020B0604020202020204" pitchFamily="34" charset="0"/>
              </a:rPr>
              <a:t> </a:t>
            </a:r>
            <a:endParaRPr lang="ru-RU" altLang="en-US" sz="4000" b="1">
              <a:solidFill>
                <a:schemeClr val="bg1"/>
              </a:solidFill>
              <a:cs typeface="Arial" panose="020B0604020202020204" pitchFamily="34" charset="0"/>
            </a:endParaRPr>
          </a:p>
        </p:txBody>
      </p:sp>
      <p:sp>
        <p:nvSpPr>
          <p:cNvPr id="25603" name="Text Box 3"/>
          <p:cNvSpPr txBox="1">
            <a:spLocks noChangeArrowheads="1"/>
          </p:cNvSpPr>
          <p:nvPr/>
        </p:nvSpPr>
        <p:spPr bwMode="auto">
          <a:xfrm>
            <a:off x="2727325" y="3694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0185" name="Rectangle 9"/>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Therefore,</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Because </a:t>
            </a:r>
            <a:r>
              <a:rPr lang="en-US" altLang="en-US" i="1"/>
              <a:t>f</a:t>
            </a:r>
            <a:r>
              <a:rPr lang="en-US" altLang="en-US" sz="800" i="1"/>
              <a:t> </a:t>
            </a:r>
            <a:r>
              <a:rPr lang="en-US" altLang="en-US" baseline="30000"/>
              <a:t>(4)</a:t>
            </a:r>
            <a:r>
              <a:rPr lang="en-US" altLang="en-US"/>
              <a:t>(</a:t>
            </a:r>
            <a:r>
              <a:rPr lang="en-US" altLang="en-US" i="1"/>
              <a:t>z</a:t>
            </a:r>
            <a:r>
              <a:rPr lang="en-US" altLang="en-US"/>
              <a:t>) = sin </a:t>
            </a:r>
            <a:r>
              <a:rPr lang="en-US" altLang="en-US" i="1"/>
              <a:t>z</a:t>
            </a:r>
            <a:r>
              <a:rPr lang="en-US" altLang="en-US"/>
              <a:t>, it follows that the error </a:t>
            </a:r>
            <a:r>
              <a:rPr lang="en-US" altLang="en-US">
                <a:cs typeface="Arial" panose="020B0604020202020204" pitchFamily="34" charset="0"/>
              </a:rPr>
              <a:t>|</a:t>
            </a:r>
            <a:r>
              <a:rPr lang="en-US" altLang="en-US" i="1">
                <a:cs typeface="Arial" panose="020B0604020202020204" pitchFamily="34" charset="0"/>
              </a:rPr>
              <a:t>R</a:t>
            </a:r>
            <a:r>
              <a:rPr lang="en-US" altLang="en-US" baseline="-25000">
                <a:cs typeface="Arial" panose="020B0604020202020204" pitchFamily="34" charset="0"/>
              </a:rPr>
              <a:t>3</a:t>
            </a:r>
            <a:r>
              <a:rPr lang="en-US" altLang="en-US">
                <a:cs typeface="Arial" panose="020B0604020202020204" pitchFamily="34" charset="0"/>
              </a:rPr>
              <a:t>(0.1)| </a:t>
            </a:r>
            <a:r>
              <a:rPr lang="en-US" altLang="en-US"/>
              <a:t>can be bounded as follows.</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This implies that</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sz="1200"/>
          </a:p>
          <a:p>
            <a:pPr marL="0" indent="0" eaLnBrk="1" hangingPunct="1">
              <a:buFont typeface="Wingdings" panose="05000000000000000000" pitchFamily="2" charset="2"/>
              <a:buNone/>
            </a:pPr>
            <a:r>
              <a:rPr lang="en-US" altLang="en-US"/>
              <a:t>or</a:t>
            </a:r>
          </a:p>
          <a:p>
            <a:pPr marL="0" indent="0" eaLnBrk="1" hangingPunct="1">
              <a:buFont typeface="Wingdings" panose="05000000000000000000" pitchFamily="2" charset="2"/>
              <a:buNone/>
            </a:pPr>
            <a:endParaRPr lang="en-US" altLang="en-US"/>
          </a:p>
        </p:txBody>
      </p:sp>
      <p:pic>
        <p:nvPicPr>
          <p:cNvPr id="25605" name="Picture 10"/>
          <p:cNvPicPr>
            <a:picLocks noChangeAspect="1" noChangeArrowheads="1"/>
          </p:cNvPicPr>
          <p:nvPr/>
        </p:nvPicPr>
        <p:blipFill>
          <a:blip r:embed="rId2">
            <a:extLst>
              <a:ext uri="{28A0092B-C50C-407E-A947-70E740481C1C}">
                <a14:useLocalDpi xmlns:a14="http://schemas.microsoft.com/office/drawing/2010/main" val="0"/>
              </a:ext>
            </a:extLst>
          </a:blip>
          <a:srcRect t="-418" r="56580"/>
          <a:stretch>
            <a:fillRect/>
          </a:stretch>
        </p:blipFill>
        <p:spPr bwMode="auto">
          <a:xfrm>
            <a:off x="639763" y="1828800"/>
            <a:ext cx="28654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9" name="Picture 13"/>
          <p:cNvPicPr>
            <a:picLocks noChangeAspect="1" noChangeArrowheads="1"/>
          </p:cNvPicPr>
          <p:nvPr/>
        </p:nvPicPr>
        <p:blipFill>
          <a:blip r:embed="rId3">
            <a:extLst>
              <a:ext uri="{28A0092B-C50C-407E-A947-70E740481C1C}">
                <a14:useLocalDpi xmlns:a14="http://schemas.microsoft.com/office/drawing/2010/main" val="0"/>
              </a:ext>
            </a:extLst>
          </a:blip>
          <a:srcRect t="-418" r="44336"/>
          <a:stretch>
            <a:fillRect/>
          </a:stretch>
        </p:blipFill>
        <p:spPr bwMode="auto">
          <a:xfrm>
            <a:off x="609600" y="3505200"/>
            <a:ext cx="3276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0" name="Picture 14"/>
          <p:cNvPicPr>
            <a:picLocks noChangeAspect="1" noChangeArrowheads="1"/>
          </p:cNvPicPr>
          <p:nvPr/>
        </p:nvPicPr>
        <p:blipFill>
          <a:blip r:embed="rId2">
            <a:extLst>
              <a:ext uri="{28A0092B-C50C-407E-A947-70E740481C1C}">
                <a14:useLocalDpi xmlns:a14="http://schemas.microsoft.com/office/drawing/2010/main" val="0"/>
              </a:ext>
            </a:extLst>
          </a:blip>
          <a:srcRect l="43420" t="-418" r="23094"/>
          <a:stretch>
            <a:fillRect/>
          </a:stretch>
        </p:blipFill>
        <p:spPr bwMode="auto">
          <a:xfrm>
            <a:off x="3505200" y="1828800"/>
            <a:ext cx="2209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1" name="Picture 15"/>
          <p:cNvPicPr>
            <a:picLocks noChangeAspect="1" noChangeArrowheads="1"/>
          </p:cNvPicPr>
          <p:nvPr/>
        </p:nvPicPr>
        <p:blipFill>
          <a:blip r:embed="rId2">
            <a:extLst>
              <a:ext uri="{28A0092B-C50C-407E-A947-70E740481C1C}">
                <a14:useLocalDpi xmlns:a14="http://schemas.microsoft.com/office/drawing/2010/main" val="0"/>
              </a:ext>
            </a:extLst>
          </a:blip>
          <a:srcRect l="76906" t="-418"/>
          <a:stretch>
            <a:fillRect/>
          </a:stretch>
        </p:blipFill>
        <p:spPr bwMode="auto">
          <a:xfrm>
            <a:off x="5715000" y="1828800"/>
            <a:ext cx="152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2" name="Picture 16"/>
          <p:cNvPicPr>
            <a:picLocks noChangeAspect="1" noChangeArrowheads="1"/>
          </p:cNvPicPr>
          <p:nvPr/>
        </p:nvPicPr>
        <p:blipFill>
          <a:blip r:embed="rId3">
            <a:extLst>
              <a:ext uri="{28A0092B-C50C-407E-A947-70E740481C1C}">
                <a14:useLocalDpi xmlns:a14="http://schemas.microsoft.com/office/drawing/2010/main" val="0"/>
              </a:ext>
            </a:extLst>
          </a:blip>
          <a:srcRect l="55664" t="-418" r="24919"/>
          <a:stretch>
            <a:fillRect/>
          </a:stretch>
        </p:blipFill>
        <p:spPr bwMode="auto">
          <a:xfrm>
            <a:off x="3886200" y="3505200"/>
            <a:ext cx="1143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3" name="Picture 17"/>
          <p:cNvPicPr>
            <a:picLocks noChangeAspect="1" noChangeArrowheads="1"/>
          </p:cNvPicPr>
          <p:nvPr/>
        </p:nvPicPr>
        <p:blipFill>
          <a:blip r:embed="rId3">
            <a:extLst>
              <a:ext uri="{28A0092B-C50C-407E-A947-70E740481C1C}">
                <a14:useLocalDpi xmlns:a14="http://schemas.microsoft.com/office/drawing/2010/main" val="0"/>
              </a:ext>
            </a:extLst>
          </a:blip>
          <a:srcRect l="75081" t="-418"/>
          <a:stretch>
            <a:fillRect/>
          </a:stretch>
        </p:blipFill>
        <p:spPr bwMode="auto">
          <a:xfrm>
            <a:off x="5105400" y="3505200"/>
            <a:ext cx="14668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1" name="Text Box 22"/>
          <p:cNvSpPr txBox="1">
            <a:spLocks noChangeArrowheads="1"/>
          </p:cNvSpPr>
          <p:nvPr/>
        </p:nvSpPr>
        <p:spPr bwMode="auto">
          <a:xfrm>
            <a:off x="8229600" y="757238"/>
            <a:ext cx="82232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50000"/>
              </a:spcBef>
              <a:buFontTx/>
              <a:buNone/>
            </a:pPr>
            <a:r>
              <a:rPr lang="en-US" altLang="en-US" sz="1800">
                <a:solidFill>
                  <a:schemeClr val="bg1"/>
                </a:solidFill>
              </a:rPr>
              <a:t>cont’d</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8363" y="5029200"/>
            <a:ext cx="758983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9788" y="6007100"/>
            <a:ext cx="39131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0190"/>
                                        </p:tgtEl>
                                        <p:attrNameLst>
                                          <p:attrName>style.visibility</p:attrName>
                                        </p:attrNameLst>
                                      </p:cBhvr>
                                      <p:to>
                                        <p:strVal val="visible"/>
                                      </p:to>
                                    </p:set>
                                    <p:animEffect transition="in" filter="fade">
                                      <p:cBhvr>
                                        <p:cTn id="7" dur="1000"/>
                                        <p:tgtEl>
                                          <p:spTgt spid="50190"/>
                                        </p:tgtEl>
                                      </p:cBhvr>
                                    </p:animEffect>
                                    <p:anim calcmode="lin" valueType="num">
                                      <p:cBhvr>
                                        <p:cTn id="8" dur="1000" fill="hold"/>
                                        <p:tgtEl>
                                          <p:spTgt spid="50190"/>
                                        </p:tgtEl>
                                        <p:attrNameLst>
                                          <p:attrName>ppt_x</p:attrName>
                                        </p:attrNameLst>
                                      </p:cBhvr>
                                      <p:tavLst>
                                        <p:tav tm="0">
                                          <p:val>
                                            <p:strVal val="#ppt_x"/>
                                          </p:val>
                                        </p:tav>
                                        <p:tav tm="100000">
                                          <p:val>
                                            <p:strVal val="#ppt_x"/>
                                          </p:val>
                                        </p:tav>
                                      </p:tavLst>
                                    </p:anim>
                                    <p:anim calcmode="lin" valueType="num">
                                      <p:cBhvr>
                                        <p:cTn id="9" dur="900" decel="100000" fill="hold"/>
                                        <p:tgtEl>
                                          <p:spTgt spid="5019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019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50191"/>
                                        </p:tgtEl>
                                        <p:attrNameLst>
                                          <p:attrName>style.visibility</p:attrName>
                                        </p:attrNameLst>
                                      </p:cBhvr>
                                      <p:to>
                                        <p:strVal val="visible"/>
                                      </p:to>
                                    </p:set>
                                    <p:animEffect transition="in" filter="fade">
                                      <p:cBhvr>
                                        <p:cTn id="15" dur="1000"/>
                                        <p:tgtEl>
                                          <p:spTgt spid="50191"/>
                                        </p:tgtEl>
                                      </p:cBhvr>
                                    </p:animEffect>
                                    <p:anim calcmode="lin" valueType="num">
                                      <p:cBhvr>
                                        <p:cTn id="16" dur="1000" fill="hold"/>
                                        <p:tgtEl>
                                          <p:spTgt spid="50191"/>
                                        </p:tgtEl>
                                        <p:attrNameLst>
                                          <p:attrName>ppt_x</p:attrName>
                                        </p:attrNameLst>
                                      </p:cBhvr>
                                      <p:tavLst>
                                        <p:tav tm="0">
                                          <p:val>
                                            <p:strVal val="#ppt_x"/>
                                          </p:val>
                                        </p:tav>
                                        <p:tav tm="100000">
                                          <p:val>
                                            <p:strVal val="#ppt_x"/>
                                          </p:val>
                                        </p:tav>
                                      </p:tavLst>
                                    </p:anim>
                                    <p:anim calcmode="lin" valueType="num">
                                      <p:cBhvr>
                                        <p:cTn id="17" dur="900" decel="100000" fill="hold"/>
                                        <p:tgtEl>
                                          <p:spTgt spid="5019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0191"/>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50185">
                                            <p:txEl>
                                              <p:pRg st="3" end="3"/>
                                            </p:txEl>
                                          </p:spTgt>
                                        </p:tgtEl>
                                        <p:attrNameLst>
                                          <p:attrName>style.visibility</p:attrName>
                                        </p:attrNameLst>
                                      </p:cBhvr>
                                      <p:to>
                                        <p:strVal val="visible"/>
                                      </p:to>
                                    </p:set>
                                    <p:animEffect transition="in" filter="fade">
                                      <p:cBhvr>
                                        <p:cTn id="23" dur="1000"/>
                                        <p:tgtEl>
                                          <p:spTgt spid="50185">
                                            <p:txEl>
                                              <p:pRg st="3" end="3"/>
                                            </p:txEl>
                                          </p:spTgt>
                                        </p:tgtEl>
                                      </p:cBhvr>
                                    </p:animEffect>
                                    <p:anim calcmode="lin" valueType="num">
                                      <p:cBhvr>
                                        <p:cTn id="24" dur="1000" fill="hold"/>
                                        <p:tgtEl>
                                          <p:spTgt spid="50185">
                                            <p:txEl>
                                              <p:pRg st="3" end="3"/>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50185">
                                            <p:txEl>
                                              <p:pRg st="3" end="3"/>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0185">
                                            <p:txEl>
                                              <p:pRg st="3" end="3"/>
                                            </p:txEl>
                                          </p:spTgt>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50189"/>
                                        </p:tgtEl>
                                        <p:attrNameLst>
                                          <p:attrName>style.visibility</p:attrName>
                                        </p:attrNameLst>
                                      </p:cBhvr>
                                      <p:to>
                                        <p:strVal val="visible"/>
                                      </p:to>
                                    </p:set>
                                    <p:animEffect transition="in" filter="fade">
                                      <p:cBhvr>
                                        <p:cTn id="29" dur="1000"/>
                                        <p:tgtEl>
                                          <p:spTgt spid="50189"/>
                                        </p:tgtEl>
                                      </p:cBhvr>
                                    </p:animEffect>
                                    <p:anim calcmode="lin" valueType="num">
                                      <p:cBhvr>
                                        <p:cTn id="30" dur="1000" fill="hold"/>
                                        <p:tgtEl>
                                          <p:spTgt spid="50189"/>
                                        </p:tgtEl>
                                        <p:attrNameLst>
                                          <p:attrName>ppt_x</p:attrName>
                                        </p:attrNameLst>
                                      </p:cBhvr>
                                      <p:tavLst>
                                        <p:tav tm="0">
                                          <p:val>
                                            <p:strVal val="#ppt_x"/>
                                          </p:val>
                                        </p:tav>
                                        <p:tav tm="100000">
                                          <p:val>
                                            <p:strVal val="#ppt_x"/>
                                          </p:val>
                                        </p:tav>
                                      </p:tavLst>
                                    </p:anim>
                                    <p:anim calcmode="lin" valueType="num">
                                      <p:cBhvr>
                                        <p:cTn id="31" dur="900" decel="100000" fill="hold"/>
                                        <p:tgtEl>
                                          <p:spTgt spid="50189"/>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50189"/>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0"/>
                                  </p:stCondLst>
                                  <p:childTnLst>
                                    <p:set>
                                      <p:cBhvr>
                                        <p:cTn id="34" dur="1" fill="hold">
                                          <p:stCondLst>
                                            <p:cond delay="0"/>
                                          </p:stCondLst>
                                        </p:cTn>
                                        <p:tgtEl>
                                          <p:spTgt spid="50192"/>
                                        </p:tgtEl>
                                        <p:attrNameLst>
                                          <p:attrName>style.visibility</p:attrName>
                                        </p:attrNameLst>
                                      </p:cBhvr>
                                      <p:to>
                                        <p:strVal val="visible"/>
                                      </p:to>
                                    </p:set>
                                    <p:animEffect transition="in" filter="fade">
                                      <p:cBhvr>
                                        <p:cTn id="35" dur="1000"/>
                                        <p:tgtEl>
                                          <p:spTgt spid="50192"/>
                                        </p:tgtEl>
                                      </p:cBhvr>
                                    </p:animEffect>
                                    <p:anim calcmode="lin" valueType="num">
                                      <p:cBhvr>
                                        <p:cTn id="36" dur="1000" fill="hold"/>
                                        <p:tgtEl>
                                          <p:spTgt spid="50192"/>
                                        </p:tgtEl>
                                        <p:attrNameLst>
                                          <p:attrName>ppt_x</p:attrName>
                                        </p:attrNameLst>
                                      </p:cBhvr>
                                      <p:tavLst>
                                        <p:tav tm="0">
                                          <p:val>
                                            <p:strVal val="#ppt_x"/>
                                          </p:val>
                                        </p:tav>
                                        <p:tav tm="100000">
                                          <p:val>
                                            <p:strVal val="#ppt_x"/>
                                          </p:val>
                                        </p:tav>
                                      </p:tavLst>
                                    </p:anim>
                                    <p:anim calcmode="lin" valueType="num">
                                      <p:cBhvr>
                                        <p:cTn id="37" dur="900" decel="100000" fill="hold"/>
                                        <p:tgtEl>
                                          <p:spTgt spid="50192"/>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50192"/>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0"/>
                                  </p:stCondLst>
                                  <p:childTnLst>
                                    <p:set>
                                      <p:cBhvr>
                                        <p:cTn id="40" dur="1" fill="hold">
                                          <p:stCondLst>
                                            <p:cond delay="0"/>
                                          </p:stCondLst>
                                        </p:cTn>
                                        <p:tgtEl>
                                          <p:spTgt spid="50193"/>
                                        </p:tgtEl>
                                        <p:attrNameLst>
                                          <p:attrName>style.visibility</p:attrName>
                                        </p:attrNameLst>
                                      </p:cBhvr>
                                      <p:to>
                                        <p:strVal val="visible"/>
                                      </p:to>
                                    </p:set>
                                    <p:animEffect transition="in" filter="fade">
                                      <p:cBhvr>
                                        <p:cTn id="41" dur="1000"/>
                                        <p:tgtEl>
                                          <p:spTgt spid="50193"/>
                                        </p:tgtEl>
                                      </p:cBhvr>
                                    </p:animEffect>
                                    <p:anim calcmode="lin" valueType="num">
                                      <p:cBhvr>
                                        <p:cTn id="42" dur="1000" fill="hold"/>
                                        <p:tgtEl>
                                          <p:spTgt spid="50193"/>
                                        </p:tgtEl>
                                        <p:attrNameLst>
                                          <p:attrName>ppt_x</p:attrName>
                                        </p:attrNameLst>
                                      </p:cBhvr>
                                      <p:tavLst>
                                        <p:tav tm="0">
                                          <p:val>
                                            <p:strVal val="#ppt_x"/>
                                          </p:val>
                                        </p:tav>
                                        <p:tav tm="100000">
                                          <p:val>
                                            <p:strVal val="#ppt_x"/>
                                          </p:val>
                                        </p:tav>
                                      </p:tavLst>
                                    </p:anim>
                                    <p:anim calcmode="lin" valueType="num">
                                      <p:cBhvr>
                                        <p:cTn id="43" dur="900" decel="100000" fill="hold"/>
                                        <p:tgtEl>
                                          <p:spTgt spid="50193"/>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50193"/>
                                        </p:tgtEl>
                                        <p:attrNameLst>
                                          <p:attrName>ppt_y</p:attrName>
                                        </p:attrNameLst>
                                      </p:cBhvr>
                                      <p:tavLst>
                                        <p:tav tm="0">
                                          <p:val>
                                            <p:strVal val="#ppt_y-.03"/>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7" presetClass="entr" presetSubtype="0" fill="hold" nodeType="clickEffect">
                                  <p:stCondLst>
                                    <p:cond delay="0"/>
                                  </p:stCondLst>
                                  <p:childTnLst>
                                    <p:set>
                                      <p:cBhvr>
                                        <p:cTn id="48" dur="1" fill="hold">
                                          <p:stCondLst>
                                            <p:cond delay="0"/>
                                          </p:stCondLst>
                                        </p:cTn>
                                        <p:tgtEl>
                                          <p:spTgt spid="50185">
                                            <p:txEl>
                                              <p:pRg st="6" end="6"/>
                                            </p:txEl>
                                          </p:spTgt>
                                        </p:tgtEl>
                                        <p:attrNameLst>
                                          <p:attrName>style.visibility</p:attrName>
                                        </p:attrNameLst>
                                      </p:cBhvr>
                                      <p:to>
                                        <p:strVal val="visible"/>
                                      </p:to>
                                    </p:set>
                                    <p:animEffect transition="in" filter="fade">
                                      <p:cBhvr>
                                        <p:cTn id="49" dur="1000"/>
                                        <p:tgtEl>
                                          <p:spTgt spid="50185">
                                            <p:txEl>
                                              <p:pRg st="6" end="6"/>
                                            </p:txEl>
                                          </p:spTgt>
                                        </p:tgtEl>
                                      </p:cBhvr>
                                    </p:animEffect>
                                    <p:anim calcmode="lin" valueType="num">
                                      <p:cBhvr>
                                        <p:cTn id="50" dur="1000" fill="hold"/>
                                        <p:tgtEl>
                                          <p:spTgt spid="50185">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50185">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50185">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50185">
                                            <p:txEl>
                                              <p:pRg st="9" end="9"/>
                                            </p:txEl>
                                          </p:spTgt>
                                        </p:tgtEl>
                                        <p:attrNameLst>
                                          <p:attrName>style.visibility</p:attrName>
                                        </p:attrNameLst>
                                      </p:cBhvr>
                                      <p:to>
                                        <p:strVal val="visible"/>
                                      </p:to>
                                    </p:set>
                                    <p:animEffect transition="in" filter="fade">
                                      <p:cBhvr>
                                        <p:cTn id="55" dur="1000"/>
                                        <p:tgtEl>
                                          <p:spTgt spid="50185">
                                            <p:txEl>
                                              <p:pRg st="9" end="9"/>
                                            </p:txEl>
                                          </p:spTgt>
                                        </p:tgtEl>
                                      </p:cBhvr>
                                    </p:animEffect>
                                    <p:anim calcmode="lin" valueType="num">
                                      <p:cBhvr>
                                        <p:cTn id="56" dur="1000" fill="hold"/>
                                        <p:tgtEl>
                                          <p:spTgt spid="50185">
                                            <p:txEl>
                                              <p:pRg st="9" end="9"/>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50185">
                                            <p:txEl>
                                              <p:pRg st="9" end="9"/>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50185">
                                            <p:txEl>
                                              <p:pRg st="9" end="9"/>
                                            </p:txEl>
                                          </p:spTgt>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1000"/>
                                        <p:tgtEl>
                                          <p:spTgt spid="2"/>
                                        </p:tgtEl>
                                      </p:cBhvr>
                                    </p:animEffect>
                                    <p:anim calcmode="lin" valueType="num">
                                      <p:cBhvr>
                                        <p:cTn id="62" dur="1000" fill="hold"/>
                                        <p:tgtEl>
                                          <p:spTgt spid="2"/>
                                        </p:tgtEl>
                                        <p:attrNameLst>
                                          <p:attrName>ppt_x</p:attrName>
                                        </p:attrNameLst>
                                      </p:cBhvr>
                                      <p:tavLst>
                                        <p:tav tm="0">
                                          <p:val>
                                            <p:strVal val="#ppt_x"/>
                                          </p:val>
                                        </p:tav>
                                        <p:tav tm="100000">
                                          <p:val>
                                            <p:strVal val="#ppt_x"/>
                                          </p:val>
                                        </p:tav>
                                      </p:tavLst>
                                    </p:anim>
                                    <p:anim calcmode="lin" valueType="num">
                                      <p:cBhvr>
                                        <p:cTn id="63" dur="900" decel="100000" fill="hold"/>
                                        <p:tgtEl>
                                          <p:spTgt spid="2"/>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1000"/>
                                        <p:tgtEl>
                                          <p:spTgt spid="3"/>
                                        </p:tgtEl>
                                      </p:cBhvr>
                                    </p:animEffect>
                                    <p:anim calcmode="lin" valueType="num">
                                      <p:cBhvr>
                                        <p:cTn id="68" dur="1000" fill="hold"/>
                                        <p:tgtEl>
                                          <p:spTgt spid="3"/>
                                        </p:tgtEl>
                                        <p:attrNameLst>
                                          <p:attrName>ppt_x</p:attrName>
                                        </p:attrNameLst>
                                      </p:cBhvr>
                                      <p:tavLst>
                                        <p:tav tm="0">
                                          <p:val>
                                            <p:strVal val="#ppt_x"/>
                                          </p:val>
                                        </p:tav>
                                        <p:tav tm="100000">
                                          <p:val>
                                            <p:strVal val="#ppt_x"/>
                                          </p:val>
                                        </p:tav>
                                      </p:tavLst>
                                    </p:anim>
                                    <p:anim calcmode="lin" valueType="num">
                                      <p:cBhvr>
                                        <p:cTn id="69" dur="900" decel="100000" fill="hold"/>
                                        <p:tgtEl>
                                          <p:spTgt spid="3"/>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5cbf3042-b1a0-42e4-a5cb-d755198f9e1c"/>
</p:tagLst>
</file>

<file path=ppt/theme/theme1.xml><?xml version="1.0" encoding="utf-8"?>
<a:theme xmlns:a="http://schemas.openxmlformats.org/drawingml/2006/main" name="Larsoen_master slide">
  <a:themeElements>
    <a:clrScheme name="Larsoen_master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soen_master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soen_master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soen_master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soen_master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soen_master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soen_master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soen_master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soen_master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soen_master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soen_master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soen_master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soen_master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soen_master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Larsoen_master slide</Template>
  <TotalTime>1012</TotalTime>
  <Words>717</Words>
  <Application>Microsoft Office PowerPoint</Application>
  <PresentationFormat>On-screen Show (4:3)</PresentationFormat>
  <Paragraphs>110</Paragraphs>
  <Slides>19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Webdings</vt:lpstr>
      <vt:lpstr>Wingdings</vt:lpstr>
      <vt:lpstr>Larsoen_master slide</vt:lpstr>
      <vt:lpstr>PowerPoint Presentation</vt:lpstr>
      <vt:lpstr>PowerPoint Presentation</vt:lpstr>
      <vt:lpstr>PowerPoint Presentation</vt:lpstr>
      <vt:lpstr>PowerPoint Presentation</vt:lpstr>
      <vt:lpstr>Polynomial Approximations of Elementary Functions</vt:lpstr>
      <vt:lpstr>Polynomial Approximations of Elementary Functions</vt:lpstr>
      <vt:lpstr>Example 1 – First-Degree Polynomial Approximation of f(x) = ex</vt:lpstr>
      <vt:lpstr>Example 1 – Solution </vt:lpstr>
      <vt:lpstr>PowerPoint Presentation</vt:lpstr>
      <vt:lpstr>Taylor and Maclaurin Polynomials</vt:lpstr>
      <vt:lpstr>Taylor and Maclaurin Polynomials</vt:lpstr>
      <vt:lpstr>Taylor and Maclaurin Polynomials</vt:lpstr>
      <vt:lpstr> Example 3 – A Maclaurin Polynomial for f(x) = ex</vt:lpstr>
      <vt:lpstr>PowerPoint Presentation</vt:lpstr>
      <vt:lpstr>Remainder of a Taylor Polynomial</vt:lpstr>
      <vt:lpstr>Remainder of a Taylor Polynomial</vt:lpstr>
      <vt:lpstr>Remainder of a Taylor Polynomial</vt:lpstr>
      <vt:lpstr>Example 8 – Determining the Accuracy of an Approximation</vt:lpstr>
      <vt:lpstr>Example 8 – Solution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ssharma</dc:creator>
  <cp:lastModifiedBy>Anderson, John W</cp:lastModifiedBy>
  <cp:revision>355</cp:revision>
  <dcterms:created xsi:type="dcterms:W3CDTF">2008-11-21T04:28:28Z</dcterms:created>
  <dcterms:modified xsi:type="dcterms:W3CDTF">2020-01-09T17:33:09Z</dcterms:modified>
</cp:coreProperties>
</file>