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sldIdLst>
    <p:sldId id="280" r:id="rId2"/>
    <p:sldId id="281" r:id="rId3"/>
    <p:sldId id="282" r:id="rId4"/>
    <p:sldId id="283" r:id="rId5"/>
    <p:sldId id="259" r:id="rId6"/>
    <p:sldId id="262" r:id="rId7"/>
    <p:sldId id="284" r:id="rId8"/>
    <p:sldId id="285" r:id="rId9"/>
    <p:sldId id="264" r:id="rId10"/>
    <p:sldId id="265" r:id="rId11"/>
    <p:sldId id="266" r:id="rId12"/>
    <p:sldId id="286" r:id="rId13"/>
    <p:sldId id="287" r:id="rId14"/>
    <p:sldId id="279" r:id="rId15"/>
    <p:sldId id="269" r:id="rId16"/>
    <p:sldId id="270" r:id="rId17"/>
    <p:sldId id="273" r:id="rId18"/>
    <p:sldId id="288" r:id="rId19"/>
    <p:sldId id="274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CC0066"/>
    <a:srgbClr val="FF0066"/>
    <a:srgbClr val="FF3399"/>
    <a:srgbClr val="CC0099"/>
    <a:srgbClr val="009BAE"/>
    <a:srgbClr val="0099AC"/>
    <a:srgbClr val="007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>
      <p:cViewPr varScale="1">
        <p:scale>
          <a:sx n="128" d="100"/>
          <a:sy n="128" d="100"/>
        </p:scale>
        <p:origin x="125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6D9A370-BAA6-425F-9196-B66893642A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6935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E690F6-F278-4407-9CCB-910AA372711B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5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DCC674-ED59-46F7-BB16-AB31EF1FBF7E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95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A15839-1EEE-4AD9-A089-84191494A205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066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69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7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8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6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7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3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0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3225"/>
            <a:ext cx="2057400" cy="542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3225"/>
            <a:ext cx="6019800" cy="542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1ACE08C-1505-4E4A-9B48-904D3E05E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6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016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 userDrawn="1"/>
        </p:nvSpPr>
        <p:spPr bwMode="auto">
          <a:xfrm>
            <a:off x="8543925" y="617220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49F2EBFE-94A1-447B-9753-F6C45E37C5E8}" type="slidenum">
              <a:rPr lang="en-US" altLang="en-US" smtClean="0"/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6363"/>
            <a:ext cx="876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2" name="Picture 12"/>
          <p:cNvPicPr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366713"/>
            <a:ext cx="88376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4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8000" b="1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4000" b="1">
                <a:solidFill>
                  <a:srgbClr val="005BAA"/>
                </a:solidFill>
              </a:rPr>
              <a:t>Infinite Series</a:t>
            </a:r>
            <a:endParaRPr lang="en-US" altLang="en-US" sz="4000" b="1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49" y="3994750"/>
            <a:ext cx="3429000" cy="1965577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49" y="3994750"/>
            <a:ext cx="3429000" cy="1971856"/>
          </a:xfrm>
          <a:prstGeom prst="rect">
            <a:avLst/>
          </a:prstGeom>
        </p:spPr>
      </p:pic>
      <p:pic>
        <p:nvPicPr>
          <p:cNvPr id="10" name="Picture 9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7" y="1172953"/>
            <a:ext cx="4514850" cy="26955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62" y="1170558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55850"/>
            <a:ext cx="87598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2090738" y="2921000"/>
            <a:ext cx="5962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rgbClr val="0074BC"/>
                </a:solidFill>
              </a:rPr>
              <a:t>The Ratio and Root Tests</a:t>
            </a: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522288" y="2922588"/>
            <a:ext cx="898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chemeClr val="bg1"/>
                </a:solidFill>
              </a:rPr>
              <a:t>8.6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5"/>
          <p:cNvSpPr>
            <a:spLocks noGrp="1" noChangeArrowheads="1"/>
          </p:cNvSpPr>
          <p:nvPr>
            <p:ph idx="1"/>
          </p:nvPr>
        </p:nvSpPr>
        <p:spPr>
          <a:xfrm>
            <a:off x="457200" y="1300163"/>
            <a:ext cx="8229600" cy="5329237"/>
          </a:xfrm>
        </p:spPr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Use the Ratio Test to determine whether a series converges or diverges.</a:t>
            </a:r>
          </a:p>
          <a:p>
            <a:pPr marL="0" indent="0" eaLnBrk="1" hangingPunct="1">
              <a:buClr>
                <a:srgbClr val="0074BC"/>
              </a:buClr>
              <a:buSzPct val="90000"/>
              <a:buFont typeface="Wingdings" panose="05000000000000000000" pitchFamily="2" charset="2"/>
              <a:buNone/>
              <a:defRPr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Use the Root Test to determine whether a series converges or diverges.</a:t>
            </a:r>
          </a:p>
          <a:p>
            <a:pPr marL="0" indent="0" eaLnBrk="1" hangingPunct="1">
              <a:buClr>
                <a:srgbClr val="0074BC"/>
              </a:buClr>
              <a:buSzPct val="90000"/>
              <a:buFont typeface="Wingdings" panose="05000000000000000000" pitchFamily="2" charset="2"/>
              <a:buNone/>
              <a:defRPr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Review the tests for convergence and divergence of an infinite series.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>
                <a:solidFill>
                  <a:srgbClr val="005BAA"/>
                </a:solidFill>
              </a:rPr>
              <a:t>The Ratio Test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The Ratio Test</a:t>
            </a:r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This section begins with a test for absolute                convergence—the </a:t>
            </a:r>
            <a:r>
              <a:rPr lang="en-US" altLang="en-US" b="1" dirty="0"/>
              <a:t>Ratio Test.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1126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82454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1 – </a:t>
            </a:r>
            <a:r>
              <a:rPr lang="en-US" altLang="en-US" sz="4000" i="1">
                <a:solidFill>
                  <a:schemeClr val="bg1"/>
                </a:solidFill>
              </a:rPr>
              <a:t>Using the Ratio Test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6425" cy="52578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Determine the convergence or divergence of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>
              <a:solidFill>
                <a:srgbClr val="0073AE"/>
              </a:solidFill>
            </a:endParaRPr>
          </a:p>
        </p:txBody>
      </p:sp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2286000"/>
            <a:ext cx="110331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1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6425" cy="52578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73AE"/>
                </a:solidFill>
              </a:rPr>
              <a:t>Algebraic Solution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Because              you can write the following.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rgbClr val="0073AE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This series converges because the limit of |</a:t>
            </a:r>
            <a:r>
              <a:rPr lang="en-US" altLang="en-US" i="1"/>
              <a:t>a</a:t>
            </a:r>
            <a:r>
              <a:rPr lang="en-US" altLang="en-US" i="1" baseline="-25000"/>
              <a:t>n + </a:t>
            </a:r>
            <a:r>
              <a:rPr lang="en-US" altLang="en-US" baseline="-25000"/>
              <a:t>1</a:t>
            </a:r>
            <a:r>
              <a:rPr lang="en-US" altLang="en-US"/>
              <a:t>/</a:t>
            </a:r>
            <a:r>
              <a:rPr lang="en-US" altLang="en-US" i="1"/>
              <a:t>a</a:t>
            </a:r>
            <a:r>
              <a:rPr lang="en-US" altLang="en-US" i="1" baseline="-25000"/>
              <a:t>n</a:t>
            </a:r>
            <a:r>
              <a:rPr lang="en-US" altLang="en-US" i="1"/>
              <a:t>|</a:t>
            </a:r>
            <a:r>
              <a:rPr lang="en-US" altLang="en-US"/>
              <a:t> is less than 1.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588" y="1738313"/>
            <a:ext cx="98425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2514600"/>
            <a:ext cx="44672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3722688"/>
            <a:ext cx="281305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648200"/>
            <a:ext cx="18129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4808538"/>
            <a:ext cx="12255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1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6425" cy="52578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3AE"/>
                </a:solidFill>
              </a:rPr>
              <a:t>Graphical Solution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dirty="0"/>
              <a:t>We know that the factorial function grows faster than any exponential function.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dirty="0"/>
              <a:t>So, you expect this series to converge.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dirty="0"/>
              <a:t>The figure shows the first 15 partial sums of the series.</a:t>
            </a:r>
            <a:endParaRPr lang="en-US" altLang="en-US" dirty="0">
              <a:solidFill>
                <a:srgbClr val="0073A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4551362"/>
            <a:ext cx="4126102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822960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The Root Test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The Root Test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304800" y="12954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The next test for convergence or divergence of series works especially well for series involving </a:t>
            </a:r>
            <a:r>
              <a:rPr lang="en-US" altLang="en-US" i="1"/>
              <a:t>n</a:t>
            </a:r>
            <a:r>
              <a:rPr lang="en-US" altLang="en-US"/>
              <a:t>th powers.</a:t>
            </a: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2370138"/>
            <a:ext cx="8294687" cy="349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4 – </a:t>
            </a:r>
            <a:r>
              <a:rPr lang="en-US" altLang="en-US" sz="4000" i="1">
                <a:solidFill>
                  <a:schemeClr val="bg1"/>
                </a:solidFill>
              </a:rPr>
              <a:t>Using the Root Test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Determine the convergence or divergence of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/>
          </a:p>
        </p:txBody>
      </p:sp>
      <p:pic>
        <p:nvPicPr>
          <p:cNvPr id="1741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09800"/>
            <a:ext cx="12017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4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3AE"/>
                </a:solidFill>
              </a:rPr>
              <a:t>Algebraic Solution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You can apply the Root Test as follows.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Because this limit is less than 1, you can conclude that the series converges absolutely (and therefore converges).</a:t>
            </a:r>
          </a:p>
        </p:txBody>
      </p:sp>
      <p:pic>
        <p:nvPicPr>
          <p:cNvPr id="18436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68575"/>
            <a:ext cx="141763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2519363"/>
            <a:ext cx="19653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4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3467100"/>
            <a:ext cx="165417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4152900"/>
            <a:ext cx="1343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6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8" y="4457700"/>
            <a:ext cx="9604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5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4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3AE"/>
                </a:solidFill>
              </a:rPr>
              <a:t>Numerical Solution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dirty="0"/>
              <a:t>The partial sums in the table suggest that the series converges to </a:t>
            </a:r>
            <a:r>
              <a:rPr lang="en-US" altLang="en-US" i="1" dirty="0"/>
              <a:t>S </a:t>
            </a:r>
            <a:r>
              <a:rPr lang="en-US" altLang="en-US" b="1" dirty="0">
                <a:sym typeface="Symbol" panose="05050102010706020507" pitchFamily="18" charset="2"/>
              </a:rPr>
              <a:t></a:t>
            </a:r>
            <a:r>
              <a:rPr lang="en-US" altLang="en-US" dirty="0"/>
              <a:t> 60.386.</a:t>
            </a:r>
          </a:p>
        </p:txBody>
      </p:sp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822960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cont’d</a:t>
            </a:r>
          </a:p>
        </p:txBody>
      </p:sp>
      <p:pic>
        <p:nvPicPr>
          <p:cNvPr id="1946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5600"/>
            <a:ext cx="4960938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47688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Strategies for Testing Series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Strategies for Testing Series</a:t>
            </a:r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304800" y="1295400"/>
            <a:ext cx="845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You have studied various tests for determining the convergence or divergence of an infinite series. Below is a set of guidelines for choosing an appropriate test.</a:t>
            </a:r>
          </a:p>
        </p:txBody>
      </p:sp>
      <p:pic>
        <p:nvPicPr>
          <p:cNvPr id="215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819400"/>
            <a:ext cx="83978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457200" y="411163"/>
            <a:ext cx="83121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Example 5 – </a:t>
            </a:r>
            <a:r>
              <a:rPr lang="en-US" altLang="en-US" sz="2600" i="1">
                <a:solidFill>
                  <a:schemeClr val="bg1"/>
                </a:solidFill>
              </a:rPr>
              <a:t>Applying the Strategies for Testing Series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Determine the convergence or divergence of each series.</a:t>
            </a:r>
          </a:p>
        </p:txBody>
      </p:sp>
      <p:pic>
        <p:nvPicPr>
          <p:cNvPr id="2253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187325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81200"/>
            <a:ext cx="17557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057400"/>
            <a:ext cx="1554163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3124200"/>
            <a:ext cx="19192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4200"/>
            <a:ext cx="2760663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00400"/>
            <a:ext cx="1471613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233997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938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a.  </a:t>
            </a:r>
            <a:r>
              <a:rPr lang="en-US" altLang="en-US" dirty="0"/>
              <a:t>For this series, the limit of the </a:t>
            </a:r>
            <a:r>
              <a:rPr lang="en-US" altLang="en-US" i="1" dirty="0"/>
              <a:t>n</a:t>
            </a:r>
            <a:r>
              <a:rPr lang="en-US" altLang="en-US" dirty="0"/>
              <a:t>th</a:t>
            </a:r>
            <a:r>
              <a:rPr lang="en-US" altLang="en-US" baseline="30000" dirty="0"/>
              <a:t> </a:t>
            </a:r>
            <a:r>
              <a:rPr lang="en-US" altLang="en-US" dirty="0"/>
              <a:t>term is not                                              		         . So, by the </a:t>
            </a:r>
            <a:r>
              <a:rPr lang="en-US" altLang="en-US" i="1" dirty="0"/>
              <a:t>n</a:t>
            </a:r>
            <a:r>
              <a:rPr lang="en-US" altLang="en-US" dirty="0"/>
              <a:t>th-Term Test, the series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en-US" dirty="0"/>
              <a:t>     diverges.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8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b.  </a:t>
            </a:r>
            <a:r>
              <a:rPr lang="en-US" altLang="en-US" dirty="0"/>
              <a:t>This series is geometric. Moreover, because the ratio of</a:t>
            </a:r>
            <a:br>
              <a:rPr lang="en-US" altLang="en-US" dirty="0"/>
            </a:br>
            <a:r>
              <a:rPr lang="en-US" altLang="en-US" dirty="0"/>
              <a:t>     the terms </a:t>
            </a:r>
            <a:r>
              <a:rPr lang="en-US" altLang="en-US" i="1" dirty="0"/>
              <a:t>r</a:t>
            </a:r>
            <a:r>
              <a:rPr lang="en-US" altLang="en-US" dirty="0"/>
              <a:t> = </a:t>
            </a:r>
            <a:r>
              <a:rPr lang="el-GR" altLang="en-US" i="1" dirty="0">
                <a:cs typeface="Arial" panose="020B0604020202020204" pitchFamily="34" charset="0"/>
              </a:rPr>
              <a:t>π</a:t>
            </a:r>
            <a:r>
              <a:rPr lang="en-US" altLang="en-US" dirty="0">
                <a:cs typeface="Arial" panose="020B0604020202020204" pitchFamily="34" charset="0"/>
              </a:rPr>
              <a:t>/6 </a:t>
            </a:r>
            <a:r>
              <a:rPr lang="en-US" altLang="en-US" dirty="0"/>
              <a:t> is less than 1 in absolute value, you</a:t>
            </a:r>
            <a:br>
              <a:rPr lang="en-US" altLang="en-US" dirty="0"/>
            </a:br>
            <a:r>
              <a:rPr lang="en-US" altLang="en-US" dirty="0"/>
              <a:t>     can conclude that the series converges.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8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c.  </a:t>
            </a:r>
            <a:r>
              <a:rPr lang="en-US" altLang="en-US" dirty="0"/>
              <a:t>Because the function 		  is easily integrated,</a:t>
            </a:r>
            <a:br>
              <a:rPr lang="en-US" altLang="en-US" dirty="0"/>
            </a:br>
            <a:r>
              <a:rPr lang="en-US" altLang="en-US" dirty="0"/>
              <a:t>     you can use the Integral Test to conclude that the series</a:t>
            </a:r>
            <a:br>
              <a:rPr lang="en-US" altLang="en-US" dirty="0"/>
            </a:br>
            <a:r>
              <a:rPr lang="en-US" altLang="en-US" dirty="0"/>
              <a:t>     converges.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5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pic>
        <p:nvPicPr>
          <p:cNvPr id="2355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2089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-15385"/>
          <a:stretch>
            <a:fillRect/>
          </a:stretch>
        </p:blipFill>
        <p:spPr bwMode="auto">
          <a:xfrm>
            <a:off x="3824288" y="4648200"/>
            <a:ext cx="13954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938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d.   </a:t>
            </a:r>
            <a:r>
              <a:rPr lang="en-US" altLang="en-US" dirty="0"/>
              <a:t>The </a:t>
            </a:r>
            <a:r>
              <a:rPr lang="en-US" altLang="en-US" i="1" dirty="0"/>
              <a:t>n</a:t>
            </a:r>
            <a:r>
              <a:rPr lang="en-US" altLang="en-US" dirty="0"/>
              <a:t>th term of this series can be compared to the </a:t>
            </a:r>
            <a:r>
              <a:rPr lang="en-US" altLang="en-US" i="1" dirty="0"/>
              <a:t>n</a:t>
            </a:r>
            <a:r>
              <a:rPr lang="en-US" altLang="en-US" dirty="0"/>
              <a:t>th</a:t>
            </a:r>
            <a:br>
              <a:rPr lang="en-US" altLang="en-US" dirty="0"/>
            </a:br>
            <a:r>
              <a:rPr lang="en-US" altLang="en-US" dirty="0"/>
              <a:t>      term of the harmonic series. After using the Limit</a:t>
            </a:r>
            <a:br>
              <a:rPr lang="en-US" altLang="en-US" dirty="0"/>
            </a:br>
            <a:r>
              <a:rPr lang="en-US" altLang="en-US" dirty="0"/>
              <a:t>      Comparison Test, you can conclude that the series</a:t>
            </a:r>
            <a:br>
              <a:rPr lang="en-US" altLang="en-US" dirty="0"/>
            </a:br>
            <a:r>
              <a:rPr lang="en-US" altLang="en-US" dirty="0"/>
              <a:t>      diverges.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AutoNum type="alphaLcPeriod" startAt="4"/>
              <a:defRPr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e.   </a:t>
            </a:r>
            <a:r>
              <a:rPr lang="en-US" altLang="en-US" dirty="0"/>
              <a:t>This is an alternating series whose </a:t>
            </a:r>
            <a:r>
              <a:rPr lang="en-US" altLang="en-US" i="1" dirty="0"/>
              <a:t>n</a:t>
            </a:r>
            <a:r>
              <a:rPr lang="en-US" altLang="en-US" dirty="0"/>
              <a:t>th term</a:t>
            </a:r>
            <a:br>
              <a:rPr lang="en-US" altLang="en-US" dirty="0"/>
            </a:br>
            <a:r>
              <a:rPr lang="en-US" altLang="en-US" dirty="0"/>
              <a:t>      approaches 0. Because  	        you  can use the</a:t>
            </a:r>
            <a:br>
              <a:rPr lang="en-US" altLang="en-US" dirty="0"/>
            </a:br>
            <a:r>
              <a:rPr lang="en-US" altLang="en-US" dirty="0"/>
              <a:t>      Alternating Series Test to conclude that the series</a:t>
            </a:r>
            <a:br>
              <a:rPr lang="en-US" altLang="en-US" dirty="0"/>
            </a:br>
            <a:r>
              <a:rPr lang="en-US" altLang="en-US" dirty="0"/>
              <a:t>      converges.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  <a:defRPr/>
            </a:pP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f.   </a:t>
            </a:r>
            <a:r>
              <a:rPr lang="en-US" altLang="en-US" dirty="0"/>
              <a:t>The </a:t>
            </a:r>
            <a:r>
              <a:rPr lang="en-US" altLang="en-US" i="1" dirty="0"/>
              <a:t>n</a:t>
            </a:r>
            <a:r>
              <a:rPr lang="en-US" altLang="en-US" dirty="0"/>
              <a:t>th</a:t>
            </a:r>
            <a:r>
              <a:rPr lang="en-US" altLang="en-US" baseline="30000" dirty="0"/>
              <a:t> </a:t>
            </a:r>
            <a:r>
              <a:rPr lang="en-US" altLang="en-US" dirty="0"/>
              <a:t>term of this series involves a factorial, which</a:t>
            </a:r>
            <a:br>
              <a:rPr lang="en-US" altLang="en-US" dirty="0"/>
            </a:br>
            <a:r>
              <a:rPr lang="en-US" altLang="en-US" dirty="0"/>
              <a:t>     indicates that the Ratio Test may work well. After</a:t>
            </a:r>
            <a:br>
              <a:rPr lang="en-US" altLang="en-US" dirty="0"/>
            </a:br>
            <a:r>
              <a:rPr lang="en-US" altLang="en-US" dirty="0"/>
              <a:t>     applying the Ratio Test, you can conclude that the</a:t>
            </a:r>
            <a:br>
              <a:rPr lang="en-US" altLang="en-US" dirty="0"/>
            </a:br>
            <a:r>
              <a:rPr lang="en-US" altLang="en-US" dirty="0"/>
              <a:t>     series diverges.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09975"/>
            <a:ext cx="1371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822960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cont’d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5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2"/>
            <a:ext cx="8229600" cy="5257800"/>
          </a:xfrm>
          <a:noFill/>
        </p:spPr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 b="1" dirty="0"/>
              <a:t>g.  </a:t>
            </a:r>
            <a:r>
              <a:rPr lang="en-US" altLang="en-US" dirty="0"/>
              <a:t>The </a:t>
            </a:r>
            <a:r>
              <a:rPr lang="en-US" altLang="en-US" i="1" dirty="0"/>
              <a:t>n</a:t>
            </a:r>
            <a:r>
              <a:rPr lang="en-US" altLang="en-US" dirty="0"/>
              <a:t>th term of this series involves a variable that is raised to the </a:t>
            </a:r>
            <a:r>
              <a:rPr lang="en-US" altLang="en-US" i="1" dirty="0"/>
              <a:t>n</a:t>
            </a:r>
            <a:r>
              <a:rPr lang="en-US" altLang="en-US" dirty="0"/>
              <a:t>th power, which indicates that the Root Test may work well. After applying the Root Test, you can conclude that the series converges.</a:t>
            </a:r>
          </a:p>
        </p:txBody>
      </p:sp>
      <p:sp>
        <p:nvSpPr>
          <p:cNvPr id="25603" name="Text Box 8"/>
          <p:cNvSpPr txBox="1">
            <a:spLocks noChangeArrowheads="1"/>
          </p:cNvSpPr>
          <p:nvPr/>
        </p:nvSpPr>
        <p:spPr bwMode="auto">
          <a:xfrm>
            <a:off x="822960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cont’d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5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Strategies for Testing Series</a:t>
            </a:r>
          </a:p>
        </p:txBody>
      </p:sp>
      <p:pic>
        <p:nvPicPr>
          <p:cNvPr id="2662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1371600"/>
            <a:ext cx="80549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/>
        </p:nvSpPr>
        <p:spPr bwMode="auto">
          <a:xfrm>
            <a:off x="822960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cont’d</a:t>
            </a: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Strategies for Testing Series</a:t>
            </a:r>
          </a:p>
        </p:txBody>
      </p:sp>
      <p:pic>
        <p:nvPicPr>
          <p:cNvPr id="2765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7994650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Larsoen_master slide">
  <a:themeElements>
    <a:clrScheme name="Larsoen_master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soen_mast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soen_mast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Larsoen_master slide</Template>
  <TotalTime>814</TotalTime>
  <Words>419</Words>
  <Application>Microsoft Office PowerPoint</Application>
  <PresentationFormat>On-screen Show (4:3)</PresentationFormat>
  <Paragraphs>89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Webdings</vt:lpstr>
      <vt:lpstr>Wingdings</vt:lpstr>
      <vt:lpstr>Larsoen_master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175</cp:revision>
  <dcterms:created xsi:type="dcterms:W3CDTF">2008-11-21T04:28:28Z</dcterms:created>
  <dcterms:modified xsi:type="dcterms:W3CDTF">2020-01-09T17:32:41Z</dcterms:modified>
</cp:coreProperties>
</file>