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2"/>
  </p:notesMasterIdLst>
  <p:sldIdLst>
    <p:sldId id="281" r:id="rId2"/>
    <p:sldId id="282" r:id="rId3"/>
    <p:sldId id="283" r:id="rId4"/>
    <p:sldId id="261" r:id="rId5"/>
    <p:sldId id="262" r:id="rId6"/>
    <p:sldId id="263" r:id="rId7"/>
    <p:sldId id="276" r:id="rId8"/>
    <p:sldId id="264" r:id="rId9"/>
    <p:sldId id="265" r:id="rId10"/>
    <p:sldId id="266" r:id="rId11"/>
    <p:sldId id="278" r:id="rId12"/>
    <p:sldId id="267" r:id="rId13"/>
    <p:sldId id="268" r:id="rId14"/>
    <p:sldId id="269" r:id="rId15"/>
    <p:sldId id="270" r:id="rId16"/>
    <p:sldId id="271" r:id="rId17"/>
    <p:sldId id="280" r:id="rId18"/>
    <p:sldId id="272" r:id="rId19"/>
    <p:sldId id="273" r:id="rId20"/>
    <p:sldId id="274" r:id="rId2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4BC"/>
    <a:srgbClr val="0074AE"/>
    <a:srgbClr val="007DBC"/>
    <a:srgbClr val="CC0066"/>
    <a:srgbClr val="FF0066"/>
    <a:srgbClr val="FF3399"/>
    <a:srgbClr val="CC0099"/>
    <a:srgbClr val="009B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191" autoAdjust="0"/>
    <p:restoredTop sz="94660" autoAdjust="0"/>
  </p:normalViewPr>
  <p:slideViewPr>
    <p:cSldViewPr>
      <p:cViewPr varScale="1">
        <p:scale>
          <a:sx n="128" d="100"/>
          <a:sy n="128" d="100"/>
        </p:scale>
        <p:origin x="1506" y="1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DBF32A46-CF23-451F-851C-6B4BA3EA7A40}" type="slidenum">
              <a:rPr lang="en-US" altLang="en-US"/>
              <a:pPr>
                <a:defRPr/>
              </a:pPr>
              <a:t>‹#›</a:t>
            </a:fld>
            <a:endParaRPr lang="en-US" altLang="en-US"/>
          </a:p>
        </p:txBody>
      </p:sp>
    </p:spTree>
    <p:extLst>
      <p:ext uri="{BB962C8B-B14F-4D97-AF65-F5344CB8AC3E}">
        <p14:creationId xmlns:p14="http://schemas.microsoft.com/office/powerpoint/2010/main" val="305762665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B668C85-2F62-4E92-AFB1-8D36F626EB37}" type="slidenum">
              <a:rPr lang="en-US" altLang="en-US">
                <a:solidFill>
                  <a:srgbClr val="000000"/>
                </a:solidFill>
              </a:rPr>
              <a:pPr/>
              <a:t>1</a:t>
            </a:fld>
            <a:endParaRPr lang="en-US" altLang="en-US">
              <a:solidFill>
                <a:srgbClr val="000000"/>
              </a:solidFill>
            </a:endParaRPr>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7865229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77E1864-F325-4B61-8190-EB1774757F7C}" type="slidenum">
              <a:rPr lang="en-US" altLang="en-US">
                <a:solidFill>
                  <a:srgbClr val="000000"/>
                </a:solidFill>
              </a:rPr>
              <a:pPr/>
              <a:t>2</a:t>
            </a:fld>
            <a:endParaRPr lang="en-US" altLang="en-US">
              <a:solidFill>
                <a:srgbClr val="000000"/>
              </a:solidFill>
            </a:endParaRPr>
          </a:p>
        </p:txBody>
      </p:sp>
      <p:sp>
        <p:nvSpPr>
          <p:cNvPr id="7171" name="Rectangle 2"/>
          <p:cNvSpPr>
            <a:spLocks noGrp="1" noRot="1" noChangeAspect="1" noChangeArrowheads="1" noTextEdit="1"/>
          </p:cNvSpPr>
          <p:nvPr>
            <p:ph type="sldImg"/>
          </p:nvPr>
        </p:nvSpPr>
        <p:spPr>
          <a:ln/>
        </p:spPr>
      </p:sp>
      <p:sp>
        <p:nvSpPr>
          <p:cNvPr id="7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9391953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4279662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906516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546418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300163"/>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00163"/>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2097688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7365187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6436250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4221496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535317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541030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553806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03225"/>
            <a:ext cx="2057400" cy="54229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403225"/>
            <a:ext cx="6019800" cy="54229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4070542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39738" y="168275"/>
            <a:ext cx="8247062" cy="63849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3"/>
          <p:cNvSpPr>
            <a:spLocks noGrp="1" noChangeArrowheads="1"/>
          </p:cNvSpPr>
          <p:nvPr userDrawn="1">
            <p:ph type="dt" sz="half" idx="10"/>
          </p:nvPr>
        </p:nvSpPr>
        <p:spPr/>
        <p:txBody>
          <a:bodyPr/>
          <a:lstStyle>
            <a:lvl1pPr>
              <a:defRPr>
                <a:solidFill>
                  <a:srgbClr val="000000"/>
                </a:solidFill>
              </a:defRPr>
            </a:lvl1pPr>
          </a:lstStyle>
          <a:p>
            <a:pPr>
              <a:defRPr/>
            </a:pPr>
            <a:endParaRPr lang="en-US"/>
          </a:p>
        </p:txBody>
      </p:sp>
      <p:sp>
        <p:nvSpPr>
          <p:cNvPr id="4" name="Rectangle 4"/>
          <p:cNvSpPr>
            <a:spLocks noGrp="1" noChangeArrowheads="1"/>
          </p:cNvSpPr>
          <p:nvPr userDrawn="1">
            <p:ph type="ftr" sz="quarter" idx="11"/>
          </p:nvPr>
        </p:nvSpPr>
        <p:spPr/>
        <p:txBody>
          <a:bodyPr/>
          <a:lstStyle>
            <a:lvl1pPr>
              <a:defRPr>
                <a:solidFill>
                  <a:srgbClr val="000000"/>
                </a:solidFill>
              </a:defRPr>
            </a:lvl1pPr>
          </a:lstStyle>
          <a:p>
            <a:pPr>
              <a:defRPr/>
            </a:pPr>
            <a:endParaRPr lang="en-US"/>
          </a:p>
        </p:txBody>
      </p:sp>
      <p:sp>
        <p:nvSpPr>
          <p:cNvPr id="5" name="Rectangle 6"/>
          <p:cNvSpPr>
            <a:spLocks noGrp="1" noChangeArrowheads="1"/>
          </p:cNvSpPr>
          <p:nvPr userDrawn="1">
            <p:ph type="sldNum" sz="quarter" idx="12"/>
          </p:nvPr>
        </p:nvSpPr>
        <p:spPr/>
        <p:txBody>
          <a:bodyPr/>
          <a:lstStyle>
            <a:lvl1pPr>
              <a:defRPr>
                <a:solidFill>
                  <a:srgbClr val="000000"/>
                </a:solidFill>
              </a:defRPr>
            </a:lvl1pPr>
          </a:lstStyle>
          <a:p>
            <a:pPr>
              <a:defRPr/>
            </a:pPr>
            <a:fld id="{7856BD9E-89E2-44DD-B585-A3D8F81277BB}" type="slidenum">
              <a:rPr lang="en-US"/>
              <a:pPr>
                <a:defRPr/>
              </a:pPr>
              <a:t>‹#›</a:t>
            </a:fld>
            <a:endParaRPr lang="en-US"/>
          </a:p>
        </p:txBody>
      </p:sp>
    </p:spTree>
    <p:extLst>
      <p:ext uri="{BB962C8B-B14F-4D97-AF65-F5344CB8AC3E}">
        <p14:creationId xmlns:p14="http://schemas.microsoft.com/office/powerpoint/2010/main" val="819355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457200" y="1300163"/>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7" name="Rectangle 3"/>
          <p:cNvSpPr>
            <a:spLocks noGrp="1" noChangeArrowheads="1"/>
          </p:cNvSpPr>
          <p:nvPr>
            <p:ph type="title"/>
          </p:nvPr>
        </p:nvSpPr>
        <p:spPr bwMode="auto">
          <a:xfrm>
            <a:off x="457200" y="403225"/>
            <a:ext cx="82296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331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n-US"/>
          </a:p>
        </p:txBody>
      </p:sp>
      <p:sp>
        <p:nvSpPr>
          <p:cNvPr id="1331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n-US"/>
          </a:p>
        </p:txBody>
      </p:sp>
      <p:sp>
        <p:nvSpPr>
          <p:cNvPr id="1331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Arial" charset="0"/>
              </a:defRPr>
            </a:lvl1pPr>
          </a:lstStyle>
          <a:p>
            <a:pPr>
              <a:defRPr/>
            </a:pPr>
            <a:endParaRPr lang="en-US"/>
          </a:p>
        </p:txBody>
      </p:sp>
      <p:sp>
        <p:nvSpPr>
          <p:cNvPr id="13324" name="Text Box 12"/>
          <p:cNvSpPr txBox="1">
            <a:spLocks noChangeArrowheads="1"/>
          </p:cNvSpPr>
          <p:nvPr userDrawn="1"/>
        </p:nvSpPr>
        <p:spPr bwMode="auto">
          <a:xfrm>
            <a:off x="8543925" y="6172200"/>
            <a:ext cx="600075" cy="366713"/>
          </a:xfrm>
          <a:prstGeom prst="rect">
            <a:avLst/>
          </a:prstGeom>
          <a:noFill/>
          <a:ln w="9525">
            <a:noFill/>
            <a:miter lim="800000"/>
            <a:headEnd/>
            <a:tailEnd/>
          </a:ln>
          <a:effec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defRPr/>
            </a:pPr>
            <a:fld id="{0403E82E-946E-4B52-8A11-8EC2A85C3F5E}" type="slidenum">
              <a:rPr lang="en-US" altLang="en-US" smtClean="0"/>
              <a:pPr eaLnBrk="1" hangingPunct="1">
                <a:spcBef>
                  <a:spcPct val="50000"/>
                </a:spcBef>
                <a:defRPr/>
              </a:pPr>
              <a:t>‹#›</a:t>
            </a:fld>
            <a:endParaRPr lang="en-US" altLang="en-US"/>
          </a:p>
        </p:txBody>
      </p:sp>
      <p:pic>
        <p:nvPicPr>
          <p:cNvPr id="1032" name="Picture 11"/>
          <p:cNvPicPr>
            <a:picLocks/>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227013" y="366713"/>
            <a:ext cx="8837612" cy="72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Arial" charset="0"/>
        </a:defRPr>
      </a:lvl2pPr>
      <a:lvl3pPr algn="l" rtl="0" eaLnBrk="0" fontAlgn="base" hangingPunct="0">
        <a:spcBef>
          <a:spcPct val="0"/>
        </a:spcBef>
        <a:spcAft>
          <a:spcPct val="0"/>
        </a:spcAft>
        <a:defRPr sz="4400">
          <a:solidFill>
            <a:schemeClr val="tx2"/>
          </a:solidFill>
          <a:latin typeface="Arial" charset="0"/>
        </a:defRPr>
      </a:lvl3pPr>
      <a:lvl4pPr algn="l" rtl="0" eaLnBrk="0" fontAlgn="base" hangingPunct="0">
        <a:spcBef>
          <a:spcPct val="0"/>
        </a:spcBef>
        <a:spcAft>
          <a:spcPct val="0"/>
        </a:spcAft>
        <a:defRPr sz="4400">
          <a:solidFill>
            <a:schemeClr val="tx2"/>
          </a:solidFill>
          <a:latin typeface="Arial" charset="0"/>
        </a:defRPr>
      </a:lvl4pPr>
      <a:lvl5pPr algn="l" rtl="0" eaLnBrk="0" fontAlgn="base" hangingPunct="0">
        <a:spcBef>
          <a:spcPct val="0"/>
        </a:spcBef>
        <a:spcAft>
          <a:spcPct val="0"/>
        </a:spcAft>
        <a:defRPr sz="4400">
          <a:solidFill>
            <a:schemeClr val="tx2"/>
          </a:solidFill>
          <a:latin typeface="Arial" charset="0"/>
        </a:defRPr>
      </a:lvl5pPr>
      <a:lvl6pPr marL="457200" algn="l" rtl="0" fontAlgn="base">
        <a:spcBef>
          <a:spcPct val="0"/>
        </a:spcBef>
        <a:spcAft>
          <a:spcPct val="0"/>
        </a:spcAft>
        <a:defRPr sz="4400">
          <a:solidFill>
            <a:schemeClr val="tx2"/>
          </a:solidFill>
          <a:latin typeface="Arial" charset="0"/>
        </a:defRPr>
      </a:lvl6pPr>
      <a:lvl7pPr marL="914400" algn="l" rtl="0" fontAlgn="base">
        <a:spcBef>
          <a:spcPct val="0"/>
        </a:spcBef>
        <a:spcAft>
          <a:spcPct val="0"/>
        </a:spcAft>
        <a:defRPr sz="4400">
          <a:solidFill>
            <a:schemeClr val="tx2"/>
          </a:solidFill>
          <a:latin typeface="Arial" charset="0"/>
        </a:defRPr>
      </a:lvl7pPr>
      <a:lvl8pPr marL="1371600" algn="l" rtl="0" fontAlgn="base">
        <a:spcBef>
          <a:spcPct val="0"/>
        </a:spcBef>
        <a:spcAft>
          <a:spcPct val="0"/>
        </a:spcAft>
        <a:defRPr sz="4400">
          <a:solidFill>
            <a:schemeClr val="tx2"/>
          </a:solidFill>
          <a:latin typeface="Arial" charset="0"/>
        </a:defRPr>
      </a:lvl8pPr>
      <a:lvl9pPr marL="1828800" algn="l"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Font typeface="Wingdings" panose="05000000000000000000" pitchFamily="2" charset="2"/>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notesSlide" Target="../notesSlides/notesSlide1.xml"/><Relationship Id="rId7" Type="http://schemas.openxmlformats.org/officeDocument/2006/relationships/image" Target="../media/image5.jpg"/><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slideLayout" Target="../slideLayouts/slideLayout2.xml"/><Relationship Id="rId4" Type="http://schemas.openxmlformats.org/officeDocument/2006/relationships/image" Target="../media/image10.wmf"/></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wmf"/></Relationships>
</file>

<file path=ppt/slides/_rels/slide9.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wmf"/><Relationship Id="rId1" Type="http://schemas.openxmlformats.org/officeDocument/2006/relationships/slideLayout" Target="../slideLayouts/slideLayout2.xml"/><Relationship Id="rId5" Type="http://schemas.openxmlformats.org/officeDocument/2006/relationships/image" Target="../media/image24.wmf"/><Relationship Id="rId4" Type="http://schemas.openxmlformats.org/officeDocument/2006/relationships/image" Target="../media/image23.w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5.w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wmf"/></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8"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34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ound Diagonal Corner Rectangle 5"/>
          <p:cNvSpPr/>
          <p:nvPr/>
        </p:nvSpPr>
        <p:spPr>
          <a:xfrm>
            <a:off x="47625" y="57150"/>
            <a:ext cx="9048750" cy="6210300"/>
          </a:xfrm>
          <a:prstGeom prst="round2Diag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ndParaRPr>
          </a:p>
        </p:txBody>
      </p:sp>
      <p:sp>
        <p:nvSpPr>
          <p:cNvPr id="4100" name="Text Box 2"/>
          <p:cNvSpPr txBox="1">
            <a:spLocks noChangeArrowheads="1"/>
          </p:cNvSpPr>
          <p:nvPr/>
        </p:nvSpPr>
        <p:spPr bwMode="auto">
          <a:xfrm>
            <a:off x="2133600" y="6248400"/>
            <a:ext cx="5486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1400">
                <a:solidFill>
                  <a:srgbClr val="000000"/>
                </a:solidFill>
              </a:rPr>
              <a:t>Copyright © Cengage Learning. All rights reserved.</a:t>
            </a:r>
            <a:r>
              <a:rPr lang="en-US" altLang="en-US">
                <a:solidFill>
                  <a:srgbClr val="000000"/>
                </a:solidFill>
              </a:rPr>
              <a:t> </a:t>
            </a:r>
          </a:p>
        </p:txBody>
      </p:sp>
      <p:sp>
        <p:nvSpPr>
          <p:cNvPr id="4101" name="Text Box 4"/>
          <p:cNvSpPr txBox="1">
            <a:spLocks noChangeArrowheads="1"/>
          </p:cNvSpPr>
          <p:nvPr/>
        </p:nvSpPr>
        <p:spPr bwMode="auto">
          <a:xfrm>
            <a:off x="1524000" y="-12700"/>
            <a:ext cx="536575"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8000" b="1">
                <a:solidFill>
                  <a:srgbClr val="EC008C"/>
                </a:solidFill>
              </a:rPr>
              <a:t>8</a:t>
            </a:r>
          </a:p>
        </p:txBody>
      </p:sp>
      <p:sp>
        <p:nvSpPr>
          <p:cNvPr id="4102" name="TextBox 7"/>
          <p:cNvSpPr txBox="1">
            <a:spLocks noChangeArrowheads="1"/>
          </p:cNvSpPr>
          <p:nvPr/>
        </p:nvSpPr>
        <p:spPr bwMode="auto">
          <a:xfrm>
            <a:off x="2362200" y="215900"/>
            <a:ext cx="6096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IN" altLang="en-US" sz="4000" b="1">
                <a:solidFill>
                  <a:srgbClr val="005BAA"/>
                </a:solidFill>
              </a:rPr>
              <a:t>Infinite Series</a:t>
            </a:r>
            <a:endParaRPr lang="en-US" altLang="en-US" sz="4000" b="1">
              <a:solidFill>
                <a:srgbClr val="005BAA"/>
              </a:solidFill>
            </a:endParaRPr>
          </a:p>
        </p:txBody>
      </p:sp>
      <p:pic>
        <p:nvPicPr>
          <p:cNvPr id="8" name="Picture 7" descr="A picture containing food&#10;&#10;Description automatically generated">
            <a:extLst>
              <a:ext uri="{FF2B5EF4-FFF2-40B4-BE49-F238E27FC236}">
                <a16:creationId xmlns:a16="http://schemas.microsoft.com/office/drawing/2014/main" id="{8D080D66-181F-4119-B9F9-7CC96AC9CF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13422" y="3970248"/>
            <a:ext cx="3429000" cy="1965577"/>
          </a:xfrm>
          <a:prstGeom prst="rect">
            <a:avLst/>
          </a:prstGeom>
        </p:spPr>
      </p:pic>
      <p:pic>
        <p:nvPicPr>
          <p:cNvPr id="9" name="Picture 8" descr="A close up of text on a white background&#10;&#10;Description automatically generated">
            <a:extLst>
              <a:ext uri="{FF2B5EF4-FFF2-40B4-BE49-F238E27FC236}">
                <a16:creationId xmlns:a16="http://schemas.microsoft.com/office/drawing/2014/main" id="{03E5B166-0BED-43C0-97D7-1B6C5051526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71022" y="3970248"/>
            <a:ext cx="3429000" cy="1971856"/>
          </a:xfrm>
          <a:prstGeom prst="rect">
            <a:avLst/>
          </a:prstGeom>
        </p:spPr>
      </p:pic>
      <p:pic>
        <p:nvPicPr>
          <p:cNvPr id="10" name="Picture 9" descr="A blurry photo of a busy city street&#10;&#10;Description automatically generated">
            <a:extLst>
              <a:ext uri="{FF2B5EF4-FFF2-40B4-BE49-F238E27FC236}">
                <a16:creationId xmlns:a16="http://schemas.microsoft.com/office/drawing/2014/main" id="{4D928446-FB40-4C7D-8E34-8421CE2A2A3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2000" y="1148451"/>
            <a:ext cx="4514850" cy="2695575"/>
          </a:xfrm>
          <a:prstGeom prst="rect">
            <a:avLst/>
          </a:prstGeom>
        </p:spPr>
      </p:pic>
      <p:pic>
        <p:nvPicPr>
          <p:cNvPr id="11" name="Picture 10" descr="A close up of a sign&#10;&#10;Description automatically generated">
            <a:extLst>
              <a:ext uri="{FF2B5EF4-FFF2-40B4-BE49-F238E27FC236}">
                <a16:creationId xmlns:a16="http://schemas.microsoft.com/office/drawing/2014/main" id="{BB505AC1-F777-40E9-8DA1-F5589619A20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647935" y="1146056"/>
            <a:ext cx="2210580" cy="2663568"/>
          </a:xfrm>
          <a:prstGeom prst="rect">
            <a:avLst/>
          </a:prstGeom>
        </p:spPr>
      </p:pic>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14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5575" y="2355850"/>
            <a:ext cx="8759825" cy="183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Text Box 5"/>
          <p:cNvSpPr txBox="1">
            <a:spLocks noChangeArrowheads="1"/>
          </p:cNvSpPr>
          <p:nvPr/>
        </p:nvSpPr>
        <p:spPr bwMode="auto">
          <a:xfrm>
            <a:off x="2133600" y="6248400"/>
            <a:ext cx="5486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1400">
                <a:solidFill>
                  <a:srgbClr val="000000"/>
                </a:solidFill>
              </a:rPr>
              <a:t>Copyright © Cengage Learning. All rights reserved.</a:t>
            </a:r>
            <a:r>
              <a:rPr lang="en-US" altLang="en-US">
                <a:solidFill>
                  <a:srgbClr val="000000"/>
                </a:solidFill>
              </a:rPr>
              <a:t> </a:t>
            </a:r>
          </a:p>
        </p:txBody>
      </p:sp>
      <p:sp>
        <p:nvSpPr>
          <p:cNvPr id="6148" name="Text Box 38"/>
          <p:cNvSpPr txBox="1">
            <a:spLocks noChangeArrowheads="1"/>
          </p:cNvSpPr>
          <p:nvPr/>
        </p:nvSpPr>
        <p:spPr bwMode="auto">
          <a:xfrm>
            <a:off x="2955925" y="2921000"/>
            <a:ext cx="42322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4000">
                <a:solidFill>
                  <a:srgbClr val="0074BC"/>
                </a:solidFill>
              </a:rPr>
              <a:t>Alternating Series</a:t>
            </a:r>
          </a:p>
        </p:txBody>
      </p:sp>
      <p:sp>
        <p:nvSpPr>
          <p:cNvPr id="6149" name="Text Box 31"/>
          <p:cNvSpPr txBox="1">
            <a:spLocks noChangeArrowheads="1"/>
          </p:cNvSpPr>
          <p:nvPr/>
        </p:nvSpPr>
        <p:spPr bwMode="auto">
          <a:xfrm>
            <a:off x="522288" y="2922588"/>
            <a:ext cx="8985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4000" b="1">
                <a:solidFill>
                  <a:schemeClr val="bg1"/>
                </a:solidFill>
              </a:rPr>
              <a:t>8.5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15"/>
          <p:cNvSpPr>
            <a:spLocks noGrp="1" noChangeArrowheads="1"/>
          </p:cNvSpPr>
          <p:nvPr>
            <p:ph idx="1"/>
          </p:nvPr>
        </p:nvSpPr>
        <p:spPr>
          <a:xfrm>
            <a:off x="457200" y="1300163"/>
            <a:ext cx="8229600" cy="5405437"/>
          </a:xfrm>
        </p:spPr>
        <p:txBody>
          <a:bodyPr/>
          <a:lstStyle/>
          <a:p>
            <a:pPr marL="457200" indent="-457200" eaLnBrk="1" hangingPunct="1">
              <a:buClr>
                <a:srgbClr val="0074BC"/>
              </a:buClr>
              <a:buSzPct val="90000"/>
              <a:buFont typeface="Webdings" pitchFamily="18" charset="2"/>
              <a:buChar char=""/>
              <a:defRPr/>
            </a:pPr>
            <a:r>
              <a:rPr lang="en-US" sz="2800" dirty="0"/>
              <a:t>Use the Alternating Series Test to determine whether an infinite series converges.</a:t>
            </a:r>
          </a:p>
          <a:p>
            <a:pPr marL="457200" indent="-457200" eaLnBrk="1" hangingPunct="1">
              <a:buClr>
                <a:srgbClr val="0074BC"/>
              </a:buClr>
              <a:buSzPct val="90000"/>
              <a:buFont typeface="Webdings" pitchFamily="18" charset="2"/>
              <a:buChar char=""/>
              <a:defRPr/>
            </a:pPr>
            <a:endParaRPr lang="en-US" sz="2800" dirty="0"/>
          </a:p>
          <a:p>
            <a:pPr marL="457200" indent="-457200" eaLnBrk="1" hangingPunct="1">
              <a:buClr>
                <a:srgbClr val="0074BC"/>
              </a:buClr>
              <a:buSzPct val="90000"/>
              <a:buFont typeface="Webdings" pitchFamily="18" charset="2"/>
              <a:buChar char=""/>
              <a:defRPr/>
            </a:pPr>
            <a:r>
              <a:rPr lang="en-US" sz="2800" dirty="0"/>
              <a:t>Use the Alternating Series Remainder to approximate the sum of an alternating series.</a:t>
            </a:r>
          </a:p>
          <a:p>
            <a:pPr>
              <a:defRPr/>
            </a:pPr>
            <a:endParaRPr lang="en-US" sz="2800" dirty="0"/>
          </a:p>
          <a:p>
            <a:pPr marL="457200" indent="-457200" eaLnBrk="1" hangingPunct="1">
              <a:buClr>
                <a:srgbClr val="0074BC"/>
              </a:buClr>
              <a:buSzPct val="90000"/>
              <a:buFont typeface="Webdings" pitchFamily="18" charset="2"/>
              <a:buChar char=""/>
              <a:defRPr/>
            </a:pPr>
            <a:r>
              <a:rPr lang="en-US" sz="2800" dirty="0"/>
              <a:t>Classify a convergent series as absolutely or conditionally convergent.</a:t>
            </a:r>
          </a:p>
          <a:p>
            <a:pPr>
              <a:defRPr/>
            </a:pPr>
            <a:endParaRPr lang="en-US" sz="2800" dirty="0"/>
          </a:p>
          <a:p>
            <a:pPr marL="457200" indent="-457200" eaLnBrk="1" hangingPunct="1">
              <a:buClr>
                <a:srgbClr val="0074BC"/>
              </a:buClr>
              <a:buSzPct val="90000"/>
              <a:buFont typeface="Webdings" pitchFamily="18" charset="2"/>
              <a:buChar char=""/>
              <a:defRPr/>
            </a:pPr>
            <a:r>
              <a:rPr lang="en-US" sz="2800" dirty="0"/>
              <a:t>Rearrange an infinite series to obtain a different sum.</a:t>
            </a:r>
          </a:p>
        </p:txBody>
      </p:sp>
      <p:sp>
        <p:nvSpPr>
          <p:cNvPr id="2" name="Text Box 5"/>
          <p:cNvSpPr txBox="1">
            <a:spLocks noChangeArrowheads="1"/>
          </p:cNvSpPr>
          <p:nvPr/>
        </p:nvSpPr>
        <p:spPr bwMode="auto">
          <a:xfrm>
            <a:off x="455613" y="349250"/>
            <a:ext cx="8226425"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sz="4000">
                <a:solidFill>
                  <a:srgbClr val="FFFFFF"/>
                </a:solidFill>
              </a:rPr>
              <a:t>Objectives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body" idx="1"/>
          </p:nvPr>
        </p:nvSpPr>
        <p:spPr>
          <a:xfrm>
            <a:off x="457200" y="1370013"/>
            <a:ext cx="8229600" cy="5256212"/>
          </a:xfrm>
          <a:noFill/>
        </p:spPr>
        <p:txBody>
          <a:bodyPr/>
          <a:lstStyle/>
          <a:p>
            <a:pPr marL="0" indent="0" eaLnBrk="1" hangingPunct="1">
              <a:buClr>
                <a:srgbClr val="0073AE"/>
              </a:buClr>
              <a:buFont typeface="Wingdings" panose="05000000000000000000" pitchFamily="2" charset="2"/>
              <a:buNone/>
            </a:pPr>
            <a:r>
              <a:rPr lang="en-US" altLang="en-US"/>
              <a:t>The simplest series that contain both positive and negative terms is an </a:t>
            </a:r>
            <a:r>
              <a:rPr lang="en-US" altLang="en-US" b="1"/>
              <a:t>alternating series, </a:t>
            </a:r>
            <a:r>
              <a:rPr lang="en-US" altLang="en-US"/>
              <a:t>whose terms alternate in sign. For example, the geometric series</a:t>
            </a:r>
          </a:p>
          <a:p>
            <a:pPr marL="0" indent="0" eaLnBrk="1" hangingPunct="1">
              <a:buClr>
                <a:srgbClr val="0073AE"/>
              </a:buClr>
              <a:buFont typeface="Wingdings" panose="05000000000000000000" pitchFamily="2" charset="2"/>
              <a:buNone/>
            </a:pPr>
            <a:endParaRPr lang="en-US" altLang="en-US"/>
          </a:p>
          <a:p>
            <a:pPr marL="0" indent="0" eaLnBrk="1" hangingPunct="1">
              <a:buClr>
                <a:srgbClr val="0073AE"/>
              </a:buClr>
              <a:buFont typeface="Wingdings" panose="05000000000000000000" pitchFamily="2" charset="2"/>
              <a:buNone/>
            </a:pPr>
            <a:endParaRPr lang="en-US" altLang="en-US"/>
          </a:p>
          <a:p>
            <a:pPr marL="0" indent="0" eaLnBrk="1" hangingPunct="1">
              <a:buClr>
                <a:srgbClr val="0073AE"/>
              </a:buClr>
              <a:buFont typeface="Wingdings" panose="05000000000000000000" pitchFamily="2" charset="2"/>
              <a:buNone/>
            </a:pPr>
            <a:endParaRPr lang="en-US" altLang="en-US"/>
          </a:p>
          <a:p>
            <a:pPr marL="0" indent="0" eaLnBrk="1" hangingPunct="1">
              <a:buClr>
                <a:srgbClr val="0073AE"/>
              </a:buClr>
              <a:buFont typeface="Wingdings" panose="05000000000000000000" pitchFamily="2" charset="2"/>
              <a:buNone/>
            </a:pPr>
            <a:endParaRPr lang="en-US" altLang="en-US"/>
          </a:p>
          <a:p>
            <a:pPr marL="0" indent="0" eaLnBrk="1" hangingPunct="1">
              <a:buClr>
                <a:srgbClr val="0073AE"/>
              </a:buClr>
              <a:buFont typeface="Wingdings" panose="05000000000000000000" pitchFamily="2" charset="2"/>
              <a:buNone/>
            </a:pPr>
            <a:endParaRPr lang="en-US" altLang="en-US"/>
          </a:p>
          <a:p>
            <a:pPr marL="0" indent="0" eaLnBrk="1" hangingPunct="1">
              <a:buFont typeface="Wingdings" panose="05000000000000000000" pitchFamily="2" charset="2"/>
              <a:buNone/>
            </a:pPr>
            <a:r>
              <a:rPr lang="en-US" altLang="en-US"/>
              <a:t>is an </a:t>
            </a:r>
            <a:r>
              <a:rPr lang="en-US" altLang="en-US" i="1"/>
              <a:t>alternating geometric series</a:t>
            </a:r>
            <a:r>
              <a:rPr lang="en-US" altLang="en-US"/>
              <a:t> with </a:t>
            </a:r>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r>
              <a:rPr lang="en-US" altLang="en-US"/>
              <a:t>Alternating series occur in two ways: either the odd terms are negative or the even terms are negative.</a:t>
            </a:r>
          </a:p>
          <a:p>
            <a:pPr marL="0" indent="0" eaLnBrk="1" hangingPunct="1">
              <a:buFont typeface="Wingdings" panose="05000000000000000000" pitchFamily="2" charset="2"/>
              <a:buNone/>
            </a:pPr>
            <a:endParaRPr lang="en-US" altLang="en-US"/>
          </a:p>
        </p:txBody>
      </p:sp>
      <p:sp>
        <p:nvSpPr>
          <p:cNvPr id="11267" name="Text Box 3"/>
          <p:cNvSpPr txBox="1">
            <a:spLocks noChangeArrowheads="1"/>
          </p:cNvSpPr>
          <p:nvPr/>
        </p:nvSpPr>
        <p:spPr bwMode="auto">
          <a:xfrm>
            <a:off x="457200" y="347663"/>
            <a:ext cx="8312150"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4000">
                <a:solidFill>
                  <a:schemeClr val="bg1"/>
                </a:solidFill>
              </a:rPr>
              <a:t>Alternating Series</a:t>
            </a:r>
          </a:p>
        </p:txBody>
      </p:sp>
      <p:pic>
        <p:nvPicPr>
          <p:cNvPr id="1126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2703512"/>
            <a:ext cx="3503613" cy="84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3646488"/>
            <a:ext cx="3975100" cy="72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4672013"/>
            <a:ext cx="117951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3"/>
          <p:cNvSpPr txBox="1">
            <a:spLocks noChangeArrowheads="1"/>
          </p:cNvSpPr>
          <p:nvPr/>
        </p:nvSpPr>
        <p:spPr bwMode="auto">
          <a:xfrm>
            <a:off x="457200" y="347663"/>
            <a:ext cx="8312150"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4000">
                <a:solidFill>
                  <a:schemeClr val="bg1"/>
                </a:solidFill>
              </a:rPr>
              <a:t>Alternating Series</a:t>
            </a:r>
          </a:p>
        </p:txBody>
      </p:sp>
      <p:pic>
        <p:nvPicPr>
          <p:cNvPr id="12291"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371600"/>
            <a:ext cx="8455025"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body" idx="1"/>
          </p:nvPr>
        </p:nvSpPr>
        <p:spPr>
          <a:xfrm>
            <a:off x="457200" y="1370013"/>
            <a:ext cx="8229600" cy="5256212"/>
          </a:xfrm>
          <a:noFill/>
        </p:spPr>
        <p:txBody>
          <a:bodyPr/>
          <a:lstStyle/>
          <a:p>
            <a:pPr marL="0" indent="0" eaLnBrk="1" hangingPunct="1">
              <a:lnSpc>
                <a:spcPct val="90000"/>
              </a:lnSpc>
              <a:buClr>
                <a:srgbClr val="0073AE"/>
              </a:buClr>
              <a:buFont typeface="Wingdings" panose="05000000000000000000" pitchFamily="2" charset="2"/>
              <a:buNone/>
            </a:pPr>
            <a:r>
              <a:rPr lang="en-US" altLang="en-US"/>
              <a:t>Determine the convergence or divergence of</a:t>
            </a:r>
          </a:p>
          <a:p>
            <a:pPr marL="0" indent="0" eaLnBrk="1" hangingPunct="1">
              <a:lnSpc>
                <a:spcPct val="90000"/>
              </a:lnSpc>
              <a:buClr>
                <a:srgbClr val="0073AE"/>
              </a:buClr>
              <a:buFont typeface="Wingdings" panose="05000000000000000000" pitchFamily="2" charset="2"/>
              <a:buNone/>
            </a:pPr>
            <a:endParaRPr lang="en-US" altLang="en-US"/>
          </a:p>
          <a:p>
            <a:pPr marL="0" indent="0" eaLnBrk="1" hangingPunct="1">
              <a:lnSpc>
                <a:spcPct val="90000"/>
              </a:lnSpc>
              <a:buClr>
                <a:srgbClr val="0073AE"/>
              </a:buClr>
              <a:buFont typeface="Wingdings" panose="05000000000000000000" pitchFamily="2" charset="2"/>
              <a:buNone/>
            </a:pPr>
            <a:r>
              <a:rPr lang="en-US" altLang="en-US">
                <a:solidFill>
                  <a:srgbClr val="0074BC"/>
                </a:solidFill>
              </a:rPr>
              <a:t>Solution: </a:t>
            </a:r>
          </a:p>
          <a:p>
            <a:pPr marL="0" indent="0" eaLnBrk="1" hangingPunct="1">
              <a:lnSpc>
                <a:spcPct val="90000"/>
              </a:lnSpc>
              <a:buClr>
                <a:srgbClr val="0073AE"/>
              </a:buClr>
              <a:buFont typeface="Wingdings" panose="05000000000000000000" pitchFamily="2" charset="2"/>
              <a:buNone/>
            </a:pPr>
            <a:r>
              <a:rPr lang="en-US" altLang="en-US"/>
              <a:t>Note that                                     So, the first condition of</a:t>
            </a:r>
            <a:br>
              <a:rPr lang="en-US" altLang="en-US"/>
            </a:br>
            <a:br>
              <a:rPr lang="en-US" altLang="en-US" sz="1000"/>
            </a:br>
            <a:r>
              <a:rPr lang="en-US" altLang="en-US"/>
              <a:t>Theorem 8.14 is satisfied.</a:t>
            </a:r>
          </a:p>
          <a:p>
            <a:pPr marL="0" indent="0" eaLnBrk="1" hangingPunct="1">
              <a:lnSpc>
                <a:spcPct val="90000"/>
              </a:lnSpc>
              <a:buClr>
                <a:srgbClr val="0073AE"/>
              </a:buClr>
              <a:buFont typeface="Wingdings" panose="05000000000000000000" pitchFamily="2" charset="2"/>
              <a:buNone/>
            </a:pPr>
            <a:endParaRPr lang="en-US" altLang="en-US"/>
          </a:p>
          <a:p>
            <a:pPr marL="0" indent="0" eaLnBrk="1" hangingPunct="1">
              <a:lnSpc>
                <a:spcPct val="90000"/>
              </a:lnSpc>
              <a:buClr>
                <a:srgbClr val="0073AE"/>
              </a:buClr>
              <a:buFont typeface="Wingdings" panose="05000000000000000000" pitchFamily="2" charset="2"/>
              <a:buNone/>
            </a:pPr>
            <a:r>
              <a:rPr lang="en-US" altLang="en-US"/>
              <a:t>Also note that the second condition of Theorem 8.14 is satisfied because</a:t>
            </a:r>
          </a:p>
          <a:p>
            <a:pPr marL="0" indent="0" eaLnBrk="1" hangingPunct="1">
              <a:lnSpc>
                <a:spcPct val="90000"/>
              </a:lnSpc>
              <a:buFont typeface="Wingdings" panose="05000000000000000000" pitchFamily="2" charset="2"/>
              <a:buNone/>
            </a:pPr>
            <a:endParaRPr lang="en-US" altLang="en-US"/>
          </a:p>
          <a:p>
            <a:pPr marL="0" indent="0" eaLnBrk="1" hangingPunct="1">
              <a:lnSpc>
                <a:spcPct val="90000"/>
              </a:lnSpc>
              <a:buFont typeface="Wingdings" panose="05000000000000000000" pitchFamily="2" charset="2"/>
              <a:buNone/>
            </a:pPr>
            <a:endParaRPr lang="en-US" altLang="en-US"/>
          </a:p>
          <a:p>
            <a:pPr marL="0" indent="0" eaLnBrk="1" hangingPunct="1">
              <a:lnSpc>
                <a:spcPct val="90000"/>
              </a:lnSpc>
              <a:buFont typeface="Wingdings" panose="05000000000000000000" pitchFamily="2" charset="2"/>
              <a:buNone/>
            </a:pPr>
            <a:endParaRPr lang="en-US" altLang="en-US" sz="800"/>
          </a:p>
          <a:p>
            <a:pPr marL="0" indent="0" eaLnBrk="1" hangingPunct="1">
              <a:lnSpc>
                <a:spcPct val="90000"/>
              </a:lnSpc>
              <a:buClr>
                <a:srgbClr val="0073AE"/>
              </a:buClr>
              <a:buFont typeface="Wingdings" panose="05000000000000000000" pitchFamily="2" charset="2"/>
              <a:buNone/>
            </a:pPr>
            <a:r>
              <a:rPr lang="en-US" altLang="en-US"/>
              <a:t>for all </a:t>
            </a:r>
            <a:r>
              <a:rPr lang="en-US" altLang="en-US" i="1"/>
              <a:t>n. </a:t>
            </a:r>
            <a:r>
              <a:rPr lang="en-US" altLang="en-US"/>
              <a:t>So, applying the Alternating Series Test, you can conclude that the series converges.</a:t>
            </a:r>
          </a:p>
        </p:txBody>
      </p:sp>
      <p:sp>
        <p:nvSpPr>
          <p:cNvPr id="13315" name="Text Box 3"/>
          <p:cNvSpPr txBox="1">
            <a:spLocks noChangeArrowheads="1"/>
          </p:cNvSpPr>
          <p:nvPr/>
        </p:nvSpPr>
        <p:spPr bwMode="auto">
          <a:xfrm>
            <a:off x="457200" y="463550"/>
            <a:ext cx="831215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3000">
                <a:solidFill>
                  <a:schemeClr val="bg1"/>
                </a:solidFill>
              </a:rPr>
              <a:t>Example 1 – </a:t>
            </a:r>
            <a:r>
              <a:rPr lang="en-US" altLang="en-US" sz="3000" i="1">
                <a:solidFill>
                  <a:schemeClr val="bg1"/>
                </a:solidFill>
              </a:rPr>
              <a:t>Using the Alternating Series Test</a:t>
            </a:r>
          </a:p>
        </p:txBody>
      </p:sp>
      <p:pic>
        <p:nvPicPr>
          <p:cNvPr id="13316"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43686" y="1190625"/>
            <a:ext cx="2076450"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4495800"/>
            <a:ext cx="3581400" cy="90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85938" y="2627313"/>
            <a:ext cx="3036887"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37890">
                                            <p:txEl>
                                              <p:pRg st="2" end="2"/>
                                            </p:txEl>
                                          </p:spTgt>
                                        </p:tgtEl>
                                        <p:attrNameLst>
                                          <p:attrName>style.visibility</p:attrName>
                                        </p:attrNameLst>
                                      </p:cBhvr>
                                      <p:to>
                                        <p:strVal val="visible"/>
                                      </p:to>
                                    </p:set>
                                    <p:animEffect transition="in" filter="fade">
                                      <p:cBhvr>
                                        <p:cTn id="7" dur="1000"/>
                                        <p:tgtEl>
                                          <p:spTgt spid="37890">
                                            <p:txEl>
                                              <p:pRg st="2" end="2"/>
                                            </p:txEl>
                                          </p:spTgt>
                                        </p:tgtEl>
                                      </p:cBhvr>
                                    </p:animEffect>
                                    <p:anim calcmode="lin" valueType="num">
                                      <p:cBhvr>
                                        <p:cTn id="8" dur="1000" fill="hold"/>
                                        <p:tgtEl>
                                          <p:spTgt spid="37890">
                                            <p:txEl>
                                              <p:pRg st="2" end="2"/>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7890">
                                            <p:txEl>
                                              <p:pRg st="2" end="2"/>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7890">
                                            <p:txEl>
                                              <p:pRg st="2" end="2"/>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37890">
                                            <p:txEl>
                                              <p:pRg st="3" end="3"/>
                                            </p:txEl>
                                          </p:spTgt>
                                        </p:tgtEl>
                                        <p:attrNameLst>
                                          <p:attrName>style.visibility</p:attrName>
                                        </p:attrNameLst>
                                      </p:cBhvr>
                                      <p:to>
                                        <p:strVal val="visible"/>
                                      </p:to>
                                    </p:set>
                                    <p:animEffect transition="in" filter="fade">
                                      <p:cBhvr>
                                        <p:cTn id="13" dur="1000"/>
                                        <p:tgtEl>
                                          <p:spTgt spid="37890">
                                            <p:txEl>
                                              <p:pRg st="3" end="3"/>
                                            </p:txEl>
                                          </p:spTgt>
                                        </p:tgtEl>
                                      </p:cBhvr>
                                    </p:animEffect>
                                    <p:anim calcmode="lin" valueType="num">
                                      <p:cBhvr>
                                        <p:cTn id="14" dur="1000" fill="hold"/>
                                        <p:tgtEl>
                                          <p:spTgt spid="37890">
                                            <p:txEl>
                                              <p:pRg st="3" end="3"/>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37890">
                                            <p:txEl>
                                              <p:pRg st="3" end="3"/>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7890">
                                            <p:txEl>
                                              <p:pRg st="3" end="3"/>
                                            </p:txEl>
                                          </p:spTgt>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900" decel="100000" fill="hold"/>
                                        <p:tgtEl>
                                          <p:spTgt spid="2"/>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37" presetClass="entr" presetSubtype="0" fill="hold" nodeType="clickEffect">
                                  <p:stCondLst>
                                    <p:cond delay="0"/>
                                  </p:stCondLst>
                                  <p:childTnLst>
                                    <p:set>
                                      <p:cBhvr>
                                        <p:cTn id="26" dur="1" fill="hold">
                                          <p:stCondLst>
                                            <p:cond delay="0"/>
                                          </p:stCondLst>
                                        </p:cTn>
                                        <p:tgtEl>
                                          <p:spTgt spid="37890">
                                            <p:txEl>
                                              <p:pRg st="5" end="5"/>
                                            </p:txEl>
                                          </p:spTgt>
                                        </p:tgtEl>
                                        <p:attrNameLst>
                                          <p:attrName>style.visibility</p:attrName>
                                        </p:attrNameLst>
                                      </p:cBhvr>
                                      <p:to>
                                        <p:strVal val="visible"/>
                                      </p:to>
                                    </p:set>
                                    <p:animEffect transition="in" filter="fade">
                                      <p:cBhvr>
                                        <p:cTn id="27" dur="1000"/>
                                        <p:tgtEl>
                                          <p:spTgt spid="37890">
                                            <p:txEl>
                                              <p:pRg st="5" end="5"/>
                                            </p:txEl>
                                          </p:spTgt>
                                        </p:tgtEl>
                                      </p:cBhvr>
                                    </p:animEffect>
                                    <p:anim calcmode="lin" valueType="num">
                                      <p:cBhvr>
                                        <p:cTn id="28" dur="1000" fill="hold"/>
                                        <p:tgtEl>
                                          <p:spTgt spid="37890">
                                            <p:txEl>
                                              <p:pRg st="5" end="5"/>
                                            </p:txEl>
                                          </p:spTgt>
                                        </p:tgtEl>
                                        <p:attrNameLst>
                                          <p:attrName>ppt_x</p:attrName>
                                        </p:attrNameLst>
                                      </p:cBhvr>
                                      <p:tavLst>
                                        <p:tav tm="0">
                                          <p:val>
                                            <p:strVal val="#ppt_x"/>
                                          </p:val>
                                        </p:tav>
                                        <p:tav tm="100000">
                                          <p:val>
                                            <p:strVal val="#ppt_x"/>
                                          </p:val>
                                        </p:tav>
                                      </p:tavLst>
                                    </p:anim>
                                    <p:anim calcmode="lin" valueType="num">
                                      <p:cBhvr>
                                        <p:cTn id="29" dur="900" decel="100000" fill="hold"/>
                                        <p:tgtEl>
                                          <p:spTgt spid="37890">
                                            <p:txEl>
                                              <p:pRg st="5" end="5"/>
                                            </p:txEl>
                                          </p:spTgt>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37890">
                                            <p:txEl>
                                              <p:pRg st="5" end="5"/>
                                            </p:txEl>
                                          </p:spTgt>
                                        </p:tgtEl>
                                        <p:attrNameLst>
                                          <p:attrName>ppt_y</p:attrName>
                                        </p:attrNameLst>
                                      </p:cBhvr>
                                      <p:tavLst>
                                        <p:tav tm="0">
                                          <p:val>
                                            <p:strVal val="#ppt_y-.03"/>
                                          </p:val>
                                        </p:tav>
                                        <p:tav tm="100000">
                                          <p:val>
                                            <p:strVal val="#ppt_y"/>
                                          </p:val>
                                        </p:tav>
                                      </p:tavLst>
                                    </p:anim>
                                  </p:childTnLst>
                                </p:cTn>
                              </p:par>
                              <p:par>
                                <p:cTn id="31" presetID="37" presetClass="entr" presetSubtype="0" fill="hold" nodeType="withEffect">
                                  <p:stCondLst>
                                    <p:cond delay="0"/>
                                  </p:stCondLst>
                                  <p:childTnLst>
                                    <p:set>
                                      <p:cBhvr>
                                        <p:cTn id="32" dur="1" fill="hold">
                                          <p:stCondLst>
                                            <p:cond delay="0"/>
                                          </p:stCondLst>
                                        </p:cTn>
                                        <p:tgtEl>
                                          <p:spTgt spid="37896"/>
                                        </p:tgtEl>
                                        <p:attrNameLst>
                                          <p:attrName>style.visibility</p:attrName>
                                        </p:attrNameLst>
                                      </p:cBhvr>
                                      <p:to>
                                        <p:strVal val="visible"/>
                                      </p:to>
                                    </p:set>
                                    <p:animEffect transition="in" filter="fade">
                                      <p:cBhvr>
                                        <p:cTn id="33" dur="1000"/>
                                        <p:tgtEl>
                                          <p:spTgt spid="37896"/>
                                        </p:tgtEl>
                                      </p:cBhvr>
                                    </p:animEffect>
                                    <p:anim calcmode="lin" valueType="num">
                                      <p:cBhvr>
                                        <p:cTn id="34" dur="1000" fill="hold"/>
                                        <p:tgtEl>
                                          <p:spTgt spid="37896"/>
                                        </p:tgtEl>
                                        <p:attrNameLst>
                                          <p:attrName>ppt_x</p:attrName>
                                        </p:attrNameLst>
                                      </p:cBhvr>
                                      <p:tavLst>
                                        <p:tav tm="0">
                                          <p:val>
                                            <p:strVal val="#ppt_x"/>
                                          </p:val>
                                        </p:tav>
                                        <p:tav tm="100000">
                                          <p:val>
                                            <p:strVal val="#ppt_x"/>
                                          </p:val>
                                        </p:tav>
                                      </p:tavLst>
                                    </p:anim>
                                    <p:anim calcmode="lin" valueType="num">
                                      <p:cBhvr>
                                        <p:cTn id="35" dur="900" decel="100000" fill="hold"/>
                                        <p:tgtEl>
                                          <p:spTgt spid="37896"/>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37896"/>
                                        </p:tgtEl>
                                        <p:attrNameLst>
                                          <p:attrName>ppt_y</p:attrName>
                                        </p:attrNameLst>
                                      </p:cBhvr>
                                      <p:tavLst>
                                        <p:tav tm="0">
                                          <p:val>
                                            <p:strVal val="#ppt_y-.03"/>
                                          </p:val>
                                        </p:tav>
                                        <p:tav tm="100000">
                                          <p:val>
                                            <p:strVal val="#ppt_y"/>
                                          </p:val>
                                        </p:tav>
                                      </p:tavLst>
                                    </p:anim>
                                  </p:childTnLst>
                                </p:cTn>
                              </p:par>
                              <p:par>
                                <p:cTn id="37" presetID="37" presetClass="entr" presetSubtype="0" fill="hold" nodeType="withEffect">
                                  <p:stCondLst>
                                    <p:cond delay="0"/>
                                  </p:stCondLst>
                                  <p:childTnLst>
                                    <p:set>
                                      <p:cBhvr>
                                        <p:cTn id="38" dur="1" fill="hold">
                                          <p:stCondLst>
                                            <p:cond delay="0"/>
                                          </p:stCondLst>
                                        </p:cTn>
                                        <p:tgtEl>
                                          <p:spTgt spid="37890">
                                            <p:txEl>
                                              <p:pRg st="9" end="9"/>
                                            </p:txEl>
                                          </p:spTgt>
                                        </p:tgtEl>
                                        <p:attrNameLst>
                                          <p:attrName>style.visibility</p:attrName>
                                        </p:attrNameLst>
                                      </p:cBhvr>
                                      <p:to>
                                        <p:strVal val="visible"/>
                                      </p:to>
                                    </p:set>
                                    <p:animEffect transition="in" filter="fade">
                                      <p:cBhvr>
                                        <p:cTn id="39" dur="1000"/>
                                        <p:tgtEl>
                                          <p:spTgt spid="37890">
                                            <p:txEl>
                                              <p:pRg st="9" end="9"/>
                                            </p:txEl>
                                          </p:spTgt>
                                        </p:tgtEl>
                                      </p:cBhvr>
                                    </p:animEffect>
                                    <p:anim calcmode="lin" valueType="num">
                                      <p:cBhvr>
                                        <p:cTn id="40" dur="1000" fill="hold"/>
                                        <p:tgtEl>
                                          <p:spTgt spid="37890">
                                            <p:txEl>
                                              <p:pRg st="9" end="9"/>
                                            </p:txEl>
                                          </p:spTgt>
                                        </p:tgtEl>
                                        <p:attrNameLst>
                                          <p:attrName>ppt_x</p:attrName>
                                        </p:attrNameLst>
                                      </p:cBhvr>
                                      <p:tavLst>
                                        <p:tav tm="0">
                                          <p:val>
                                            <p:strVal val="#ppt_x"/>
                                          </p:val>
                                        </p:tav>
                                        <p:tav tm="100000">
                                          <p:val>
                                            <p:strVal val="#ppt_x"/>
                                          </p:val>
                                        </p:tav>
                                      </p:tavLst>
                                    </p:anim>
                                    <p:anim calcmode="lin" valueType="num">
                                      <p:cBhvr>
                                        <p:cTn id="41" dur="900" decel="100000" fill="hold"/>
                                        <p:tgtEl>
                                          <p:spTgt spid="37890">
                                            <p:txEl>
                                              <p:pRg st="9" end="9"/>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37890">
                                            <p:txEl>
                                              <p:pRg st="9" end="9"/>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455613" y="3198813"/>
            <a:ext cx="82264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4000">
                <a:solidFill>
                  <a:srgbClr val="005BAA"/>
                </a:solidFill>
              </a:rPr>
              <a:t>Alternating Series Remainder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body" idx="1"/>
          </p:nvPr>
        </p:nvSpPr>
        <p:spPr>
          <a:xfrm>
            <a:off x="457200" y="1370013"/>
            <a:ext cx="8229600" cy="5256212"/>
          </a:xfrm>
          <a:noFill/>
        </p:spPr>
        <p:txBody>
          <a:bodyPr/>
          <a:lstStyle/>
          <a:p>
            <a:pPr marL="0" indent="0" eaLnBrk="1" hangingPunct="1">
              <a:buClr>
                <a:srgbClr val="0073AE"/>
              </a:buClr>
              <a:buFont typeface="Wingdings" panose="05000000000000000000" pitchFamily="2" charset="2"/>
              <a:buNone/>
            </a:pPr>
            <a:r>
              <a:rPr lang="en-US" altLang="en-US"/>
              <a:t>For a convergent alternating series, the partial sum </a:t>
            </a:r>
            <a:br>
              <a:rPr lang="en-US" altLang="en-US"/>
            </a:br>
            <a:r>
              <a:rPr lang="en-US" altLang="en-US"/>
              <a:t>can be a useful approximation for the sum </a:t>
            </a:r>
            <a:r>
              <a:rPr lang="en-US" altLang="en-US" i="1"/>
              <a:t>S </a:t>
            </a:r>
            <a:r>
              <a:rPr lang="en-US" altLang="en-US"/>
              <a:t>of the series. The error involved in using             is the remainder		</a:t>
            </a:r>
          </a:p>
        </p:txBody>
      </p:sp>
      <p:sp>
        <p:nvSpPr>
          <p:cNvPr id="15363" name="Text Box 3"/>
          <p:cNvSpPr txBox="1">
            <a:spLocks noChangeArrowheads="1"/>
          </p:cNvSpPr>
          <p:nvPr/>
        </p:nvSpPr>
        <p:spPr bwMode="auto">
          <a:xfrm>
            <a:off x="457200" y="347663"/>
            <a:ext cx="8312150"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4000">
                <a:solidFill>
                  <a:schemeClr val="bg1"/>
                </a:solidFill>
              </a:rPr>
              <a:t>Alternating Series Remainder</a:t>
            </a:r>
          </a:p>
        </p:txBody>
      </p:sp>
      <p:pic>
        <p:nvPicPr>
          <p:cNvPr id="1536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7600" y="1447800"/>
            <a:ext cx="3746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9575" y="2181225"/>
            <a:ext cx="96837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0388" y="2570163"/>
            <a:ext cx="176371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7"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6413" y="3208338"/>
            <a:ext cx="8150225" cy="235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457200" y="1370013"/>
            <a:ext cx="8229600" cy="5256212"/>
          </a:xfrm>
          <a:noFill/>
        </p:spPr>
        <p:txBody>
          <a:bodyPr/>
          <a:lstStyle/>
          <a:p>
            <a:pPr marL="0" indent="0" eaLnBrk="1" hangingPunct="1">
              <a:buClr>
                <a:srgbClr val="0073AE"/>
              </a:buClr>
              <a:buFont typeface="Wingdings" panose="05000000000000000000" pitchFamily="2" charset="2"/>
              <a:buNone/>
            </a:pPr>
            <a:r>
              <a:rPr lang="en-US" altLang="en-US"/>
              <a:t>Approximate the sum of the following series by its first six terms.</a:t>
            </a:r>
          </a:p>
          <a:p>
            <a:pPr marL="0" indent="0" eaLnBrk="1" hangingPunct="1">
              <a:buClr>
                <a:srgbClr val="0073AE"/>
              </a:buClr>
              <a:buFont typeface="Wingdings" panose="05000000000000000000" pitchFamily="2" charset="2"/>
              <a:buNone/>
            </a:pPr>
            <a:endParaRPr lang="en-US" altLang="en-US"/>
          </a:p>
          <a:p>
            <a:pPr marL="0" indent="0" eaLnBrk="1" hangingPunct="1">
              <a:buClr>
                <a:srgbClr val="0073AE"/>
              </a:buClr>
              <a:buFont typeface="Wingdings" panose="05000000000000000000" pitchFamily="2" charset="2"/>
              <a:buNone/>
            </a:pPr>
            <a:endParaRPr lang="en-US" altLang="en-US"/>
          </a:p>
          <a:p>
            <a:pPr marL="0" indent="0" eaLnBrk="1" hangingPunct="1">
              <a:buClr>
                <a:srgbClr val="0073AE"/>
              </a:buClr>
              <a:buFont typeface="Wingdings" panose="05000000000000000000" pitchFamily="2" charset="2"/>
              <a:buNone/>
            </a:pPr>
            <a:endParaRPr lang="en-US" altLang="en-US">
              <a:solidFill>
                <a:srgbClr val="0073AE"/>
              </a:solidFill>
            </a:endParaRPr>
          </a:p>
          <a:p>
            <a:pPr marL="0" indent="0" eaLnBrk="1" hangingPunct="1">
              <a:buClr>
                <a:srgbClr val="0073AE"/>
              </a:buClr>
              <a:buFont typeface="Wingdings" panose="05000000000000000000" pitchFamily="2" charset="2"/>
              <a:buNone/>
            </a:pPr>
            <a:r>
              <a:rPr lang="en-US" altLang="en-US">
                <a:solidFill>
                  <a:srgbClr val="0074BC"/>
                </a:solidFill>
              </a:rPr>
              <a:t>Solution: </a:t>
            </a:r>
          </a:p>
          <a:p>
            <a:pPr marL="0" indent="0" eaLnBrk="1" hangingPunct="1">
              <a:buFont typeface="Wingdings" panose="05000000000000000000" pitchFamily="2" charset="2"/>
              <a:buNone/>
            </a:pPr>
            <a:r>
              <a:rPr lang="en-US" altLang="en-US"/>
              <a:t>The series converges by the Alternating Series Test because</a:t>
            </a:r>
          </a:p>
          <a:p>
            <a:pPr marL="0" indent="0" eaLnBrk="1" hangingPunct="1">
              <a:buFont typeface="Wingdings" panose="05000000000000000000" pitchFamily="2" charset="2"/>
              <a:buNone/>
            </a:pPr>
            <a:endParaRPr lang="en-US" altLang="en-US"/>
          </a:p>
        </p:txBody>
      </p:sp>
      <p:sp>
        <p:nvSpPr>
          <p:cNvPr id="16387" name="Text Box 3"/>
          <p:cNvSpPr txBox="1">
            <a:spLocks noChangeArrowheads="1"/>
          </p:cNvSpPr>
          <p:nvPr/>
        </p:nvSpPr>
        <p:spPr bwMode="auto">
          <a:xfrm>
            <a:off x="457200" y="514350"/>
            <a:ext cx="831215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2300">
                <a:solidFill>
                  <a:schemeClr val="bg1"/>
                </a:solidFill>
              </a:rPr>
              <a:t>Example 4 – </a:t>
            </a:r>
            <a:r>
              <a:rPr lang="en-US" altLang="en-US" sz="2300" i="1">
                <a:solidFill>
                  <a:schemeClr val="bg1"/>
                </a:solidFill>
              </a:rPr>
              <a:t>Approximating the Sum of an Alternating Series</a:t>
            </a:r>
            <a:endParaRPr lang="en-US" altLang="en-US" sz="2300">
              <a:solidFill>
                <a:schemeClr val="bg1"/>
              </a:solidFill>
            </a:endParaRPr>
          </a:p>
        </p:txBody>
      </p:sp>
      <p:pic>
        <p:nvPicPr>
          <p:cNvPr id="16388"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762" y="2286000"/>
            <a:ext cx="7386638"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9"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800600"/>
            <a:ext cx="4460875" cy="88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40962">
                                            <p:txEl>
                                              <p:pRg st="4" end="4"/>
                                            </p:txEl>
                                          </p:spTgt>
                                        </p:tgtEl>
                                        <p:attrNameLst>
                                          <p:attrName>style.visibility</p:attrName>
                                        </p:attrNameLst>
                                      </p:cBhvr>
                                      <p:to>
                                        <p:strVal val="visible"/>
                                      </p:to>
                                    </p:set>
                                    <p:animEffect transition="in" filter="fade">
                                      <p:cBhvr>
                                        <p:cTn id="7" dur="1000"/>
                                        <p:tgtEl>
                                          <p:spTgt spid="40962">
                                            <p:txEl>
                                              <p:pRg st="4" end="4"/>
                                            </p:txEl>
                                          </p:spTgt>
                                        </p:tgtEl>
                                      </p:cBhvr>
                                    </p:animEffect>
                                    <p:anim calcmode="lin" valueType="num">
                                      <p:cBhvr>
                                        <p:cTn id="8" dur="1000" fill="hold"/>
                                        <p:tgtEl>
                                          <p:spTgt spid="40962">
                                            <p:txEl>
                                              <p:pRg st="4" end="4"/>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0962">
                                            <p:txEl>
                                              <p:pRg st="4" end="4"/>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0962">
                                            <p:txEl>
                                              <p:pRg st="4" end="4"/>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40962">
                                            <p:txEl>
                                              <p:pRg st="5" end="5"/>
                                            </p:txEl>
                                          </p:spTgt>
                                        </p:tgtEl>
                                        <p:attrNameLst>
                                          <p:attrName>style.visibility</p:attrName>
                                        </p:attrNameLst>
                                      </p:cBhvr>
                                      <p:to>
                                        <p:strVal val="visible"/>
                                      </p:to>
                                    </p:set>
                                    <p:animEffect transition="in" filter="fade">
                                      <p:cBhvr>
                                        <p:cTn id="13" dur="1000"/>
                                        <p:tgtEl>
                                          <p:spTgt spid="40962">
                                            <p:txEl>
                                              <p:pRg st="5" end="5"/>
                                            </p:txEl>
                                          </p:spTgt>
                                        </p:tgtEl>
                                      </p:cBhvr>
                                    </p:animEffect>
                                    <p:anim calcmode="lin" valueType="num">
                                      <p:cBhvr>
                                        <p:cTn id="14" dur="1000" fill="hold"/>
                                        <p:tgtEl>
                                          <p:spTgt spid="40962">
                                            <p:txEl>
                                              <p:pRg st="5" end="5"/>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40962">
                                            <p:txEl>
                                              <p:pRg st="5" end="5"/>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40962">
                                            <p:txEl>
                                              <p:pRg st="5" end="5"/>
                                            </p:txEl>
                                          </p:spTgt>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40969"/>
                                        </p:tgtEl>
                                        <p:attrNameLst>
                                          <p:attrName>style.visibility</p:attrName>
                                        </p:attrNameLst>
                                      </p:cBhvr>
                                      <p:to>
                                        <p:strVal val="visible"/>
                                      </p:to>
                                    </p:set>
                                    <p:animEffect transition="in" filter="fade">
                                      <p:cBhvr>
                                        <p:cTn id="19" dur="1000"/>
                                        <p:tgtEl>
                                          <p:spTgt spid="40969"/>
                                        </p:tgtEl>
                                      </p:cBhvr>
                                    </p:animEffect>
                                    <p:anim calcmode="lin" valueType="num">
                                      <p:cBhvr>
                                        <p:cTn id="20" dur="1000" fill="hold"/>
                                        <p:tgtEl>
                                          <p:spTgt spid="40969"/>
                                        </p:tgtEl>
                                        <p:attrNameLst>
                                          <p:attrName>ppt_x</p:attrName>
                                        </p:attrNameLst>
                                      </p:cBhvr>
                                      <p:tavLst>
                                        <p:tav tm="0">
                                          <p:val>
                                            <p:strVal val="#ppt_x"/>
                                          </p:val>
                                        </p:tav>
                                        <p:tav tm="100000">
                                          <p:val>
                                            <p:strVal val="#ppt_x"/>
                                          </p:val>
                                        </p:tav>
                                      </p:tavLst>
                                    </p:anim>
                                    <p:anim calcmode="lin" valueType="num">
                                      <p:cBhvr>
                                        <p:cTn id="21" dur="900" decel="100000" fill="hold"/>
                                        <p:tgtEl>
                                          <p:spTgt spid="40969"/>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4096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body" idx="1"/>
          </p:nvPr>
        </p:nvSpPr>
        <p:spPr>
          <a:xfrm>
            <a:off x="457200" y="1370013"/>
            <a:ext cx="8229600" cy="5256212"/>
          </a:xfrm>
          <a:noFill/>
        </p:spPr>
        <p:txBody>
          <a:bodyPr/>
          <a:lstStyle/>
          <a:p>
            <a:pPr marL="0" indent="0" eaLnBrk="1" hangingPunct="1">
              <a:buClr>
                <a:srgbClr val="0073AE"/>
              </a:buClr>
              <a:buFont typeface="Wingdings" panose="05000000000000000000" pitchFamily="2" charset="2"/>
              <a:buNone/>
            </a:pPr>
            <a:r>
              <a:rPr lang="en-US" altLang="en-US" dirty="0"/>
              <a:t>The sum of the first six terms is</a:t>
            </a:r>
          </a:p>
          <a:p>
            <a:pPr marL="0" indent="0" eaLnBrk="1" hangingPunct="1">
              <a:buClr>
                <a:srgbClr val="0073AE"/>
              </a:buClr>
              <a:buFont typeface="Wingdings" panose="05000000000000000000" pitchFamily="2" charset="2"/>
              <a:buNone/>
            </a:pPr>
            <a:endParaRPr lang="en-US" altLang="en-US" dirty="0"/>
          </a:p>
          <a:p>
            <a:pPr marL="0" indent="0" eaLnBrk="1" hangingPunct="1">
              <a:buClr>
                <a:srgbClr val="0073AE"/>
              </a:buClr>
              <a:buFont typeface="Wingdings" panose="05000000000000000000" pitchFamily="2" charset="2"/>
              <a:buNone/>
            </a:pPr>
            <a:endParaRPr lang="en-US" altLang="en-US" dirty="0"/>
          </a:p>
          <a:p>
            <a:pPr marL="0" indent="0" eaLnBrk="1" hangingPunct="1">
              <a:buClr>
                <a:srgbClr val="0073AE"/>
              </a:buClr>
              <a:buFont typeface="Wingdings" panose="05000000000000000000" pitchFamily="2" charset="2"/>
              <a:buNone/>
            </a:pPr>
            <a:endParaRPr lang="en-US" altLang="en-US" dirty="0"/>
          </a:p>
          <a:p>
            <a:pPr marL="0" indent="0" eaLnBrk="1" hangingPunct="1">
              <a:buClr>
                <a:srgbClr val="0073AE"/>
              </a:buClr>
              <a:buFont typeface="Wingdings" panose="05000000000000000000" pitchFamily="2" charset="2"/>
              <a:buNone/>
            </a:pPr>
            <a:r>
              <a:rPr lang="en-US" altLang="en-US" dirty="0"/>
              <a:t>and, by the Alternating Series Remainder, you have</a:t>
            </a:r>
          </a:p>
          <a:p>
            <a:pPr marL="0" indent="0" eaLnBrk="1" hangingPunct="1">
              <a:buClr>
                <a:srgbClr val="0073AE"/>
              </a:buClr>
              <a:buFont typeface="Wingdings" panose="05000000000000000000" pitchFamily="2" charset="2"/>
              <a:buNone/>
            </a:pPr>
            <a:endParaRPr lang="en-US" altLang="en-US" dirty="0"/>
          </a:p>
          <a:p>
            <a:pPr marL="0" indent="0" eaLnBrk="1" hangingPunct="1">
              <a:buClr>
                <a:srgbClr val="0073AE"/>
              </a:buClr>
              <a:buFont typeface="Wingdings" panose="05000000000000000000" pitchFamily="2" charset="2"/>
              <a:buNone/>
            </a:pPr>
            <a:r>
              <a:rPr lang="en-US" altLang="en-US" dirty="0">
                <a:solidFill>
                  <a:srgbClr val="0073AE"/>
                </a:solidFill>
              </a:rPr>
              <a:t> </a:t>
            </a:r>
          </a:p>
          <a:p>
            <a:pPr marL="0" indent="0" eaLnBrk="1" hangingPunct="1">
              <a:buClr>
                <a:srgbClr val="0073AE"/>
              </a:buClr>
              <a:buFont typeface="Wingdings" panose="05000000000000000000" pitchFamily="2" charset="2"/>
              <a:buNone/>
            </a:pPr>
            <a:endParaRPr lang="en-US" altLang="en-US" dirty="0"/>
          </a:p>
          <a:p>
            <a:pPr marL="0" indent="0" eaLnBrk="1" hangingPunct="1">
              <a:buClr>
                <a:srgbClr val="0073AE"/>
              </a:buClr>
              <a:buFont typeface="Wingdings" panose="05000000000000000000" pitchFamily="2" charset="2"/>
              <a:buNone/>
            </a:pPr>
            <a:r>
              <a:rPr lang="en-US" altLang="en-US" dirty="0"/>
              <a:t>So, the sum</a:t>
            </a:r>
            <a:r>
              <a:rPr lang="en-US" altLang="en-US" i="1" dirty="0"/>
              <a:t> S </a:t>
            </a:r>
            <a:r>
              <a:rPr lang="en-US" altLang="en-US" dirty="0"/>
              <a:t>lies between</a:t>
            </a:r>
            <a:br>
              <a:rPr lang="en-US" altLang="en-US" dirty="0"/>
            </a:br>
            <a:r>
              <a:rPr lang="en-US" altLang="en-US" dirty="0"/>
              <a:t>and you have</a:t>
            </a:r>
          </a:p>
          <a:p>
            <a:pPr marL="0" indent="0" eaLnBrk="1" hangingPunct="1">
              <a:buClr>
                <a:srgbClr val="0073AE"/>
              </a:buClr>
              <a:buFont typeface="Wingdings" panose="05000000000000000000" pitchFamily="2" charset="2"/>
              <a:buNone/>
            </a:pPr>
            <a:endParaRPr lang="en-US" altLang="en-US" dirty="0"/>
          </a:p>
        </p:txBody>
      </p:sp>
      <p:sp>
        <p:nvSpPr>
          <p:cNvPr id="17411" name="Text Box 3"/>
          <p:cNvSpPr txBox="1">
            <a:spLocks noChangeArrowheads="1"/>
          </p:cNvSpPr>
          <p:nvPr/>
        </p:nvSpPr>
        <p:spPr bwMode="auto">
          <a:xfrm>
            <a:off x="457200" y="347663"/>
            <a:ext cx="8312150"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4000">
                <a:solidFill>
                  <a:schemeClr val="bg1"/>
                </a:solidFill>
              </a:rPr>
              <a:t>Example 4 – </a:t>
            </a:r>
            <a:r>
              <a:rPr lang="en-US" altLang="en-US" sz="4000" i="1">
                <a:solidFill>
                  <a:schemeClr val="bg1"/>
                </a:solidFill>
              </a:rPr>
              <a:t>Solution</a:t>
            </a:r>
          </a:p>
        </p:txBody>
      </p:sp>
      <p:pic>
        <p:nvPicPr>
          <p:cNvPr id="17412"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0475" y="1981200"/>
            <a:ext cx="6892925" cy="71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7"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6675" y="3733800"/>
            <a:ext cx="5127625" cy="88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8"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9900" y="4995863"/>
            <a:ext cx="46704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9"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8400" y="5715000"/>
            <a:ext cx="3081338"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6" name="Text Box 12"/>
          <p:cNvSpPr txBox="1">
            <a:spLocks noChangeArrowheads="1"/>
          </p:cNvSpPr>
          <p:nvPr/>
        </p:nvSpPr>
        <p:spPr bwMode="auto">
          <a:xfrm>
            <a:off x="8229600" y="762000"/>
            <a:ext cx="822325"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r>
              <a:rPr lang="en-US" altLang="en-US" sz="1800">
                <a:solidFill>
                  <a:schemeClr val="bg1"/>
                </a:solidFill>
              </a:rPr>
              <a:t>cont’d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43010">
                                            <p:txEl>
                                              <p:pRg st="8" end="8"/>
                                            </p:txEl>
                                          </p:spTgt>
                                        </p:tgtEl>
                                        <p:attrNameLst>
                                          <p:attrName>style.visibility</p:attrName>
                                        </p:attrNameLst>
                                      </p:cBhvr>
                                      <p:to>
                                        <p:strVal val="visible"/>
                                      </p:to>
                                    </p:set>
                                    <p:animEffect transition="in" filter="fade">
                                      <p:cBhvr>
                                        <p:cTn id="7" dur="1000"/>
                                        <p:tgtEl>
                                          <p:spTgt spid="43010">
                                            <p:txEl>
                                              <p:pRg st="8" end="8"/>
                                            </p:txEl>
                                          </p:spTgt>
                                        </p:tgtEl>
                                      </p:cBhvr>
                                    </p:animEffect>
                                    <p:anim calcmode="lin" valueType="num">
                                      <p:cBhvr>
                                        <p:cTn id="8" dur="1000" fill="hold"/>
                                        <p:tgtEl>
                                          <p:spTgt spid="43010">
                                            <p:txEl>
                                              <p:pRg st="8" end="8"/>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3010">
                                            <p:txEl>
                                              <p:pRg st="8" end="8"/>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3010">
                                            <p:txEl>
                                              <p:pRg st="8" end="8"/>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43018"/>
                                        </p:tgtEl>
                                        <p:attrNameLst>
                                          <p:attrName>style.visibility</p:attrName>
                                        </p:attrNameLst>
                                      </p:cBhvr>
                                      <p:to>
                                        <p:strVal val="visible"/>
                                      </p:to>
                                    </p:set>
                                    <p:animEffect transition="in" filter="fade">
                                      <p:cBhvr>
                                        <p:cTn id="13" dur="1000"/>
                                        <p:tgtEl>
                                          <p:spTgt spid="43018"/>
                                        </p:tgtEl>
                                      </p:cBhvr>
                                    </p:animEffect>
                                    <p:anim calcmode="lin" valueType="num">
                                      <p:cBhvr>
                                        <p:cTn id="14" dur="1000" fill="hold"/>
                                        <p:tgtEl>
                                          <p:spTgt spid="43018"/>
                                        </p:tgtEl>
                                        <p:attrNameLst>
                                          <p:attrName>ppt_x</p:attrName>
                                        </p:attrNameLst>
                                      </p:cBhvr>
                                      <p:tavLst>
                                        <p:tav tm="0">
                                          <p:val>
                                            <p:strVal val="#ppt_x"/>
                                          </p:val>
                                        </p:tav>
                                        <p:tav tm="100000">
                                          <p:val>
                                            <p:strVal val="#ppt_x"/>
                                          </p:val>
                                        </p:tav>
                                      </p:tavLst>
                                    </p:anim>
                                    <p:anim calcmode="lin" valueType="num">
                                      <p:cBhvr>
                                        <p:cTn id="15" dur="900" decel="100000" fill="hold"/>
                                        <p:tgtEl>
                                          <p:spTgt spid="43018"/>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43018"/>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43019"/>
                                        </p:tgtEl>
                                        <p:attrNameLst>
                                          <p:attrName>style.visibility</p:attrName>
                                        </p:attrNameLst>
                                      </p:cBhvr>
                                      <p:to>
                                        <p:strVal val="visible"/>
                                      </p:to>
                                    </p:set>
                                    <p:animEffect transition="in" filter="fade">
                                      <p:cBhvr>
                                        <p:cTn id="19" dur="1000"/>
                                        <p:tgtEl>
                                          <p:spTgt spid="43019"/>
                                        </p:tgtEl>
                                      </p:cBhvr>
                                    </p:animEffect>
                                    <p:anim calcmode="lin" valueType="num">
                                      <p:cBhvr>
                                        <p:cTn id="20" dur="1000" fill="hold"/>
                                        <p:tgtEl>
                                          <p:spTgt spid="43019"/>
                                        </p:tgtEl>
                                        <p:attrNameLst>
                                          <p:attrName>ppt_x</p:attrName>
                                        </p:attrNameLst>
                                      </p:cBhvr>
                                      <p:tavLst>
                                        <p:tav tm="0">
                                          <p:val>
                                            <p:strVal val="#ppt_x"/>
                                          </p:val>
                                        </p:tav>
                                        <p:tav tm="100000">
                                          <p:val>
                                            <p:strVal val="#ppt_x"/>
                                          </p:val>
                                        </p:tav>
                                      </p:tavLst>
                                    </p:anim>
                                    <p:anim calcmode="lin" valueType="num">
                                      <p:cBhvr>
                                        <p:cTn id="21" dur="900" decel="100000" fill="hold"/>
                                        <p:tgtEl>
                                          <p:spTgt spid="43019"/>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4301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455613" y="3198813"/>
            <a:ext cx="8226425"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4000">
                <a:solidFill>
                  <a:srgbClr val="005BAA"/>
                </a:solidFill>
              </a:rPr>
              <a:t>Absolute and Conditional Convergence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body" idx="1"/>
          </p:nvPr>
        </p:nvSpPr>
        <p:spPr>
          <a:xfrm>
            <a:off x="457200" y="1370013"/>
            <a:ext cx="8229600" cy="5256212"/>
          </a:xfrm>
          <a:noFill/>
        </p:spPr>
        <p:txBody>
          <a:bodyPr/>
          <a:lstStyle/>
          <a:p>
            <a:pPr marL="0" indent="0" eaLnBrk="1" hangingPunct="1">
              <a:buFont typeface="Wingdings" panose="05000000000000000000" pitchFamily="2" charset="2"/>
              <a:buNone/>
            </a:pPr>
            <a:r>
              <a:rPr lang="en-US" altLang="en-US"/>
              <a:t>Occasionally, a series may have both positive and negative terms and not be an alternating series. For instance, the series</a:t>
            </a:r>
          </a:p>
          <a:p>
            <a:pPr marL="0" indent="0" eaLnBrk="1" hangingPunct="1">
              <a:buClr>
                <a:srgbClr val="0073AE"/>
              </a:buClr>
              <a:buFont typeface="Wingdings" panose="05000000000000000000" pitchFamily="2" charset="2"/>
              <a:buNone/>
            </a:pPr>
            <a:endParaRPr lang="en-US" altLang="en-US" i="1"/>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r>
              <a:rPr lang="en-US" altLang="en-US"/>
              <a:t>has both positive and negative terms, yet it is not an alternating series. One way to obtain some information about the convergence of this series is to investigate the convergence of the series</a:t>
            </a:r>
          </a:p>
          <a:p>
            <a:pPr marL="0" indent="0" eaLnBrk="1" hangingPunct="1">
              <a:buClr>
                <a:srgbClr val="0073AE"/>
              </a:buClr>
              <a:buFont typeface="Wingdings" panose="05000000000000000000" pitchFamily="2" charset="2"/>
              <a:buNone/>
            </a:pPr>
            <a:endParaRPr lang="en-US" altLang="en-US" i="1"/>
          </a:p>
          <a:p>
            <a:pPr marL="0" indent="0" eaLnBrk="1" hangingPunct="1">
              <a:buClr>
                <a:srgbClr val="0073AE"/>
              </a:buClr>
              <a:buFont typeface="Wingdings" panose="05000000000000000000" pitchFamily="2" charset="2"/>
              <a:buNone/>
            </a:pPr>
            <a:endParaRPr lang="en-US" altLang="en-US"/>
          </a:p>
        </p:txBody>
      </p:sp>
      <p:sp>
        <p:nvSpPr>
          <p:cNvPr id="19459" name="Text Box 3"/>
          <p:cNvSpPr txBox="1">
            <a:spLocks noChangeArrowheads="1"/>
          </p:cNvSpPr>
          <p:nvPr/>
        </p:nvSpPr>
        <p:spPr bwMode="auto">
          <a:xfrm>
            <a:off x="457200" y="347663"/>
            <a:ext cx="8312150"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3600">
                <a:solidFill>
                  <a:schemeClr val="bg1"/>
                </a:solidFill>
              </a:rPr>
              <a:t>Absolute and Conditional Convergence</a:t>
            </a:r>
          </a:p>
        </p:txBody>
      </p:sp>
      <p:pic>
        <p:nvPicPr>
          <p:cNvPr id="19460"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2728913"/>
            <a:ext cx="5791200"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5486400"/>
            <a:ext cx="1600200" cy="96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body" idx="1"/>
          </p:nvPr>
        </p:nvSpPr>
        <p:spPr>
          <a:xfrm>
            <a:off x="457200" y="1370013"/>
            <a:ext cx="8229600" cy="5256212"/>
          </a:xfrm>
          <a:noFill/>
        </p:spPr>
        <p:txBody>
          <a:bodyPr/>
          <a:lstStyle/>
          <a:p>
            <a:pPr marL="0" indent="0" eaLnBrk="1" hangingPunct="1">
              <a:buFont typeface="Wingdings" panose="05000000000000000000" pitchFamily="2" charset="2"/>
              <a:buNone/>
            </a:pPr>
            <a:r>
              <a:rPr lang="en-US" altLang="en-US"/>
              <a:t>By direct comparison, you have                  for all </a:t>
            </a:r>
            <a:r>
              <a:rPr lang="en-US" altLang="en-US" i="1"/>
              <a:t>n, </a:t>
            </a:r>
            <a:r>
              <a:rPr lang="en-US" altLang="en-US"/>
              <a:t>so</a:t>
            </a:r>
          </a:p>
          <a:p>
            <a:pPr marL="0" indent="0" eaLnBrk="1" hangingPunct="1">
              <a:buFont typeface="Wingdings" panose="05000000000000000000" pitchFamily="2" charset="2"/>
              <a:buNone/>
            </a:pPr>
            <a:endParaRPr lang="en-US" altLang="en-US" i="1"/>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r>
              <a:rPr lang="en-US" altLang="en-US"/>
              <a:t>Therefore, by the Direct Comparison Test, the series       </a:t>
            </a:r>
            <a:br>
              <a:rPr lang="en-US" altLang="en-US"/>
            </a:br>
            <a:r>
              <a:rPr lang="en-US" altLang="en-US"/>
              <a:t>                   converges. The next theorem tells you that the </a:t>
            </a:r>
            <a:br>
              <a:rPr lang="en-US" altLang="en-US"/>
            </a:br>
            <a:r>
              <a:rPr lang="en-US" altLang="en-US"/>
              <a:t>original series also converges.</a:t>
            </a:r>
          </a:p>
          <a:p>
            <a:pPr marL="0" indent="0" eaLnBrk="1" hangingPunct="1">
              <a:buClr>
                <a:srgbClr val="0073AE"/>
              </a:buClr>
              <a:buFont typeface="Wingdings" panose="05000000000000000000" pitchFamily="2" charset="2"/>
              <a:buNone/>
            </a:pPr>
            <a:endParaRPr lang="en-US" altLang="en-US"/>
          </a:p>
          <a:p>
            <a:pPr marL="0" indent="0" eaLnBrk="1" hangingPunct="1">
              <a:buClr>
                <a:srgbClr val="0073AE"/>
              </a:buClr>
              <a:buFont typeface="Wingdings" panose="05000000000000000000" pitchFamily="2" charset="2"/>
              <a:buNone/>
            </a:pPr>
            <a:endParaRPr lang="en-US" altLang="en-US"/>
          </a:p>
        </p:txBody>
      </p:sp>
      <p:pic>
        <p:nvPicPr>
          <p:cNvPr id="20483"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371600"/>
            <a:ext cx="1408113"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828800"/>
            <a:ext cx="2668588"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Text Box 3"/>
          <p:cNvSpPr txBox="1">
            <a:spLocks noChangeArrowheads="1"/>
          </p:cNvSpPr>
          <p:nvPr/>
        </p:nvSpPr>
        <p:spPr bwMode="auto">
          <a:xfrm>
            <a:off x="457200" y="347663"/>
            <a:ext cx="8312150"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3600">
                <a:solidFill>
                  <a:schemeClr val="bg1"/>
                </a:solidFill>
              </a:rPr>
              <a:t>Absolute and Conditional Convergence</a:t>
            </a:r>
          </a:p>
        </p:txBody>
      </p:sp>
      <p:pic>
        <p:nvPicPr>
          <p:cNvPr id="20486"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0388" y="3562350"/>
            <a:ext cx="1500187"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7" name="Picture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25463" y="4572000"/>
            <a:ext cx="8386762"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body" idx="1"/>
          </p:nvPr>
        </p:nvSpPr>
        <p:spPr>
          <a:xfrm>
            <a:off x="457200" y="1370013"/>
            <a:ext cx="8229600" cy="5030787"/>
          </a:xfrm>
          <a:noFill/>
        </p:spPr>
        <p:txBody>
          <a:bodyPr/>
          <a:lstStyle/>
          <a:p>
            <a:pPr marL="0" indent="0" eaLnBrk="1" hangingPunct="1">
              <a:buFont typeface="Wingdings" panose="05000000000000000000" pitchFamily="2" charset="2"/>
              <a:buNone/>
            </a:pPr>
            <a:r>
              <a:rPr lang="en-US" altLang="en-US"/>
              <a:t>The converse of Theorem 8.16 is not true. For instance, the </a:t>
            </a:r>
            <a:r>
              <a:rPr lang="en-US" altLang="en-US" b="1"/>
              <a:t>alternating harmonic series</a:t>
            </a:r>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a:p>
          <a:p>
            <a:pPr marL="0" indent="0" eaLnBrk="1" hangingPunct="1">
              <a:buFont typeface="Wingdings" panose="05000000000000000000" pitchFamily="2" charset="2"/>
              <a:buNone/>
            </a:pPr>
            <a:r>
              <a:rPr lang="en-US" altLang="en-US"/>
              <a:t>converges by the Alternating Series Test. Yet the harmonic series diverges. This type of convergence is called </a:t>
            </a:r>
            <a:r>
              <a:rPr lang="en-US" altLang="en-US" b="1"/>
              <a:t>conditional.</a:t>
            </a:r>
            <a:endParaRPr lang="en-US" altLang="en-US"/>
          </a:p>
          <a:p>
            <a:pPr marL="0" indent="0" eaLnBrk="1" hangingPunct="1">
              <a:buClr>
                <a:srgbClr val="0073AE"/>
              </a:buClr>
              <a:buFont typeface="Wingdings" panose="05000000000000000000" pitchFamily="2" charset="2"/>
              <a:buNone/>
            </a:pPr>
            <a:endParaRPr lang="en-US" altLang="en-US"/>
          </a:p>
        </p:txBody>
      </p:sp>
      <p:pic>
        <p:nvPicPr>
          <p:cNvPr id="21507"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2286000"/>
            <a:ext cx="5000625"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Text Box 3"/>
          <p:cNvSpPr txBox="1">
            <a:spLocks noChangeArrowheads="1"/>
          </p:cNvSpPr>
          <p:nvPr/>
        </p:nvSpPr>
        <p:spPr bwMode="auto">
          <a:xfrm>
            <a:off x="457200" y="347663"/>
            <a:ext cx="8312150"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3600">
                <a:solidFill>
                  <a:schemeClr val="bg1"/>
                </a:solidFill>
              </a:rPr>
              <a:t>Absolute and Conditional Convergence</a:t>
            </a:r>
          </a:p>
        </p:txBody>
      </p:sp>
      <p:pic>
        <p:nvPicPr>
          <p:cNvPr id="21509"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4800600"/>
            <a:ext cx="803275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body" idx="1"/>
          </p:nvPr>
        </p:nvSpPr>
        <p:spPr>
          <a:xfrm>
            <a:off x="457200" y="1370013"/>
            <a:ext cx="8229600" cy="5256212"/>
          </a:xfrm>
          <a:noFill/>
        </p:spPr>
        <p:txBody>
          <a:bodyPr/>
          <a:lstStyle/>
          <a:p>
            <a:pPr marL="0" indent="0" eaLnBrk="1" hangingPunct="1">
              <a:buClr>
                <a:srgbClr val="0073AE"/>
              </a:buClr>
              <a:buFont typeface="Wingdings" panose="05000000000000000000" pitchFamily="2" charset="2"/>
              <a:buNone/>
            </a:pPr>
            <a:r>
              <a:rPr lang="en-US" altLang="en-US"/>
              <a:t>Determine whether each of the series is convergent or divergent. Classify any convergent series as absolutely or conditionally convergent.</a:t>
            </a:r>
          </a:p>
          <a:p>
            <a:pPr marL="0" indent="0" eaLnBrk="1" hangingPunct="1">
              <a:buClr>
                <a:srgbClr val="0073AE"/>
              </a:buClr>
              <a:buFont typeface="Wingdings" panose="05000000000000000000" pitchFamily="2" charset="2"/>
              <a:buNone/>
            </a:pPr>
            <a:endParaRPr lang="en-US" altLang="en-US"/>
          </a:p>
          <a:p>
            <a:pPr marL="0" indent="0" eaLnBrk="1" hangingPunct="1">
              <a:buClr>
                <a:srgbClr val="0073AE"/>
              </a:buClr>
              <a:buFont typeface="Wingdings" panose="05000000000000000000" pitchFamily="2" charset="2"/>
              <a:buNone/>
            </a:pPr>
            <a:endParaRPr lang="en-US" altLang="en-US"/>
          </a:p>
          <a:p>
            <a:pPr marL="0" indent="0" eaLnBrk="1" hangingPunct="1">
              <a:buFont typeface="Wingdings" panose="05000000000000000000" pitchFamily="2" charset="2"/>
              <a:buNone/>
            </a:pPr>
            <a:endParaRPr lang="en-US" altLang="en-US"/>
          </a:p>
        </p:txBody>
      </p:sp>
      <p:sp>
        <p:nvSpPr>
          <p:cNvPr id="22531" name="Text Box 3"/>
          <p:cNvSpPr txBox="1">
            <a:spLocks noChangeArrowheads="1"/>
          </p:cNvSpPr>
          <p:nvPr/>
        </p:nvSpPr>
        <p:spPr bwMode="auto">
          <a:xfrm>
            <a:off x="457200" y="457200"/>
            <a:ext cx="831215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600">
                <a:solidFill>
                  <a:schemeClr val="bg1"/>
                </a:solidFill>
              </a:rPr>
              <a:t>Example 6 – </a:t>
            </a:r>
            <a:r>
              <a:rPr lang="en-US" altLang="en-US" sz="2600" i="1">
                <a:solidFill>
                  <a:schemeClr val="bg1"/>
                </a:solidFill>
              </a:rPr>
              <a:t>Absolute and Conditional Convergence</a:t>
            </a:r>
          </a:p>
        </p:txBody>
      </p:sp>
      <p:pic>
        <p:nvPicPr>
          <p:cNvPr id="22532"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743200"/>
            <a:ext cx="644525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body" idx="1"/>
          </p:nvPr>
        </p:nvSpPr>
        <p:spPr>
          <a:xfrm>
            <a:off x="457200" y="1370013"/>
            <a:ext cx="8229600" cy="5256212"/>
          </a:xfrm>
          <a:noFill/>
        </p:spPr>
        <p:txBody>
          <a:bodyPr/>
          <a:lstStyle/>
          <a:p>
            <a:pPr eaLnBrk="1" hangingPunct="1">
              <a:buClr>
                <a:srgbClr val="0073AE"/>
              </a:buClr>
              <a:buFont typeface="Wingdings" panose="05000000000000000000" pitchFamily="2" charset="2"/>
              <a:buNone/>
            </a:pPr>
            <a:r>
              <a:rPr lang="en-US" altLang="en-US" b="1"/>
              <a:t>a. </a:t>
            </a:r>
            <a:r>
              <a:rPr lang="en-US" altLang="en-US"/>
              <a:t>This is an alternating series, but the Alternating Series Test does not apply because the limit of the </a:t>
            </a:r>
            <a:r>
              <a:rPr lang="en-US" altLang="en-US" i="1"/>
              <a:t>n</a:t>
            </a:r>
            <a:r>
              <a:rPr lang="en-US" altLang="en-US"/>
              <a:t>th term is not zero.</a:t>
            </a:r>
            <a:r>
              <a:rPr lang="en-US" altLang="en-US" i="1"/>
              <a:t> </a:t>
            </a:r>
            <a:r>
              <a:rPr lang="en-US" altLang="en-US"/>
              <a:t>By the </a:t>
            </a:r>
            <a:r>
              <a:rPr lang="en-US" altLang="en-US" i="1"/>
              <a:t>n</a:t>
            </a:r>
            <a:r>
              <a:rPr lang="en-US" altLang="en-US"/>
              <a:t>th-Term Test for Divergence, however, you can conclude that this series diverges.</a:t>
            </a:r>
          </a:p>
          <a:p>
            <a:pPr eaLnBrk="1" hangingPunct="1">
              <a:buClr>
                <a:srgbClr val="0073AE"/>
              </a:buClr>
              <a:buFont typeface="Wingdings" panose="05000000000000000000" pitchFamily="2" charset="2"/>
              <a:buNone/>
            </a:pPr>
            <a:endParaRPr lang="en-US" altLang="en-US"/>
          </a:p>
          <a:p>
            <a:pPr eaLnBrk="1" hangingPunct="1">
              <a:buFont typeface="Wingdings" panose="05000000000000000000" pitchFamily="2" charset="2"/>
              <a:buNone/>
            </a:pPr>
            <a:r>
              <a:rPr lang="en-US" altLang="en-US" b="1"/>
              <a:t>b. </a:t>
            </a:r>
            <a:r>
              <a:rPr lang="en-US" altLang="en-US"/>
              <a:t>The given series can be shown to be convergent by the Alternating Series Test.</a:t>
            </a:r>
          </a:p>
          <a:p>
            <a:pPr eaLnBrk="1" hangingPunct="1">
              <a:buFont typeface="Wingdings" panose="05000000000000000000" pitchFamily="2" charset="2"/>
              <a:buNone/>
            </a:pPr>
            <a:endParaRPr lang="en-US" altLang="en-US"/>
          </a:p>
          <a:p>
            <a:pPr eaLnBrk="1" hangingPunct="1">
              <a:buFont typeface="Wingdings" panose="05000000000000000000" pitchFamily="2" charset="2"/>
              <a:buNone/>
            </a:pPr>
            <a:r>
              <a:rPr lang="en-US" altLang="en-US"/>
              <a:t>	Moreover, because the </a:t>
            </a:r>
            <a:r>
              <a:rPr lang="en-US" altLang="en-US" i="1"/>
              <a:t>p-</a:t>
            </a:r>
            <a:r>
              <a:rPr lang="en-US" altLang="en-US"/>
              <a:t>series</a:t>
            </a:r>
          </a:p>
          <a:p>
            <a:pPr eaLnBrk="1" hangingPunct="1">
              <a:buFont typeface="Wingdings" panose="05000000000000000000" pitchFamily="2" charset="2"/>
              <a:buNone/>
            </a:pPr>
            <a:endParaRPr lang="en-US" altLang="en-US"/>
          </a:p>
          <a:p>
            <a:pPr eaLnBrk="1" hangingPunct="1">
              <a:buClr>
                <a:srgbClr val="0073AE"/>
              </a:buClr>
              <a:buFont typeface="Wingdings" panose="05000000000000000000" pitchFamily="2" charset="2"/>
              <a:buNone/>
            </a:pPr>
            <a:endParaRPr lang="en-US" altLang="en-US"/>
          </a:p>
          <a:p>
            <a:pPr eaLnBrk="1" hangingPunct="1">
              <a:buClr>
                <a:srgbClr val="0073AE"/>
              </a:buClr>
              <a:buFont typeface="Wingdings" panose="05000000000000000000" pitchFamily="2" charset="2"/>
              <a:buNone/>
            </a:pPr>
            <a:endParaRPr lang="en-US" altLang="en-US" sz="1000"/>
          </a:p>
          <a:p>
            <a:pPr eaLnBrk="1" hangingPunct="1">
              <a:buClr>
                <a:srgbClr val="0073AE"/>
              </a:buClr>
              <a:buFont typeface="Wingdings" panose="05000000000000000000" pitchFamily="2" charset="2"/>
              <a:buNone/>
            </a:pPr>
            <a:r>
              <a:rPr lang="en-US" altLang="en-US"/>
              <a:t>	diverges, the given series is </a:t>
            </a:r>
            <a:r>
              <a:rPr lang="en-US" altLang="en-US" i="1"/>
              <a:t>conditionally </a:t>
            </a:r>
            <a:r>
              <a:rPr lang="en-US" altLang="en-US"/>
              <a:t>convergent.</a:t>
            </a:r>
          </a:p>
          <a:p>
            <a:pPr eaLnBrk="1" hangingPunct="1">
              <a:buClr>
                <a:srgbClr val="0073AE"/>
              </a:buClr>
              <a:buFont typeface="Wingdings" panose="05000000000000000000" pitchFamily="2" charset="2"/>
              <a:buNone/>
            </a:pPr>
            <a:endParaRPr lang="en-US" altLang="en-US"/>
          </a:p>
        </p:txBody>
      </p:sp>
      <p:sp>
        <p:nvSpPr>
          <p:cNvPr id="23555" name="Text Box 3"/>
          <p:cNvSpPr txBox="1">
            <a:spLocks noChangeArrowheads="1"/>
          </p:cNvSpPr>
          <p:nvPr/>
        </p:nvSpPr>
        <p:spPr bwMode="auto">
          <a:xfrm>
            <a:off x="457200" y="347663"/>
            <a:ext cx="8312150"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4000">
                <a:solidFill>
                  <a:schemeClr val="bg1"/>
                </a:solidFill>
              </a:rPr>
              <a:t>Example 6 – </a:t>
            </a:r>
            <a:r>
              <a:rPr lang="en-US" altLang="en-US" sz="4000" i="1">
                <a:solidFill>
                  <a:schemeClr val="bg1"/>
                </a:solidFill>
              </a:rPr>
              <a:t>Solution</a:t>
            </a:r>
          </a:p>
        </p:txBody>
      </p:sp>
      <p:pic>
        <p:nvPicPr>
          <p:cNvPr id="48137"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5181600"/>
            <a:ext cx="5472113"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48130">
                                            <p:txEl>
                                              <p:pRg st="2" end="2"/>
                                            </p:txEl>
                                          </p:spTgt>
                                        </p:tgtEl>
                                        <p:attrNameLst>
                                          <p:attrName>style.visibility</p:attrName>
                                        </p:attrNameLst>
                                      </p:cBhvr>
                                      <p:to>
                                        <p:strVal val="visible"/>
                                      </p:to>
                                    </p:set>
                                    <p:animEffect transition="in" filter="fade">
                                      <p:cBhvr>
                                        <p:cTn id="7" dur="1000"/>
                                        <p:tgtEl>
                                          <p:spTgt spid="48130">
                                            <p:txEl>
                                              <p:pRg st="2" end="2"/>
                                            </p:txEl>
                                          </p:spTgt>
                                        </p:tgtEl>
                                      </p:cBhvr>
                                    </p:animEffect>
                                    <p:anim calcmode="lin" valueType="num">
                                      <p:cBhvr>
                                        <p:cTn id="8" dur="1000" fill="hold"/>
                                        <p:tgtEl>
                                          <p:spTgt spid="48130">
                                            <p:txEl>
                                              <p:pRg st="2" end="2"/>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8130">
                                            <p:txEl>
                                              <p:pRg st="2" end="2"/>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8130">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nodeType="clickEffect">
                                  <p:stCondLst>
                                    <p:cond delay="0"/>
                                  </p:stCondLst>
                                  <p:childTnLst>
                                    <p:set>
                                      <p:cBhvr>
                                        <p:cTn id="14" dur="1" fill="hold">
                                          <p:stCondLst>
                                            <p:cond delay="0"/>
                                          </p:stCondLst>
                                        </p:cTn>
                                        <p:tgtEl>
                                          <p:spTgt spid="48130">
                                            <p:txEl>
                                              <p:pRg st="4" end="4"/>
                                            </p:txEl>
                                          </p:spTgt>
                                        </p:tgtEl>
                                        <p:attrNameLst>
                                          <p:attrName>style.visibility</p:attrName>
                                        </p:attrNameLst>
                                      </p:cBhvr>
                                      <p:to>
                                        <p:strVal val="visible"/>
                                      </p:to>
                                    </p:set>
                                    <p:animEffect transition="in" filter="fade">
                                      <p:cBhvr>
                                        <p:cTn id="15" dur="1000"/>
                                        <p:tgtEl>
                                          <p:spTgt spid="48130">
                                            <p:txEl>
                                              <p:pRg st="4" end="4"/>
                                            </p:txEl>
                                          </p:spTgt>
                                        </p:tgtEl>
                                      </p:cBhvr>
                                    </p:animEffect>
                                    <p:anim calcmode="lin" valueType="num">
                                      <p:cBhvr>
                                        <p:cTn id="16" dur="1000" fill="hold"/>
                                        <p:tgtEl>
                                          <p:spTgt spid="48130">
                                            <p:txEl>
                                              <p:pRg st="4" end="4"/>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48130">
                                            <p:txEl>
                                              <p:pRg st="4" end="4"/>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48130">
                                            <p:txEl>
                                              <p:pRg st="4" end="4"/>
                                            </p:txEl>
                                          </p:spTgt>
                                        </p:tgtEl>
                                        <p:attrNameLst>
                                          <p:attrName>ppt_y</p:attrName>
                                        </p:attrNameLst>
                                      </p:cBhvr>
                                      <p:tavLst>
                                        <p:tav tm="0">
                                          <p:val>
                                            <p:strVal val="#ppt_y-.03"/>
                                          </p:val>
                                        </p:tav>
                                        <p:tav tm="100000">
                                          <p:val>
                                            <p:strVal val="#ppt_y"/>
                                          </p:val>
                                        </p:tav>
                                      </p:tavLst>
                                    </p:anim>
                                  </p:childTnLst>
                                </p:cTn>
                              </p:par>
                              <p:par>
                                <p:cTn id="19" presetID="37" presetClass="entr" presetSubtype="0" fill="hold" nodeType="withEffect">
                                  <p:stCondLst>
                                    <p:cond delay="0"/>
                                  </p:stCondLst>
                                  <p:childTnLst>
                                    <p:set>
                                      <p:cBhvr>
                                        <p:cTn id="20" dur="1" fill="hold">
                                          <p:stCondLst>
                                            <p:cond delay="0"/>
                                          </p:stCondLst>
                                        </p:cTn>
                                        <p:tgtEl>
                                          <p:spTgt spid="48137"/>
                                        </p:tgtEl>
                                        <p:attrNameLst>
                                          <p:attrName>style.visibility</p:attrName>
                                        </p:attrNameLst>
                                      </p:cBhvr>
                                      <p:to>
                                        <p:strVal val="visible"/>
                                      </p:to>
                                    </p:set>
                                    <p:animEffect transition="in" filter="fade">
                                      <p:cBhvr>
                                        <p:cTn id="21" dur="1000"/>
                                        <p:tgtEl>
                                          <p:spTgt spid="48137"/>
                                        </p:tgtEl>
                                      </p:cBhvr>
                                    </p:animEffect>
                                    <p:anim calcmode="lin" valueType="num">
                                      <p:cBhvr>
                                        <p:cTn id="22" dur="1000" fill="hold"/>
                                        <p:tgtEl>
                                          <p:spTgt spid="48137"/>
                                        </p:tgtEl>
                                        <p:attrNameLst>
                                          <p:attrName>ppt_x</p:attrName>
                                        </p:attrNameLst>
                                      </p:cBhvr>
                                      <p:tavLst>
                                        <p:tav tm="0">
                                          <p:val>
                                            <p:strVal val="#ppt_x"/>
                                          </p:val>
                                        </p:tav>
                                        <p:tav tm="100000">
                                          <p:val>
                                            <p:strVal val="#ppt_x"/>
                                          </p:val>
                                        </p:tav>
                                      </p:tavLst>
                                    </p:anim>
                                    <p:anim calcmode="lin" valueType="num">
                                      <p:cBhvr>
                                        <p:cTn id="23" dur="900" decel="100000" fill="hold"/>
                                        <p:tgtEl>
                                          <p:spTgt spid="48137"/>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48137"/>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0"/>
                                  </p:stCondLst>
                                  <p:childTnLst>
                                    <p:set>
                                      <p:cBhvr>
                                        <p:cTn id="26" dur="1" fill="hold">
                                          <p:stCondLst>
                                            <p:cond delay="0"/>
                                          </p:stCondLst>
                                        </p:cTn>
                                        <p:tgtEl>
                                          <p:spTgt spid="48130">
                                            <p:txEl>
                                              <p:pRg st="8" end="8"/>
                                            </p:txEl>
                                          </p:spTgt>
                                        </p:tgtEl>
                                        <p:attrNameLst>
                                          <p:attrName>style.visibility</p:attrName>
                                        </p:attrNameLst>
                                      </p:cBhvr>
                                      <p:to>
                                        <p:strVal val="visible"/>
                                      </p:to>
                                    </p:set>
                                    <p:animEffect transition="in" filter="fade">
                                      <p:cBhvr>
                                        <p:cTn id="27" dur="1000"/>
                                        <p:tgtEl>
                                          <p:spTgt spid="48130">
                                            <p:txEl>
                                              <p:pRg st="8" end="8"/>
                                            </p:txEl>
                                          </p:spTgt>
                                        </p:tgtEl>
                                      </p:cBhvr>
                                    </p:animEffect>
                                    <p:anim calcmode="lin" valueType="num">
                                      <p:cBhvr>
                                        <p:cTn id="28" dur="1000" fill="hold"/>
                                        <p:tgtEl>
                                          <p:spTgt spid="48130">
                                            <p:txEl>
                                              <p:pRg st="8" end="8"/>
                                            </p:txEl>
                                          </p:spTgt>
                                        </p:tgtEl>
                                        <p:attrNameLst>
                                          <p:attrName>ppt_x</p:attrName>
                                        </p:attrNameLst>
                                      </p:cBhvr>
                                      <p:tavLst>
                                        <p:tav tm="0">
                                          <p:val>
                                            <p:strVal val="#ppt_x"/>
                                          </p:val>
                                        </p:tav>
                                        <p:tav tm="100000">
                                          <p:val>
                                            <p:strVal val="#ppt_x"/>
                                          </p:val>
                                        </p:tav>
                                      </p:tavLst>
                                    </p:anim>
                                    <p:anim calcmode="lin" valueType="num">
                                      <p:cBhvr>
                                        <p:cTn id="29" dur="900" decel="100000" fill="hold"/>
                                        <p:tgtEl>
                                          <p:spTgt spid="48130">
                                            <p:txEl>
                                              <p:pRg st="8" end="8"/>
                                            </p:txEl>
                                          </p:spTgt>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48130">
                                            <p:txEl>
                                              <p:pRg st="8" end="8"/>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455613" y="3198813"/>
            <a:ext cx="82264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4000">
                <a:solidFill>
                  <a:srgbClr val="005BAA"/>
                </a:solidFill>
              </a:rPr>
              <a:t>Rearrangement of Series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body" idx="1"/>
          </p:nvPr>
        </p:nvSpPr>
        <p:spPr>
          <a:xfrm>
            <a:off x="457200" y="1370013"/>
            <a:ext cx="8226425" cy="5256212"/>
          </a:xfrm>
          <a:noFill/>
        </p:spPr>
        <p:txBody>
          <a:bodyPr/>
          <a:lstStyle/>
          <a:p>
            <a:pPr marL="0" indent="0" eaLnBrk="1" hangingPunct="1">
              <a:buClr>
                <a:srgbClr val="0073AE"/>
              </a:buClr>
              <a:buFont typeface="Wingdings" panose="05000000000000000000" pitchFamily="2" charset="2"/>
              <a:buNone/>
            </a:pPr>
            <a:r>
              <a:rPr lang="en-US" altLang="en-US" dirty="0"/>
              <a:t>A finite sum such as (1 + 3 – 2 + 5 – 4) can be rearranged without changing the value of the sum. This is not necessarily true of an infinite series—it depends on whether the series is absolutely convergent (every rearrangement has the same sum) or conditionally convergent.</a:t>
            </a:r>
          </a:p>
          <a:p>
            <a:pPr marL="0" indent="0" eaLnBrk="1" hangingPunct="1">
              <a:buClr>
                <a:srgbClr val="0073AE"/>
              </a:buClr>
              <a:buFont typeface="Wingdings" panose="05000000000000000000" pitchFamily="2" charset="2"/>
              <a:buNone/>
            </a:pPr>
            <a:endParaRPr lang="en-US" altLang="en-US" dirty="0"/>
          </a:p>
          <a:p>
            <a:pPr marL="0" indent="0" eaLnBrk="1" hangingPunct="1">
              <a:buClr>
                <a:srgbClr val="0073AE"/>
              </a:buClr>
              <a:buFont typeface="Wingdings" panose="05000000000000000000" pitchFamily="2" charset="2"/>
              <a:buNone/>
            </a:pPr>
            <a:r>
              <a:rPr lang="en-US" altLang="en-US" b="1" dirty="0"/>
              <a:t>1</a:t>
            </a:r>
            <a:r>
              <a:rPr lang="en-US" altLang="en-US" dirty="0"/>
              <a:t>. If a series is </a:t>
            </a:r>
            <a:r>
              <a:rPr lang="en-US" altLang="en-US" i="1" dirty="0"/>
              <a:t>absolutely convergent, </a:t>
            </a:r>
            <a:r>
              <a:rPr lang="en-US" altLang="en-US" dirty="0"/>
              <a:t>then its terms can be </a:t>
            </a:r>
            <a:br>
              <a:rPr lang="en-US" altLang="en-US" dirty="0"/>
            </a:br>
            <a:r>
              <a:rPr lang="en-US" altLang="en-US" dirty="0"/>
              <a:t>    rearranged in any order without changing the sum of the </a:t>
            </a:r>
            <a:br>
              <a:rPr lang="en-US" altLang="en-US" dirty="0"/>
            </a:br>
            <a:r>
              <a:rPr lang="en-US" altLang="en-US" dirty="0"/>
              <a:t>    series.</a:t>
            </a:r>
          </a:p>
          <a:p>
            <a:pPr marL="0" indent="0" eaLnBrk="1" hangingPunct="1">
              <a:buClr>
                <a:srgbClr val="0073AE"/>
              </a:buClr>
              <a:buFont typeface="Wingdings" panose="05000000000000000000" pitchFamily="2" charset="2"/>
              <a:buNone/>
            </a:pPr>
            <a:endParaRPr lang="en-US" altLang="en-US" dirty="0"/>
          </a:p>
          <a:p>
            <a:pPr marL="0" indent="0" eaLnBrk="1" hangingPunct="1">
              <a:buClr>
                <a:srgbClr val="0073AE"/>
              </a:buClr>
              <a:buFont typeface="Wingdings" panose="05000000000000000000" pitchFamily="2" charset="2"/>
              <a:buNone/>
            </a:pPr>
            <a:r>
              <a:rPr lang="en-US" altLang="en-US" b="1" dirty="0"/>
              <a:t>2</a:t>
            </a:r>
            <a:r>
              <a:rPr lang="en-US" altLang="en-US" dirty="0"/>
              <a:t>. If a series is </a:t>
            </a:r>
            <a:r>
              <a:rPr lang="en-US" altLang="en-US" i="1" dirty="0"/>
              <a:t>conditionally convergent</a:t>
            </a:r>
            <a:r>
              <a:rPr lang="en-US" altLang="en-US" dirty="0"/>
              <a:t>, then its terms can </a:t>
            </a:r>
            <a:br>
              <a:rPr lang="en-US" altLang="en-US" dirty="0"/>
            </a:br>
            <a:r>
              <a:rPr lang="en-US" altLang="en-US" dirty="0"/>
              <a:t>    be arranged to give a different sum.</a:t>
            </a:r>
          </a:p>
        </p:txBody>
      </p:sp>
      <p:sp>
        <p:nvSpPr>
          <p:cNvPr id="25603" name="Text Box 3"/>
          <p:cNvSpPr txBox="1">
            <a:spLocks noChangeArrowheads="1"/>
          </p:cNvSpPr>
          <p:nvPr/>
        </p:nvSpPr>
        <p:spPr bwMode="auto">
          <a:xfrm>
            <a:off x="457200" y="347663"/>
            <a:ext cx="8312150"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4000">
                <a:solidFill>
                  <a:schemeClr val="bg1"/>
                </a:solidFill>
              </a:rPr>
              <a:t>Rearrangement of Series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body" idx="1"/>
          </p:nvPr>
        </p:nvSpPr>
        <p:spPr>
          <a:xfrm>
            <a:off x="457200" y="1370013"/>
            <a:ext cx="8229600" cy="5256212"/>
          </a:xfrm>
          <a:noFill/>
        </p:spPr>
        <p:txBody>
          <a:bodyPr/>
          <a:lstStyle/>
          <a:p>
            <a:pPr marL="0" indent="0" eaLnBrk="1" hangingPunct="1">
              <a:buClr>
                <a:srgbClr val="0073AE"/>
              </a:buClr>
              <a:buFont typeface="Wingdings" panose="05000000000000000000" pitchFamily="2" charset="2"/>
              <a:buNone/>
            </a:pPr>
            <a:r>
              <a:rPr lang="en-US" altLang="en-US" dirty="0"/>
              <a:t>The alternating harmonic series converges to </a:t>
            </a:r>
            <a:r>
              <a:rPr lang="en-US" altLang="en-US" dirty="0" err="1"/>
              <a:t>ln</a:t>
            </a:r>
            <a:r>
              <a:rPr lang="en-US" altLang="en-US" sz="1200" dirty="0"/>
              <a:t> </a:t>
            </a:r>
            <a:r>
              <a:rPr lang="en-US" altLang="en-US" dirty="0"/>
              <a:t>2. That is,</a:t>
            </a:r>
          </a:p>
          <a:p>
            <a:pPr marL="0" indent="0" eaLnBrk="1" hangingPunct="1">
              <a:buClr>
                <a:srgbClr val="0073AE"/>
              </a:buClr>
              <a:buFont typeface="Wingdings" panose="05000000000000000000" pitchFamily="2" charset="2"/>
              <a:buNone/>
            </a:pPr>
            <a:endParaRPr lang="en-US" altLang="en-US" dirty="0"/>
          </a:p>
          <a:p>
            <a:pPr marL="0" indent="0" eaLnBrk="1" hangingPunct="1">
              <a:buClr>
                <a:srgbClr val="0073AE"/>
              </a:buClr>
              <a:buFont typeface="Wingdings" panose="05000000000000000000" pitchFamily="2" charset="2"/>
              <a:buNone/>
            </a:pPr>
            <a:endParaRPr lang="en-US" altLang="en-US" dirty="0"/>
          </a:p>
          <a:p>
            <a:pPr marL="0" indent="0" eaLnBrk="1" hangingPunct="1">
              <a:buClr>
                <a:srgbClr val="0073AE"/>
              </a:buClr>
              <a:buFont typeface="Wingdings" panose="05000000000000000000" pitchFamily="2" charset="2"/>
              <a:buNone/>
            </a:pPr>
            <a:r>
              <a:rPr lang="en-US" altLang="en-US" dirty="0"/>
              <a:t>Rearrange the series to produce a different sum.</a:t>
            </a:r>
          </a:p>
          <a:p>
            <a:pPr marL="0" indent="0" eaLnBrk="1" hangingPunct="1">
              <a:buClr>
                <a:srgbClr val="0073AE"/>
              </a:buClr>
              <a:buFont typeface="Wingdings" panose="05000000000000000000" pitchFamily="2" charset="2"/>
              <a:buNone/>
            </a:pPr>
            <a:endParaRPr lang="en-US" altLang="en-US" dirty="0"/>
          </a:p>
          <a:p>
            <a:pPr marL="0" indent="0" eaLnBrk="1" hangingPunct="1">
              <a:buClr>
                <a:srgbClr val="0073AE"/>
              </a:buClr>
              <a:buFont typeface="Wingdings" panose="05000000000000000000" pitchFamily="2" charset="2"/>
              <a:buNone/>
            </a:pPr>
            <a:r>
              <a:rPr lang="en-US" altLang="en-US" dirty="0">
                <a:solidFill>
                  <a:srgbClr val="0074BC"/>
                </a:solidFill>
              </a:rPr>
              <a:t>Solution:</a:t>
            </a:r>
          </a:p>
          <a:p>
            <a:pPr marL="0" indent="0" eaLnBrk="1" hangingPunct="1">
              <a:buClr>
                <a:srgbClr val="0073AE"/>
              </a:buClr>
              <a:buFont typeface="Wingdings" panose="05000000000000000000" pitchFamily="2" charset="2"/>
              <a:buNone/>
            </a:pPr>
            <a:r>
              <a:rPr lang="en-US" altLang="en-US" dirty="0"/>
              <a:t>Consider the following rearrangement.</a:t>
            </a:r>
          </a:p>
          <a:p>
            <a:pPr marL="0" indent="0" eaLnBrk="1" hangingPunct="1">
              <a:buClr>
                <a:srgbClr val="0073AE"/>
              </a:buClr>
              <a:buFont typeface="Wingdings" panose="05000000000000000000" pitchFamily="2" charset="2"/>
              <a:buNone/>
            </a:pPr>
            <a:endParaRPr lang="en-US" altLang="en-US" dirty="0"/>
          </a:p>
          <a:p>
            <a:pPr marL="0" indent="0" eaLnBrk="1" hangingPunct="1">
              <a:buClr>
                <a:srgbClr val="0073AE"/>
              </a:buClr>
              <a:buFont typeface="Wingdings" panose="05000000000000000000" pitchFamily="2" charset="2"/>
              <a:buNone/>
            </a:pPr>
            <a:endParaRPr lang="en-US" altLang="en-US" dirty="0"/>
          </a:p>
          <a:p>
            <a:pPr marL="0" indent="0" eaLnBrk="1" hangingPunct="1">
              <a:buFont typeface="Wingdings" panose="05000000000000000000" pitchFamily="2" charset="2"/>
              <a:buNone/>
            </a:pPr>
            <a:endParaRPr lang="en-US" altLang="en-US" dirty="0"/>
          </a:p>
        </p:txBody>
      </p:sp>
      <p:sp>
        <p:nvSpPr>
          <p:cNvPr id="26627" name="Text Box 3"/>
          <p:cNvSpPr txBox="1">
            <a:spLocks noChangeArrowheads="1"/>
          </p:cNvSpPr>
          <p:nvPr/>
        </p:nvSpPr>
        <p:spPr bwMode="auto">
          <a:xfrm>
            <a:off x="457200" y="411163"/>
            <a:ext cx="82264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3500">
                <a:solidFill>
                  <a:schemeClr val="bg1"/>
                </a:solidFill>
              </a:rPr>
              <a:t>Example 8 – </a:t>
            </a:r>
            <a:r>
              <a:rPr lang="en-US" altLang="en-US" sz="3500" i="1">
                <a:solidFill>
                  <a:schemeClr val="bg1"/>
                </a:solidFill>
              </a:rPr>
              <a:t>Rearrangement of a Series</a:t>
            </a:r>
          </a:p>
        </p:txBody>
      </p:sp>
      <p:pic>
        <p:nvPicPr>
          <p:cNvPr id="26628" name="Picture 5"/>
          <p:cNvPicPr>
            <a:picLocks noChangeAspect="1" noChangeArrowheads="1"/>
          </p:cNvPicPr>
          <p:nvPr/>
        </p:nvPicPr>
        <p:blipFill>
          <a:blip r:embed="rId2">
            <a:extLst>
              <a:ext uri="{28A0092B-C50C-407E-A947-70E740481C1C}">
                <a14:useLocalDpi xmlns:a14="http://schemas.microsoft.com/office/drawing/2010/main" val="0"/>
              </a:ext>
            </a:extLst>
          </a:blip>
          <a:srcRect r="33333" b="4715"/>
          <a:stretch>
            <a:fillRect/>
          </a:stretch>
        </p:blipFill>
        <p:spPr bwMode="auto">
          <a:xfrm>
            <a:off x="990600" y="1905000"/>
            <a:ext cx="6324600"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4572000"/>
            <a:ext cx="7596188"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50178">
                                            <p:txEl>
                                              <p:pRg st="5" end="5"/>
                                            </p:txEl>
                                          </p:spTgt>
                                        </p:tgtEl>
                                        <p:attrNameLst>
                                          <p:attrName>style.visibility</p:attrName>
                                        </p:attrNameLst>
                                      </p:cBhvr>
                                      <p:to>
                                        <p:strVal val="visible"/>
                                      </p:to>
                                    </p:set>
                                    <p:animEffect transition="in" filter="fade">
                                      <p:cBhvr>
                                        <p:cTn id="7" dur="1000"/>
                                        <p:tgtEl>
                                          <p:spTgt spid="50178">
                                            <p:txEl>
                                              <p:pRg st="5" end="5"/>
                                            </p:txEl>
                                          </p:spTgt>
                                        </p:tgtEl>
                                      </p:cBhvr>
                                    </p:animEffect>
                                    <p:anim calcmode="lin" valueType="num">
                                      <p:cBhvr>
                                        <p:cTn id="8" dur="1000" fill="hold"/>
                                        <p:tgtEl>
                                          <p:spTgt spid="50178">
                                            <p:txEl>
                                              <p:pRg st="5" end="5"/>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50178">
                                            <p:txEl>
                                              <p:pRg st="5" end="5"/>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0178">
                                            <p:txEl>
                                              <p:pRg st="5" end="5"/>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50178">
                                            <p:txEl>
                                              <p:pRg st="6" end="6"/>
                                            </p:txEl>
                                          </p:spTgt>
                                        </p:tgtEl>
                                        <p:attrNameLst>
                                          <p:attrName>style.visibility</p:attrName>
                                        </p:attrNameLst>
                                      </p:cBhvr>
                                      <p:to>
                                        <p:strVal val="visible"/>
                                      </p:to>
                                    </p:set>
                                    <p:animEffect transition="in" filter="fade">
                                      <p:cBhvr>
                                        <p:cTn id="13" dur="1000"/>
                                        <p:tgtEl>
                                          <p:spTgt spid="50178">
                                            <p:txEl>
                                              <p:pRg st="6" end="6"/>
                                            </p:txEl>
                                          </p:spTgt>
                                        </p:tgtEl>
                                      </p:cBhvr>
                                    </p:animEffect>
                                    <p:anim calcmode="lin" valueType="num">
                                      <p:cBhvr>
                                        <p:cTn id="14" dur="1000" fill="hold"/>
                                        <p:tgtEl>
                                          <p:spTgt spid="50178">
                                            <p:txEl>
                                              <p:pRg st="6" end="6"/>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50178">
                                            <p:txEl>
                                              <p:pRg st="6" end="6"/>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50178">
                                            <p:txEl>
                                              <p:pRg st="6" end="6"/>
                                            </p:txEl>
                                          </p:spTgt>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50182"/>
                                        </p:tgtEl>
                                        <p:attrNameLst>
                                          <p:attrName>style.visibility</p:attrName>
                                        </p:attrNameLst>
                                      </p:cBhvr>
                                      <p:to>
                                        <p:strVal val="visible"/>
                                      </p:to>
                                    </p:set>
                                    <p:animEffect transition="in" filter="fade">
                                      <p:cBhvr>
                                        <p:cTn id="19" dur="1000"/>
                                        <p:tgtEl>
                                          <p:spTgt spid="50182"/>
                                        </p:tgtEl>
                                      </p:cBhvr>
                                    </p:animEffect>
                                    <p:anim calcmode="lin" valueType="num">
                                      <p:cBhvr>
                                        <p:cTn id="20" dur="1000" fill="hold"/>
                                        <p:tgtEl>
                                          <p:spTgt spid="50182"/>
                                        </p:tgtEl>
                                        <p:attrNameLst>
                                          <p:attrName>ppt_x</p:attrName>
                                        </p:attrNameLst>
                                      </p:cBhvr>
                                      <p:tavLst>
                                        <p:tav tm="0">
                                          <p:val>
                                            <p:strVal val="#ppt_x"/>
                                          </p:val>
                                        </p:tav>
                                        <p:tav tm="100000">
                                          <p:val>
                                            <p:strVal val="#ppt_x"/>
                                          </p:val>
                                        </p:tav>
                                      </p:tavLst>
                                    </p:anim>
                                    <p:anim calcmode="lin" valueType="num">
                                      <p:cBhvr>
                                        <p:cTn id="21" dur="900" decel="100000" fill="hold"/>
                                        <p:tgtEl>
                                          <p:spTgt spid="50182"/>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5018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body" idx="1"/>
          </p:nvPr>
        </p:nvSpPr>
        <p:spPr>
          <a:xfrm>
            <a:off x="457200" y="1370013"/>
            <a:ext cx="8229600" cy="5256212"/>
          </a:xfrm>
          <a:noFill/>
        </p:spPr>
        <p:txBody>
          <a:bodyPr/>
          <a:lstStyle/>
          <a:p>
            <a:pPr marL="0" indent="0" eaLnBrk="1" hangingPunct="1">
              <a:buClr>
                <a:srgbClr val="0073AE"/>
              </a:buClr>
              <a:buFont typeface="Wingdings" panose="05000000000000000000" pitchFamily="2" charset="2"/>
              <a:buNone/>
            </a:pPr>
            <a:r>
              <a:rPr lang="en-US" altLang="en-US">
                <a:solidFill>
                  <a:srgbClr val="0073AE"/>
                </a:solidFill>
              </a:rPr>
              <a:t> </a:t>
            </a:r>
          </a:p>
          <a:p>
            <a:pPr marL="0" indent="0" eaLnBrk="1" hangingPunct="1">
              <a:buClr>
                <a:srgbClr val="0073AE"/>
              </a:buClr>
              <a:buFont typeface="Wingdings" panose="05000000000000000000" pitchFamily="2" charset="2"/>
              <a:buNone/>
            </a:pPr>
            <a:endParaRPr lang="en-US" altLang="en-US"/>
          </a:p>
          <a:p>
            <a:pPr marL="0" indent="0" eaLnBrk="1" hangingPunct="1">
              <a:buClr>
                <a:srgbClr val="0073AE"/>
              </a:buClr>
              <a:buFont typeface="Wingdings" panose="05000000000000000000" pitchFamily="2" charset="2"/>
              <a:buNone/>
            </a:pPr>
            <a:endParaRPr lang="en-US" altLang="en-US"/>
          </a:p>
          <a:p>
            <a:pPr marL="0" indent="0" eaLnBrk="1" hangingPunct="1">
              <a:buClr>
                <a:srgbClr val="0073AE"/>
              </a:buClr>
              <a:buFont typeface="Wingdings" panose="05000000000000000000" pitchFamily="2" charset="2"/>
              <a:buNone/>
            </a:pPr>
            <a:endParaRPr lang="en-US" altLang="en-US"/>
          </a:p>
          <a:p>
            <a:pPr marL="0" indent="0" eaLnBrk="1" hangingPunct="1">
              <a:buClr>
                <a:srgbClr val="0073AE"/>
              </a:buClr>
              <a:buFont typeface="Wingdings" panose="05000000000000000000" pitchFamily="2" charset="2"/>
              <a:buNone/>
            </a:pPr>
            <a:endParaRPr lang="en-US" altLang="en-US"/>
          </a:p>
          <a:p>
            <a:pPr marL="0" indent="0" eaLnBrk="1" hangingPunct="1">
              <a:buClr>
                <a:srgbClr val="0073AE"/>
              </a:buClr>
              <a:buFont typeface="Wingdings" panose="05000000000000000000" pitchFamily="2" charset="2"/>
              <a:buNone/>
            </a:pPr>
            <a:endParaRPr lang="en-US" altLang="en-US"/>
          </a:p>
          <a:p>
            <a:pPr marL="0" indent="0" eaLnBrk="1" hangingPunct="1">
              <a:buClr>
                <a:srgbClr val="0073AE"/>
              </a:buClr>
              <a:buFont typeface="Wingdings" panose="05000000000000000000" pitchFamily="2" charset="2"/>
              <a:buNone/>
            </a:pPr>
            <a:endParaRPr lang="en-US" altLang="en-US"/>
          </a:p>
          <a:p>
            <a:pPr marL="0" indent="0" eaLnBrk="1" hangingPunct="1">
              <a:buClr>
                <a:srgbClr val="0073AE"/>
              </a:buClr>
              <a:buFont typeface="Wingdings" panose="05000000000000000000" pitchFamily="2" charset="2"/>
              <a:buNone/>
            </a:pPr>
            <a:endParaRPr lang="en-US" altLang="en-US"/>
          </a:p>
          <a:p>
            <a:pPr marL="0" indent="0" eaLnBrk="1" hangingPunct="1">
              <a:buClr>
                <a:srgbClr val="0073AE"/>
              </a:buClr>
              <a:buFont typeface="Wingdings" panose="05000000000000000000" pitchFamily="2" charset="2"/>
              <a:buNone/>
            </a:pPr>
            <a:endParaRPr lang="en-US" altLang="en-US"/>
          </a:p>
          <a:p>
            <a:pPr marL="0" indent="0" eaLnBrk="1" hangingPunct="1">
              <a:buClr>
                <a:srgbClr val="0073AE"/>
              </a:buClr>
              <a:buFont typeface="Wingdings" panose="05000000000000000000" pitchFamily="2" charset="2"/>
              <a:buNone/>
            </a:pPr>
            <a:r>
              <a:rPr lang="en-US" altLang="en-US"/>
              <a:t>By rearranging the terms, you obtain a sum that is half the original sum.</a:t>
            </a:r>
          </a:p>
          <a:p>
            <a:pPr marL="0" indent="0" eaLnBrk="1" hangingPunct="1">
              <a:buClr>
                <a:srgbClr val="0073AE"/>
              </a:buClr>
              <a:buFont typeface="Wingdings" panose="05000000000000000000" pitchFamily="2" charset="2"/>
              <a:buNone/>
            </a:pPr>
            <a:endParaRPr lang="en-US" altLang="en-US"/>
          </a:p>
        </p:txBody>
      </p:sp>
      <p:sp>
        <p:nvSpPr>
          <p:cNvPr id="27651" name="Text Box 3"/>
          <p:cNvSpPr txBox="1">
            <a:spLocks noChangeArrowheads="1"/>
          </p:cNvSpPr>
          <p:nvPr/>
        </p:nvSpPr>
        <p:spPr bwMode="auto">
          <a:xfrm>
            <a:off x="457200" y="347663"/>
            <a:ext cx="8312150"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4000">
                <a:solidFill>
                  <a:schemeClr val="bg1"/>
                </a:solidFill>
              </a:rPr>
              <a:t>Example 8 – </a:t>
            </a:r>
            <a:r>
              <a:rPr lang="en-US" altLang="en-US" sz="4000" i="1">
                <a:solidFill>
                  <a:schemeClr val="bg1"/>
                </a:solidFill>
              </a:rPr>
              <a:t>Solution</a:t>
            </a:r>
          </a:p>
        </p:txBody>
      </p:sp>
      <p:sp>
        <p:nvSpPr>
          <p:cNvPr id="27652" name="Text Box 4"/>
          <p:cNvSpPr txBox="1">
            <a:spLocks noChangeArrowheads="1"/>
          </p:cNvSpPr>
          <p:nvPr/>
        </p:nvSpPr>
        <p:spPr bwMode="auto">
          <a:xfrm>
            <a:off x="8229600" y="762000"/>
            <a:ext cx="822325"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Wingdings" panose="05000000000000000000" pitchFamily="2" charset="2"/>
              <a:buChar char="§"/>
              <a:defRPr sz="24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FontTx/>
              <a:buNone/>
            </a:pPr>
            <a:r>
              <a:rPr lang="en-US" altLang="en-US" sz="1800">
                <a:solidFill>
                  <a:schemeClr val="bg1"/>
                </a:solidFill>
              </a:rPr>
              <a:t>cont’d</a:t>
            </a:r>
          </a:p>
        </p:txBody>
      </p:sp>
      <p:pic>
        <p:nvPicPr>
          <p:cNvPr id="27653"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613" y="1447800"/>
            <a:ext cx="8640762"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10"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613" y="2362200"/>
            <a:ext cx="5715000"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11" name="Picture 11"/>
          <p:cNvPicPr>
            <a:picLocks noChangeAspect="1" noChangeArrowheads="1"/>
          </p:cNvPicPr>
          <p:nvPr/>
        </p:nvPicPr>
        <p:blipFill>
          <a:blip r:embed="rId4">
            <a:extLst>
              <a:ext uri="{28A0092B-C50C-407E-A947-70E740481C1C}">
                <a14:useLocalDpi xmlns:a14="http://schemas.microsoft.com/office/drawing/2010/main" val="0"/>
              </a:ext>
            </a:extLst>
          </a:blip>
          <a:srcRect r="18871"/>
          <a:stretch>
            <a:fillRect/>
          </a:stretch>
        </p:blipFill>
        <p:spPr bwMode="auto">
          <a:xfrm>
            <a:off x="455613" y="3429000"/>
            <a:ext cx="55626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14"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6238" y="4267200"/>
            <a:ext cx="130016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51210"/>
                                        </p:tgtEl>
                                        <p:attrNameLst>
                                          <p:attrName>style.visibility</p:attrName>
                                        </p:attrNameLst>
                                      </p:cBhvr>
                                      <p:to>
                                        <p:strVal val="visible"/>
                                      </p:to>
                                    </p:set>
                                    <p:animEffect transition="in" filter="fade">
                                      <p:cBhvr>
                                        <p:cTn id="7" dur="1000"/>
                                        <p:tgtEl>
                                          <p:spTgt spid="51210"/>
                                        </p:tgtEl>
                                      </p:cBhvr>
                                    </p:animEffect>
                                    <p:anim calcmode="lin" valueType="num">
                                      <p:cBhvr>
                                        <p:cTn id="8" dur="1000" fill="hold"/>
                                        <p:tgtEl>
                                          <p:spTgt spid="51210"/>
                                        </p:tgtEl>
                                        <p:attrNameLst>
                                          <p:attrName>ppt_x</p:attrName>
                                        </p:attrNameLst>
                                      </p:cBhvr>
                                      <p:tavLst>
                                        <p:tav tm="0">
                                          <p:val>
                                            <p:strVal val="#ppt_x"/>
                                          </p:val>
                                        </p:tav>
                                        <p:tav tm="100000">
                                          <p:val>
                                            <p:strVal val="#ppt_x"/>
                                          </p:val>
                                        </p:tav>
                                      </p:tavLst>
                                    </p:anim>
                                    <p:anim calcmode="lin" valueType="num">
                                      <p:cBhvr>
                                        <p:cTn id="9" dur="900" decel="100000" fill="hold"/>
                                        <p:tgtEl>
                                          <p:spTgt spid="5121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1210"/>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nodeType="clickEffect">
                                  <p:stCondLst>
                                    <p:cond delay="0"/>
                                  </p:stCondLst>
                                  <p:childTnLst>
                                    <p:set>
                                      <p:cBhvr>
                                        <p:cTn id="14" dur="1" fill="hold">
                                          <p:stCondLst>
                                            <p:cond delay="0"/>
                                          </p:stCondLst>
                                        </p:cTn>
                                        <p:tgtEl>
                                          <p:spTgt spid="51211"/>
                                        </p:tgtEl>
                                        <p:attrNameLst>
                                          <p:attrName>style.visibility</p:attrName>
                                        </p:attrNameLst>
                                      </p:cBhvr>
                                      <p:to>
                                        <p:strVal val="visible"/>
                                      </p:to>
                                    </p:set>
                                    <p:animEffect transition="in" filter="fade">
                                      <p:cBhvr>
                                        <p:cTn id="15" dur="1000"/>
                                        <p:tgtEl>
                                          <p:spTgt spid="51211"/>
                                        </p:tgtEl>
                                      </p:cBhvr>
                                    </p:animEffect>
                                    <p:anim calcmode="lin" valueType="num">
                                      <p:cBhvr>
                                        <p:cTn id="16" dur="1000" fill="hold"/>
                                        <p:tgtEl>
                                          <p:spTgt spid="51211"/>
                                        </p:tgtEl>
                                        <p:attrNameLst>
                                          <p:attrName>ppt_x</p:attrName>
                                        </p:attrNameLst>
                                      </p:cBhvr>
                                      <p:tavLst>
                                        <p:tav tm="0">
                                          <p:val>
                                            <p:strVal val="#ppt_x"/>
                                          </p:val>
                                        </p:tav>
                                        <p:tav tm="100000">
                                          <p:val>
                                            <p:strVal val="#ppt_x"/>
                                          </p:val>
                                        </p:tav>
                                      </p:tavLst>
                                    </p:anim>
                                    <p:anim calcmode="lin" valueType="num">
                                      <p:cBhvr>
                                        <p:cTn id="17" dur="900" decel="100000" fill="hold"/>
                                        <p:tgtEl>
                                          <p:spTgt spid="51211"/>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51211"/>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nodeType="clickEffect">
                                  <p:stCondLst>
                                    <p:cond delay="0"/>
                                  </p:stCondLst>
                                  <p:childTnLst>
                                    <p:set>
                                      <p:cBhvr>
                                        <p:cTn id="22" dur="1" fill="hold">
                                          <p:stCondLst>
                                            <p:cond delay="0"/>
                                          </p:stCondLst>
                                        </p:cTn>
                                        <p:tgtEl>
                                          <p:spTgt spid="51214"/>
                                        </p:tgtEl>
                                        <p:attrNameLst>
                                          <p:attrName>style.visibility</p:attrName>
                                        </p:attrNameLst>
                                      </p:cBhvr>
                                      <p:to>
                                        <p:strVal val="visible"/>
                                      </p:to>
                                    </p:set>
                                    <p:animEffect transition="in" filter="fade">
                                      <p:cBhvr>
                                        <p:cTn id="23" dur="1000"/>
                                        <p:tgtEl>
                                          <p:spTgt spid="51214"/>
                                        </p:tgtEl>
                                      </p:cBhvr>
                                    </p:animEffect>
                                    <p:anim calcmode="lin" valueType="num">
                                      <p:cBhvr>
                                        <p:cTn id="24" dur="1000" fill="hold"/>
                                        <p:tgtEl>
                                          <p:spTgt spid="51214"/>
                                        </p:tgtEl>
                                        <p:attrNameLst>
                                          <p:attrName>ppt_x</p:attrName>
                                        </p:attrNameLst>
                                      </p:cBhvr>
                                      <p:tavLst>
                                        <p:tav tm="0">
                                          <p:val>
                                            <p:strVal val="#ppt_x"/>
                                          </p:val>
                                        </p:tav>
                                        <p:tav tm="100000">
                                          <p:val>
                                            <p:strVal val="#ppt_x"/>
                                          </p:val>
                                        </p:tav>
                                      </p:tavLst>
                                    </p:anim>
                                    <p:anim calcmode="lin" valueType="num">
                                      <p:cBhvr>
                                        <p:cTn id="25" dur="900" decel="100000" fill="hold"/>
                                        <p:tgtEl>
                                          <p:spTgt spid="51214"/>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51214"/>
                                        </p:tgtEl>
                                        <p:attrNameLst>
                                          <p:attrName>ppt_y</p:attrName>
                                        </p:attrNameLst>
                                      </p:cBhvr>
                                      <p:tavLst>
                                        <p:tav tm="0">
                                          <p:val>
                                            <p:strVal val="#ppt_y-.03"/>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7" presetClass="entr" presetSubtype="0" fill="hold" nodeType="clickEffect">
                                  <p:stCondLst>
                                    <p:cond delay="0"/>
                                  </p:stCondLst>
                                  <p:childTnLst>
                                    <p:set>
                                      <p:cBhvr>
                                        <p:cTn id="30" dur="1" fill="hold">
                                          <p:stCondLst>
                                            <p:cond delay="0"/>
                                          </p:stCondLst>
                                        </p:cTn>
                                        <p:tgtEl>
                                          <p:spTgt spid="51202">
                                            <p:txEl>
                                              <p:pRg st="9" end="9"/>
                                            </p:txEl>
                                          </p:spTgt>
                                        </p:tgtEl>
                                        <p:attrNameLst>
                                          <p:attrName>style.visibility</p:attrName>
                                        </p:attrNameLst>
                                      </p:cBhvr>
                                      <p:to>
                                        <p:strVal val="visible"/>
                                      </p:to>
                                    </p:set>
                                    <p:animEffect transition="in" filter="fade">
                                      <p:cBhvr>
                                        <p:cTn id="31" dur="1000"/>
                                        <p:tgtEl>
                                          <p:spTgt spid="51202">
                                            <p:txEl>
                                              <p:pRg st="9" end="9"/>
                                            </p:txEl>
                                          </p:spTgt>
                                        </p:tgtEl>
                                      </p:cBhvr>
                                    </p:animEffect>
                                    <p:anim calcmode="lin" valueType="num">
                                      <p:cBhvr>
                                        <p:cTn id="32" dur="1000" fill="hold"/>
                                        <p:tgtEl>
                                          <p:spTgt spid="51202">
                                            <p:txEl>
                                              <p:pRg st="9" end="9"/>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51202">
                                            <p:txEl>
                                              <p:pRg st="9" end="9"/>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51202">
                                            <p:txEl>
                                              <p:pRg st="9" end="9"/>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GUID" val="5cbf3042-b1a0-42e4-a5cb-d755198f9e1c"/>
</p:tagLst>
</file>

<file path=ppt/theme/theme1.xml><?xml version="1.0" encoding="utf-8"?>
<a:theme xmlns:a="http://schemas.openxmlformats.org/drawingml/2006/main" name="Larsoen_master slide">
  <a:themeElements>
    <a:clrScheme name="Larsoen_master 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soen_master sli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Larsoen_master 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arsoen_master 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arsoen_master 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arsoen_master 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arsoen_master 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arsoen_master 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arsoen_master 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arsoen_master 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arsoen_master 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arsoen_master 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arsoen_master 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arsoen_master 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Larsoen_master slide</Template>
  <TotalTime>1011</TotalTime>
  <Words>595</Words>
  <Application>Microsoft Office PowerPoint</Application>
  <PresentationFormat>On-screen Show (4:3)</PresentationFormat>
  <Paragraphs>119</Paragraphs>
  <Slides>20</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Webdings</vt:lpstr>
      <vt:lpstr>Wingdings</vt:lpstr>
      <vt:lpstr>Larsoen_master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ssharma</dc:creator>
  <cp:lastModifiedBy>Anderson, John W</cp:lastModifiedBy>
  <cp:revision>353</cp:revision>
  <dcterms:created xsi:type="dcterms:W3CDTF">2008-11-21T04:28:28Z</dcterms:created>
  <dcterms:modified xsi:type="dcterms:W3CDTF">2020-01-09T17:32:27Z</dcterms:modified>
</cp:coreProperties>
</file>